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0" r:id="rId2"/>
  </p:sldMasterIdLst>
  <p:notesMasterIdLst>
    <p:notesMasterId r:id="rId17"/>
  </p:notesMasterIdLst>
  <p:handoutMasterIdLst>
    <p:handoutMasterId r:id="rId18"/>
  </p:handoutMasterIdLst>
  <p:sldIdLst>
    <p:sldId id="390" r:id="rId3"/>
    <p:sldId id="462" r:id="rId4"/>
    <p:sldId id="460" r:id="rId5"/>
    <p:sldId id="464" r:id="rId6"/>
    <p:sldId id="472" r:id="rId7"/>
    <p:sldId id="473" r:id="rId8"/>
    <p:sldId id="461" r:id="rId9"/>
    <p:sldId id="478" r:id="rId10"/>
    <p:sldId id="470" r:id="rId11"/>
    <p:sldId id="471" r:id="rId12"/>
    <p:sldId id="474" r:id="rId13"/>
    <p:sldId id="475" r:id="rId14"/>
    <p:sldId id="476" r:id="rId15"/>
    <p:sldId id="463" r:id="rId16"/>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222222"/>
    <a:srgbClr val="18B2B6"/>
    <a:srgbClr val="0033CC"/>
    <a:srgbClr val="F8F8F8"/>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364" autoAdjust="0"/>
  </p:normalViewPr>
  <p:slideViewPr>
    <p:cSldViewPr>
      <p:cViewPr>
        <p:scale>
          <a:sx n="73" d="100"/>
          <a:sy n="73" d="100"/>
        </p:scale>
        <p:origin x="624" y="54"/>
      </p:cViewPr>
      <p:guideLst>
        <p:guide orient="horz" pos="2160"/>
        <p:guide pos="2880"/>
      </p:guideLst>
    </p:cSldViewPr>
  </p:slideViewPr>
  <p:outlineViewPr>
    <p:cViewPr>
      <p:scale>
        <a:sx n="33" d="100"/>
        <a:sy n="33" d="100"/>
      </p:scale>
      <p:origin x="0" y="-369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50"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p&#233;ro\Documents\ITM\Data%20Analytics\Week%204\Exercise%204\Ekpangbo_Joris_Week4_Budget_-_2011-2015_Budget_Ordinance_-_Positions_and_Salari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p&#233;ro\Documents\ITM\Data%20Analytics\Week%204\Exercise%204\Ekpangbo_Joris_Week4_Budget_-_2011-2015_Budget_Ordinance_-_Positions_and_Salari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p&#233;ro\Documents\ITM\Data%20Analytics\Week%204\Exercise%204\Ekpangbo_Joris_Week4_Budget_-_2011-2015_Budget_Ordinance_-_Positions_and_Salari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p&#233;ro\Documents\ITM\Data%20Analytics\Week%204\Exercise%204\Ekpangbo_Joris_Week4_Budget_-_2011-2015_Budget_Ordinance_-_Positions_and_Salari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p&#233;ro\Documents\ITM\Data%20Analytics\Week%204\Exercise%204\Ekpangbo_Joris_Week4_Budget_-_2011-2015_Budget_Ordinance_-_Positions_and_Salarie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p&#233;ro\Documents\ITM\Data%20Analytics\Week%204\Exercise%204\Ekpangbo_Joris_Week4_Budget_-_2011-2015_Budget_Ordinance_-_Positions_and_Salarie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p&#233;ro\Documents\ITM\Data%20Analytics\Week%204\Exercise%204\Ekpangbo_Joris_Week4_Budget_-_2011-2015_Budget_Ordinance_-_Positions_and_Salarie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r>
              <a:rPr lang="en-US"/>
              <a:t>Total budgeted amount by title in 2015 </a:t>
            </a: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hade val="4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50F1-499A-9E8E-321D51342F7D}"/>
              </c:ext>
            </c:extLst>
          </c:dPt>
          <c:dPt>
            <c:idx val="1"/>
            <c:bubble3D val="0"/>
            <c:spPr>
              <a:solidFill>
                <a:schemeClr val="accent1">
                  <a:shade val="51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50F1-499A-9E8E-321D51342F7D}"/>
              </c:ext>
            </c:extLst>
          </c:dPt>
          <c:dPt>
            <c:idx val="2"/>
            <c:bubble3D val="0"/>
            <c:spPr>
              <a:solidFill>
                <a:schemeClr val="accent1">
                  <a:shade val="62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50F1-499A-9E8E-321D51342F7D}"/>
              </c:ext>
            </c:extLst>
          </c:dPt>
          <c:dPt>
            <c:idx val="3"/>
            <c:bubble3D val="0"/>
            <c:spPr>
              <a:solidFill>
                <a:schemeClr val="accent1">
                  <a:shade val="73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50F1-499A-9E8E-321D51342F7D}"/>
              </c:ext>
            </c:extLst>
          </c:dPt>
          <c:dPt>
            <c:idx val="4"/>
            <c:bubble3D val="0"/>
            <c:spPr>
              <a:solidFill>
                <a:schemeClr val="accent1">
                  <a:shade val="83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50F1-499A-9E8E-321D51342F7D}"/>
              </c:ext>
            </c:extLst>
          </c:dPt>
          <c:dPt>
            <c:idx val="5"/>
            <c:bubble3D val="0"/>
            <c:spPr>
              <a:solidFill>
                <a:schemeClr val="accent1">
                  <a:shade val="94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B-50F1-499A-9E8E-321D51342F7D}"/>
              </c:ext>
            </c:extLst>
          </c:dPt>
          <c:dPt>
            <c:idx val="6"/>
            <c:bubble3D val="0"/>
            <c:spPr>
              <a:solidFill>
                <a:schemeClr val="accent1">
                  <a:tint val="95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D-50F1-499A-9E8E-321D51342F7D}"/>
              </c:ext>
            </c:extLst>
          </c:dPt>
          <c:dPt>
            <c:idx val="7"/>
            <c:bubble3D val="0"/>
            <c:spPr>
              <a:solidFill>
                <a:schemeClr val="accent1">
                  <a:tint val="84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F-50F1-499A-9E8E-321D51342F7D}"/>
              </c:ext>
            </c:extLst>
          </c:dPt>
          <c:dPt>
            <c:idx val="8"/>
            <c:bubble3D val="0"/>
            <c:spPr>
              <a:solidFill>
                <a:schemeClr val="accent1">
                  <a:tint val="74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1-50F1-499A-9E8E-321D51342F7D}"/>
              </c:ext>
            </c:extLst>
          </c:dPt>
          <c:dPt>
            <c:idx val="9"/>
            <c:bubble3D val="0"/>
            <c:spPr>
              <a:solidFill>
                <a:schemeClr val="accent1">
                  <a:tint val="63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3-50F1-499A-9E8E-321D51342F7D}"/>
              </c:ext>
            </c:extLst>
          </c:dPt>
          <c:dPt>
            <c:idx val="10"/>
            <c:bubble3D val="0"/>
            <c:spPr>
              <a:solidFill>
                <a:schemeClr val="accent1">
                  <a:tint val="52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5-50F1-499A-9E8E-321D51342F7D}"/>
              </c:ext>
            </c:extLst>
          </c:dPt>
          <c:dPt>
            <c:idx val="11"/>
            <c:bubble3D val="0"/>
            <c:spPr>
              <a:solidFill>
                <a:schemeClr val="accent1">
                  <a:tint val="41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7-50F1-499A-9E8E-321D51342F7D}"/>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'11-Budget_Dataset_Sum_2015'!$A$4:$A$15</c:f>
              <c:strCache>
                <c:ptCount val="12"/>
                <c:pt idx="0">
                  <c:v>Asphalt Foreman</c:v>
                </c:pt>
                <c:pt idx="1">
                  <c:v>Asphalt Laborer</c:v>
                </c:pt>
                <c:pt idx="2">
                  <c:v>Asphalt Smoother</c:v>
                </c:pt>
                <c:pt idx="3">
                  <c:v>Contract Wage Increment - Prevailing Rate</c:v>
                </c:pt>
                <c:pt idx="4">
                  <c:v>Dispatcher - Asphalt</c:v>
                </c:pt>
                <c:pt idx="5">
                  <c:v>District Asphalt Supervisor</c:v>
                </c:pt>
                <c:pt idx="6">
                  <c:v>District Clerk - Asphalt</c:v>
                </c:pt>
                <c:pt idx="7">
                  <c:v>General Foreman of Laborers</c:v>
                </c:pt>
                <c:pt idx="8">
                  <c:v>Hoisting Engineer</c:v>
                </c:pt>
                <c:pt idx="9">
                  <c:v>Motor Truck Driver</c:v>
                </c:pt>
                <c:pt idx="10">
                  <c:v>Pool Motor Truck Driver</c:v>
                </c:pt>
                <c:pt idx="11">
                  <c:v>Schedule Salary Adjustments</c:v>
                </c:pt>
              </c:strCache>
            </c:strRef>
          </c:cat>
          <c:val>
            <c:numRef>
              <c:f>'11-Budget_Dataset_Sum_2015'!$G$4:$G$15</c:f>
              <c:numCache>
                <c:formatCode>"$"#,##0.00;[Red]"$"#,##0.00</c:formatCode>
                <c:ptCount val="12"/>
                <c:pt idx="0">
                  <c:v>2346448</c:v>
                </c:pt>
                <c:pt idx="1">
                  <c:v>6955520</c:v>
                </c:pt>
                <c:pt idx="2">
                  <c:v>79186</c:v>
                </c:pt>
                <c:pt idx="3">
                  <c:v>68778</c:v>
                </c:pt>
                <c:pt idx="4">
                  <c:v>790400</c:v>
                </c:pt>
                <c:pt idx="5">
                  <c:v>163030</c:v>
                </c:pt>
                <c:pt idx="6">
                  <c:v>127800</c:v>
                </c:pt>
                <c:pt idx="7">
                  <c:v>176342</c:v>
                </c:pt>
                <c:pt idx="8">
                  <c:v>571584</c:v>
                </c:pt>
                <c:pt idx="9">
                  <c:v>717808</c:v>
                </c:pt>
                <c:pt idx="10">
                  <c:v>1507397</c:v>
                </c:pt>
                <c:pt idx="11">
                  <c:v>2076</c:v>
                </c:pt>
              </c:numCache>
            </c:numRef>
          </c:val>
          <c:extLst>
            <c:ext xmlns:c16="http://schemas.microsoft.com/office/drawing/2014/chart" uri="{C3380CC4-5D6E-409C-BE32-E72D297353CC}">
              <c16:uniqueId val="{00000018-50F1-499A-9E8E-321D51342F7D}"/>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layout/>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TOTAL BUDGETED AMOUNT PER YEAR</a:t>
            </a:r>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1"/>
          <c:order val="1"/>
          <c:spPr>
            <a:gradFill rotWithShape="1">
              <a:gsLst>
                <a:gs pos="0">
                  <a:schemeClr val="accent1">
                    <a:shade val="76000"/>
                    <a:shade val="51000"/>
                    <a:satMod val="130000"/>
                  </a:schemeClr>
                </a:gs>
                <a:gs pos="80000">
                  <a:schemeClr val="accent1">
                    <a:shade val="76000"/>
                    <a:shade val="93000"/>
                    <a:satMod val="130000"/>
                  </a:schemeClr>
                </a:gs>
                <a:gs pos="100000">
                  <a:schemeClr val="accent1">
                    <a:shade val="76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numRef>
              <c:f>'12-BudgetPerYear'!$A$2:$A$6</c:f>
              <c:numCache>
                <c:formatCode>0;[Red]0</c:formatCode>
                <c:ptCount val="5"/>
                <c:pt idx="0">
                  <c:v>2015</c:v>
                </c:pt>
                <c:pt idx="1">
                  <c:v>2014</c:v>
                </c:pt>
                <c:pt idx="2">
                  <c:v>2013</c:v>
                </c:pt>
                <c:pt idx="3">
                  <c:v>2012</c:v>
                </c:pt>
                <c:pt idx="4">
                  <c:v>2011</c:v>
                </c:pt>
              </c:numCache>
            </c:numRef>
          </c:cat>
          <c:val>
            <c:numRef>
              <c:f>'12-BudgetPerYear'!$B$2:$B$6</c:f>
              <c:numCache>
                <c:formatCode>"$"#,##0.00;[Red]"$"#,##0.00</c:formatCode>
                <c:ptCount val="5"/>
                <c:pt idx="0">
                  <c:v>13506369</c:v>
                </c:pt>
                <c:pt idx="1">
                  <c:v>7391010</c:v>
                </c:pt>
                <c:pt idx="2">
                  <c:v>8157000</c:v>
                </c:pt>
                <c:pt idx="3">
                  <c:v>7995570</c:v>
                </c:pt>
                <c:pt idx="4">
                  <c:v>7036432</c:v>
                </c:pt>
              </c:numCache>
            </c:numRef>
          </c:val>
          <c:extLst>
            <c:ext xmlns:c16="http://schemas.microsoft.com/office/drawing/2014/chart" uri="{C3380CC4-5D6E-409C-BE32-E72D297353CC}">
              <c16:uniqueId val="{00000000-3E61-4223-A588-77F3A50C5527}"/>
            </c:ext>
          </c:extLst>
        </c:ser>
        <c:dLbls>
          <c:showLegendKey val="0"/>
          <c:showVal val="0"/>
          <c:showCatName val="0"/>
          <c:showSerName val="0"/>
          <c:showPercent val="0"/>
          <c:showBubbleSize val="0"/>
        </c:dLbls>
        <c:gapWidth val="100"/>
        <c:overlap val="-24"/>
        <c:axId val="593617312"/>
        <c:axId val="593621904"/>
        <c:extLst>
          <c:ext xmlns:c15="http://schemas.microsoft.com/office/drawing/2012/chart" uri="{02D57815-91ED-43cb-92C2-25804820EDAC}">
            <c15:filteredBarSeries>
              <c15:ser>
                <c:idx val="0"/>
                <c:order val="0"/>
                <c:spPr>
                  <a:gradFill rotWithShape="1">
                    <a:gsLst>
                      <a:gs pos="0">
                        <a:schemeClr val="accent1">
                          <a:tint val="77000"/>
                          <a:shade val="51000"/>
                          <a:satMod val="130000"/>
                        </a:schemeClr>
                      </a:gs>
                      <a:gs pos="80000">
                        <a:schemeClr val="accent1">
                          <a:tint val="77000"/>
                          <a:shade val="93000"/>
                          <a:satMod val="130000"/>
                        </a:schemeClr>
                      </a:gs>
                      <a:gs pos="100000">
                        <a:schemeClr val="accent1">
                          <a:tint val="77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numRef>
                    <c:extLst>
                      <c:ext uri="{02D57815-91ED-43cb-92C2-25804820EDAC}">
                        <c15:formulaRef>
                          <c15:sqref>'12-BudgetPerYear'!$A$2:$A$6</c15:sqref>
                        </c15:formulaRef>
                      </c:ext>
                    </c:extLst>
                    <c:numCache>
                      <c:formatCode>0;[Red]0</c:formatCode>
                      <c:ptCount val="5"/>
                      <c:pt idx="0">
                        <c:v>2015</c:v>
                      </c:pt>
                      <c:pt idx="1">
                        <c:v>2014</c:v>
                      </c:pt>
                      <c:pt idx="2">
                        <c:v>2013</c:v>
                      </c:pt>
                      <c:pt idx="3">
                        <c:v>2012</c:v>
                      </c:pt>
                      <c:pt idx="4">
                        <c:v>2011</c:v>
                      </c:pt>
                    </c:numCache>
                  </c:numRef>
                </c:cat>
                <c:val>
                  <c:numRef>
                    <c:extLst>
                      <c:ext uri="{02D57815-91ED-43cb-92C2-25804820EDAC}">
                        <c15:formulaRef>
                          <c15:sqref>'12-BudgetPerYear'!$A$2:$A$6</c15:sqref>
                        </c15:formulaRef>
                      </c:ext>
                    </c:extLst>
                    <c:numCache>
                      <c:formatCode>0;[Red]0</c:formatCode>
                      <c:ptCount val="5"/>
                      <c:pt idx="0">
                        <c:v>2015</c:v>
                      </c:pt>
                      <c:pt idx="1">
                        <c:v>2014</c:v>
                      </c:pt>
                      <c:pt idx="2">
                        <c:v>2013</c:v>
                      </c:pt>
                      <c:pt idx="3">
                        <c:v>2012</c:v>
                      </c:pt>
                      <c:pt idx="4">
                        <c:v>2011</c:v>
                      </c:pt>
                    </c:numCache>
                  </c:numRef>
                </c:val>
                <c:extLst>
                  <c:ext xmlns:c16="http://schemas.microsoft.com/office/drawing/2014/chart" uri="{C3380CC4-5D6E-409C-BE32-E72D297353CC}">
                    <c16:uniqueId val="{00000001-3E61-4223-A588-77F3A50C5527}"/>
                  </c:ext>
                </c:extLst>
              </c15:ser>
            </c15:filteredBarSeries>
          </c:ext>
        </c:extLst>
      </c:barChart>
      <c:catAx>
        <c:axId val="593617312"/>
        <c:scaling>
          <c:orientation val="minMax"/>
        </c:scaling>
        <c:delete val="0"/>
        <c:axPos val="b"/>
        <c:numFmt formatCode="0;[Red]0"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93621904"/>
        <c:crosses val="autoZero"/>
        <c:auto val="1"/>
        <c:lblAlgn val="ctr"/>
        <c:lblOffset val="100"/>
        <c:noMultiLvlLbl val="0"/>
      </c:catAx>
      <c:valAx>
        <c:axId val="593621904"/>
        <c:scaling>
          <c:orientation val="minMax"/>
        </c:scaling>
        <c:delete val="0"/>
        <c:axPos val="l"/>
        <c:majorGridlines>
          <c:spPr>
            <a:ln w="9525" cap="flat" cmpd="sng" algn="ctr">
              <a:solidFill>
                <a:schemeClr val="lt1">
                  <a:lumMod val="95000"/>
                  <a:alpha val="10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9361731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dirty="0"/>
              <a:t>NUMBER OF POTHOLES FILLED ON BLOCK PER YEAR</a:t>
            </a:r>
          </a:p>
        </c:rich>
      </c:tx>
      <c:layout/>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manualLayout>
          <c:layoutTarget val="inner"/>
          <c:xMode val="edge"/>
          <c:yMode val="edge"/>
          <c:x val="2.8571428571428571E-2"/>
          <c:y val="0.31085714285714289"/>
          <c:w val="0.94761904761904758"/>
          <c:h val="0.58803937007874019"/>
        </c:manualLayout>
      </c:layout>
      <c:barChart>
        <c:barDir val="col"/>
        <c:grouping val="clustered"/>
        <c:varyColors val="0"/>
        <c:ser>
          <c:idx val="1"/>
          <c:order val="1"/>
          <c:spPr>
            <a:gradFill>
              <a:gsLst>
                <a:gs pos="0">
                  <a:schemeClr val="accent1">
                    <a:tint val="77000"/>
                  </a:schemeClr>
                </a:gs>
                <a:gs pos="100000">
                  <a:schemeClr val="accent1">
                    <a:tint val="77000"/>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numRef>
              <c:f>'19-PotholesFilledPerYear'!$A$2:$A$6</c:f>
              <c:numCache>
                <c:formatCode>0;[Red]0</c:formatCode>
                <c:ptCount val="5"/>
                <c:pt idx="0">
                  <c:v>2015</c:v>
                </c:pt>
                <c:pt idx="1">
                  <c:v>2014</c:v>
                </c:pt>
                <c:pt idx="2">
                  <c:v>2013</c:v>
                </c:pt>
                <c:pt idx="3">
                  <c:v>2012</c:v>
                </c:pt>
                <c:pt idx="4">
                  <c:v>2011</c:v>
                </c:pt>
              </c:numCache>
            </c:numRef>
          </c:cat>
          <c:val>
            <c:numRef>
              <c:f>'19-PotholesFilledPerYear'!$B$2:$B$6</c:f>
              <c:numCache>
                <c:formatCode>#,##0;[Red]#,##0</c:formatCode>
                <c:ptCount val="5"/>
                <c:pt idx="0">
                  <c:v>612016</c:v>
                </c:pt>
                <c:pt idx="1">
                  <c:v>847714.66</c:v>
                </c:pt>
                <c:pt idx="2">
                  <c:v>576671.30000000005</c:v>
                </c:pt>
                <c:pt idx="3">
                  <c:v>361776</c:v>
                </c:pt>
                <c:pt idx="4">
                  <c:v>568432</c:v>
                </c:pt>
              </c:numCache>
            </c:numRef>
          </c:val>
          <c:extLst>
            <c:ext xmlns:c16="http://schemas.microsoft.com/office/drawing/2014/chart" uri="{C3380CC4-5D6E-409C-BE32-E72D297353CC}">
              <c16:uniqueId val="{00000000-D3FB-41EE-B65A-724946B52D95}"/>
            </c:ext>
          </c:extLst>
        </c:ser>
        <c:dLbls>
          <c:dLblPos val="inEnd"/>
          <c:showLegendKey val="0"/>
          <c:showVal val="1"/>
          <c:showCatName val="0"/>
          <c:showSerName val="0"/>
          <c:showPercent val="0"/>
          <c:showBubbleSize val="0"/>
        </c:dLbls>
        <c:gapWidth val="41"/>
        <c:axId val="589988448"/>
        <c:axId val="589992712"/>
        <c:extLst>
          <c:ext xmlns:c15="http://schemas.microsoft.com/office/drawing/2012/chart" uri="{02D57815-91ED-43cb-92C2-25804820EDAC}">
            <c15:filteredBarSeries>
              <c15:ser>
                <c:idx val="0"/>
                <c:order val="0"/>
                <c:spPr>
                  <a:gradFill>
                    <a:gsLst>
                      <a:gs pos="0">
                        <a:schemeClr val="accent1">
                          <a:shade val="76000"/>
                        </a:schemeClr>
                      </a:gs>
                      <a:gs pos="100000">
                        <a:schemeClr val="accent1">
                          <a:shade val="76000"/>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a:solidFill>
                              <a:schemeClr val="dk1">
                                <a:lumMod val="50000"/>
                                <a:lumOff val="50000"/>
                              </a:schemeClr>
                            </a:solidFill>
                          </a:ln>
                          <a:effectLst/>
                        </c:spPr>
                      </c15:leaderLines>
                    </c:ext>
                  </c:extLst>
                </c:dLbls>
                <c:cat>
                  <c:numRef>
                    <c:extLst>
                      <c:ext uri="{02D57815-91ED-43cb-92C2-25804820EDAC}">
                        <c15:formulaRef>
                          <c15:sqref>'19-PotholesFilledPerYear'!$A$2:$A$6</c15:sqref>
                        </c15:formulaRef>
                      </c:ext>
                    </c:extLst>
                    <c:numCache>
                      <c:formatCode>0;[Red]0</c:formatCode>
                      <c:ptCount val="5"/>
                      <c:pt idx="0">
                        <c:v>2015</c:v>
                      </c:pt>
                      <c:pt idx="1">
                        <c:v>2014</c:v>
                      </c:pt>
                      <c:pt idx="2">
                        <c:v>2013</c:v>
                      </c:pt>
                      <c:pt idx="3">
                        <c:v>2012</c:v>
                      </c:pt>
                      <c:pt idx="4">
                        <c:v>2011</c:v>
                      </c:pt>
                    </c:numCache>
                  </c:numRef>
                </c:cat>
                <c:val>
                  <c:numRef>
                    <c:extLst>
                      <c:ext uri="{02D57815-91ED-43cb-92C2-25804820EDAC}">
                        <c15:formulaRef>
                          <c15:sqref>'19-PotholesFilledPerYear'!$A$2:$A$6</c15:sqref>
                        </c15:formulaRef>
                      </c:ext>
                    </c:extLst>
                    <c:numCache>
                      <c:formatCode>0;[Red]0</c:formatCode>
                      <c:ptCount val="5"/>
                      <c:pt idx="0">
                        <c:v>2015</c:v>
                      </c:pt>
                      <c:pt idx="1">
                        <c:v>2014</c:v>
                      </c:pt>
                      <c:pt idx="2">
                        <c:v>2013</c:v>
                      </c:pt>
                      <c:pt idx="3">
                        <c:v>2012</c:v>
                      </c:pt>
                      <c:pt idx="4">
                        <c:v>2011</c:v>
                      </c:pt>
                    </c:numCache>
                  </c:numRef>
                </c:val>
                <c:extLst>
                  <c:ext xmlns:c16="http://schemas.microsoft.com/office/drawing/2014/chart" uri="{C3380CC4-5D6E-409C-BE32-E72D297353CC}">
                    <c16:uniqueId val="{00000001-D3FB-41EE-B65A-724946B52D95}"/>
                  </c:ext>
                </c:extLst>
              </c15:ser>
            </c15:filteredBarSeries>
          </c:ext>
        </c:extLst>
      </c:barChart>
      <c:catAx>
        <c:axId val="589988448"/>
        <c:scaling>
          <c:orientation val="minMax"/>
        </c:scaling>
        <c:delete val="0"/>
        <c:axPos val="b"/>
        <c:numFmt formatCode="0;[Red]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589992712"/>
        <c:crosses val="autoZero"/>
        <c:auto val="1"/>
        <c:lblAlgn val="ctr"/>
        <c:lblOffset val="100"/>
        <c:noMultiLvlLbl val="0"/>
      </c:catAx>
      <c:valAx>
        <c:axId val="589992712"/>
        <c:scaling>
          <c:orientation val="minMax"/>
        </c:scaling>
        <c:delete val="1"/>
        <c:axPos val="l"/>
        <c:numFmt formatCode="#,##0;[Red]#,##0" sourceLinked="1"/>
        <c:majorTickMark val="none"/>
        <c:minorTickMark val="none"/>
        <c:tickLblPos val="nextTo"/>
        <c:crossAx val="589988448"/>
        <c:crosses val="autoZero"/>
        <c:crossBetween val="between"/>
      </c:valAx>
      <c:spPr>
        <a:noFill/>
        <a:ln>
          <a:noFill/>
        </a:ln>
        <a:effectLst/>
      </c:spPr>
    </c:plotArea>
    <c:plotVisOnly val="1"/>
    <c:dispBlanksAs val="gap"/>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of Average Days to Complete Activity Per</a:t>
            </a:r>
            <a:r>
              <a:rPr lang="en-US" baseline="0"/>
              <a:t> Year</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spPr>
            <a:solidFill>
              <a:schemeClr val="accent4"/>
            </a:solidFill>
            <a:ln>
              <a:noFill/>
            </a:ln>
            <a:effectLst/>
          </c:spPr>
          <c:invertIfNegative val="0"/>
          <c:cat>
            <c:numRef>
              <c:f>'26-AverageDaysForActyPerYear'!$A$2:$A$6</c:f>
              <c:numCache>
                <c:formatCode>General</c:formatCode>
                <c:ptCount val="5"/>
                <c:pt idx="0">
                  <c:v>2015</c:v>
                </c:pt>
                <c:pt idx="1">
                  <c:v>2014</c:v>
                </c:pt>
                <c:pt idx="2">
                  <c:v>2013</c:v>
                </c:pt>
                <c:pt idx="3">
                  <c:v>2012</c:v>
                </c:pt>
                <c:pt idx="4">
                  <c:v>2011</c:v>
                </c:pt>
              </c:numCache>
            </c:numRef>
          </c:cat>
          <c:val>
            <c:numRef>
              <c:f>'26-AverageDaysForActyPerYear'!$B$2:$B$6</c:f>
              <c:numCache>
                <c:formatCode>0.000000;[Red]0.000000</c:formatCode>
                <c:ptCount val="5"/>
                <c:pt idx="0">
                  <c:v>28.422115384615385</c:v>
                </c:pt>
                <c:pt idx="1">
                  <c:v>49.5782105263158</c:v>
                </c:pt>
                <c:pt idx="2" formatCode="0.0000000;[Red]0.0000000">
                  <c:v>31.981923076923081</c:v>
                </c:pt>
                <c:pt idx="3" formatCode="0.0000000;[Red]0.0000000">
                  <c:v>16.212264150943398</c:v>
                </c:pt>
                <c:pt idx="4" formatCode="0.0000000;[Red]0.0000000">
                  <c:v>25.289666666666669</c:v>
                </c:pt>
              </c:numCache>
            </c:numRef>
          </c:val>
          <c:extLst>
            <c:ext xmlns:c16="http://schemas.microsoft.com/office/drawing/2014/chart" uri="{C3380CC4-5D6E-409C-BE32-E72D297353CC}">
              <c16:uniqueId val="{00000000-5B86-4FD7-9290-2DB039533110}"/>
            </c:ext>
          </c:extLst>
        </c:ser>
        <c:dLbls>
          <c:showLegendKey val="0"/>
          <c:showVal val="0"/>
          <c:showCatName val="0"/>
          <c:showSerName val="0"/>
          <c:showPercent val="0"/>
          <c:showBubbleSize val="0"/>
        </c:dLbls>
        <c:gapWidth val="219"/>
        <c:overlap val="-27"/>
        <c:axId val="593607472"/>
        <c:axId val="593607800"/>
        <c:extLst>
          <c:ext xmlns:c15="http://schemas.microsoft.com/office/drawing/2012/chart" uri="{02D57815-91ED-43cb-92C2-25804820EDAC}">
            <c15:filteredBarSeries>
              <c15:ser>
                <c:idx val="0"/>
                <c:order val="0"/>
                <c:spPr>
                  <a:solidFill>
                    <a:schemeClr val="accent2"/>
                  </a:solidFill>
                  <a:ln>
                    <a:noFill/>
                  </a:ln>
                  <a:effectLst/>
                </c:spPr>
                <c:invertIfNegative val="0"/>
                <c:cat>
                  <c:numRef>
                    <c:extLst>
                      <c:ext uri="{02D57815-91ED-43cb-92C2-25804820EDAC}">
                        <c15:formulaRef>
                          <c15:sqref>'26-AverageDaysForActyPerYear'!$A$2:$A$6</c15:sqref>
                        </c15:formulaRef>
                      </c:ext>
                    </c:extLst>
                    <c:numCache>
                      <c:formatCode>General</c:formatCode>
                      <c:ptCount val="5"/>
                      <c:pt idx="0">
                        <c:v>2015</c:v>
                      </c:pt>
                      <c:pt idx="1">
                        <c:v>2014</c:v>
                      </c:pt>
                      <c:pt idx="2">
                        <c:v>2013</c:v>
                      </c:pt>
                      <c:pt idx="3">
                        <c:v>2012</c:v>
                      </c:pt>
                      <c:pt idx="4">
                        <c:v>2011</c:v>
                      </c:pt>
                    </c:numCache>
                  </c:numRef>
                </c:cat>
                <c:val>
                  <c:numRef>
                    <c:extLst>
                      <c:ext uri="{02D57815-91ED-43cb-92C2-25804820EDAC}">
                        <c15:formulaRef>
                          <c15:sqref>'26-AverageDaysForActyPerYear'!$A$2:$A$6</c15:sqref>
                        </c15:formulaRef>
                      </c:ext>
                    </c:extLst>
                    <c:numCache>
                      <c:formatCode>General</c:formatCode>
                      <c:ptCount val="5"/>
                      <c:pt idx="0">
                        <c:v>2015</c:v>
                      </c:pt>
                      <c:pt idx="1">
                        <c:v>2014</c:v>
                      </c:pt>
                      <c:pt idx="2">
                        <c:v>2013</c:v>
                      </c:pt>
                      <c:pt idx="3">
                        <c:v>2012</c:v>
                      </c:pt>
                      <c:pt idx="4">
                        <c:v>2011</c:v>
                      </c:pt>
                    </c:numCache>
                  </c:numRef>
                </c:val>
                <c:extLst>
                  <c:ext xmlns:c16="http://schemas.microsoft.com/office/drawing/2014/chart" uri="{C3380CC4-5D6E-409C-BE32-E72D297353CC}">
                    <c16:uniqueId val="{00000001-5B86-4FD7-9290-2DB039533110}"/>
                  </c:ext>
                </c:extLst>
              </c15:ser>
            </c15:filteredBarSeries>
          </c:ext>
        </c:extLst>
      </c:barChart>
      <c:catAx>
        <c:axId val="593607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607800"/>
        <c:crosses val="autoZero"/>
        <c:auto val="1"/>
        <c:lblAlgn val="ctr"/>
        <c:lblOffset val="100"/>
        <c:noMultiLvlLbl val="0"/>
      </c:catAx>
      <c:valAx>
        <c:axId val="593607800"/>
        <c:scaling>
          <c:orientation val="minMax"/>
        </c:scaling>
        <c:delete val="0"/>
        <c:axPos val="l"/>
        <c:majorGridlines>
          <c:spPr>
            <a:ln w="9525" cap="flat" cmpd="sng" algn="ctr">
              <a:solidFill>
                <a:schemeClr val="tx1">
                  <a:lumMod val="15000"/>
                  <a:lumOff val="85000"/>
                </a:schemeClr>
              </a:solidFill>
              <a:round/>
            </a:ln>
            <a:effectLst/>
          </c:spPr>
        </c:majorGridlines>
        <c:numFmt formatCode="0.000000;[Red]0.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6074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Average of Mean Temperature (°F) per YEAR</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spPr>
            <a:solidFill>
              <a:schemeClr val="accent2"/>
            </a:solidFill>
            <a:ln>
              <a:noFill/>
            </a:ln>
            <a:effectLst/>
          </c:spPr>
          <c:invertIfNegative val="0"/>
          <c:cat>
            <c:numRef>
              <c:f>'33-AnnualAverageOfWeatherMcs'!$A$2:$A$6</c:f>
              <c:numCache>
                <c:formatCode>0;[Red]0</c:formatCode>
                <c:ptCount val="5"/>
                <c:pt idx="0">
                  <c:v>2015</c:v>
                </c:pt>
                <c:pt idx="1">
                  <c:v>2014</c:v>
                </c:pt>
                <c:pt idx="2">
                  <c:v>2013</c:v>
                </c:pt>
                <c:pt idx="3">
                  <c:v>2012</c:v>
                </c:pt>
                <c:pt idx="4">
                  <c:v>2011</c:v>
                </c:pt>
              </c:numCache>
            </c:numRef>
          </c:cat>
          <c:val>
            <c:numRef>
              <c:f>'33-AnnualAverageOfWeatherMcs'!$B$2:$B$6</c:f>
              <c:numCache>
                <c:formatCode>0.0000000</c:formatCode>
                <c:ptCount val="5"/>
                <c:pt idx="0">
                  <c:v>53.268493150684932</c:v>
                </c:pt>
                <c:pt idx="1">
                  <c:v>49.942465753424656</c:v>
                </c:pt>
                <c:pt idx="2">
                  <c:v>50.726027397260275</c:v>
                </c:pt>
                <c:pt idx="3">
                  <c:v>55.724043715846996</c:v>
                </c:pt>
                <c:pt idx="4">
                  <c:v>51.841095890410962</c:v>
                </c:pt>
              </c:numCache>
            </c:numRef>
          </c:val>
          <c:extLst>
            <c:ext xmlns:c16="http://schemas.microsoft.com/office/drawing/2014/chart" uri="{C3380CC4-5D6E-409C-BE32-E72D297353CC}">
              <c16:uniqueId val="{00000000-0F61-46D7-B8B7-6A85C61CE5C8}"/>
            </c:ext>
          </c:extLst>
        </c:ser>
        <c:dLbls>
          <c:showLegendKey val="0"/>
          <c:showVal val="0"/>
          <c:showCatName val="0"/>
          <c:showSerName val="0"/>
          <c:showPercent val="0"/>
          <c:showBubbleSize val="0"/>
        </c:dLbls>
        <c:gapWidth val="219"/>
        <c:overlap val="-27"/>
        <c:axId val="697656056"/>
        <c:axId val="697662944"/>
        <c:extLst>
          <c:ext xmlns:c15="http://schemas.microsoft.com/office/drawing/2012/chart" uri="{02D57815-91ED-43cb-92C2-25804820EDAC}">
            <c15:filteredBarSeries>
              <c15:ser>
                <c:idx val="0"/>
                <c:order val="0"/>
                <c:spPr>
                  <a:solidFill>
                    <a:schemeClr val="accent1"/>
                  </a:solidFill>
                  <a:ln>
                    <a:noFill/>
                  </a:ln>
                  <a:effectLst/>
                </c:spPr>
                <c:invertIfNegative val="0"/>
                <c:cat>
                  <c:numRef>
                    <c:extLst>
                      <c:ext uri="{02D57815-91ED-43cb-92C2-25804820EDAC}">
                        <c15:formulaRef>
                          <c15:sqref>'33-AnnualAverageOfWeatherMcs'!$A$2:$A$6</c15:sqref>
                        </c15:formulaRef>
                      </c:ext>
                    </c:extLst>
                    <c:numCache>
                      <c:formatCode>0;[Red]0</c:formatCode>
                      <c:ptCount val="5"/>
                      <c:pt idx="0">
                        <c:v>2015</c:v>
                      </c:pt>
                      <c:pt idx="1">
                        <c:v>2014</c:v>
                      </c:pt>
                      <c:pt idx="2">
                        <c:v>2013</c:v>
                      </c:pt>
                      <c:pt idx="3">
                        <c:v>2012</c:v>
                      </c:pt>
                      <c:pt idx="4">
                        <c:v>2011</c:v>
                      </c:pt>
                    </c:numCache>
                  </c:numRef>
                </c:cat>
                <c:val>
                  <c:numRef>
                    <c:extLst>
                      <c:ext uri="{02D57815-91ED-43cb-92C2-25804820EDAC}">
                        <c15:formulaRef>
                          <c15:sqref>'33-AnnualAverageOfWeatherMcs'!$A$2:$A$6</c15:sqref>
                        </c15:formulaRef>
                      </c:ext>
                    </c:extLst>
                    <c:numCache>
                      <c:formatCode>0;[Red]0</c:formatCode>
                      <c:ptCount val="5"/>
                      <c:pt idx="0">
                        <c:v>2015</c:v>
                      </c:pt>
                      <c:pt idx="1">
                        <c:v>2014</c:v>
                      </c:pt>
                      <c:pt idx="2">
                        <c:v>2013</c:v>
                      </c:pt>
                      <c:pt idx="3">
                        <c:v>2012</c:v>
                      </c:pt>
                      <c:pt idx="4">
                        <c:v>2011</c:v>
                      </c:pt>
                    </c:numCache>
                  </c:numRef>
                </c:val>
                <c:extLst>
                  <c:ext xmlns:c16="http://schemas.microsoft.com/office/drawing/2014/chart" uri="{C3380CC4-5D6E-409C-BE32-E72D297353CC}">
                    <c16:uniqueId val="{00000001-0F61-46D7-B8B7-6A85C61CE5C8}"/>
                  </c:ext>
                </c:extLst>
              </c15:ser>
            </c15:filteredBarSeries>
          </c:ext>
        </c:extLst>
      </c:barChart>
      <c:catAx>
        <c:axId val="697656056"/>
        <c:scaling>
          <c:orientation val="minMax"/>
        </c:scaling>
        <c:delete val="0"/>
        <c:axPos val="b"/>
        <c:numFmt formatCode="0;[Red]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7662944"/>
        <c:crosses val="autoZero"/>
        <c:auto val="1"/>
        <c:lblAlgn val="ctr"/>
        <c:lblOffset val="100"/>
        <c:noMultiLvlLbl val="0"/>
      </c:catAx>
      <c:valAx>
        <c:axId val="697662944"/>
        <c:scaling>
          <c:orientation val="minMax"/>
        </c:scaling>
        <c:delete val="0"/>
        <c:axPos val="l"/>
        <c:majorGridlines>
          <c:spPr>
            <a:ln w="9525" cap="flat" cmpd="sng" algn="ctr">
              <a:solidFill>
                <a:schemeClr val="tx1">
                  <a:lumMod val="15000"/>
                  <a:lumOff val="85000"/>
                </a:schemeClr>
              </a:solidFill>
              <a:round/>
            </a:ln>
            <a:effectLst/>
          </c:spPr>
        </c:majorGridlines>
        <c:numFmt formatCode="0.0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76560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Average of Mean VisibilityMiles per YEAR</a:t>
            </a:r>
            <a:endParaRPr lang="en-US">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spPr>
            <a:solidFill>
              <a:schemeClr val="accent1">
                <a:shade val="76000"/>
              </a:schemeClr>
            </a:solidFill>
            <a:ln>
              <a:noFill/>
            </a:ln>
            <a:effectLst/>
          </c:spPr>
          <c:invertIfNegative val="0"/>
          <c:cat>
            <c:numRef>
              <c:f>'33-AnnualAverageOfWeatherMcs'!$A$2:$A$6</c:f>
              <c:numCache>
                <c:formatCode>0;[Red]0</c:formatCode>
                <c:ptCount val="5"/>
                <c:pt idx="0">
                  <c:v>2015</c:v>
                </c:pt>
                <c:pt idx="1">
                  <c:v>2014</c:v>
                </c:pt>
                <c:pt idx="2">
                  <c:v>2013</c:v>
                </c:pt>
                <c:pt idx="3">
                  <c:v>2012</c:v>
                </c:pt>
                <c:pt idx="4">
                  <c:v>2011</c:v>
                </c:pt>
              </c:numCache>
            </c:numRef>
          </c:cat>
          <c:val>
            <c:numRef>
              <c:f>'33-AnnualAverageOfWeatherMcs'!$C$2:$C$6</c:f>
              <c:numCache>
                <c:formatCode>0.0000000</c:formatCode>
                <c:ptCount val="5"/>
                <c:pt idx="0">
                  <c:v>8.8465753424657532</c:v>
                </c:pt>
                <c:pt idx="1">
                  <c:v>8.8931506849315074</c:v>
                </c:pt>
                <c:pt idx="2">
                  <c:v>8.956164383561644</c:v>
                </c:pt>
                <c:pt idx="3">
                  <c:v>9.1174863387978142</c:v>
                </c:pt>
                <c:pt idx="4">
                  <c:v>8.7890410958904113</c:v>
                </c:pt>
              </c:numCache>
            </c:numRef>
          </c:val>
          <c:extLst>
            <c:ext xmlns:c16="http://schemas.microsoft.com/office/drawing/2014/chart" uri="{C3380CC4-5D6E-409C-BE32-E72D297353CC}">
              <c16:uniqueId val="{00000000-9360-46E1-833E-7F618285E751}"/>
            </c:ext>
          </c:extLst>
        </c:ser>
        <c:dLbls>
          <c:showLegendKey val="0"/>
          <c:showVal val="0"/>
          <c:showCatName val="0"/>
          <c:showSerName val="0"/>
          <c:showPercent val="0"/>
          <c:showBubbleSize val="0"/>
        </c:dLbls>
        <c:gapWidth val="219"/>
        <c:overlap val="-27"/>
        <c:axId val="664032264"/>
        <c:axId val="664029312"/>
        <c:extLst>
          <c:ext xmlns:c15="http://schemas.microsoft.com/office/drawing/2012/chart" uri="{02D57815-91ED-43cb-92C2-25804820EDAC}">
            <c15:filteredBarSeries>
              <c15:ser>
                <c:idx val="0"/>
                <c:order val="0"/>
                <c:spPr>
                  <a:solidFill>
                    <a:schemeClr val="accent1">
                      <a:tint val="77000"/>
                    </a:schemeClr>
                  </a:solidFill>
                  <a:ln>
                    <a:noFill/>
                  </a:ln>
                  <a:effectLst/>
                </c:spPr>
                <c:invertIfNegative val="0"/>
                <c:cat>
                  <c:numRef>
                    <c:extLst>
                      <c:ext uri="{02D57815-91ED-43cb-92C2-25804820EDAC}">
                        <c15:formulaRef>
                          <c15:sqref>'33-AnnualAverageOfWeatherMcs'!$A$2:$A$6</c15:sqref>
                        </c15:formulaRef>
                      </c:ext>
                    </c:extLst>
                    <c:numCache>
                      <c:formatCode>0;[Red]0</c:formatCode>
                      <c:ptCount val="5"/>
                      <c:pt idx="0">
                        <c:v>2015</c:v>
                      </c:pt>
                      <c:pt idx="1">
                        <c:v>2014</c:v>
                      </c:pt>
                      <c:pt idx="2">
                        <c:v>2013</c:v>
                      </c:pt>
                      <c:pt idx="3">
                        <c:v>2012</c:v>
                      </c:pt>
                      <c:pt idx="4">
                        <c:v>2011</c:v>
                      </c:pt>
                    </c:numCache>
                  </c:numRef>
                </c:cat>
                <c:val>
                  <c:numRef>
                    <c:extLst>
                      <c:ext uri="{02D57815-91ED-43cb-92C2-25804820EDAC}">
                        <c15:formulaRef>
                          <c15:sqref>'33-AnnualAverageOfWeatherMcs'!$A$2:$A$6</c15:sqref>
                        </c15:formulaRef>
                      </c:ext>
                    </c:extLst>
                    <c:numCache>
                      <c:formatCode>0;[Red]0</c:formatCode>
                      <c:ptCount val="5"/>
                      <c:pt idx="0">
                        <c:v>2015</c:v>
                      </c:pt>
                      <c:pt idx="1">
                        <c:v>2014</c:v>
                      </c:pt>
                      <c:pt idx="2">
                        <c:v>2013</c:v>
                      </c:pt>
                      <c:pt idx="3">
                        <c:v>2012</c:v>
                      </c:pt>
                      <c:pt idx="4">
                        <c:v>2011</c:v>
                      </c:pt>
                    </c:numCache>
                  </c:numRef>
                </c:val>
                <c:extLst>
                  <c:ext xmlns:c16="http://schemas.microsoft.com/office/drawing/2014/chart" uri="{C3380CC4-5D6E-409C-BE32-E72D297353CC}">
                    <c16:uniqueId val="{00000001-9360-46E1-833E-7F618285E751}"/>
                  </c:ext>
                </c:extLst>
              </c15:ser>
            </c15:filteredBarSeries>
          </c:ext>
        </c:extLst>
      </c:barChart>
      <c:catAx>
        <c:axId val="664032264"/>
        <c:scaling>
          <c:orientation val="minMax"/>
        </c:scaling>
        <c:delete val="0"/>
        <c:axPos val="b"/>
        <c:numFmt formatCode="0;[Red]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4029312"/>
        <c:crosses val="autoZero"/>
        <c:auto val="1"/>
        <c:lblAlgn val="ctr"/>
        <c:lblOffset val="100"/>
        <c:noMultiLvlLbl val="0"/>
      </c:catAx>
      <c:valAx>
        <c:axId val="664029312"/>
        <c:scaling>
          <c:orientation val="minMax"/>
        </c:scaling>
        <c:delete val="0"/>
        <c:axPos val="l"/>
        <c:majorGridlines>
          <c:spPr>
            <a:ln w="9525" cap="flat" cmpd="sng" algn="ctr">
              <a:solidFill>
                <a:schemeClr val="tx1">
                  <a:lumMod val="15000"/>
                  <a:lumOff val="85000"/>
                </a:schemeClr>
              </a:solidFill>
              <a:round/>
            </a:ln>
            <a:effectLst/>
          </c:spPr>
        </c:majorGridlines>
        <c:numFmt formatCode="0.0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40322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Average of Mean WindSpeedMPH per YEAR</a:t>
            </a:r>
            <a:endParaRPr lang="en-US">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spPr>
            <a:solidFill>
              <a:schemeClr val="dk1">
                <a:tint val="55000"/>
              </a:schemeClr>
            </a:solidFill>
            <a:ln>
              <a:noFill/>
            </a:ln>
            <a:effectLst/>
          </c:spPr>
          <c:invertIfNegative val="0"/>
          <c:cat>
            <c:numRef>
              <c:f>'33-AnnualAverageOfWeatherMcs'!$A$2:$A$6</c:f>
              <c:numCache>
                <c:formatCode>0;[Red]0</c:formatCode>
                <c:ptCount val="5"/>
                <c:pt idx="0">
                  <c:v>2015</c:v>
                </c:pt>
                <c:pt idx="1">
                  <c:v>2014</c:v>
                </c:pt>
                <c:pt idx="2">
                  <c:v>2013</c:v>
                </c:pt>
                <c:pt idx="3">
                  <c:v>2012</c:v>
                </c:pt>
                <c:pt idx="4">
                  <c:v>2011</c:v>
                </c:pt>
              </c:numCache>
            </c:numRef>
          </c:cat>
          <c:val>
            <c:numRef>
              <c:f>'33-AnnualAverageOfWeatherMcs'!$D$2:$D$6</c:f>
              <c:numCache>
                <c:formatCode>0.0000000</c:formatCode>
                <c:ptCount val="5"/>
                <c:pt idx="0">
                  <c:v>10.046575342465754</c:v>
                </c:pt>
                <c:pt idx="1">
                  <c:v>10.142465753424657</c:v>
                </c:pt>
                <c:pt idx="2">
                  <c:v>9.6301369863013697</c:v>
                </c:pt>
                <c:pt idx="3">
                  <c:v>9.4918032786885238</c:v>
                </c:pt>
                <c:pt idx="4">
                  <c:v>9.0054794520547947</c:v>
                </c:pt>
              </c:numCache>
            </c:numRef>
          </c:val>
          <c:extLst>
            <c:ext xmlns:c16="http://schemas.microsoft.com/office/drawing/2014/chart" uri="{C3380CC4-5D6E-409C-BE32-E72D297353CC}">
              <c16:uniqueId val="{00000000-C4EB-4AA5-A223-E78141F3CADF}"/>
            </c:ext>
          </c:extLst>
        </c:ser>
        <c:dLbls>
          <c:showLegendKey val="0"/>
          <c:showVal val="0"/>
          <c:showCatName val="0"/>
          <c:showSerName val="0"/>
          <c:showPercent val="0"/>
          <c:showBubbleSize val="0"/>
        </c:dLbls>
        <c:gapWidth val="219"/>
        <c:overlap val="-27"/>
        <c:axId val="697698040"/>
        <c:axId val="697585864"/>
        <c:extLst>
          <c:ext xmlns:c15="http://schemas.microsoft.com/office/drawing/2012/chart" uri="{02D57815-91ED-43cb-92C2-25804820EDAC}">
            <c15:filteredBarSeries>
              <c15:ser>
                <c:idx val="0"/>
                <c:order val="0"/>
                <c:spPr>
                  <a:solidFill>
                    <a:schemeClr val="dk1">
                      <a:tint val="88500"/>
                    </a:schemeClr>
                  </a:solidFill>
                  <a:ln>
                    <a:noFill/>
                  </a:ln>
                  <a:effectLst/>
                </c:spPr>
                <c:invertIfNegative val="0"/>
                <c:cat>
                  <c:numRef>
                    <c:extLst>
                      <c:ext uri="{02D57815-91ED-43cb-92C2-25804820EDAC}">
                        <c15:formulaRef>
                          <c15:sqref>'33-AnnualAverageOfWeatherMcs'!$A$2:$A$6</c15:sqref>
                        </c15:formulaRef>
                      </c:ext>
                    </c:extLst>
                    <c:numCache>
                      <c:formatCode>0;[Red]0</c:formatCode>
                      <c:ptCount val="5"/>
                      <c:pt idx="0">
                        <c:v>2015</c:v>
                      </c:pt>
                      <c:pt idx="1">
                        <c:v>2014</c:v>
                      </c:pt>
                      <c:pt idx="2">
                        <c:v>2013</c:v>
                      </c:pt>
                      <c:pt idx="3">
                        <c:v>2012</c:v>
                      </c:pt>
                      <c:pt idx="4">
                        <c:v>2011</c:v>
                      </c:pt>
                    </c:numCache>
                  </c:numRef>
                </c:cat>
                <c:val>
                  <c:numRef>
                    <c:extLst>
                      <c:ext uri="{02D57815-91ED-43cb-92C2-25804820EDAC}">
                        <c15:formulaRef>
                          <c15:sqref>'33-AnnualAverageOfWeatherMcs'!$A$2:$A$6</c15:sqref>
                        </c15:formulaRef>
                      </c:ext>
                    </c:extLst>
                    <c:numCache>
                      <c:formatCode>0;[Red]0</c:formatCode>
                      <c:ptCount val="5"/>
                      <c:pt idx="0">
                        <c:v>2015</c:v>
                      </c:pt>
                      <c:pt idx="1">
                        <c:v>2014</c:v>
                      </c:pt>
                      <c:pt idx="2">
                        <c:v>2013</c:v>
                      </c:pt>
                      <c:pt idx="3">
                        <c:v>2012</c:v>
                      </c:pt>
                      <c:pt idx="4">
                        <c:v>2011</c:v>
                      </c:pt>
                    </c:numCache>
                  </c:numRef>
                </c:val>
                <c:extLst>
                  <c:ext xmlns:c16="http://schemas.microsoft.com/office/drawing/2014/chart" uri="{C3380CC4-5D6E-409C-BE32-E72D297353CC}">
                    <c16:uniqueId val="{00000001-C4EB-4AA5-A223-E78141F3CADF}"/>
                  </c:ext>
                </c:extLst>
              </c15:ser>
            </c15:filteredBarSeries>
          </c:ext>
        </c:extLst>
      </c:barChart>
      <c:catAx>
        <c:axId val="697698040"/>
        <c:scaling>
          <c:orientation val="minMax"/>
        </c:scaling>
        <c:delete val="0"/>
        <c:axPos val="b"/>
        <c:numFmt formatCode="0;[Red]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7585864"/>
        <c:crosses val="autoZero"/>
        <c:auto val="1"/>
        <c:lblAlgn val="ctr"/>
        <c:lblOffset val="100"/>
        <c:noMultiLvlLbl val="0"/>
      </c:catAx>
      <c:valAx>
        <c:axId val="697585864"/>
        <c:scaling>
          <c:orientation val="minMax"/>
        </c:scaling>
        <c:delete val="0"/>
        <c:axPos val="l"/>
        <c:majorGridlines>
          <c:spPr>
            <a:ln w="9525" cap="flat" cmpd="sng" algn="ctr">
              <a:solidFill>
                <a:schemeClr val="tx1">
                  <a:lumMod val="15000"/>
                  <a:lumOff val="85000"/>
                </a:schemeClr>
              </a:solidFill>
              <a:round/>
            </a:ln>
            <a:effectLst/>
          </c:spPr>
        </c:majorGridlines>
        <c:numFmt formatCode="0.0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76980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Reversed" id="21">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Reversed" id="21">
  <a:schemeClr val="accent1"/>
</cs:colorStyle>
</file>

<file path=ppt/charts/colors7.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l">
              <a:defRPr sz="1200" smtClean="0"/>
            </a:lvl1pPr>
          </a:lstStyle>
          <a:p>
            <a:pPr>
              <a:defRPr/>
            </a:pPr>
            <a:endParaRPr lang="en-US"/>
          </a:p>
        </p:txBody>
      </p:sp>
      <p:sp>
        <p:nvSpPr>
          <p:cNvPr id="147459" name="Rectangle 3"/>
          <p:cNvSpPr>
            <a:spLocks noGrp="1" noChangeArrowheads="1"/>
          </p:cNvSpPr>
          <p:nvPr>
            <p:ph type="dt" sz="quarter" idx="1"/>
          </p:nvPr>
        </p:nvSpPr>
        <p:spPr bwMode="auto">
          <a:xfrm>
            <a:off x="4142962"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a:defRPr sz="1200" smtClean="0"/>
            </a:lvl1pPr>
          </a:lstStyle>
          <a:p>
            <a:pPr>
              <a:defRPr/>
            </a:pPr>
            <a:endParaRPr lang="en-US"/>
          </a:p>
        </p:txBody>
      </p:sp>
      <p:sp>
        <p:nvSpPr>
          <p:cNvPr id="147460" name="Rectangle 4"/>
          <p:cNvSpPr>
            <a:spLocks noGrp="1" noChangeArrowheads="1"/>
          </p:cNvSpPr>
          <p:nvPr>
            <p:ph type="ftr" sz="quarter" idx="2"/>
          </p:nvPr>
        </p:nvSpPr>
        <p:spPr bwMode="auto">
          <a:xfrm>
            <a:off x="0"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l">
              <a:defRPr sz="1200" smtClean="0"/>
            </a:lvl1pPr>
          </a:lstStyle>
          <a:p>
            <a:pPr>
              <a:defRPr/>
            </a:pPr>
            <a:endParaRPr lang="en-US"/>
          </a:p>
        </p:txBody>
      </p:sp>
      <p:sp>
        <p:nvSpPr>
          <p:cNvPr id="147461" name="Rectangle 5"/>
          <p:cNvSpPr>
            <a:spLocks noGrp="1" noChangeArrowheads="1"/>
          </p:cNvSpPr>
          <p:nvPr>
            <p:ph type="sldNum" sz="quarter" idx="3"/>
          </p:nvPr>
        </p:nvSpPr>
        <p:spPr bwMode="auto">
          <a:xfrm>
            <a:off x="4142962"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a:defRPr sz="1200" smtClean="0"/>
            </a:lvl1pPr>
          </a:lstStyle>
          <a:p>
            <a:pPr>
              <a:defRPr/>
            </a:pPr>
            <a:fld id="{0FA4BCF2-D88E-440A-9CD7-5C1A8B4895C6}" type="slidenum">
              <a:rPr lang="en-US"/>
              <a:pPr>
                <a:defRPr/>
              </a:pPr>
              <a:t>‹#›</a:t>
            </a:fld>
            <a:endParaRPr lang="en-US"/>
          </a:p>
        </p:txBody>
      </p:sp>
    </p:spTree>
    <p:extLst>
      <p:ext uri="{BB962C8B-B14F-4D97-AF65-F5344CB8AC3E}">
        <p14:creationId xmlns:p14="http://schemas.microsoft.com/office/powerpoint/2010/main" val="2272920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endParaRPr lang="en-US"/>
          </a:p>
        </p:txBody>
      </p:sp>
      <p:sp>
        <p:nvSpPr>
          <p:cNvPr id="83971" name="Rectangle 3"/>
          <p:cNvSpPr>
            <a:spLocks noGrp="1" noChangeArrowheads="1"/>
          </p:cNvSpPr>
          <p:nvPr>
            <p:ph type="dt"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8192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3974" name="Rectangle 6"/>
          <p:cNvSpPr>
            <a:spLocks noGrp="1" noChangeArrowheads="1"/>
          </p:cNvSpPr>
          <p:nvPr>
            <p:ph type="ftr" sz="quarter" idx="4"/>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83975" name="Rectangle 7"/>
          <p:cNvSpPr>
            <a:spLocks noGrp="1" noChangeArrowheads="1"/>
          </p:cNvSpPr>
          <p:nvPr>
            <p:ph type="sldNum" sz="quarter" idx="5"/>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F48C8418-815B-4876-A6A7-4FE2712B2668}" type="slidenum">
              <a:rPr lang="en-US"/>
              <a:pPr>
                <a:defRPr/>
              </a:pPr>
              <a:t>‹#›</a:t>
            </a:fld>
            <a:endParaRPr lang="en-US"/>
          </a:p>
        </p:txBody>
      </p:sp>
    </p:spTree>
    <p:extLst>
      <p:ext uri="{BB962C8B-B14F-4D97-AF65-F5344CB8AC3E}">
        <p14:creationId xmlns:p14="http://schemas.microsoft.com/office/powerpoint/2010/main" val="4199717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3</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7</a:t>
            </a:fld>
            <a:endParaRPr lang="en-US"/>
          </a:p>
        </p:txBody>
      </p:sp>
    </p:spTree>
    <p:extLst>
      <p:ext uri="{BB962C8B-B14F-4D97-AF65-F5344CB8AC3E}">
        <p14:creationId xmlns:p14="http://schemas.microsoft.com/office/powerpoint/2010/main" val="203553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smtClean="0"/>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 name="Vertical Title 1"/>
          <p:cNvSpPr>
            <a:spLocks noGrp="1"/>
          </p:cNvSpPr>
          <p:nvPr>
            <p:ph type="title" orient="vert"/>
          </p:nvPr>
        </p:nvSpPr>
        <p:spPr>
          <a:xfrm>
            <a:off x="6762750" y="533400"/>
            <a:ext cx="1924050" cy="5592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533400"/>
            <a:ext cx="5619750" cy="5592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F1E035D3-54D9-4C90-91CA-1F6BBEF43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90600" y="1828800"/>
            <a:ext cx="7696200" cy="4297363"/>
          </a:xfrm>
        </p:spPr>
        <p:txBody>
          <a:bodyPr/>
          <a:lstStyle/>
          <a:p>
            <a:pPr lvl="0"/>
            <a:r>
              <a:rPr lang="en-US" noProof="0" smtClean="0"/>
              <a:t>Click icon to add table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1FCAF44-A2A7-4CCD-B6C6-2F4904DB3E4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90600" y="1828800"/>
            <a:ext cx="37719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828800"/>
            <a:ext cx="37719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6E41460-8EF0-4699-AF3D-B2F1FDC5A93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153400" cy="1143000"/>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990600" y="1752600"/>
            <a:ext cx="39624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05400" y="1752600"/>
            <a:ext cx="3886200" cy="48768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18104E9-686D-4EEF-853E-2B7FC0BFC96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D74AC02-7534-425D-9D68-BB86A7E0F91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90600" y="1793874"/>
            <a:ext cx="3733800"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990600" y="2632075"/>
            <a:ext cx="3733800"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953000" y="1793874"/>
            <a:ext cx="3813175"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953000" y="2632075"/>
            <a:ext cx="3813175"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5"/>
          <p:cNvSpPr>
            <a:spLocks noGrp="1" noChangeArrowheads="1"/>
          </p:cNvSpPr>
          <p:nvPr>
            <p:ph type="dt" sz="half" idx="10"/>
          </p:nvPr>
        </p:nvSpPr>
        <p:spPr>
          <a:xfrm>
            <a:off x="1066800" y="6245225"/>
            <a:ext cx="2133600" cy="47625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505200" y="6245225"/>
            <a:ext cx="2895600" cy="47625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xfrm>
            <a:off x="6629400" y="6245225"/>
            <a:ext cx="2133600" cy="476250"/>
          </a:xfrm>
          <a:ln/>
        </p:spPr>
        <p:txBody>
          <a:bodyPr/>
          <a:lstStyle>
            <a:lvl1pPr>
              <a:defRPr/>
            </a:lvl1pPr>
          </a:lstStyle>
          <a:p>
            <a:pPr>
              <a:defRPr/>
            </a:pPr>
            <a:fld id="{4A42361D-285A-4411-BF2F-5F15F18B962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1EC80791-D0B4-4C00-B287-D0425F8BF0B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4430B8C6-5827-465E-BBB0-2945CE2BDCC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1" y="1828800"/>
            <a:ext cx="2895600" cy="990600"/>
          </a:xfrm>
        </p:spPr>
        <p:txBody>
          <a:bodyPr anchor="t"/>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114800" y="1810111"/>
            <a:ext cx="4572000" cy="43160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90601" y="2895600"/>
            <a:ext cx="2895600" cy="3230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B7A5559-1F48-4FDC-B269-9C4E1620E42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6B71106D-F034-4803-A19C-5843D508FEEB}" type="slidenum">
              <a:rPr lang="en-US"/>
              <a:pPr>
                <a:defRPr/>
              </a:pPr>
              <a:t>‹#›</a:t>
            </a:fld>
            <a:endParaRPr lang="en-US"/>
          </a:p>
        </p:txBody>
      </p:sp>
      <p:sp>
        <p:nvSpPr>
          <p:cNvPr id="8" name="Rectangle 7"/>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D9382E54-FB81-40A8-AB8D-CD0461E520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 Box 8"/>
          <p:cNvSpPr txBox="1">
            <a:spLocks noChangeArrowheads="1"/>
          </p:cNvSpPr>
          <p:nvPr/>
        </p:nvSpPr>
        <p:spPr bwMode="auto">
          <a:xfrm>
            <a:off x="1524000" y="1237074"/>
            <a:ext cx="7645400" cy="515526"/>
          </a:xfrm>
          <a:prstGeom prst="rect">
            <a:avLst/>
          </a:prstGeom>
          <a:noFill/>
          <a:ln w="9525">
            <a:noFill/>
            <a:miter lim="800000"/>
            <a:headEnd/>
            <a:tailEnd/>
          </a:ln>
          <a:effectLst/>
        </p:spPr>
        <p:txBody>
          <a:bodyPr wrap="square">
            <a:spAutoFit/>
          </a:bodyPr>
          <a:lstStyle/>
          <a:p>
            <a:pPr algn="l">
              <a:defRPr/>
            </a:pPr>
            <a:r>
              <a:rPr lang="en-US" sz="2730" b="1" dirty="0">
                <a:solidFill>
                  <a:schemeClr val="accent1">
                    <a:lumMod val="75000"/>
                  </a:schemeClr>
                </a:solidFill>
                <a:latin typeface="Futura Md BT" pitchFamily="34" charset="0"/>
              </a:rPr>
              <a:t>information technology &amp; management</a:t>
            </a:r>
          </a:p>
        </p:txBody>
      </p:sp>
      <p:sp>
        <p:nvSpPr>
          <p:cNvPr id="24" name="Rectangle 4"/>
          <p:cNvSpPr>
            <a:spLocks noGrp="1" noChangeArrowheads="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5" name="Rectangle 5"/>
          <p:cNvSpPr>
            <a:spLocks noGrp="1" noChangeArrowheads="1"/>
          </p:cNvSpPr>
          <p:nvPr>
            <p:ph type="ftr" sz="quarter" idx="3"/>
          </p:nvPr>
        </p:nvSpPr>
        <p:spPr bwMode="auto">
          <a:xfrm>
            <a:off x="32766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6" name="Rectangle 6"/>
          <p:cNvSpPr>
            <a:spLocks noGrp="1" noChangeArrowheads="1"/>
          </p:cNvSpPr>
          <p:nvPr>
            <p:ph type="sldNum" sz="quarter" idx="4"/>
          </p:nvPr>
        </p:nvSpPr>
        <p:spPr bwMode="auto">
          <a:xfrm>
            <a:off x="67818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solidFill>
                  <a:schemeClr val="tx2"/>
                </a:solidFill>
                <a:latin typeface="+mj-lt"/>
              </a:defRPr>
            </a:lvl1pPr>
          </a:lstStyle>
          <a:p>
            <a:pPr>
              <a:defRPr/>
            </a:pPr>
            <a:fld id="{D7FEDE45-6CB2-46AC-ADB5-5552551D4D10}" type="slidenum">
              <a:rPr lang="en-US"/>
              <a:pPr>
                <a:defRPr/>
              </a:pPr>
              <a:t>‹#›</a:t>
            </a:fld>
            <a:endParaRPr lang="en-US"/>
          </a:p>
        </p:txBody>
      </p:sp>
      <p:pic>
        <p:nvPicPr>
          <p:cNvPr id="18" name="Picture 13" descr="C:\Users\Ray Trygstad\Documents\Projects\ITM 588\IITlogoWhite.png"/>
          <p:cNvPicPr>
            <a:picLocks noChangeAspect="1" noChangeArrowheads="1"/>
          </p:cNvPicPr>
          <p:nvPr/>
        </p:nvPicPr>
        <p:blipFill>
          <a:blip r:embed="rId3" cstate="print"/>
          <a:srcRect/>
          <a:stretch>
            <a:fillRect/>
          </a:stretch>
        </p:blipFill>
        <p:spPr bwMode="auto">
          <a:xfrm>
            <a:off x="381000" y="304800"/>
            <a:ext cx="8341310" cy="854439"/>
          </a:xfrm>
          <a:prstGeom prst="rect">
            <a:avLst/>
          </a:prstGeom>
          <a:noFill/>
        </p:spPr>
      </p:pic>
    </p:spTree>
  </p:cSld>
  <p:clrMap bg1="lt1" tx1="dk1" bg2="lt2" tx2="dk2" accent1="accent1" accent2="accent2" accent3="accent3" accent4="accent4" accent5="accent5" accent6="accent6" hlink="hlink" folHlink="folHlink"/>
  <p:sldLayoutIdLst>
    <p:sldLayoutId id="2147483702" r:id="rId1"/>
  </p:sldLayoutIdLst>
  <p:timing>
    <p:tnLst>
      <p:par>
        <p:cTn id="1" dur="indefinite" restart="never" nodeType="tmRoot"/>
      </p:par>
    </p:tnLst>
  </p:timing>
  <p:hf hdr="0" ftr="0" dt="0"/>
  <p:txStyles>
    <p:titleStyle>
      <a:lvl1pPr algn="l" rtl="0" eaLnBrk="1" fontAlgn="base" hangingPunct="1">
        <a:spcBef>
          <a:spcPct val="0"/>
        </a:spcBef>
        <a:spcAft>
          <a:spcPct val="0"/>
        </a:spcAft>
        <a:defRPr sz="4000" b="1">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Futura Md BT" pitchFamily="34" charset="0"/>
        </a:defRPr>
      </a:lvl2pPr>
      <a:lvl3pPr algn="l" rtl="0" eaLnBrk="1" fontAlgn="base" hangingPunct="1">
        <a:spcBef>
          <a:spcPct val="0"/>
        </a:spcBef>
        <a:spcAft>
          <a:spcPct val="0"/>
        </a:spcAft>
        <a:defRPr sz="4000">
          <a:solidFill>
            <a:schemeClr val="tx2"/>
          </a:solidFill>
          <a:latin typeface="Futura Md BT" pitchFamily="34" charset="0"/>
        </a:defRPr>
      </a:lvl3pPr>
      <a:lvl4pPr algn="l" rtl="0" eaLnBrk="1" fontAlgn="base" hangingPunct="1">
        <a:spcBef>
          <a:spcPct val="0"/>
        </a:spcBef>
        <a:spcAft>
          <a:spcPct val="0"/>
        </a:spcAft>
        <a:defRPr sz="4000">
          <a:solidFill>
            <a:schemeClr val="tx2"/>
          </a:solidFill>
          <a:latin typeface="Futura Md BT" pitchFamily="34" charset="0"/>
        </a:defRPr>
      </a:lvl4pPr>
      <a:lvl5pPr algn="l" rtl="0" eaLnBrk="1" fontAlgn="base" hangingPunct="1">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eaLnBrk="1" fontAlgn="base" hangingPunct="1">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eaLnBrk="1" fontAlgn="base" hangingPunct="1">
        <a:spcBef>
          <a:spcPct val="20000"/>
        </a:spcBef>
        <a:spcAft>
          <a:spcPct val="0"/>
        </a:spcAft>
        <a:buFont typeface="Wingdings" pitchFamily="2" charset="2"/>
        <a:buChar char="§"/>
        <a:defRPr sz="2800">
          <a:solidFill>
            <a:schemeClr val="tx1"/>
          </a:solidFill>
          <a:latin typeface="+mn-lt"/>
        </a:defRPr>
      </a:lvl2pPr>
      <a:lvl3pPr marL="1208088" indent="-228600" algn="l" rtl="0" eaLnBrk="1" fontAlgn="base" hangingPunct="1">
        <a:spcBef>
          <a:spcPct val="20000"/>
        </a:spcBef>
        <a:spcAft>
          <a:spcPct val="0"/>
        </a:spcAft>
        <a:buFont typeface="Century Schoolbook" pitchFamily="18"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57200" y="457200"/>
            <a:ext cx="8686800" cy="1143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990600" y="5334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5300" name="Rectangle 4"/>
          <p:cNvSpPr>
            <a:spLocks noGrp="1" noChangeArrowheads="1"/>
          </p:cNvSpPr>
          <p:nvPr>
            <p:ph type="body" idx="1"/>
          </p:nvPr>
        </p:nvSpPr>
        <p:spPr bwMode="auto">
          <a:xfrm>
            <a:off x="990600" y="1828800"/>
            <a:ext cx="76962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5301" name="Rectangle 5"/>
          <p:cNvSpPr>
            <a:spLocks noGrp="1" noChangeArrowheads="1"/>
          </p:cNvSpPr>
          <p:nvPr>
            <p:ph type="dt" sz="half" idx="2"/>
          </p:nvPr>
        </p:nvSpPr>
        <p:spPr bwMode="auto">
          <a:xfrm>
            <a:off x="9906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2" name="Rectangle 6"/>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pPr>
              <a:defRPr/>
            </a:pPr>
            <a:fld id="{D58CCF95-06A8-4263-A1A4-4BC6231D0D26}" type="slidenum">
              <a:rPr lang="en-US"/>
              <a:pPr>
                <a:defRPr/>
              </a:pPr>
              <a:t>‹#›</a:t>
            </a:fld>
            <a:endParaRPr lang="en-US"/>
          </a:p>
        </p:txBody>
      </p:sp>
      <p:sp>
        <p:nvSpPr>
          <p:cNvPr id="55304" name="Rectangle 8"/>
          <p:cNvSpPr>
            <a:spLocks noChangeArrowheads="1"/>
          </p:cNvSpPr>
          <p:nvPr/>
        </p:nvSpPr>
        <p:spPr bwMode="auto">
          <a:xfrm>
            <a:off x="0" y="0"/>
            <a:ext cx="4572000" cy="4572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5" name="Rectangle 9"/>
          <p:cNvSpPr>
            <a:spLocks noChangeArrowheads="1"/>
          </p:cNvSpPr>
          <p:nvPr/>
        </p:nvSpPr>
        <p:spPr bwMode="auto">
          <a:xfrm>
            <a:off x="4572000" y="0"/>
            <a:ext cx="4572000" cy="457200"/>
          </a:xfrm>
          <a:prstGeom prst="rect">
            <a:avLst/>
          </a:prstGeom>
          <a:solidFill>
            <a:srgbClr val="FF0000"/>
          </a:solidFill>
          <a:ln w="9525">
            <a:noFill/>
            <a:miter lim="800000"/>
            <a:headEnd/>
            <a:tailEnd/>
          </a:ln>
          <a:effectLst/>
        </p:spPr>
        <p:txBody>
          <a:bodyPr wrap="none" anchor="ctr"/>
          <a:lstStyle/>
          <a:p>
            <a:pPr algn="l">
              <a:defRPr/>
            </a:pPr>
            <a:endParaRPr lang="en-US" dirty="0"/>
          </a:p>
        </p:txBody>
      </p:sp>
      <p:sp>
        <p:nvSpPr>
          <p:cNvPr id="55306" name="Text Box 10"/>
          <p:cNvSpPr txBox="1">
            <a:spLocks noChangeArrowheads="1"/>
          </p:cNvSpPr>
          <p:nvPr/>
        </p:nvSpPr>
        <p:spPr bwMode="auto">
          <a:xfrm>
            <a:off x="0" y="76200"/>
            <a:ext cx="4572000" cy="369888"/>
          </a:xfrm>
          <a:prstGeom prst="rect">
            <a:avLst/>
          </a:prstGeom>
          <a:noFill/>
          <a:ln w="9525">
            <a:noFill/>
            <a:miter lim="800000"/>
            <a:headEnd/>
            <a:tailEnd/>
          </a:ln>
          <a:effectLst/>
        </p:spPr>
        <p:txBody>
          <a:bodyPr wrap="square">
            <a:spAutoFit/>
          </a:bodyPr>
          <a:lstStyle/>
          <a:p>
            <a:pPr algn="l">
              <a:defRPr/>
            </a:pPr>
            <a:r>
              <a:rPr lang="en-US" sz="1800" dirty="0">
                <a:solidFill>
                  <a:schemeClr val="bg1"/>
                </a:solidFill>
                <a:latin typeface="Futura Bk BT" pitchFamily="34" charset="0"/>
              </a:rPr>
              <a:t>ILLINOIS INSTITUTE OF TECHNOLOGY</a:t>
            </a:r>
          </a:p>
        </p:txBody>
      </p:sp>
      <p:sp>
        <p:nvSpPr>
          <p:cNvPr id="55307" name="Text Box 11"/>
          <p:cNvSpPr txBox="1">
            <a:spLocks noChangeArrowheads="1"/>
          </p:cNvSpPr>
          <p:nvPr/>
        </p:nvSpPr>
        <p:spPr bwMode="auto">
          <a:xfrm>
            <a:off x="4692650" y="87312"/>
            <a:ext cx="4298950" cy="369888"/>
          </a:xfrm>
          <a:prstGeom prst="rect">
            <a:avLst/>
          </a:prstGeom>
          <a:noFill/>
          <a:ln w="9525">
            <a:noFill/>
            <a:miter lim="800000"/>
            <a:headEnd/>
            <a:tailEnd/>
          </a:ln>
          <a:effectLst/>
        </p:spPr>
        <p:txBody>
          <a:bodyPr>
            <a:spAutoFit/>
          </a:bodyPr>
          <a:lstStyle/>
          <a:p>
            <a:pPr algn="l">
              <a:defRPr/>
            </a:pPr>
            <a:r>
              <a:rPr lang="en-US" sz="1800" i="1" dirty="0" smtClean="0">
                <a:solidFill>
                  <a:schemeClr val="bg1"/>
                </a:solidFill>
                <a:latin typeface="Futura Md BT" pitchFamily="34" charset="0"/>
              </a:rPr>
              <a:t>School of Applied Technology</a:t>
            </a:r>
            <a:endParaRPr lang="en-US" sz="1800" i="1" dirty="0">
              <a:solidFill>
                <a:schemeClr val="bg1"/>
              </a:solidFill>
              <a:latin typeface="Futura Md BT" pitchFamily="34" charset="0"/>
            </a:endParaRPr>
          </a:p>
        </p:txBody>
      </p:sp>
      <p:sp>
        <p:nvSpPr>
          <p:cNvPr id="55308" name="Rectangle 12"/>
          <p:cNvSpPr>
            <a:spLocks noChangeArrowheads="1"/>
          </p:cNvSpPr>
          <p:nvPr/>
        </p:nvSpPr>
        <p:spPr bwMode="auto">
          <a:xfrm rot="5400000">
            <a:off x="-2819400" y="3276600"/>
            <a:ext cx="6400800" cy="762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9" name="Line 13"/>
          <p:cNvSpPr>
            <a:spLocks noChangeShapeType="1"/>
          </p:cNvSpPr>
          <p:nvPr/>
        </p:nvSpPr>
        <p:spPr bwMode="auto">
          <a:xfrm>
            <a:off x="0" y="457200"/>
            <a:ext cx="9144000" cy="0"/>
          </a:xfrm>
          <a:prstGeom prst="line">
            <a:avLst/>
          </a:prstGeom>
          <a:noFill/>
          <a:ln w="28575">
            <a:solidFill>
              <a:schemeClr val="bg1"/>
            </a:solidFill>
            <a:round/>
            <a:headEnd/>
            <a:tailEnd/>
          </a:ln>
          <a:effectLst/>
        </p:spPr>
        <p:txBody>
          <a:bodyPr/>
          <a:lstStyle/>
          <a:p>
            <a:pPr>
              <a:defRPr/>
            </a:pPr>
            <a:endParaRPr lang="en-US"/>
          </a:p>
        </p:txBody>
      </p:sp>
      <p:sp>
        <p:nvSpPr>
          <p:cNvPr id="55310" name="Text Box 14"/>
          <p:cNvSpPr txBox="1">
            <a:spLocks noChangeArrowheads="1"/>
          </p:cNvSpPr>
          <p:nvPr/>
        </p:nvSpPr>
        <p:spPr bwMode="auto">
          <a:xfrm rot="16200000">
            <a:off x="-2050256" y="3953669"/>
            <a:ext cx="4802187" cy="1006475"/>
          </a:xfrm>
          <a:prstGeom prst="rect">
            <a:avLst/>
          </a:prstGeom>
          <a:noFill/>
          <a:ln w="9525" algn="ctr">
            <a:noFill/>
            <a:miter lim="800000"/>
            <a:headEnd type="none" w="sm" len="sm"/>
            <a:tailEnd type="none" w="sm" len="sm"/>
          </a:ln>
          <a:effectLst/>
        </p:spPr>
        <p:txBody>
          <a:bodyPr>
            <a:spAutoFit/>
          </a:bodyPr>
          <a:lstStyle/>
          <a:p>
            <a:pPr algn="l">
              <a:defRPr/>
            </a:pPr>
            <a:r>
              <a:rPr lang="en-US" sz="6000" b="1" dirty="0" smtClean="0">
                <a:solidFill>
                  <a:schemeClr val="hlink"/>
                </a:solidFill>
                <a:latin typeface="Futura Md BT" pitchFamily="34" charset="0"/>
              </a:rPr>
              <a:t>ITM - 527</a:t>
            </a:r>
            <a:endParaRPr lang="en-US" sz="6000" b="1" dirty="0">
              <a:solidFill>
                <a:schemeClr val="hlink"/>
              </a:solidFill>
              <a:latin typeface="Futura Md BT" pitchFamily="34" charset="0"/>
            </a:endParaRPr>
          </a:p>
        </p:txBody>
      </p:sp>
    </p:spTree>
  </p:cSld>
  <p:clrMap bg1="lt1" tx1="dk1" bg2="lt2" tx2="dk2" accent1="accent1" accent2="accent2" accent3="accent3" accent4="accent4" accent5="accent5" accent6="accent6" hlink="hlink" folHlink="folHlink"/>
  <p:sldLayoutIdLst>
    <p:sldLayoutId id="214748370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3"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0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30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30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3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bldLvl="2" autoUpdateAnimBg="0">
        <p:tmplLst>
          <p:tmpl lvl="1">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Lst>
      </p:bldP>
    </p:bldLst>
  </p:timing>
  <p:hf hdr="0" ft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fontAlgn="base">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fontAlgn="base">
        <a:spcBef>
          <a:spcPct val="20000"/>
        </a:spcBef>
        <a:spcAft>
          <a:spcPct val="0"/>
        </a:spcAft>
        <a:buFont typeface="Wingdings" pitchFamily="2" charset="2"/>
        <a:buChar char="§"/>
        <a:defRPr sz="2800">
          <a:solidFill>
            <a:schemeClr val="tx1"/>
          </a:solidFill>
          <a:latin typeface="+mn-lt"/>
        </a:defRPr>
      </a:lvl2pPr>
      <a:lvl3pPr marL="1208088" indent="-228600" algn="l" rtl="0" fontAlgn="base">
        <a:spcBef>
          <a:spcPct val="20000"/>
        </a:spcBef>
        <a:spcAft>
          <a:spcPct val="0"/>
        </a:spcAft>
        <a:buFont typeface="Century Schoolbook" pitchFamily="18" charset="0"/>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527 Data Analytics</a:t>
            </a:r>
            <a:endParaRPr lang="en-US" dirty="0"/>
          </a:p>
        </p:txBody>
      </p:sp>
      <p:sp>
        <p:nvSpPr>
          <p:cNvPr id="4" name="Text Placeholder 3"/>
          <p:cNvSpPr>
            <a:spLocks noGrp="1"/>
          </p:cNvSpPr>
          <p:nvPr>
            <p:ph type="body" sz="quarter" idx="13"/>
          </p:nvPr>
        </p:nvSpPr>
        <p:spPr>
          <a:xfrm>
            <a:off x="2286000" y="4419599"/>
            <a:ext cx="6248400" cy="1825625"/>
          </a:xfrm>
        </p:spPr>
        <p:txBody>
          <a:bodyPr/>
          <a:lstStyle/>
          <a:p>
            <a:r>
              <a:rPr lang="en-US" dirty="0" smtClean="0">
                <a:latin typeface="Calibri Light" panose="020F0302020204030204" pitchFamily="34" charset="0"/>
              </a:rPr>
              <a:t>February </a:t>
            </a:r>
            <a:r>
              <a:rPr lang="en-US" dirty="0" smtClean="0">
                <a:latin typeface="Calibri Light" panose="020F0302020204030204" pitchFamily="34" charset="0"/>
              </a:rPr>
              <a:t>11, </a:t>
            </a:r>
            <a:r>
              <a:rPr lang="en-US" dirty="0" smtClean="0">
                <a:latin typeface="Calibri Light" panose="020F0302020204030204" pitchFamily="34" charset="0"/>
              </a:rPr>
              <a:t>2016</a:t>
            </a:r>
          </a:p>
          <a:p>
            <a:r>
              <a:rPr lang="en-US" dirty="0" smtClean="0">
                <a:latin typeface="Calibri Light" panose="020F0302020204030204" pitchFamily="34" charset="0"/>
              </a:rPr>
              <a:t>Pothole</a:t>
            </a:r>
            <a:r>
              <a:rPr lang="fr-FR" dirty="0" smtClean="0">
                <a:latin typeface="Calibri Light" panose="020F0302020204030204" pitchFamily="34" charset="0"/>
              </a:rPr>
              <a:t> </a:t>
            </a:r>
            <a:r>
              <a:rPr lang="fr-FR" dirty="0" err="1" smtClean="0">
                <a:latin typeface="Calibri Light" panose="020F0302020204030204" pitchFamily="34" charset="0"/>
              </a:rPr>
              <a:t>Repair</a:t>
            </a:r>
            <a:r>
              <a:rPr lang="fr-FR" dirty="0" smtClean="0">
                <a:latin typeface="Calibri Light" panose="020F0302020204030204" pitchFamily="34" charset="0"/>
              </a:rPr>
              <a:t> Data </a:t>
            </a:r>
            <a:r>
              <a:rPr lang="fr-FR" dirty="0" err="1" smtClean="0">
                <a:latin typeface="Calibri Light" panose="020F0302020204030204" pitchFamily="34" charset="0"/>
              </a:rPr>
              <a:t>Analysis</a:t>
            </a:r>
            <a:endParaRPr lang="en-US" dirty="0">
              <a:latin typeface="Calibri Light" panose="020F0302020204030204" pitchFamily="34" charset="0"/>
            </a:endParaRPr>
          </a:p>
          <a:p>
            <a:pPr algn="r"/>
            <a:r>
              <a:rPr lang="fr-FR" sz="2800" i="1" u="sng" dirty="0" err="1" smtClean="0">
                <a:solidFill>
                  <a:srgbClr val="FF0000"/>
                </a:solidFill>
                <a:latin typeface="Calibri Light" panose="020F0302020204030204" pitchFamily="34" charset="0"/>
              </a:rPr>
              <a:t>Author</a:t>
            </a:r>
            <a:r>
              <a:rPr lang="fr-FR" sz="2800" i="1" dirty="0" smtClean="0">
                <a:solidFill>
                  <a:srgbClr val="FF0000"/>
                </a:solidFill>
                <a:latin typeface="Calibri Light" panose="020F0302020204030204" pitchFamily="34" charset="0"/>
              </a:rPr>
              <a:t>: Joris Ekpangbo</a:t>
            </a:r>
            <a:endParaRPr lang="en-US" sz="2800" i="1" dirty="0">
              <a:solidFill>
                <a:srgbClr val="FF0000"/>
              </a:solidFill>
              <a:latin typeface="Calibri Light" panose="020F0302020204030204" pitchFamily="34" charset="0"/>
            </a:endParaRPr>
          </a:p>
        </p:txBody>
      </p:sp>
      <p:sp>
        <p:nvSpPr>
          <p:cNvPr id="2" name="Slide Number Placeholder 1"/>
          <p:cNvSpPr>
            <a:spLocks noGrp="1"/>
          </p:cNvSpPr>
          <p:nvPr>
            <p:ph type="sldNum" sz="quarter" idx="12"/>
          </p:nvPr>
        </p:nvSpPr>
        <p:spPr/>
        <p:txBody>
          <a:bodyPr/>
          <a:lstStyle/>
          <a:p>
            <a:pPr>
              <a:defRPr/>
            </a:pPr>
            <a:fld id="{71D0122C-8ECB-4079-B5A9-590870606329}" type="slidenum">
              <a:rPr lang="en-US" smtClean="0"/>
              <a:pPr>
                <a:defRPr/>
              </a:pPr>
              <a:t>1</a:t>
            </a:fld>
            <a:endParaRPr lang="en-US"/>
          </a:p>
        </p:txBody>
      </p:sp>
    </p:spTree>
    <p:extLst>
      <p:ext uri="{BB962C8B-B14F-4D97-AF65-F5344CB8AC3E}">
        <p14:creationId xmlns:p14="http://schemas.microsoft.com/office/powerpoint/2010/main" val="323258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3400" y="533400"/>
            <a:ext cx="8153400" cy="1143000"/>
          </a:xfrm>
        </p:spPr>
        <p:txBody>
          <a:bodyPr/>
          <a:lstStyle/>
          <a:p>
            <a:pPr marL="571500" indent="-571500">
              <a:buFont typeface="Wingdings" panose="05000000000000000000" pitchFamily="2" charset="2"/>
              <a:buChar char="v"/>
            </a:pPr>
            <a:r>
              <a:rPr lang="en-US" sz="4400" b="1" i="1" dirty="0" smtClean="0">
                <a:latin typeface="Calibri Light" panose="020F0302020204030204" pitchFamily="34" charset="0"/>
              </a:rPr>
              <a:t>What was the average response times each year?</a:t>
            </a:r>
            <a:endParaRPr lang="en-US" sz="4400" b="1" dirty="0">
              <a:latin typeface="Calibri Light" panose="020F0302020204030204" pitchFamily="34"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10</a:t>
            </a:fld>
            <a:endParaRPr lang="en-US" dirty="0"/>
          </a:p>
        </p:txBody>
      </p:sp>
      <p:sp>
        <p:nvSpPr>
          <p:cNvPr id="9" name="TextBox 8"/>
          <p:cNvSpPr txBox="1"/>
          <p:nvPr/>
        </p:nvSpPr>
        <p:spPr>
          <a:xfrm>
            <a:off x="914400" y="1676400"/>
            <a:ext cx="8001000" cy="2031325"/>
          </a:xfrm>
          <a:prstGeom prst="rect">
            <a:avLst/>
          </a:prstGeom>
          <a:noFill/>
        </p:spPr>
        <p:txBody>
          <a:bodyPr wrap="square" rtlCol="0">
            <a:spAutoFit/>
          </a:bodyPr>
          <a:lstStyle/>
          <a:p>
            <a:pPr algn="l"/>
            <a:r>
              <a:rPr lang="en-US" sz="1400" dirty="0" smtClean="0">
                <a:latin typeface="Calibri Light" panose="020F0302020204030204" pitchFamily="34" charset="0"/>
              </a:rPr>
              <a:t>The pattern of the following chart is exactly the same observed in the annual number of potholes filled histogram. We can easily deduct that the number of potholes needed to </a:t>
            </a:r>
            <a:r>
              <a:rPr lang="en-US" sz="1400" dirty="0" smtClean="0">
                <a:latin typeface="Calibri Light" panose="020F0302020204030204" pitchFamily="34" charset="0"/>
              </a:rPr>
              <a:t>be filled determine the work load of the asphalt laborers, which is per se obvious. </a:t>
            </a:r>
            <a:r>
              <a:rPr lang="en-US" sz="1400" dirty="0" smtClean="0">
                <a:latin typeface="Calibri Light" panose="020F0302020204030204" pitchFamily="34" charset="0"/>
              </a:rPr>
              <a:t>This histogram </a:t>
            </a:r>
            <a:r>
              <a:rPr lang="en-US" sz="1400" dirty="0" smtClean="0">
                <a:latin typeface="Calibri Light" panose="020F0302020204030204" pitchFamily="34" charset="0"/>
              </a:rPr>
              <a:t>also </a:t>
            </a:r>
            <a:r>
              <a:rPr lang="en-US" sz="1400" dirty="0" smtClean="0">
                <a:latin typeface="Calibri Light" panose="020F0302020204030204" pitchFamily="34" charset="0"/>
              </a:rPr>
              <a:t>shows </a:t>
            </a:r>
            <a:r>
              <a:rPr lang="en-US" sz="1400" dirty="0" smtClean="0">
                <a:latin typeface="Calibri Light" panose="020F0302020204030204" pitchFamily="34" charset="0"/>
              </a:rPr>
              <a:t>us that the Potholes </a:t>
            </a:r>
            <a:r>
              <a:rPr lang="en-US" sz="1400" dirty="0">
                <a:latin typeface="Calibri Light" panose="020F0302020204030204" pitchFamily="34" charset="0"/>
              </a:rPr>
              <a:t>Repair Units </a:t>
            </a:r>
            <a:r>
              <a:rPr lang="en-US" sz="1400" dirty="0" smtClean="0">
                <a:latin typeface="Calibri Light" panose="020F0302020204030204" pitchFamily="34" charset="0"/>
              </a:rPr>
              <a:t>were more effective in 2012 (average response days per year is </a:t>
            </a:r>
            <a:r>
              <a:rPr lang="en-US" sz="1400" b="1" dirty="0" smtClean="0">
                <a:solidFill>
                  <a:srgbClr val="00B050"/>
                </a:solidFill>
                <a:latin typeface="Calibri Light" panose="020F0302020204030204" pitchFamily="34" charset="0"/>
              </a:rPr>
              <a:t>16.2122642</a:t>
            </a:r>
            <a:r>
              <a:rPr lang="en-US" sz="1400" dirty="0" smtClean="0">
                <a:latin typeface="Calibri Light" panose="020F0302020204030204" pitchFamily="34" charset="0"/>
              </a:rPr>
              <a:t>, approximatively 17 days). </a:t>
            </a:r>
            <a:r>
              <a:rPr lang="en-US" sz="1400" b="1" dirty="0">
                <a:latin typeface="Calibri Light" panose="020F0302020204030204" pitchFamily="34" charset="0"/>
              </a:rPr>
              <a:t>Knowing that the factors that can prevent Repair Units from doing their job are cold temperatures, rain, snow, ice </a:t>
            </a:r>
            <a:r>
              <a:rPr lang="en-US" sz="1400" b="1" dirty="0" smtClean="0">
                <a:latin typeface="Calibri Light" panose="020F0302020204030204" pitchFamily="34" charset="0"/>
              </a:rPr>
              <a:t>conditions, </a:t>
            </a:r>
            <a:r>
              <a:rPr lang="en-US" sz="1400" dirty="0" smtClean="0">
                <a:latin typeface="Calibri Light" panose="020F0302020204030204" pitchFamily="34" charset="0"/>
              </a:rPr>
              <a:t>we</a:t>
            </a:r>
            <a:r>
              <a:rPr lang="en-US" sz="1400" dirty="0" smtClean="0">
                <a:latin typeface="Calibri Light" panose="020F0302020204030204" pitchFamily="34" charset="0"/>
              </a:rPr>
              <a:t> </a:t>
            </a:r>
            <a:r>
              <a:rPr lang="en-US" sz="1400" dirty="0" smtClean="0">
                <a:latin typeface="Calibri Light" panose="020F0302020204030204" pitchFamily="34" charset="0"/>
              </a:rPr>
              <a:t>can assume that this effectiveness is due to better weather conditions this year. On the other hand, in 2014 is noticeable the highest average response days </a:t>
            </a:r>
            <a:r>
              <a:rPr lang="en-US" sz="1400" b="1" dirty="0" smtClean="0">
                <a:solidFill>
                  <a:srgbClr val="FF0000"/>
                </a:solidFill>
                <a:latin typeface="Calibri Light" panose="020F0302020204030204" pitchFamily="34" charset="0"/>
              </a:rPr>
              <a:t>49.578211</a:t>
            </a:r>
            <a:r>
              <a:rPr lang="en-US" sz="1400" b="1" dirty="0" smtClean="0">
                <a:latin typeface="Calibri Light" panose="020F0302020204030204" pitchFamily="34" charset="0"/>
              </a:rPr>
              <a:t>.</a:t>
            </a:r>
            <a:r>
              <a:rPr lang="en-US" sz="1400" dirty="0" smtClean="0">
                <a:latin typeface="Calibri Light" panose="020F0302020204030204" pitchFamily="34" charset="0"/>
              </a:rPr>
              <a:t> </a:t>
            </a:r>
            <a:r>
              <a:rPr lang="en-US" sz="1400" dirty="0" smtClean="0">
                <a:latin typeface="Calibri Light" panose="020F0302020204030204" pitchFamily="34" charset="0"/>
              </a:rPr>
              <a:t>T</a:t>
            </a:r>
            <a:r>
              <a:rPr lang="en-US" sz="1400" dirty="0" smtClean="0">
                <a:latin typeface="Calibri Light" panose="020F0302020204030204" pitchFamily="34" charset="0"/>
              </a:rPr>
              <a:t>he bad </a:t>
            </a:r>
            <a:r>
              <a:rPr lang="en-US" sz="1400" dirty="0">
                <a:latin typeface="Calibri Light" panose="020F0302020204030204" pitchFamily="34" charset="0"/>
              </a:rPr>
              <a:t>weather conditions had probably slowed down the Potholes Repair Units and jeopardized their effectiveness </a:t>
            </a:r>
            <a:r>
              <a:rPr lang="en-US" sz="1400" dirty="0" smtClean="0">
                <a:latin typeface="Calibri Light" panose="020F0302020204030204" pitchFamily="34" charset="0"/>
              </a:rPr>
              <a:t>in </a:t>
            </a:r>
            <a:r>
              <a:rPr lang="en-US" sz="1400" dirty="0" smtClean="0">
                <a:latin typeface="Calibri Light" panose="020F0302020204030204" pitchFamily="34" charset="0"/>
              </a:rPr>
              <a:t>2014. </a:t>
            </a:r>
            <a:r>
              <a:rPr lang="en-US" sz="1400" dirty="0" smtClean="0">
                <a:latin typeface="Calibri Light" panose="020F0302020204030204" pitchFamily="34" charset="0"/>
              </a:rPr>
              <a:t>Consequently, </a:t>
            </a:r>
            <a:r>
              <a:rPr lang="en-US" sz="1400" b="1" dirty="0" smtClean="0">
                <a:solidFill>
                  <a:srgbClr val="0070C0"/>
                </a:solidFill>
                <a:latin typeface="Calibri Light" panose="020F0302020204030204" pitchFamily="34" charset="0"/>
              </a:rPr>
              <a:t>th</a:t>
            </a:r>
            <a:r>
              <a:rPr lang="en-US" sz="1400" b="1" dirty="0" smtClean="0">
                <a:solidFill>
                  <a:srgbClr val="0070C0"/>
                </a:solidFill>
                <a:latin typeface="Calibri Light" panose="020F0302020204030204" pitchFamily="34" charset="0"/>
              </a:rPr>
              <a:t>e average response time depends on weather conditions.</a:t>
            </a:r>
            <a:endParaRPr lang="en-US" sz="1400" b="1" dirty="0">
              <a:solidFill>
                <a:srgbClr val="0070C0"/>
              </a:solidFill>
              <a:latin typeface="Calibri Light" panose="020F0302020204030204" pitchFamily="34" charset="0"/>
            </a:endParaRP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3992371749"/>
              </p:ext>
            </p:extLst>
          </p:nvPr>
        </p:nvGraphicFramePr>
        <p:xfrm>
          <a:off x="1409700" y="3576915"/>
          <a:ext cx="6400800" cy="32810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84752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69264" y="533400"/>
            <a:ext cx="7696200" cy="1143000"/>
          </a:xfrm>
        </p:spPr>
        <p:txBody>
          <a:bodyPr/>
          <a:lstStyle/>
          <a:p>
            <a:pPr marL="571500" indent="-571500">
              <a:buFont typeface="Wingdings" panose="05000000000000000000" pitchFamily="2" charset="2"/>
              <a:buChar char="v"/>
            </a:pPr>
            <a:r>
              <a:rPr lang="en-US" sz="4400" b="1" i="1" dirty="0" smtClean="0">
                <a:latin typeface="Calibri Light" panose="020F0302020204030204" pitchFamily="34" charset="0"/>
              </a:rPr>
              <a:t>Is </a:t>
            </a:r>
            <a:r>
              <a:rPr lang="en-US" sz="4400" b="1" i="1" dirty="0">
                <a:latin typeface="Calibri Light" panose="020F0302020204030204" pitchFamily="34" charset="0"/>
              </a:rPr>
              <a:t>the response time seasonally </a:t>
            </a:r>
            <a:r>
              <a:rPr lang="en-US" sz="4400" b="1" i="1" dirty="0" smtClean="0">
                <a:latin typeface="Calibri Light" panose="020F0302020204030204" pitchFamily="34" charset="0"/>
              </a:rPr>
              <a:t>affected? </a:t>
            </a:r>
            <a:endParaRPr lang="en-US" sz="4400" b="1" dirty="0">
              <a:latin typeface="Calibri Light" panose="020F0302020204030204" pitchFamily="34"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11</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78686167"/>
              </p:ext>
            </p:extLst>
          </p:nvPr>
        </p:nvGraphicFramePr>
        <p:xfrm>
          <a:off x="1952462" y="3105706"/>
          <a:ext cx="5693664" cy="3521075"/>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p:cNvSpPr txBox="1"/>
          <p:nvPr/>
        </p:nvSpPr>
        <p:spPr>
          <a:xfrm>
            <a:off x="969264" y="1689847"/>
            <a:ext cx="7946136" cy="1384995"/>
          </a:xfrm>
          <a:prstGeom prst="rect">
            <a:avLst/>
          </a:prstGeom>
          <a:noFill/>
        </p:spPr>
        <p:txBody>
          <a:bodyPr wrap="square" rtlCol="0">
            <a:spAutoFit/>
          </a:bodyPr>
          <a:lstStyle/>
          <a:p>
            <a:pPr algn="l"/>
            <a:r>
              <a:rPr lang="en-US" sz="1400" dirty="0" smtClean="0">
                <a:latin typeface="Calibri Light" panose="020F0302020204030204" pitchFamily="34" charset="0"/>
              </a:rPr>
              <a:t>We made previously an assumption about how the average response days is affected. It is affected by the weather conditions. The following charts illustrate what the weather was like from 2011 to 2015 by plotting the average of the mean temperature per year. We can easily notice that in 2012, the average temperature observed is the </a:t>
            </a:r>
            <a:r>
              <a:rPr lang="en-US" sz="1400" b="1" dirty="0" smtClean="0">
                <a:solidFill>
                  <a:srgbClr val="FF0000"/>
                </a:solidFill>
                <a:latin typeface="Calibri Light" panose="020F0302020204030204" pitchFamily="34" charset="0"/>
              </a:rPr>
              <a:t>highest</a:t>
            </a:r>
            <a:r>
              <a:rPr lang="en-US" sz="1400" dirty="0" smtClean="0">
                <a:latin typeface="Calibri Light" panose="020F0302020204030204" pitchFamily="34" charset="0"/>
              </a:rPr>
              <a:t> in our dataset, which can explain why the Potholes Repair Units were more effective: </a:t>
            </a:r>
            <a:r>
              <a:rPr lang="en-US" sz="1400" b="1" dirty="0" smtClean="0">
                <a:solidFill>
                  <a:srgbClr val="00B050"/>
                </a:solidFill>
                <a:latin typeface="Calibri Light" panose="020F0302020204030204" pitchFamily="34" charset="0"/>
              </a:rPr>
              <a:t>they worked </a:t>
            </a:r>
            <a:r>
              <a:rPr lang="en-US" sz="1400" b="1" dirty="0" smtClean="0">
                <a:solidFill>
                  <a:srgbClr val="00B050"/>
                </a:solidFill>
                <a:latin typeface="Calibri Light" panose="020F0302020204030204" pitchFamily="34" charset="0"/>
              </a:rPr>
              <a:t>in </a:t>
            </a:r>
            <a:r>
              <a:rPr lang="en-US" sz="1400" b="1" dirty="0" smtClean="0">
                <a:solidFill>
                  <a:srgbClr val="00B050"/>
                </a:solidFill>
                <a:latin typeface="Calibri Light" panose="020F0302020204030204" pitchFamily="34" charset="0"/>
              </a:rPr>
              <a:t>good </a:t>
            </a:r>
            <a:r>
              <a:rPr lang="en-US" sz="1400" b="1" dirty="0" smtClean="0">
                <a:solidFill>
                  <a:srgbClr val="00B050"/>
                </a:solidFill>
                <a:latin typeface="Calibri Light" panose="020F0302020204030204" pitchFamily="34" charset="0"/>
              </a:rPr>
              <a:t>weather. </a:t>
            </a:r>
            <a:r>
              <a:rPr lang="en-US" sz="1400" dirty="0" smtClean="0">
                <a:latin typeface="Calibri Light" panose="020F0302020204030204" pitchFamily="34" charset="0"/>
              </a:rPr>
              <a:t>On the other hand, in 2014 the average temperature was the </a:t>
            </a:r>
            <a:r>
              <a:rPr lang="en-US" sz="1400" b="1" dirty="0" smtClean="0">
                <a:solidFill>
                  <a:srgbClr val="FF0000"/>
                </a:solidFill>
                <a:latin typeface="Calibri Light" panose="020F0302020204030204" pitchFamily="34" charset="0"/>
              </a:rPr>
              <a:t>coldest </a:t>
            </a:r>
            <a:r>
              <a:rPr lang="en-US" sz="1400" dirty="0" smtClean="0">
                <a:latin typeface="Calibri Light" panose="020F0302020204030204" pitchFamily="34" charset="0"/>
              </a:rPr>
              <a:t>and logically the effectiveness of the Repair Units decreased </a:t>
            </a:r>
            <a:r>
              <a:rPr lang="en-US" sz="1400" dirty="0" smtClean="0">
                <a:latin typeface="Calibri Light" panose="020F0302020204030204" pitchFamily="34" charset="0"/>
              </a:rPr>
              <a:t>since</a:t>
            </a:r>
            <a:r>
              <a:rPr lang="en-US" sz="1400" dirty="0" smtClean="0">
                <a:latin typeface="Calibri Light" panose="020F0302020204030204" pitchFamily="34" charset="0"/>
              </a:rPr>
              <a:t> </a:t>
            </a:r>
            <a:r>
              <a:rPr lang="en-US" sz="1400" dirty="0" smtClean="0">
                <a:latin typeface="Calibri Light" panose="020F0302020204030204" pitchFamily="34" charset="0"/>
              </a:rPr>
              <a:t>they worked in cold weather. </a:t>
            </a:r>
            <a:endParaRPr lang="en-US" sz="1400" b="1" dirty="0">
              <a:solidFill>
                <a:srgbClr val="FF0000"/>
              </a:solidFill>
              <a:latin typeface="Calibri Light" panose="020F0302020204030204" pitchFamily="34" charset="0"/>
            </a:endParaRPr>
          </a:p>
        </p:txBody>
      </p:sp>
    </p:spTree>
    <p:extLst>
      <p:ext uri="{BB962C8B-B14F-4D97-AF65-F5344CB8AC3E}">
        <p14:creationId xmlns:p14="http://schemas.microsoft.com/office/powerpoint/2010/main" val="910922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71500" indent="-571500">
              <a:buFont typeface="Wingdings" panose="05000000000000000000" pitchFamily="2" charset="2"/>
              <a:buChar char="v"/>
            </a:pPr>
            <a:r>
              <a:rPr lang="en-US" b="1" i="1" dirty="0">
                <a:latin typeface="Calibri Light" panose="020F0302020204030204" pitchFamily="34" charset="0"/>
              </a:rPr>
              <a:t>Is the response time seasonally affected? </a:t>
            </a:r>
            <a:r>
              <a:rPr lang="en-US" b="1" i="1" dirty="0" smtClean="0">
                <a:latin typeface="Calibri Light" panose="020F0302020204030204" pitchFamily="34" charset="0"/>
              </a:rPr>
              <a:t>(cont.)</a:t>
            </a:r>
            <a:endParaRPr lang="en-US"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12</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162840530"/>
              </p:ext>
            </p:extLst>
          </p:nvPr>
        </p:nvGraphicFramePr>
        <p:xfrm>
          <a:off x="1905000" y="3048000"/>
          <a:ext cx="5867400" cy="3078163"/>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p:cNvSpPr txBox="1"/>
          <p:nvPr/>
        </p:nvSpPr>
        <p:spPr>
          <a:xfrm>
            <a:off x="990600" y="1828800"/>
            <a:ext cx="7696200" cy="1169551"/>
          </a:xfrm>
          <a:prstGeom prst="rect">
            <a:avLst/>
          </a:prstGeom>
          <a:noFill/>
        </p:spPr>
        <p:txBody>
          <a:bodyPr wrap="square" rtlCol="0">
            <a:spAutoFit/>
          </a:bodyPr>
          <a:lstStyle/>
          <a:p>
            <a:pPr algn="l"/>
            <a:r>
              <a:rPr lang="en-US" sz="1400" dirty="0" smtClean="0">
                <a:latin typeface="Calibri Light" panose="020F0302020204030204" pitchFamily="34" charset="0"/>
              </a:rPr>
              <a:t>In the same fashion, since the </a:t>
            </a:r>
            <a:r>
              <a:rPr lang="en-US" sz="1400" dirty="0">
                <a:latin typeface="Calibri Light" panose="020F0302020204030204" pitchFamily="34" charset="0"/>
              </a:rPr>
              <a:t>following </a:t>
            </a:r>
            <a:r>
              <a:rPr lang="en-US" sz="1400" dirty="0" smtClean="0">
                <a:latin typeface="Calibri Light" panose="020F0302020204030204" pitchFamily="34" charset="0"/>
              </a:rPr>
              <a:t>chart </a:t>
            </a:r>
            <a:r>
              <a:rPr lang="en-US" sz="1400" dirty="0">
                <a:latin typeface="Calibri Light" panose="020F0302020204030204" pitchFamily="34" charset="0"/>
              </a:rPr>
              <a:t>illustrate what </a:t>
            </a:r>
            <a:r>
              <a:rPr lang="en-US" sz="1400" dirty="0" smtClean="0">
                <a:latin typeface="Calibri Light" panose="020F0302020204030204" pitchFamily="34" charset="0"/>
              </a:rPr>
              <a:t>the average of the mean visibility miles was from 2011 to 2015, we </a:t>
            </a:r>
            <a:r>
              <a:rPr lang="en-US" sz="1400" dirty="0">
                <a:latin typeface="Calibri Light" panose="020F0302020204030204" pitchFamily="34" charset="0"/>
              </a:rPr>
              <a:t>can easily notice that in 2012, the average </a:t>
            </a:r>
            <a:r>
              <a:rPr lang="en-US" sz="1400" dirty="0" smtClean="0">
                <a:latin typeface="Calibri Light" panose="020F0302020204030204" pitchFamily="34" charset="0"/>
              </a:rPr>
              <a:t>visibility miles is </a:t>
            </a:r>
            <a:r>
              <a:rPr lang="en-US" sz="1400" dirty="0">
                <a:latin typeface="Calibri Light" panose="020F0302020204030204" pitchFamily="34" charset="0"/>
              </a:rPr>
              <a:t>the </a:t>
            </a:r>
            <a:r>
              <a:rPr lang="en-US" sz="1400" b="1" dirty="0">
                <a:solidFill>
                  <a:srgbClr val="FF0000"/>
                </a:solidFill>
                <a:latin typeface="Calibri Light" panose="020F0302020204030204" pitchFamily="34" charset="0"/>
              </a:rPr>
              <a:t>highest</a:t>
            </a:r>
            <a:r>
              <a:rPr lang="en-US" sz="1400" dirty="0">
                <a:latin typeface="Calibri Light" panose="020F0302020204030204" pitchFamily="34" charset="0"/>
              </a:rPr>
              <a:t> in our dataset, which </a:t>
            </a:r>
            <a:r>
              <a:rPr lang="en-US" sz="1400" dirty="0" smtClean="0">
                <a:latin typeface="Calibri Light" panose="020F0302020204030204" pitchFamily="34" charset="0"/>
              </a:rPr>
              <a:t>mean that the Potholes Repair Units had an acceptable visibility while </a:t>
            </a:r>
            <a:r>
              <a:rPr lang="en-US" sz="1400" dirty="0" smtClean="0">
                <a:latin typeface="Calibri Light" panose="020F0302020204030204" pitchFamily="34" charset="0"/>
              </a:rPr>
              <a:t>working</a:t>
            </a:r>
            <a:r>
              <a:rPr lang="en-US" sz="1400" b="1" dirty="0" smtClean="0">
                <a:solidFill>
                  <a:srgbClr val="00B050"/>
                </a:solidFill>
                <a:latin typeface="Calibri Light" panose="020F0302020204030204" pitchFamily="34" charset="0"/>
              </a:rPr>
              <a:t>. </a:t>
            </a:r>
            <a:r>
              <a:rPr lang="en-US" sz="1400" dirty="0" smtClean="0">
                <a:latin typeface="Calibri Light" panose="020F0302020204030204" pitchFamily="34" charset="0"/>
              </a:rPr>
              <a:t>On </a:t>
            </a:r>
            <a:r>
              <a:rPr lang="en-US" sz="1400" dirty="0">
                <a:latin typeface="Calibri Light" panose="020F0302020204030204" pitchFamily="34" charset="0"/>
              </a:rPr>
              <a:t>the other hand, in 2014 the average visibility miles </a:t>
            </a:r>
            <a:r>
              <a:rPr lang="en-US" sz="1400" dirty="0" smtClean="0">
                <a:latin typeface="Calibri Light" panose="020F0302020204030204" pitchFamily="34" charset="0"/>
              </a:rPr>
              <a:t>was </a:t>
            </a:r>
            <a:r>
              <a:rPr lang="en-US" sz="1400" b="1" dirty="0" smtClean="0">
                <a:solidFill>
                  <a:srgbClr val="FF0000"/>
                </a:solidFill>
                <a:latin typeface="Calibri Light" panose="020F0302020204030204" pitchFamily="34" charset="0"/>
              </a:rPr>
              <a:t>poor</a:t>
            </a:r>
            <a:r>
              <a:rPr lang="en-US" sz="1400" dirty="0" smtClean="0">
                <a:latin typeface="Calibri Light" panose="020F0302020204030204" pitchFamily="34" charset="0"/>
              </a:rPr>
              <a:t>. </a:t>
            </a:r>
            <a:endParaRPr lang="en-US" sz="1400" b="1" dirty="0">
              <a:solidFill>
                <a:srgbClr val="FF0000"/>
              </a:solidFill>
              <a:latin typeface="Calibri Light" panose="020F0302020204030204" pitchFamily="34" charset="0"/>
            </a:endParaRPr>
          </a:p>
          <a:p>
            <a:pPr algn="l"/>
            <a:r>
              <a:rPr lang="en-US" sz="1400" dirty="0" smtClean="0">
                <a:latin typeface="Calibri Light" panose="020F0302020204030204" pitchFamily="34" charset="0"/>
              </a:rPr>
              <a:t> </a:t>
            </a:r>
            <a:endParaRPr lang="en-US" sz="1400" dirty="0">
              <a:latin typeface="Calibri Light" panose="020F0302020204030204" pitchFamily="34" charset="0"/>
            </a:endParaRPr>
          </a:p>
        </p:txBody>
      </p:sp>
    </p:spTree>
    <p:extLst>
      <p:ext uri="{BB962C8B-B14F-4D97-AF65-F5344CB8AC3E}">
        <p14:creationId xmlns:p14="http://schemas.microsoft.com/office/powerpoint/2010/main" val="25368505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71500" indent="-571500">
              <a:buFont typeface="Wingdings" panose="05000000000000000000" pitchFamily="2" charset="2"/>
              <a:buChar char="v"/>
            </a:pPr>
            <a:r>
              <a:rPr lang="en-US" b="1" i="1" dirty="0">
                <a:latin typeface="Calibri Light" panose="020F0302020204030204" pitchFamily="34" charset="0"/>
              </a:rPr>
              <a:t>Is the response time seasonally affected? </a:t>
            </a:r>
            <a:r>
              <a:rPr lang="en-US" b="1" i="1" dirty="0" smtClean="0">
                <a:latin typeface="Calibri Light" panose="020F0302020204030204" pitchFamily="34" charset="0"/>
              </a:rPr>
              <a:t>(cont.)</a:t>
            </a:r>
            <a:endParaRPr lang="en-US"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13</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380755055"/>
              </p:ext>
            </p:extLst>
          </p:nvPr>
        </p:nvGraphicFramePr>
        <p:xfrm>
          <a:off x="1600200" y="3352800"/>
          <a:ext cx="6477000" cy="3001963"/>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p:cNvSpPr/>
          <p:nvPr/>
        </p:nvSpPr>
        <p:spPr>
          <a:xfrm>
            <a:off x="990600" y="1676400"/>
            <a:ext cx="7696200" cy="1169551"/>
          </a:xfrm>
          <a:prstGeom prst="rect">
            <a:avLst/>
          </a:prstGeom>
        </p:spPr>
        <p:txBody>
          <a:bodyPr wrap="square">
            <a:spAutoFit/>
          </a:bodyPr>
          <a:lstStyle/>
          <a:p>
            <a:pPr algn="l"/>
            <a:r>
              <a:rPr lang="en-US" sz="1400" dirty="0" smtClean="0">
                <a:latin typeface="Calibri Light" panose="020F0302020204030204" pitchFamily="34" charset="0"/>
              </a:rPr>
              <a:t>Wind Speed can also be prejudicial for Potholes Repair Units. This histogram shows us that the </a:t>
            </a:r>
            <a:r>
              <a:rPr lang="en-US" sz="1400" dirty="0">
                <a:latin typeface="Calibri Light" panose="020F0302020204030204" pitchFamily="34" charset="0"/>
              </a:rPr>
              <a:t>average of the mean </a:t>
            </a:r>
            <a:r>
              <a:rPr lang="en-US" sz="1400" dirty="0" err="1" smtClean="0">
                <a:latin typeface="Calibri Light" panose="020F0302020204030204" pitchFamily="34" charset="0"/>
              </a:rPr>
              <a:t>WindSpeedMPH</a:t>
            </a:r>
            <a:r>
              <a:rPr lang="en-US" sz="1400" dirty="0" smtClean="0">
                <a:latin typeface="Calibri Light" panose="020F0302020204030204" pitchFamily="34" charset="0"/>
              </a:rPr>
              <a:t>  </a:t>
            </a:r>
            <a:r>
              <a:rPr lang="en-US" sz="1400" dirty="0" smtClean="0">
                <a:latin typeface="Calibri Light" panose="020F0302020204030204" pitchFamily="34" charset="0"/>
              </a:rPr>
              <a:t>from 2011 </a:t>
            </a:r>
            <a:r>
              <a:rPr lang="en-US" sz="1400" dirty="0">
                <a:latin typeface="Calibri Light" panose="020F0302020204030204" pitchFamily="34" charset="0"/>
              </a:rPr>
              <a:t>to </a:t>
            </a:r>
            <a:r>
              <a:rPr lang="en-US" sz="1400" dirty="0" smtClean="0">
                <a:latin typeface="Calibri Light" panose="020F0302020204030204" pitchFamily="34" charset="0"/>
              </a:rPr>
              <a:t>2015 </a:t>
            </a:r>
            <a:r>
              <a:rPr lang="en-US" sz="1400" dirty="0">
                <a:latin typeface="Calibri Light" panose="020F0302020204030204" pitchFamily="34" charset="0"/>
              </a:rPr>
              <a:t>was one of the </a:t>
            </a:r>
            <a:r>
              <a:rPr lang="en-US" sz="1400" dirty="0" smtClean="0">
                <a:latin typeface="Calibri Light" panose="020F0302020204030204" pitchFamily="34" charset="0"/>
              </a:rPr>
              <a:t>lowest in 2012</a:t>
            </a:r>
            <a:r>
              <a:rPr lang="en-US" sz="1400" b="1" dirty="0" smtClean="0">
                <a:solidFill>
                  <a:srgbClr val="00B050"/>
                </a:solidFill>
                <a:latin typeface="Calibri Light" panose="020F0302020204030204" pitchFamily="34" charset="0"/>
              </a:rPr>
              <a:t>. </a:t>
            </a:r>
            <a:r>
              <a:rPr lang="en-US" sz="1400" dirty="0">
                <a:latin typeface="Calibri Light" panose="020F0302020204030204" pitchFamily="34" charset="0"/>
              </a:rPr>
              <a:t>On the other hand, </a:t>
            </a:r>
            <a:r>
              <a:rPr lang="en-US" sz="1400" dirty="0" smtClean="0">
                <a:latin typeface="Calibri Light" panose="020F0302020204030204" pitchFamily="34" charset="0"/>
              </a:rPr>
              <a:t>in 2014 the windy city justifies its name by an average of mean </a:t>
            </a:r>
            <a:r>
              <a:rPr lang="en-US" sz="1400" dirty="0" err="1" smtClean="0">
                <a:latin typeface="Calibri Light" panose="020F0302020204030204" pitchFamily="34" charset="0"/>
              </a:rPr>
              <a:t>WindSpeedMPH</a:t>
            </a:r>
            <a:r>
              <a:rPr lang="en-US" sz="1400" dirty="0" smtClean="0">
                <a:latin typeface="Calibri Light" panose="020F0302020204030204" pitchFamily="34" charset="0"/>
              </a:rPr>
              <a:t> reaching </a:t>
            </a:r>
            <a:r>
              <a:rPr lang="en-US" sz="1400" b="1" dirty="0" smtClean="0">
                <a:solidFill>
                  <a:srgbClr val="FF0000"/>
                </a:solidFill>
                <a:latin typeface="Calibri Light" panose="020F0302020204030204" pitchFamily="34" charset="0"/>
              </a:rPr>
              <a:t>10.1424658 MPH. </a:t>
            </a:r>
            <a:r>
              <a:rPr lang="en-US" sz="1400" dirty="0" smtClean="0">
                <a:latin typeface="Calibri Light" panose="020F0302020204030204" pitchFamily="34" charset="0"/>
              </a:rPr>
              <a:t>This fact corroborates also the assumption previously stated: </a:t>
            </a:r>
            <a:r>
              <a:rPr lang="en-US" sz="1400" b="1" dirty="0" smtClean="0">
                <a:solidFill>
                  <a:srgbClr val="0070C0"/>
                </a:solidFill>
                <a:latin typeface="Calibri Light" panose="020F0302020204030204" pitchFamily="34" charset="0"/>
              </a:rPr>
              <a:t>the effectiveness of the Potholes Repair Units depends on the weather </a:t>
            </a:r>
            <a:r>
              <a:rPr lang="en-US" sz="1400" b="1" dirty="0" smtClean="0">
                <a:solidFill>
                  <a:srgbClr val="0070C0"/>
                </a:solidFill>
                <a:latin typeface="Calibri Light" panose="020F0302020204030204" pitchFamily="34" charset="0"/>
              </a:rPr>
              <a:t>conditions.</a:t>
            </a:r>
            <a:endParaRPr lang="en-US" sz="1400" b="1" dirty="0">
              <a:solidFill>
                <a:srgbClr val="0070C0"/>
              </a:solidFill>
              <a:latin typeface="Calibri Light" panose="020F0302020204030204" pitchFamily="34" charset="0"/>
            </a:endParaRPr>
          </a:p>
        </p:txBody>
      </p:sp>
    </p:spTree>
    <p:extLst>
      <p:ext uri="{BB962C8B-B14F-4D97-AF65-F5344CB8AC3E}">
        <p14:creationId xmlns:p14="http://schemas.microsoft.com/office/powerpoint/2010/main" val="3812000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66800" y="568036"/>
            <a:ext cx="7620000" cy="1108364"/>
          </a:xfrm>
        </p:spPr>
        <p:txBody>
          <a:bodyPr/>
          <a:lstStyle/>
          <a:p>
            <a:r>
              <a:rPr lang="fr-FR" sz="4400" dirty="0" smtClean="0">
                <a:latin typeface="Calibri Light" panose="020F0302020204030204" pitchFamily="34" charset="0"/>
              </a:rPr>
              <a:t>IV.	Conclusion</a:t>
            </a:r>
            <a:endParaRPr lang="en-US" sz="4400" dirty="0">
              <a:latin typeface="Calibri Light" panose="020F0302020204030204" pitchFamily="34" charset="0"/>
            </a:endParaRPr>
          </a:p>
        </p:txBody>
      </p:sp>
      <p:sp>
        <p:nvSpPr>
          <p:cNvPr id="7" name="Content Placeholder 6"/>
          <p:cNvSpPr>
            <a:spLocks noGrp="1"/>
          </p:cNvSpPr>
          <p:nvPr>
            <p:ph idx="1"/>
          </p:nvPr>
        </p:nvSpPr>
        <p:spPr/>
        <p:txBody>
          <a:bodyPr/>
          <a:lstStyle/>
          <a:p>
            <a:pPr marL="0" indent="0" algn="just">
              <a:buNone/>
            </a:pPr>
            <a:r>
              <a:rPr lang="en-US" sz="1400" dirty="0" smtClean="0">
                <a:latin typeface="Calibri Light" panose="020F0302020204030204" pitchFamily="34" charset="0"/>
              </a:rPr>
              <a:t>To wrap up, this analysis allows us to have an Insight on how the Chicago City Annual Potholes Repair Budget varies. The starting point of its variability is the weather conditions. </a:t>
            </a:r>
            <a:endParaRPr lang="en-US" sz="1400" dirty="0">
              <a:latin typeface="Calibri Light" panose="020F0302020204030204" pitchFamily="34" charset="0"/>
            </a:endParaRPr>
          </a:p>
          <a:p>
            <a:pPr algn="just">
              <a:buFont typeface="Wingdings" panose="05000000000000000000" pitchFamily="2" charset="2"/>
              <a:buChar char="v"/>
            </a:pPr>
            <a:r>
              <a:rPr lang="en-US" sz="1400" dirty="0" smtClean="0">
                <a:latin typeface="Calibri Light" panose="020F0302020204030204" pitchFamily="34" charset="0"/>
              </a:rPr>
              <a:t>First, since cold weather and traffic on the roads cause potholes formation, as a matter of fact, the weather conditions determine the annual number of formed potholes in Chicago. </a:t>
            </a:r>
          </a:p>
          <a:p>
            <a:pPr algn="just">
              <a:buFont typeface="Wingdings" panose="05000000000000000000" pitchFamily="2" charset="2"/>
              <a:buChar char="v"/>
            </a:pPr>
            <a:r>
              <a:rPr lang="en-US" sz="1400" dirty="0" smtClean="0">
                <a:latin typeface="Calibri Light" panose="020F0302020204030204" pitchFamily="34" charset="0"/>
              </a:rPr>
              <a:t>Second, in the same fashion, the annual number of potholes needed to be filled influence the annual work load of asphalt workers and their effectiveness in their work depends again on weather conditions.</a:t>
            </a:r>
          </a:p>
          <a:p>
            <a:pPr algn="just">
              <a:buFont typeface="Wingdings" panose="05000000000000000000" pitchFamily="2" charset="2"/>
              <a:buChar char="v"/>
            </a:pPr>
            <a:r>
              <a:rPr lang="en-US" sz="1400" dirty="0" smtClean="0">
                <a:latin typeface="Calibri Light" panose="020F0302020204030204" pitchFamily="34" charset="0"/>
              </a:rPr>
              <a:t>Third, the Total Budgeted Amount for Potholes Repair assigned by Chicago City depending heavily on the asphalt workers’ wages which grow proportionally to their work load, we can easily deduct that the Chicago City Annual Potholes Repair Budget depends on weather conditions. In other words, better is the weather, lower will the </a:t>
            </a:r>
            <a:r>
              <a:rPr lang="en-US" sz="1400" dirty="0">
                <a:latin typeface="Calibri Light" panose="020F0302020204030204" pitchFamily="34" charset="0"/>
              </a:rPr>
              <a:t>Annual Potholes Repair </a:t>
            </a:r>
            <a:r>
              <a:rPr lang="en-US" sz="1400" dirty="0" smtClean="0">
                <a:latin typeface="Calibri Light" panose="020F0302020204030204" pitchFamily="34" charset="0"/>
              </a:rPr>
              <a:t>Budget be.</a:t>
            </a:r>
          </a:p>
          <a:p>
            <a:pPr algn="just">
              <a:buFont typeface="Wingdings" panose="05000000000000000000" pitchFamily="2" charset="2"/>
              <a:buChar char="v"/>
            </a:pPr>
            <a:endParaRPr lang="en-US" sz="1400" dirty="0">
              <a:latin typeface="Calibri Light" panose="020F0302020204030204" pitchFamily="34" charset="0"/>
            </a:endParaRPr>
          </a:p>
          <a:p>
            <a:pPr algn="just">
              <a:buFont typeface="Wingdings" panose="05000000000000000000" pitchFamily="2" charset="2"/>
              <a:buChar char="v"/>
            </a:pPr>
            <a:r>
              <a:rPr lang="en-US" sz="1400" dirty="0" smtClean="0">
                <a:latin typeface="Calibri Light" panose="020F0302020204030204" pitchFamily="34" charset="0"/>
              </a:rPr>
              <a:t>These metrics show what the weather was like since January 2016. The average temperature and the average visibility on miles being this low, and the wind speed being this high (i.e. bad weather conditions), we can predict a high Potholes Repair Budget this year. </a:t>
            </a:r>
            <a:endParaRPr lang="en-US" sz="1400" dirty="0">
              <a:latin typeface="Calibri Light" panose="020F0302020204030204" pitchFamily="34"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14</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145961195"/>
              </p:ext>
            </p:extLst>
          </p:nvPr>
        </p:nvGraphicFramePr>
        <p:xfrm>
          <a:off x="1171303" y="5499894"/>
          <a:ext cx="7543800" cy="457200"/>
        </p:xfrm>
        <a:graphic>
          <a:graphicData uri="http://schemas.openxmlformats.org/drawingml/2006/table">
            <a:tbl>
              <a:tblPr>
                <a:tableStyleId>{D113A9D2-9D6B-4929-AA2D-F23B5EE8CBE7}</a:tableStyleId>
              </a:tblPr>
              <a:tblGrid>
                <a:gridCol w="2412172">
                  <a:extLst>
                    <a:ext uri="{9D8B030D-6E8A-4147-A177-3AD203B41FA5}">
                      <a16:colId xmlns:a16="http://schemas.microsoft.com/office/drawing/2014/main" val="1081370379"/>
                    </a:ext>
                  </a:extLst>
                </a:gridCol>
                <a:gridCol w="2473629">
                  <a:extLst>
                    <a:ext uri="{9D8B030D-6E8A-4147-A177-3AD203B41FA5}">
                      <a16:colId xmlns:a16="http://schemas.microsoft.com/office/drawing/2014/main" val="2910704122"/>
                    </a:ext>
                  </a:extLst>
                </a:gridCol>
                <a:gridCol w="2657999">
                  <a:extLst>
                    <a:ext uri="{9D8B030D-6E8A-4147-A177-3AD203B41FA5}">
                      <a16:colId xmlns:a16="http://schemas.microsoft.com/office/drawing/2014/main" val="2930146458"/>
                    </a:ext>
                  </a:extLst>
                </a:gridCol>
              </a:tblGrid>
              <a:tr h="228600">
                <a:tc>
                  <a:txBody>
                    <a:bodyPr/>
                    <a:lstStyle/>
                    <a:p>
                      <a:pPr algn="l" fontAlgn="b"/>
                      <a:r>
                        <a:rPr lang="en-US" sz="1100" u="none" strike="noStrike">
                          <a:effectLst/>
                        </a:rPr>
                        <a:t>Average of Mean TemperatureF</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Average of  Mean VisibilityMiles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Average of  Mean Wind SpeedMPH</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10740952"/>
                  </a:ext>
                </a:extLst>
              </a:tr>
              <a:tr h="228600">
                <a:tc>
                  <a:txBody>
                    <a:bodyPr/>
                    <a:lstStyle/>
                    <a:p>
                      <a:pPr algn="r" fontAlgn="b"/>
                      <a:r>
                        <a:rPr lang="en-US" sz="1100" u="none" strike="noStrike" dirty="0">
                          <a:effectLst/>
                        </a:rPr>
                        <a:t>28.23809524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8.69047619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10.64285714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2393638"/>
                  </a:ext>
                </a:extLst>
              </a:tr>
            </a:tbl>
          </a:graphicData>
        </a:graphic>
      </p:graphicFrame>
    </p:spTree>
    <p:extLst>
      <p:ext uri="{BB962C8B-B14F-4D97-AF65-F5344CB8AC3E}">
        <p14:creationId xmlns:p14="http://schemas.microsoft.com/office/powerpoint/2010/main" val="560895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sz="4400" dirty="0" err="1" smtClean="0">
                <a:latin typeface="Calibri Light" panose="020F0302020204030204" pitchFamily="34" charset="0"/>
              </a:rPr>
              <a:t>Outline</a:t>
            </a:r>
            <a:endParaRPr lang="en-US" sz="4400" dirty="0">
              <a:latin typeface="Calibri Light" panose="020F0302020204030204" pitchFamily="34" charset="0"/>
            </a:endParaRPr>
          </a:p>
        </p:txBody>
      </p:sp>
      <p:sp>
        <p:nvSpPr>
          <p:cNvPr id="6" name="Content Placeholder 5"/>
          <p:cNvSpPr>
            <a:spLocks noGrp="1"/>
          </p:cNvSpPr>
          <p:nvPr>
            <p:ph idx="1"/>
          </p:nvPr>
        </p:nvSpPr>
        <p:spPr>
          <a:xfrm>
            <a:off x="990600" y="2209800"/>
            <a:ext cx="7696200" cy="3916363"/>
          </a:xfrm>
        </p:spPr>
        <p:txBody>
          <a:bodyPr/>
          <a:lstStyle/>
          <a:p>
            <a:pPr marL="857250" indent="-857250">
              <a:buFont typeface="+mj-lt"/>
              <a:buAutoNum type="romanUcPeriod"/>
            </a:pPr>
            <a:r>
              <a:rPr lang="fr-FR" sz="4400" b="1" dirty="0" smtClean="0">
                <a:latin typeface="Calibri Light" panose="020F0302020204030204" pitchFamily="34" charset="0"/>
              </a:rPr>
              <a:t>Introduction/ Objectives</a:t>
            </a:r>
            <a:endParaRPr lang="fr-FR" sz="4400" b="1" dirty="0" smtClean="0">
              <a:latin typeface="Calibri Light" panose="020F0302020204030204" pitchFamily="34" charset="0"/>
            </a:endParaRPr>
          </a:p>
          <a:p>
            <a:pPr marL="857250" indent="-857250">
              <a:buFont typeface="+mj-lt"/>
              <a:buAutoNum type="romanUcPeriod"/>
            </a:pPr>
            <a:r>
              <a:rPr lang="en-US" sz="4400" b="1" dirty="0">
                <a:latin typeface="Calibri Light" panose="020F0302020204030204" pitchFamily="34" charset="0"/>
              </a:rPr>
              <a:t>Data </a:t>
            </a:r>
            <a:r>
              <a:rPr lang="en-US" sz="4400" b="1" dirty="0" smtClean="0">
                <a:latin typeface="Calibri Light" panose="020F0302020204030204" pitchFamily="34" charset="0"/>
              </a:rPr>
              <a:t>Processing/ Background</a:t>
            </a:r>
            <a:endParaRPr lang="fr-FR" sz="4400" b="1" dirty="0" smtClean="0">
              <a:latin typeface="Calibri Light" panose="020F0302020204030204" pitchFamily="34" charset="0"/>
            </a:endParaRPr>
          </a:p>
          <a:p>
            <a:pPr marL="857250" indent="-857250">
              <a:buFont typeface="+mj-lt"/>
              <a:buAutoNum type="romanUcPeriod"/>
            </a:pPr>
            <a:r>
              <a:rPr lang="en-US" sz="4400" b="1" dirty="0" smtClean="0">
                <a:latin typeface="Calibri Light" panose="020F0302020204030204" pitchFamily="34" charset="0"/>
              </a:rPr>
              <a:t>Analysis</a:t>
            </a:r>
          </a:p>
          <a:p>
            <a:pPr marL="857250" indent="-857250">
              <a:buFont typeface="+mj-lt"/>
              <a:buAutoNum type="romanUcPeriod"/>
            </a:pPr>
            <a:r>
              <a:rPr lang="fr-FR" sz="4400" b="1" dirty="0" smtClean="0">
                <a:latin typeface="Calibri Light" panose="020F0302020204030204" pitchFamily="34" charset="0"/>
              </a:rPr>
              <a:t>Conclusion</a:t>
            </a:r>
          </a:p>
          <a:p>
            <a:pPr marL="0" indent="0">
              <a:buNone/>
            </a:pPr>
            <a:endParaRPr lang="en-US" sz="4400" b="1" dirty="0">
              <a:latin typeface="Calibri Light" panose="020F0302020204030204" pitchFamily="34" charset="0"/>
            </a:endParaRPr>
          </a:p>
        </p:txBody>
      </p:sp>
      <p:sp>
        <p:nvSpPr>
          <p:cNvPr id="2" name="Slide Number Placeholder 1"/>
          <p:cNvSpPr>
            <a:spLocks noGrp="1"/>
          </p:cNvSpPr>
          <p:nvPr>
            <p:ph type="sldNum" sz="quarter" idx="12"/>
          </p:nvPr>
        </p:nvSpPr>
        <p:spPr/>
        <p:txBody>
          <a:bodyPr/>
          <a:lstStyle/>
          <a:p>
            <a:pPr>
              <a:defRPr/>
            </a:pPr>
            <a:fld id="{71D0122C-8ECB-4079-B5A9-590870606329}" type="slidenum">
              <a:rPr lang="en-US" smtClean="0"/>
              <a:pPr>
                <a:defRPr/>
              </a:pPr>
              <a:t>2</a:t>
            </a:fld>
            <a:endParaRPr lang="en-US"/>
          </a:p>
        </p:txBody>
      </p:sp>
    </p:spTree>
    <p:extLst>
      <p:ext uri="{BB962C8B-B14F-4D97-AF65-F5344CB8AC3E}">
        <p14:creationId xmlns:p14="http://schemas.microsoft.com/office/powerpoint/2010/main" val="1120258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Calibri Light" panose="020F0302020204030204" pitchFamily="34" charset="0"/>
              </a:rPr>
              <a:t>I.	Introduction/Objectives</a:t>
            </a:r>
            <a:endParaRPr lang="en-US" sz="4400" dirty="0">
              <a:latin typeface="Calibri Light" panose="020F0302020204030204" pitchFamily="34" charset="0"/>
            </a:endParaRPr>
          </a:p>
        </p:txBody>
      </p:sp>
      <p:sp>
        <p:nvSpPr>
          <p:cNvPr id="3" name="Content Placeholder 2"/>
          <p:cNvSpPr>
            <a:spLocks noGrp="1"/>
          </p:cNvSpPr>
          <p:nvPr>
            <p:ph sz="half" idx="1"/>
          </p:nvPr>
        </p:nvSpPr>
        <p:spPr>
          <a:xfrm>
            <a:off x="838200" y="1600200"/>
            <a:ext cx="8229600" cy="5257800"/>
          </a:xfrm>
        </p:spPr>
        <p:txBody>
          <a:bodyPr/>
          <a:lstStyle/>
          <a:p>
            <a:pPr marL="57150" indent="0" algn="just">
              <a:buNone/>
            </a:pPr>
            <a:r>
              <a:rPr lang="en-US" sz="1400" dirty="0">
                <a:latin typeface="Calibri Light" panose="020F0302020204030204" pitchFamily="34" charset="0"/>
              </a:rPr>
              <a:t>A </a:t>
            </a:r>
            <a:r>
              <a:rPr lang="en-US" sz="1400" b="1" dirty="0">
                <a:latin typeface="Calibri Light" panose="020F0302020204030204" pitchFamily="34" charset="0"/>
              </a:rPr>
              <a:t>pothole</a:t>
            </a:r>
            <a:r>
              <a:rPr lang="en-US" sz="1400" dirty="0">
                <a:latin typeface="Calibri Light" panose="020F0302020204030204" pitchFamily="34" charset="0"/>
              </a:rPr>
              <a:t> is a type of </a:t>
            </a:r>
            <a:r>
              <a:rPr lang="en-US" sz="1400" b="1" dirty="0">
                <a:solidFill>
                  <a:srgbClr val="FF0000"/>
                </a:solidFill>
                <a:latin typeface="Calibri Light" panose="020F0302020204030204" pitchFamily="34" charset="0"/>
              </a:rPr>
              <a:t>failure</a:t>
            </a:r>
            <a:r>
              <a:rPr lang="en-US" sz="1400" dirty="0">
                <a:latin typeface="Calibri Light" panose="020F0302020204030204" pitchFamily="34" charset="0"/>
              </a:rPr>
              <a:t> in an </a:t>
            </a:r>
            <a:r>
              <a:rPr lang="en-US" sz="1400" dirty="0" smtClean="0">
                <a:latin typeface="Calibri Light" panose="020F0302020204030204" pitchFamily="34" charset="0"/>
              </a:rPr>
              <a:t>asphalt pavement, </a:t>
            </a:r>
            <a:r>
              <a:rPr lang="en-US" sz="1400" dirty="0">
                <a:latin typeface="Calibri Light" panose="020F0302020204030204" pitchFamily="34" charset="0"/>
              </a:rPr>
              <a:t>caused by the presence of water in the underlying soil structure and the presence of traffic passing over the affected area. Introduction of water to the underlying soil structure first weakens the supporting soil. Traffic then fatigues and breaks the poorly supported asphalt surface in the affected area. Continued traffic action ejects both asphalt and the underlying soil material to create a hole in the pavement</a:t>
            </a:r>
            <a:r>
              <a:rPr lang="en-US" sz="1400" dirty="0" smtClean="0">
                <a:latin typeface="Calibri Light" panose="020F0302020204030204" pitchFamily="34" charset="0"/>
              </a:rPr>
              <a:t>.</a:t>
            </a:r>
            <a:endParaRPr lang="en-US" sz="1400" dirty="0" smtClean="0">
              <a:latin typeface="Calibri Light" panose="020F0302020204030204" pitchFamily="34" charset="0"/>
            </a:endParaRPr>
          </a:p>
          <a:p>
            <a:pPr marL="0" indent="0">
              <a:buNone/>
            </a:pPr>
            <a:r>
              <a:rPr lang="en-US" sz="1400" dirty="0">
                <a:latin typeface="Calibri Light" panose="020F0302020204030204" pitchFamily="34" charset="0"/>
              </a:rPr>
              <a:t>According to a </a:t>
            </a:r>
            <a:r>
              <a:rPr lang="en-US" sz="1400" dirty="0" smtClean="0">
                <a:latin typeface="Calibri Light" panose="020F0302020204030204" pitchFamily="34" charset="0"/>
              </a:rPr>
              <a:t>U.S</a:t>
            </a:r>
            <a:r>
              <a:rPr lang="en-US" sz="1400" dirty="0">
                <a:latin typeface="Calibri Light" panose="020F0302020204030204" pitchFamily="34" charset="0"/>
              </a:rPr>
              <a:t>. Army Corps of Engineers publication, </a:t>
            </a:r>
            <a:r>
              <a:rPr lang="en-US" sz="1400" i="1" dirty="0">
                <a:latin typeface="Calibri Light" panose="020F0302020204030204" pitchFamily="34" charset="0"/>
              </a:rPr>
              <a:t>Pothole primer—A public administrator's guide to understanding and managing the pothole problem</a:t>
            </a:r>
            <a:r>
              <a:rPr lang="en-US" sz="1400" dirty="0">
                <a:latin typeface="Calibri Light" panose="020F0302020204030204" pitchFamily="34" charset="0"/>
              </a:rPr>
              <a:t>, (Eaton, et al.), pothole formation requires two factors to be present at the same time: </a:t>
            </a:r>
            <a:r>
              <a:rPr lang="en-US" sz="1400" b="1" dirty="0">
                <a:solidFill>
                  <a:srgbClr val="FF0000"/>
                </a:solidFill>
                <a:latin typeface="Calibri Light" panose="020F0302020204030204" pitchFamily="34" charset="0"/>
              </a:rPr>
              <a:t>water and traffic</a:t>
            </a:r>
            <a:r>
              <a:rPr lang="en-US" sz="1400" dirty="0">
                <a:latin typeface="Calibri Light" panose="020F0302020204030204" pitchFamily="34" charset="0"/>
              </a:rPr>
              <a:t>. </a:t>
            </a:r>
            <a:r>
              <a:rPr lang="en-US" sz="1400" b="1" dirty="0">
                <a:latin typeface="Calibri Light" panose="020F0302020204030204" pitchFamily="34" charset="0"/>
              </a:rPr>
              <a:t>Water weakens </a:t>
            </a:r>
            <a:r>
              <a:rPr lang="en-US" sz="1400" dirty="0">
                <a:latin typeface="Calibri Light" panose="020F0302020204030204" pitchFamily="34" charset="0"/>
              </a:rPr>
              <a:t>the soil beneath the pavement by </a:t>
            </a:r>
            <a:r>
              <a:rPr lang="en-US" sz="1400" dirty="0" smtClean="0">
                <a:latin typeface="Calibri Light" panose="020F0302020204030204" pitchFamily="34" charset="0"/>
              </a:rPr>
              <a:t>infiltration; </a:t>
            </a:r>
            <a:r>
              <a:rPr lang="en-US" sz="1400" b="1" dirty="0">
                <a:latin typeface="Calibri Light" panose="020F0302020204030204" pitchFamily="34" charset="0"/>
              </a:rPr>
              <a:t>traffic applies the loads that stress the pavement </a:t>
            </a:r>
            <a:r>
              <a:rPr lang="en-US" sz="1400" dirty="0">
                <a:latin typeface="Calibri Light" panose="020F0302020204030204" pitchFamily="34" charset="0"/>
              </a:rPr>
              <a:t>past the breaking point. </a:t>
            </a:r>
            <a:endParaRPr lang="fr-FR" sz="1400" dirty="0" smtClean="0">
              <a:latin typeface="Calibri Light" panose="020F0302020204030204" pitchFamily="34" charset="0"/>
            </a:endParaRPr>
          </a:p>
          <a:p>
            <a:pPr marL="0" indent="0" algn="just">
              <a:buNone/>
            </a:pPr>
            <a:endParaRPr lang="en-US" sz="1400" dirty="0" smtClean="0">
              <a:latin typeface="Calibri Light" panose="020F0302020204030204" pitchFamily="34" charset="0"/>
            </a:endParaRPr>
          </a:p>
          <a:p>
            <a:pPr marL="0" indent="0" algn="just">
              <a:buNone/>
            </a:pPr>
            <a:endParaRPr lang="fr-FR" sz="1400" dirty="0" smtClean="0">
              <a:latin typeface="Calibri Light" panose="020F0302020204030204" pitchFamily="34" charset="0"/>
            </a:endParaRPr>
          </a:p>
          <a:p>
            <a:pPr marL="0" indent="0" algn="just">
              <a:buNone/>
            </a:pPr>
            <a:r>
              <a:rPr lang="fr-FR" sz="1400" dirty="0" smtClean="0">
                <a:latin typeface="Calibri Light" panose="020F0302020204030204" pitchFamily="34" charset="0"/>
              </a:rPr>
              <a:t>				</a:t>
            </a:r>
          </a:p>
          <a:p>
            <a:pPr marL="0" indent="0" algn="just">
              <a:buNone/>
            </a:pPr>
            <a:r>
              <a:rPr lang="fr-FR" sz="1400" i="1" dirty="0">
                <a:latin typeface="Calibri Light" panose="020F0302020204030204" pitchFamily="34" charset="0"/>
              </a:rPr>
              <a:t>	</a:t>
            </a:r>
            <a:r>
              <a:rPr lang="fr-FR" sz="1400" i="1" dirty="0" smtClean="0">
                <a:latin typeface="Calibri Light" panose="020F0302020204030204" pitchFamily="34" charset="0"/>
              </a:rPr>
              <a:t>			</a:t>
            </a:r>
            <a:r>
              <a:rPr lang="en-US" sz="1400" i="1" dirty="0" smtClean="0">
                <a:latin typeface="Calibri Light" panose="020F0302020204030204" pitchFamily="34" charset="0"/>
              </a:rPr>
              <a:t> </a:t>
            </a:r>
            <a:endParaRPr lang="en-US" sz="1400" i="1" dirty="0" smtClean="0">
              <a:latin typeface="Calibri Light" panose="020F0302020204030204" pitchFamily="34" charset="0"/>
            </a:endParaRPr>
          </a:p>
          <a:p>
            <a:pPr marL="0" indent="0" algn="just">
              <a:buNone/>
            </a:pPr>
            <a:endParaRPr lang="en-US" sz="1400" dirty="0" smtClean="0"/>
          </a:p>
          <a:p>
            <a:pPr marL="0" indent="0" algn="just">
              <a:buNone/>
            </a:pPr>
            <a:r>
              <a:rPr lang="en-US" sz="1400" dirty="0" smtClean="0"/>
              <a:t>																																</a:t>
            </a:r>
            <a:endParaRPr lang="en-US" sz="1400" i="1" u="sng" dirty="0" smtClean="0">
              <a:latin typeface="Calibri Light" panose="020F0302020204030204" pitchFamily="34" charset="0"/>
            </a:endParaRPr>
          </a:p>
          <a:p>
            <a:pPr marL="0" indent="0" algn="just">
              <a:buNone/>
            </a:pPr>
            <a:endParaRPr lang="en-US" sz="1400" i="1" u="sng" dirty="0" smtClean="0">
              <a:latin typeface="Calibri Light" panose="020F0302020204030204" pitchFamily="34" charset="0"/>
            </a:endParaRPr>
          </a:p>
          <a:p>
            <a:pPr marL="0" indent="0">
              <a:buNone/>
            </a:pPr>
            <a:r>
              <a:rPr lang="en-US" sz="1400" dirty="0" smtClean="0">
                <a:latin typeface="Calibri Light" panose="020F0302020204030204" pitchFamily="34" charset="0"/>
              </a:rPr>
              <a:t>                 </a:t>
            </a:r>
          </a:p>
          <a:p>
            <a:pPr marL="0" indent="0">
              <a:buNone/>
            </a:pPr>
            <a:r>
              <a:rPr lang="en-US" sz="1400" dirty="0" smtClean="0">
                <a:latin typeface="Calibri Light" panose="020F0302020204030204" pitchFamily="34" charset="0"/>
              </a:rPr>
              <a:t>                 </a:t>
            </a:r>
            <a:r>
              <a:rPr lang="en-US" sz="1400" i="1" u="sng" dirty="0" smtClean="0">
                <a:latin typeface="Calibri Light" panose="020F0302020204030204" pitchFamily="34" charset="0"/>
              </a:rPr>
              <a:t>figure1</a:t>
            </a:r>
            <a:r>
              <a:rPr lang="en-US" sz="1400" i="1" dirty="0" smtClean="0">
                <a:latin typeface="Calibri Light" panose="020F0302020204030204" pitchFamily="34" charset="0"/>
              </a:rPr>
              <a:t>:</a:t>
            </a:r>
            <a:r>
              <a:rPr lang="en-US" sz="1400" i="1" dirty="0" smtClean="0">
                <a:solidFill>
                  <a:srgbClr val="FF0000"/>
                </a:solidFill>
                <a:latin typeface="Calibri Light" panose="020F0302020204030204" pitchFamily="34" charset="0"/>
              </a:rPr>
              <a:t>Example </a:t>
            </a:r>
            <a:r>
              <a:rPr lang="en-US" sz="1400" i="1" dirty="0">
                <a:solidFill>
                  <a:srgbClr val="FF0000"/>
                </a:solidFill>
                <a:latin typeface="Calibri Light" panose="020F0302020204030204" pitchFamily="34" charset="0"/>
              </a:rPr>
              <a:t>of a </a:t>
            </a:r>
            <a:r>
              <a:rPr lang="en-US" sz="1400" i="1" dirty="0" smtClean="0">
                <a:solidFill>
                  <a:srgbClr val="FF0000"/>
                </a:solidFill>
                <a:latin typeface="Calibri Light" panose="020F0302020204030204" pitchFamily="34" charset="0"/>
              </a:rPr>
              <a:t>pothole</a:t>
            </a:r>
            <a:r>
              <a:rPr lang="fr-FR" sz="1400" dirty="0">
                <a:latin typeface="Calibri Light" panose="020F0302020204030204" pitchFamily="34" charset="0"/>
              </a:rPr>
              <a:t>	</a:t>
            </a:r>
            <a:r>
              <a:rPr lang="fr-FR" sz="1400" dirty="0" smtClean="0">
                <a:latin typeface="Calibri Light" panose="020F0302020204030204" pitchFamily="34" charset="0"/>
              </a:rPr>
              <a:t>		</a:t>
            </a:r>
            <a:r>
              <a:rPr lang="fr-FR" sz="1400" i="1" u="sng" dirty="0" smtClean="0">
                <a:latin typeface="Calibri Light" panose="020F0302020204030204" pitchFamily="34" charset="0"/>
              </a:rPr>
              <a:t>figure 2</a:t>
            </a:r>
            <a:r>
              <a:rPr lang="fr-FR" sz="1400" dirty="0" smtClean="0">
                <a:latin typeface="Calibri Light" panose="020F0302020204030204" pitchFamily="34" charset="0"/>
              </a:rPr>
              <a:t>: </a:t>
            </a:r>
            <a:r>
              <a:rPr lang="en-US" sz="1400" i="1" dirty="0" smtClean="0">
                <a:solidFill>
                  <a:schemeClr val="accent1"/>
                </a:solidFill>
                <a:latin typeface="Calibri Light" panose="020F0302020204030204" pitchFamily="34" charset="0"/>
              </a:rPr>
              <a:t>Factors </a:t>
            </a:r>
            <a:r>
              <a:rPr lang="en-US" sz="1400" i="1" dirty="0">
                <a:solidFill>
                  <a:schemeClr val="accent1"/>
                </a:solidFill>
                <a:latin typeface="Calibri Light" panose="020F0302020204030204" pitchFamily="34" charset="0"/>
              </a:rPr>
              <a:t>leading to pothole failure</a:t>
            </a:r>
            <a:endParaRPr lang="en-US" sz="1400" i="1" u="sng" dirty="0">
              <a:solidFill>
                <a:schemeClr val="accent1"/>
              </a:solidFill>
              <a:latin typeface="Calibri Light" panose="020F0302020204030204" pitchFamily="34" charset="0"/>
            </a:endParaRPr>
          </a:p>
          <a:p>
            <a:pPr algn="just"/>
            <a:endParaRPr lang="fr-FR" sz="1400" dirty="0" smtClean="0">
              <a:latin typeface="Calibri Light" panose="020F0302020204030204" pitchFamily="34" charset="0"/>
            </a:endParaRPr>
          </a:p>
          <a:p>
            <a:pPr algn="just"/>
            <a:endParaRPr lang="fr-FR" sz="1400" dirty="0">
              <a:latin typeface="Calibri Light" panose="020F0302020204030204" pitchFamily="34" charset="0"/>
            </a:endParaRPr>
          </a:p>
          <a:p>
            <a:pPr algn="just"/>
            <a:endParaRPr lang="fr-FR" sz="1400" dirty="0" smtClean="0">
              <a:latin typeface="Calibri Light" panose="020F0302020204030204" pitchFamily="34" charset="0"/>
            </a:endParaRPr>
          </a:p>
          <a:p>
            <a:pPr algn="just"/>
            <a:endParaRPr lang="fr-FR" sz="1400" dirty="0">
              <a:latin typeface="Calibri Light" panose="020F0302020204030204" pitchFamily="34" charset="0"/>
            </a:endParaRPr>
          </a:p>
          <a:p>
            <a:pPr algn="just"/>
            <a:endParaRPr lang="fr-FR" sz="1400" dirty="0" smtClean="0">
              <a:latin typeface="Calibri Light" panose="020F0302020204030204" pitchFamily="34" charset="0"/>
            </a:endParaRPr>
          </a:p>
          <a:p>
            <a:pPr algn="just"/>
            <a:endParaRPr lang="fr-FR" sz="1400" dirty="0">
              <a:latin typeface="Calibri Light" panose="020F0302020204030204" pitchFamily="34" charset="0"/>
            </a:endParaRPr>
          </a:p>
          <a:p>
            <a:pPr algn="just"/>
            <a:endParaRPr lang="en-US" sz="1400" dirty="0">
              <a:latin typeface="Calibri Light" panose="020F0302020204030204" pitchFamily="34"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latin typeface="Calibri Light" panose="020F0302020204030204" pitchFamily="34" charset="0"/>
              </a:rPr>
              <a:pPr>
                <a:defRPr/>
              </a:pPr>
              <a:t>3</a:t>
            </a:fld>
            <a:endParaRPr lang="en-US">
              <a:latin typeface="Calibri Light" panose="020F030202020403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3900442"/>
            <a:ext cx="3429000" cy="2344783"/>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2200" y="3525371"/>
            <a:ext cx="1691617" cy="2719854"/>
          </a:xfrm>
          <a:prstGeom prst="rect">
            <a:avLst/>
          </a:prstGeom>
        </p:spPr>
      </p:pic>
    </p:spTree>
    <p:extLst>
      <p:ext uri="{BB962C8B-B14F-4D97-AF65-F5344CB8AC3E}">
        <p14:creationId xmlns:p14="http://schemas.microsoft.com/office/powerpoint/2010/main" val="9638150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62000" y="533400"/>
            <a:ext cx="8153400" cy="1143000"/>
          </a:xfrm>
        </p:spPr>
        <p:txBody>
          <a:bodyPr/>
          <a:lstStyle/>
          <a:p>
            <a:r>
              <a:rPr lang="en-US" sz="4400" dirty="0">
                <a:latin typeface="Calibri Light" panose="020F0302020204030204" pitchFamily="34" charset="0"/>
              </a:rPr>
              <a:t>I.	</a:t>
            </a:r>
            <a:r>
              <a:rPr lang="en-US" sz="4400" dirty="0" smtClean="0">
                <a:latin typeface="Calibri Light" panose="020F0302020204030204" pitchFamily="34" charset="0"/>
              </a:rPr>
              <a:t>Introduction/Objectives (cont.)</a:t>
            </a:r>
            <a:endParaRPr lang="en-US" sz="4400" dirty="0"/>
          </a:p>
        </p:txBody>
      </p:sp>
      <p:sp>
        <p:nvSpPr>
          <p:cNvPr id="8" name="Content Placeholder 7"/>
          <p:cNvSpPr>
            <a:spLocks noGrp="1"/>
          </p:cNvSpPr>
          <p:nvPr>
            <p:ph idx="1"/>
          </p:nvPr>
        </p:nvSpPr>
        <p:spPr>
          <a:xfrm>
            <a:off x="990600" y="1676400"/>
            <a:ext cx="7696200" cy="5045075"/>
          </a:xfrm>
        </p:spPr>
        <p:txBody>
          <a:bodyPr/>
          <a:lstStyle/>
          <a:p>
            <a:pPr marL="0" indent="0" algn="just">
              <a:buNone/>
            </a:pPr>
            <a:endParaRPr lang="en-US" sz="1400" i="1" dirty="0" smtClean="0">
              <a:solidFill>
                <a:srgbClr val="FF0000"/>
              </a:solidFill>
              <a:latin typeface="Calibri Light" panose="020F0302020204030204" pitchFamily="34" charset="0"/>
            </a:endParaRPr>
          </a:p>
          <a:p>
            <a:pPr marL="0" indent="0">
              <a:buNone/>
            </a:pPr>
            <a:r>
              <a:rPr lang="en-US" sz="1400" dirty="0">
                <a:latin typeface="Calibri Light" panose="020F0302020204030204" pitchFamily="34" charset="0"/>
              </a:rPr>
              <a:t>Potholes can grow to several feet in width, though they usually only develop to depths of a few inches. If they become large enough, </a:t>
            </a:r>
            <a:r>
              <a:rPr lang="en-US" sz="1400" dirty="0" smtClean="0">
                <a:latin typeface="Calibri Light" panose="020F0302020204030204" pitchFamily="34" charset="0"/>
              </a:rPr>
              <a:t>damages </a:t>
            </a:r>
            <a:r>
              <a:rPr lang="en-US" sz="1400" dirty="0">
                <a:latin typeface="Calibri Light" panose="020F0302020204030204" pitchFamily="34" charset="0"/>
              </a:rPr>
              <a:t>to tires, wheels, and vehicle suspensions </a:t>
            </a:r>
            <a:r>
              <a:rPr lang="en-US" sz="1400" dirty="0" smtClean="0">
                <a:latin typeface="Calibri Light" panose="020F0302020204030204" pitchFamily="34" charset="0"/>
              </a:rPr>
              <a:t>are </a:t>
            </a:r>
            <a:r>
              <a:rPr lang="en-US" sz="1400" dirty="0">
                <a:latin typeface="Calibri Light" panose="020F0302020204030204" pitchFamily="34" charset="0"/>
              </a:rPr>
              <a:t>liable to occur. </a:t>
            </a:r>
            <a:r>
              <a:rPr lang="en-US" sz="1400" dirty="0" smtClean="0">
                <a:latin typeface="Calibri Light" panose="020F0302020204030204" pitchFamily="34" charset="0"/>
              </a:rPr>
              <a:t>Therefore, serious </a:t>
            </a:r>
            <a:r>
              <a:rPr lang="en-US" sz="1400" dirty="0">
                <a:latin typeface="Calibri Light" panose="020F0302020204030204" pitchFamily="34" charset="0"/>
              </a:rPr>
              <a:t>road accidents can occur as a</a:t>
            </a:r>
            <a:r>
              <a:rPr lang="en-US" sz="1400" dirty="0" smtClean="0">
                <a:latin typeface="Calibri Light" panose="020F0302020204030204" pitchFamily="34" charset="0"/>
              </a:rPr>
              <a:t> </a:t>
            </a:r>
            <a:r>
              <a:rPr lang="en-US" sz="1400" dirty="0">
                <a:latin typeface="Calibri Light" panose="020F0302020204030204" pitchFamily="34" charset="0"/>
              </a:rPr>
              <a:t>direct result, especially on </a:t>
            </a:r>
            <a:r>
              <a:rPr lang="en-US" sz="1400" dirty="0" smtClean="0">
                <a:latin typeface="Calibri Light" panose="020F0302020204030204" pitchFamily="34" charset="0"/>
              </a:rPr>
              <a:t>highways where </a:t>
            </a:r>
            <a:r>
              <a:rPr lang="en-US" sz="1400" dirty="0">
                <a:latin typeface="Calibri Light" panose="020F0302020204030204" pitchFamily="34" charset="0"/>
              </a:rPr>
              <a:t>vehicle speeds are greater</a:t>
            </a:r>
            <a:r>
              <a:rPr lang="en-US" sz="1400" dirty="0" smtClean="0">
                <a:latin typeface="Calibri Light" panose="020F0302020204030204" pitchFamily="34" charset="0"/>
              </a:rPr>
              <a:t>. Every year, for each city which roads are covered with potholes like Chicago, the challenge is to repair, to patch as soon as possible them to avoid catastrophes. Last year in New Delhi, the </a:t>
            </a:r>
            <a:r>
              <a:rPr lang="en-US" sz="1400" dirty="0">
                <a:latin typeface="Calibri Light" panose="020F0302020204030204" pitchFamily="34" charset="0"/>
              </a:rPr>
              <a:t>government recorded </a:t>
            </a:r>
            <a:r>
              <a:rPr lang="en-US" sz="1400" b="1" dirty="0" smtClean="0">
                <a:solidFill>
                  <a:srgbClr val="FF0000"/>
                </a:solidFill>
                <a:latin typeface="Calibri Light" panose="020F0302020204030204" pitchFamily="34" charset="0"/>
              </a:rPr>
              <a:t>11,400 deaths </a:t>
            </a:r>
            <a:r>
              <a:rPr lang="en-US" sz="1400" dirty="0">
                <a:latin typeface="Calibri Light" panose="020F0302020204030204" pitchFamily="34" charset="0"/>
              </a:rPr>
              <a:t>caused by potholes, speed breakers and humps on roads</a:t>
            </a:r>
            <a:r>
              <a:rPr lang="en-US" sz="1400" dirty="0" smtClean="0">
                <a:latin typeface="Calibri Light" panose="020F0302020204030204" pitchFamily="34" charset="0"/>
              </a:rPr>
              <a:t>.</a:t>
            </a:r>
          </a:p>
          <a:p>
            <a:pPr marL="0" indent="0">
              <a:buNone/>
            </a:pPr>
            <a:r>
              <a:rPr lang="en-US" sz="1400" dirty="0" smtClean="0">
                <a:latin typeface="Calibri Light" panose="020F0302020204030204" pitchFamily="34" charset="0"/>
              </a:rPr>
              <a:t>The following analysis will be performed on the </a:t>
            </a:r>
            <a:r>
              <a:rPr lang="en-US" sz="1400" dirty="0">
                <a:latin typeface="Calibri Light" panose="020F0302020204030204" pitchFamily="34" charset="0"/>
              </a:rPr>
              <a:t>City of Chicago budget appropriations </a:t>
            </a:r>
            <a:r>
              <a:rPr lang="en-US" sz="1400" dirty="0" smtClean="0">
                <a:latin typeface="Calibri Light" panose="020F0302020204030204" pitchFamily="34" charset="0"/>
              </a:rPr>
              <a:t>from 2011 to 2015, the Department </a:t>
            </a:r>
            <a:r>
              <a:rPr lang="en-US" sz="1400" dirty="0">
                <a:latin typeface="Calibri Light" panose="020F0302020204030204" pitchFamily="34" charset="0"/>
              </a:rPr>
              <a:t>of transportation’s pothole repair spending and performance </a:t>
            </a:r>
            <a:r>
              <a:rPr lang="en-US" sz="1400" dirty="0" smtClean="0">
                <a:latin typeface="Calibri Light" panose="020F0302020204030204" pitchFamily="34" charset="0"/>
              </a:rPr>
              <a:t>metrics, the 311 </a:t>
            </a:r>
            <a:r>
              <a:rPr lang="en-US" sz="1400" dirty="0">
                <a:latin typeface="Calibri Light" panose="020F0302020204030204" pitchFamily="34" charset="0"/>
              </a:rPr>
              <a:t>service request </a:t>
            </a:r>
            <a:r>
              <a:rPr lang="en-US" sz="1400" dirty="0" smtClean="0">
                <a:latin typeface="Calibri Light" panose="020F0302020204030204" pitchFamily="34" charset="0"/>
              </a:rPr>
              <a:t>statistics and the Weather History from 2011 to 2015</a:t>
            </a:r>
            <a:r>
              <a:rPr lang="en-US" sz="1400" dirty="0">
                <a:latin typeface="Calibri Light" panose="020F0302020204030204" pitchFamily="34" charset="0"/>
              </a:rPr>
              <a:t>. </a:t>
            </a:r>
            <a:r>
              <a:rPr lang="en-US" sz="1400" dirty="0" smtClean="0">
                <a:latin typeface="Calibri Light" panose="020F0302020204030204" pitchFamily="34" charset="0"/>
              </a:rPr>
              <a:t>The objectives of this analysis will be to:</a:t>
            </a:r>
          </a:p>
          <a:p>
            <a:pPr marL="0" indent="0">
              <a:buNone/>
            </a:pPr>
            <a:endParaRPr lang="en-US" sz="1400" dirty="0" smtClean="0">
              <a:latin typeface="Calibri Light" panose="020F0302020204030204" pitchFamily="34" charset="0"/>
            </a:endParaRPr>
          </a:p>
          <a:p>
            <a:pPr>
              <a:buFont typeface="Wingdings" panose="05000000000000000000" pitchFamily="2" charset="2"/>
              <a:buChar char="v"/>
            </a:pPr>
            <a:r>
              <a:rPr lang="en-US" sz="1400" dirty="0" smtClean="0">
                <a:latin typeface="Calibri Light" panose="020F0302020204030204" pitchFamily="34" charset="0"/>
              </a:rPr>
              <a:t>Determine </a:t>
            </a:r>
            <a:r>
              <a:rPr lang="en-US" sz="1400" dirty="0">
                <a:latin typeface="Calibri Light" panose="020F0302020204030204" pitchFamily="34" charset="0"/>
              </a:rPr>
              <a:t>how much was spent on repairing potholes each year from 2011 to 2015,</a:t>
            </a:r>
          </a:p>
          <a:p>
            <a:pPr>
              <a:buFont typeface="Wingdings" panose="05000000000000000000" pitchFamily="2" charset="2"/>
              <a:buChar char="v"/>
            </a:pPr>
            <a:r>
              <a:rPr lang="en-US" sz="1400" dirty="0">
                <a:latin typeface="Calibri Light" panose="020F0302020204030204" pitchFamily="34" charset="0"/>
              </a:rPr>
              <a:t>Determine how much time was spent on repairing potholes,</a:t>
            </a:r>
          </a:p>
          <a:p>
            <a:pPr>
              <a:buFont typeface="Wingdings" panose="05000000000000000000" pitchFamily="2" charset="2"/>
              <a:buChar char="v"/>
            </a:pPr>
            <a:r>
              <a:rPr lang="en-US" sz="1400" dirty="0">
                <a:latin typeface="Calibri Light" panose="020F0302020204030204" pitchFamily="34" charset="0"/>
              </a:rPr>
              <a:t>Determine what was the average response times each year,</a:t>
            </a:r>
          </a:p>
          <a:p>
            <a:pPr>
              <a:buFont typeface="Wingdings" panose="05000000000000000000" pitchFamily="2" charset="2"/>
              <a:buChar char="v"/>
            </a:pPr>
            <a:r>
              <a:rPr lang="en-US" sz="1400" dirty="0">
                <a:latin typeface="Calibri Light" panose="020F0302020204030204" pitchFamily="34" charset="0"/>
              </a:rPr>
              <a:t>Determine </a:t>
            </a:r>
            <a:r>
              <a:rPr lang="en-US" sz="1400" dirty="0" smtClean="0">
                <a:latin typeface="Calibri Light" panose="020F0302020204030204" pitchFamily="34" charset="0"/>
              </a:rPr>
              <a:t>whether </a:t>
            </a:r>
            <a:r>
              <a:rPr lang="en-US" sz="1400" dirty="0">
                <a:latin typeface="Calibri Light" panose="020F0302020204030204" pitchFamily="34" charset="0"/>
              </a:rPr>
              <a:t>the response time is seasonally affected or not (e.g., is the response time faster in the winter?)</a:t>
            </a:r>
          </a:p>
          <a:p>
            <a:pPr marL="0" indent="0">
              <a:buNone/>
            </a:pPr>
            <a:endParaRPr lang="en-US" dirty="0"/>
          </a:p>
          <a:p>
            <a:endParaRPr lang="en-US" dirty="0"/>
          </a:p>
          <a:p>
            <a:pPr marL="0" indent="0" algn="just">
              <a:buNone/>
            </a:pPr>
            <a:endParaRPr lang="fr-FR" sz="1400" dirty="0">
              <a:latin typeface="Calibri Light" panose="020F0302020204030204" pitchFamily="34" charset="0"/>
            </a:endParaRPr>
          </a:p>
          <a:p>
            <a:pPr marL="0" indent="0" algn="just">
              <a:buNone/>
            </a:pPr>
            <a:endParaRPr lang="fr-FR" sz="1400" dirty="0">
              <a:latin typeface="Calibri Light" panose="020F0302020204030204" pitchFamily="34" charset="0"/>
            </a:endParaRPr>
          </a:p>
          <a:p>
            <a:pPr marL="342900" indent="-285750" algn="just"/>
            <a:endParaRPr lang="en-US" sz="1400" dirty="0">
              <a:latin typeface="Calibri Light" panose="020F0302020204030204" pitchFamily="34" charset="0"/>
            </a:endParaRPr>
          </a:p>
          <a:p>
            <a:pPr algn="just"/>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4</a:t>
            </a:fld>
            <a:endParaRPr lang="en-US" dirty="0"/>
          </a:p>
        </p:txBody>
      </p:sp>
    </p:spTree>
    <p:extLst>
      <p:ext uri="{BB962C8B-B14F-4D97-AF65-F5344CB8AC3E}">
        <p14:creationId xmlns:p14="http://schemas.microsoft.com/office/powerpoint/2010/main" val="1216226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533400"/>
            <a:ext cx="8077200" cy="1143000"/>
          </a:xfrm>
        </p:spPr>
        <p:txBody>
          <a:bodyPr/>
          <a:lstStyle/>
          <a:p>
            <a:r>
              <a:rPr lang="en-US" sz="4400" dirty="0" smtClean="0">
                <a:latin typeface="Calibri Light" panose="020F0302020204030204" pitchFamily="34" charset="0"/>
              </a:rPr>
              <a:t>II.	Data Processing/ Background</a:t>
            </a:r>
            <a:endParaRPr lang="en-US" sz="4400" dirty="0">
              <a:latin typeface="Calibri Light" panose="020F0302020204030204" pitchFamily="34" charset="0"/>
            </a:endParaRPr>
          </a:p>
        </p:txBody>
      </p:sp>
      <p:sp>
        <p:nvSpPr>
          <p:cNvPr id="7" name="Content Placeholder 6"/>
          <p:cNvSpPr>
            <a:spLocks noGrp="1"/>
          </p:cNvSpPr>
          <p:nvPr>
            <p:ph idx="1"/>
          </p:nvPr>
        </p:nvSpPr>
        <p:spPr>
          <a:xfrm>
            <a:off x="990600" y="1828800"/>
            <a:ext cx="8001000" cy="4297363"/>
          </a:xfrm>
        </p:spPr>
        <p:txBody>
          <a:bodyPr/>
          <a:lstStyle/>
          <a:p>
            <a:pPr marL="0" indent="0">
              <a:buNone/>
            </a:pPr>
            <a:r>
              <a:rPr lang="en-GB" sz="1400" dirty="0" smtClean="0">
                <a:latin typeface="Calibri Light" panose="020F0302020204030204" pitchFamily="34" charset="0"/>
              </a:rPr>
              <a:t>Once data </a:t>
            </a:r>
            <a:r>
              <a:rPr lang="en-GB" sz="1400" dirty="0">
                <a:latin typeface="Calibri Light" panose="020F0302020204030204" pitchFamily="34" charset="0"/>
              </a:rPr>
              <a:t>has been collected, it should be</a:t>
            </a:r>
            <a:r>
              <a:rPr lang="en-GB" sz="1400" b="1" dirty="0">
                <a:latin typeface="Calibri Light" panose="020F0302020204030204" pitchFamily="34" charset="0"/>
              </a:rPr>
              <a:t> checked </a:t>
            </a:r>
            <a:r>
              <a:rPr lang="en-GB" sz="1400" dirty="0">
                <a:latin typeface="Calibri Light" panose="020F0302020204030204" pitchFamily="34" charset="0"/>
              </a:rPr>
              <a:t>for any inaccuracies and obvious </a:t>
            </a:r>
            <a:r>
              <a:rPr lang="en-GB" sz="1400" dirty="0" smtClean="0">
                <a:latin typeface="Calibri Light" panose="020F0302020204030204" pitchFamily="34" charset="0"/>
              </a:rPr>
              <a:t>errors that </a:t>
            </a:r>
            <a:r>
              <a:rPr lang="en-GB" sz="1400" dirty="0">
                <a:latin typeface="Calibri Light" panose="020F0302020204030204" pitchFamily="34" charset="0"/>
              </a:rPr>
              <a:t>can lead </a:t>
            </a:r>
            <a:r>
              <a:rPr lang="en-GB" sz="1400" dirty="0" smtClean="0">
                <a:latin typeface="Calibri Light" panose="020F0302020204030204" pitchFamily="34" charset="0"/>
              </a:rPr>
              <a:t>to </a:t>
            </a:r>
            <a:r>
              <a:rPr lang="en-GB" sz="1400" dirty="0">
                <a:latin typeface="Calibri Light" panose="020F0302020204030204" pitchFamily="34" charset="0"/>
              </a:rPr>
              <a:t>not only </a:t>
            </a:r>
            <a:r>
              <a:rPr lang="en-GB" sz="1400" dirty="0" smtClean="0">
                <a:latin typeface="Calibri Light" panose="020F0302020204030204" pitchFamily="34" charset="0"/>
              </a:rPr>
              <a:t>waste </a:t>
            </a:r>
            <a:r>
              <a:rPr lang="en-GB" sz="1400" dirty="0">
                <a:latin typeface="Calibri Light" panose="020F0302020204030204" pitchFamily="34" charset="0"/>
              </a:rPr>
              <a:t>of resources and time to collect poor data but </a:t>
            </a:r>
            <a:r>
              <a:rPr lang="en-GB" sz="1400" dirty="0" smtClean="0">
                <a:latin typeface="Calibri Light" panose="020F0302020204030204" pitchFamily="34" charset="0"/>
              </a:rPr>
              <a:t>also </a:t>
            </a:r>
            <a:r>
              <a:rPr lang="en-GB" sz="1400" dirty="0">
                <a:latin typeface="Calibri Light" panose="020F0302020204030204" pitchFamily="34" charset="0"/>
              </a:rPr>
              <a:t>wrong </a:t>
            </a:r>
            <a:r>
              <a:rPr lang="en-GB" sz="1400" dirty="0" smtClean="0">
                <a:latin typeface="Calibri Light" panose="020F0302020204030204" pitchFamily="34" charset="0"/>
              </a:rPr>
              <a:t>priorities and wrong decisions</a:t>
            </a:r>
            <a:r>
              <a:rPr lang="en-GB" sz="1400" dirty="0">
                <a:latin typeface="Calibri Light" panose="020F0302020204030204" pitchFamily="34" charset="0"/>
              </a:rPr>
              <a:t>. Data, in order to be useful, should </a:t>
            </a:r>
            <a:r>
              <a:rPr lang="en-GB" sz="1400" dirty="0" smtClean="0">
                <a:latin typeface="Calibri Light" panose="020F0302020204030204" pitchFamily="34" charset="0"/>
              </a:rPr>
              <a:t>be </a:t>
            </a:r>
            <a:r>
              <a:rPr lang="en-US" sz="1400" b="1" dirty="0" smtClean="0">
                <a:latin typeface="Calibri Light" panose="020F0302020204030204" pitchFamily="34" charset="0"/>
              </a:rPr>
              <a:t>RELIABLE, TIMELY, AVAILABLE, ACTIONABLE, COMPARABLE. </a:t>
            </a:r>
            <a:r>
              <a:rPr lang="en-US" sz="1400" dirty="0" smtClean="0">
                <a:latin typeface="Calibri Light" panose="020F0302020204030204" pitchFamily="34" charset="0"/>
              </a:rPr>
              <a:t>Consequently, the datasets previously collected must be processed to perform a consistent and accurate analysis.</a:t>
            </a:r>
          </a:p>
          <a:p>
            <a:pPr>
              <a:buFont typeface="Wingdings" panose="05000000000000000000" pitchFamily="2" charset="2"/>
              <a:buChar char="v"/>
            </a:pPr>
            <a:r>
              <a:rPr lang="en-US" sz="1400" dirty="0" smtClean="0">
                <a:latin typeface="Calibri Light" panose="020F0302020204030204" pitchFamily="34" charset="0"/>
              </a:rPr>
              <a:t>First, for the Budget Data File Processing, some columns in the excel budget files had to be excluded because they were not pertinent or necessary for the analysis to </a:t>
            </a:r>
            <a:r>
              <a:rPr lang="en-US" sz="1400" dirty="0">
                <a:latin typeface="Calibri Light" panose="020F0302020204030204" pitchFamily="34" charset="0"/>
              </a:rPr>
              <a:t>be performed </a:t>
            </a:r>
            <a:r>
              <a:rPr lang="en-US" sz="1400" dirty="0" smtClean="0">
                <a:latin typeface="Calibri Light" panose="020F0302020204030204" pitchFamily="34" charset="0"/>
              </a:rPr>
              <a:t>( for instance, assuming </a:t>
            </a:r>
            <a:r>
              <a:rPr lang="en-US" sz="1400" dirty="0">
                <a:latin typeface="Calibri Light" panose="020F0302020204030204" pitchFamily="34" charset="0"/>
              </a:rPr>
              <a:t>that ORGANIZATION DESCRIPTION column information is the same as DEPARTMENT DESCRIPTION column </a:t>
            </a:r>
            <a:r>
              <a:rPr lang="en-US" sz="1400" dirty="0" smtClean="0">
                <a:latin typeface="Calibri Light" panose="020F0302020204030204" pitchFamily="34" charset="0"/>
              </a:rPr>
              <a:t>information in the excel file, </a:t>
            </a:r>
            <a:r>
              <a:rPr lang="en-US" sz="1400" dirty="0">
                <a:latin typeface="Calibri Light" panose="020F0302020204030204" pitchFamily="34" charset="0"/>
              </a:rPr>
              <a:t>ignoring the duplicate column of information - ORGANIZATION </a:t>
            </a:r>
            <a:r>
              <a:rPr lang="en-US" sz="1400" dirty="0" smtClean="0">
                <a:latin typeface="Calibri Light" panose="020F0302020204030204" pitchFamily="34" charset="0"/>
              </a:rPr>
              <a:t>DESCRIPTION</a:t>
            </a:r>
            <a:r>
              <a:rPr lang="en-US" sz="1400" dirty="0">
                <a:latin typeface="Calibri Light" panose="020F0302020204030204" pitchFamily="34" charset="0"/>
              </a:rPr>
              <a:t> </a:t>
            </a:r>
            <a:r>
              <a:rPr lang="en-US" sz="1400" dirty="0" smtClean="0">
                <a:latin typeface="Calibri Light" panose="020F0302020204030204" pitchFamily="34" charset="0"/>
              </a:rPr>
              <a:t>improve the quality of the data). This is the set of deleted columns in the excel budget files: </a:t>
            </a:r>
          </a:p>
          <a:p>
            <a:pPr marL="0" indent="0">
              <a:buNone/>
            </a:pPr>
            <a:endParaRPr lang="en-US" altLang="en-US" sz="1400" dirty="0">
              <a:latin typeface="Calibri Light" panose="020F0302020204030204" pitchFamily="34" charset="0"/>
            </a:endParaRPr>
          </a:p>
          <a:p>
            <a:pPr marL="0" indent="0">
              <a:buNone/>
            </a:pPr>
            <a:endParaRPr lang="en-US" altLang="en-US" sz="1400" dirty="0" smtClean="0">
              <a:latin typeface="Calibri Light" panose="020F0302020204030204" pitchFamily="34" charset="0"/>
            </a:endParaRPr>
          </a:p>
          <a:p>
            <a:pPr marL="0" indent="0">
              <a:buNone/>
            </a:pPr>
            <a:endParaRPr lang="en-US" altLang="en-US" sz="1400" dirty="0">
              <a:latin typeface="Calibri Light" panose="020F0302020204030204" pitchFamily="34" charset="0"/>
            </a:endParaRPr>
          </a:p>
          <a:p>
            <a:pPr marL="0" indent="0">
              <a:buNone/>
            </a:pPr>
            <a:endParaRPr lang="en-US" altLang="en-US" sz="1400" dirty="0" smtClean="0">
              <a:latin typeface="Calibri Light" panose="020F0302020204030204" pitchFamily="34" charset="0"/>
            </a:endParaRPr>
          </a:p>
          <a:p>
            <a:pPr marL="0" indent="0">
              <a:buNone/>
            </a:pPr>
            <a:endParaRPr lang="en-US" altLang="en-US" sz="1400" dirty="0">
              <a:latin typeface="Calibri Light" panose="020F0302020204030204" pitchFamily="34" charset="0"/>
            </a:endParaRPr>
          </a:p>
          <a:p>
            <a:pPr marL="0" indent="0">
              <a:buNone/>
            </a:pPr>
            <a:endParaRPr lang="en-US" altLang="en-US" sz="1400" dirty="0" smtClean="0">
              <a:latin typeface="Calibri Light" panose="020F0302020204030204" pitchFamily="34" charset="0"/>
            </a:endParaRPr>
          </a:p>
          <a:p>
            <a:pPr marL="0" indent="0">
              <a:buNone/>
            </a:pPr>
            <a:endParaRPr lang="en-US" altLang="en-US" sz="1400" dirty="0">
              <a:latin typeface="Calibri Light" panose="020F0302020204030204" pitchFamily="34" charset="0"/>
            </a:endParaRPr>
          </a:p>
          <a:p>
            <a:pPr marL="0" indent="0">
              <a:buNone/>
            </a:pPr>
            <a:endParaRPr lang="en-US" altLang="en-US" sz="1400" dirty="0" smtClean="0">
              <a:latin typeface="Calibri Light" panose="020F0302020204030204" pitchFamily="34" charset="0"/>
            </a:endParaRPr>
          </a:p>
          <a:p>
            <a:pPr marL="0" indent="0">
              <a:buNone/>
            </a:pPr>
            <a:endParaRPr lang="sv-SE" sz="1400" b="1" dirty="0" smtClean="0">
              <a:latin typeface="Calibri Light" panose="020F0302020204030204" pitchFamily="34" charset="0"/>
            </a:endParaRPr>
          </a:p>
          <a:p>
            <a:pPr marL="0" indent="0">
              <a:buNone/>
            </a:pPr>
            <a:r>
              <a:rPr lang="sv-SE" sz="1400" dirty="0">
                <a:latin typeface="Calibri Light" panose="020F0302020204030204" pitchFamily="34" charset="0"/>
              </a:rPr>
              <a:t> </a:t>
            </a:r>
            <a:r>
              <a:rPr lang="sv-SE" sz="1400" dirty="0" smtClean="0">
                <a:latin typeface="Calibri Light" panose="020F0302020204030204" pitchFamily="34" charset="0"/>
              </a:rPr>
              <a:t>            </a:t>
            </a:r>
            <a:r>
              <a:rPr lang="sv-SE" sz="1400" dirty="0" smtClean="0">
                <a:latin typeface="Calibri Light" panose="020F0302020204030204" pitchFamily="34" charset="0"/>
              </a:rPr>
              <a:t>After </a:t>
            </a:r>
            <a:r>
              <a:rPr lang="sv-SE" sz="1400" dirty="0" smtClean="0">
                <a:latin typeface="Calibri Light" panose="020F0302020204030204" pitchFamily="34" charset="0"/>
              </a:rPr>
              <a:t>processing, the Total Target Budget Dataset number of rows is </a:t>
            </a:r>
            <a:r>
              <a:rPr lang="sv-SE" sz="1400" b="1" dirty="0" smtClean="0">
                <a:solidFill>
                  <a:srgbClr val="FF0000"/>
                </a:solidFill>
                <a:latin typeface="Calibri Light" panose="020F0302020204030204" pitchFamily="34" charset="0"/>
              </a:rPr>
              <a:t>37038</a:t>
            </a:r>
            <a:r>
              <a:rPr lang="sv-SE" sz="1400" dirty="0" smtClean="0">
                <a:latin typeface="Calibri Light" panose="020F0302020204030204" pitchFamily="34" charset="0"/>
              </a:rPr>
              <a:t>. </a:t>
            </a:r>
            <a:endParaRPr lang="en-GB" altLang="en-US" sz="1400" dirty="0">
              <a:latin typeface="Calibri Light" panose="020F0302020204030204" pitchFamily="34"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5</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299687276"/>
              </p:ext>
            </p:extLst>
          </p:nvPr>
        </p:nvGraphicFramePr>
        <p:xfrm>
          <a:off x="1524000" y="4021933"/>
          <a:ext cx="7587343" cy="2256628"/>
        </p:xfrm>
        <a:graphic>
          <a:graphicData uri="http://schemas.openxmlformats.org/drawingml/2006/table">
            <a:tbl>
              <a:tblPr>
                <a:tableStyleId>{5C22544A-7EE6-4342-B048-85BDC9FD1C3A}</a:tableStyleId>
              </a:tblPr>
              <a:tblGrid>
                <a:gridCol w="3262408">
                  <a:extLst>
                    <a:ext uri="{9D8B030D-6E8A-4147-A177-3AD203B41FA5}">
                      <a16:colId xmlns:a16="http://schemas.microsoft.com/office/drawing/2014/main" val="4124293474"/>
                    </a:ext>
                  </a:extLst>
                </a:gridCol>
                <a:gridCol w="927842">
                  <a:extLst>
                    <a:ext uri="{9D8B030D-6E8A-4147-A177-3AD203B41FA5}">
                      <a16:colId xmlns:a16="http://schemas.microsoft.com/office/drawing/2014/main" val="951641368"/>
                    </a:ext>
                  </a:extLst>
                </a:gridCol>
                <a:gridCol w="1242108">
                  <a:extLst>
                    <a:ext uri="{9D8B030D-6E8A-4147-A177-3AD203B41FA5}">
                      <a16:colId xmlns:a16="http://schemas.microsoft.com/office/drawing/2014/main" val="1322644925"/>
                    </a:ext>
                  </a:extLst>
                </a:gridCol>
                <a:gridCol w="972735">
                  <a:extLst>
                    <a:ext uri="{9D8B030D-6E8A-4147-A177-3AD203B41FA5}">
                      <a16:colId xmlns:a16="http://schemas.microsoft.com/office/drawing/2014/main" val="882976920"/>
                    </a:ext>
                  </a:extLst>
                </a:gridCol>
                <a:gridCol w="1182250">
                  <a:extLst>
                    <a:ext uri="{9D8B030D-6E8A-4147-A177-3AD203B41FA5}">
                      <a16:colId xmlns:a16="http://schemas.microsoft.com/office/drawing/2014/main" val="2303428964"/>
                    </a:ext>
                  </a:extLst>
                </a:gridCol>
              </a:tblGrid>
              <a:tr h="209983">
                <a:tc>
                  <a:txBody>
                    <a:bodyPr/>
                    <a:lstStyle/>
                    <a:p>
                      <a:pPr algn="l" fontAlgn="b"/>
                      <a:r>
                        <a:rPr lang="en-US" sz="700" u="none" strike="noStrike" dirty="0" smtClean="0">
                          <a:effectLst/>
                        </a:rPr>
                        <a:t>Excluded columns of data: </a:t>
                      </a:r>
                      <a:endParaRPr lang="en-US" sz="700" b="1" i="0" u="none" strike="noStrike" dirty="0">
                        <a:solidFill>
                          <a:srgbClr val="000000"/>
                        </a:solidFill>
                        <a:effectLst/>
                        <a:latin typeface="Calibri" panose="020F0502020204030204" pitchFamily="34" charset="0"/>
                      </a:endParaRPr>
                    </a:p>
                  </a:txBody>
                  <a:tcPr marL="5692" marR="5692" marT="5692"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5692" marR="5692" marT="5692"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5692" marR="5692" marT="5692"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5692" marR="5692" marT="5692"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5692" marR="5692" marT="5692" marB="0" anchor="b"/>
                </a:tc>
                <a:extLst>
                  <a:ext uri="{0D108BD9-81ED-4DB2-BD59-A6C34878D82A}">
                    <a16:rowId xmlns:a16="http://schemas.microsoft.com/office/drawing/2014/main" val="1450297651"/>
                  </a:ext>
                </a:extLst>
              </a:tr>
              <a:tr h="409329">
                <a:tc>
                  <a:txBody>
                    <a:bodyPr/>
                    <a:lstStyle/>
                    <a:p>
                      <a:pPr algn="l" fontAlgn="b"/>
                      <a:r>
                        <a:rPr lang="en-US" sz="700" u="none" strike="noStrike" smtClean="0">
                          <a:effectLst/>
                        </a:rPr>
                        <a:t>In 2011:</a:t>
                      </a:r>
                      <a:endParaRPr lang="en-US" sz="700" b="0" i="0" u="none" strike="noStrike" dirty="0">
                        <a:solidFill>
                          <a:srgbClr val="000000"/>
                        </a:solidFill>
                        <a:effectLst/>
                        <a:latin typeface="Calibri" panose="020F0502020204030204" pitchFamily="34" charset="0"/>
                      </a:endParaRPr>
                    </a:p>
                  </a:txBody>
                  <a:tcPr marL="5692" marR="5692" marT="5692" marB="0" anchor="b"/>
                </a:tc>
                <a:tc>
                  <a:txBody>
                    <a:bodyPr/>
                    <a:lstStyle/>
                    <a:p>
                      <a:pPr algn="l" fontAlgn="b"/>
                      <a:r>
                        <a:rPr lang="en-US" sz="700" u="none" strike="noStrike">
                          <a:effectLst/>
                        </a:rPr>
                        <a:t>ORGANIZATION CODE</a:t>
                      </a:r>
                      <a:endParaRPr lang="en-US" sz="700" b="0" i="0" u="none" strike="noStrike">
                        <a:solidFill>
                          <a:srgbClr val="000000"/>
                        </a:solidFill>
                        <a:effectLst/>
                        <a:latin typeface="Calibri" panose="020F0502020204030204" pitchFamily="34" charset="0"/>
                      </a:endParaRPr>
                    </a:p>
                  </a:txBody>
                  <a:tcPr marL="5692" marR="5692" marT="5692" marB="0" anchor="b"/>
                </a:tc>
                <a:tc>
                  <a:txBody>
                    <a:bodyPr/>
                    <a:lstStyle/>
                    <a:p>
                      <a:pPr algn="l" fontAlgn="b"/>
                      <a:r>
                        <a:rPr lang="en-US" sz="700" u="none" strike="noStrike">
                          <a:effectLst/>
                        </a:rPr>
                        <a:t>SCHEDULE</a:t>
                      </a:r>
                      <a:endParaRPr lang="en-US" sz="700" b="0" i="0" u="none" strike="noStrike">
                        <a:solidFill>
                          <a:srgbClr val="000000"/>
                        </a:solidFill>
                        <a:effectLst/>
                        <a:latin typeface="Calibri" panose="020F0502020204030204" pitchFamily="34" charset="0"/>
                      </a:endParaRPr>
                    </a:p>
                  </a:txBody>
                  <a:tcPr marL="5692" marR="5692" marT="5692" marB="0" anchor="b"/>
                </a:tc>
                <a:tc>
                  <a:txBody>
                    <a:bodyPr/>
                    <a:lstStyle/>
                    <a:p>
                      <a:pPr algn="l" fontAlgn="b"/>
                      <a:r>
                        <a:rPr lang="en-US" sz="700" u="none" strike="noStrike" dirty="0">
                          <a:effectLst/>
                        </a:rPr>
                        <a:t>DEPARTMENT</a:t>
                      </a:r>
                      <a:endParaRPr lang="en-US" sz="700" b="0" i="0" u="none" strike="noStrike" dirty="0">
                        <a:solidFill>
                          <a:srgbClr val="000000"/>
                        </a:solidFill>
                        <a:effectLst/>
                        <a:latin typeface="Calibri" panose="020F0502020204030204" pitchFamily="34" charset="0"/>
                      </a:endParaRPr>
                    </a:p>
                  </a:txBody>
                  <a:tcPr marL="5692" marR="5692" marT="5692"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5692" marR="5692" marT="5692" marB="0" anchor="b"/>
                </a:tc>
                <a:extLst>
                  <a:ext uri="{0D108BD9-81ED-4DB2-BD59-A6C34878D82A}">
                    <a16:rowId xmlns:a16="http://schemas.microsoft.com/office/drawing/2014/main" val="259780646"/>
                  </a:ext>
                </a:extLst>
              </a:tr>
              <a:tr h="409329">
                <a:tc>
                  <a:txBody>
                    <a:bodyPr/>
                    <a:lstStyle/>
                    <a:p>
                      <a:pPr algn="l" fontAlgn="b"/>
                      <a:r>
                        <a:rPr lang="en-US" sz="700" u="none" strike="noStrike" dirty="0" smtClean="0">
                          <a:effectLst/>
                        </a:rPr>
                        <a:t>In 2012:</a:t>
                      </a:r>
                      <a:endParaRPr lang="en-US" sz="700" b="0" i="0" u="none" strike="noStrike" dirty="0">
                        <a:solidFill>
                          <a:srgbClr val="000000"/>
                        </a:solidFill>
                        <a:effectLst/>
                        <a:latin typeface="Calibri" panose="020F0502020204030204" pitchFamily="34" charset="0"/>
                      </a:endParaRPr>
                    </a:p>
                  </a:txBody>
                  <a:tcPr marL="5692" marR="5692" marT="5692" marB="0" anchor="b"/>
                </a:tc>
                <a:tc>
                  <a:txBody>
                    <a:bodyPr/>
                    <a:lstStyle/>
                    <a:p>
                      <a:pPr algn="l" fontAlgn="b"/>
                      <a:r>
                        <a:rPr lang="en-US" sz="700" u="none" strike="noStrike">
                          <a:effectLst/>
                        </a:rPr>
                        <a:t>ORGANIZATION CODE</a:t>
                      </a:r>
                      <a:endParaRPr lang="en-US" sz="700" b="0" i="0" u="none" strike="noStrike">
                        <a:solidFill>
                          <a:srgbClr val="000000"/>
                        </a:solidFill>
                        <a:effectLst/>
                        <a:latin typeface="Calibri" panose="020F0502020204030204" pitchFamily="34" charset="0"/>
                      </a:endParaRPr>
                    </a:p>
                  </a:txBody>
                  <a:tcPr marL="5692" marR="5692" marT="5692" marB="0" anchor="b"/>
                </a:tc>
                <a:tc>
                  <a:txBody>
                    <a:bodyPr/>
                    <a:lstStyle/>
                    <a:p>
                      <a:pPr algn="l" fontAlgn="b"/>
                      <a:r>
                        <a:rPr lang="en-US" sz="700" u="none" strike="noStrike">
                          <a:effectLst/>
                        </a:rPr>
                        <a:t>SCHEDULE / GRADE</a:t>
                      </a:r>
                      <a:endParaRPr lang="en-US" sz="700" b="0" i="0" u="none" strike="noStrike">
                        <a:solidFill>
                          <a:srgbClr val="000000"/>
                        </a:solidFill>
                        <a:effectLst/>
                        <a:latin typeface="Calibri" panose="020F0502020204030204" pitchFamily="34" charset="0"/>
                      </a:endParaRPr>
                    </a:p>
                  </a:txBody>
                  <a:tcPr marL="5692" marR="5692" marT="5692" marB="0" anchor="b"/>
                </a:tc>
                <a:tc>
                  <a:txBody>
                    <a:bodyPr/>
                    <a:lstStyle/>
                    <a:p>
                      <a:pPr algn="l" fontAlgn="b"/>
                      <a:r>
                        <a:rPr lang="en-US" sz="700" u="none" strike="noStrike">
                          <a:effectLst/>
                        </a:rPr>
                        <a:t>BARGAINING UNIT</a:t>
                      </a:r>
                      <a:endParaRPr lang="en-US" sz="700" b="0" i="0" u="none" strike="noStrike">
                        <a:solidFill>
                          <a:srgbClr val="000000"/>
                        </a:solidFill>
                        <a:effectLst/>
                        <a:latin typeface="Calibri" panose="020F0502020204030204" pitchFamily="34" charset="0"/>
                      </a:endParaRPr>
                    </a:p>
                  </a:txBody>
                  <a:tcPr marL="5692" marR="5692" marT="5692"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5692" marR="5692" marT="5692" marB="0" anchor="b"/>
                </a:tc>
                <a:extLst>
                  <a:ext uri="{0D108BD9-81ED-4DB2-BD59-A6C34878D82A}">
                    <a16:rowId xmlns:a16="http://schemas.microsoft.com/office/drawing/2014/main" val="758118032"/>
                  </a:ext>
                </a:extLst>
              </a:tr>
              <a:tr h="409329">
                <a:tc>
                  <a:txBody>
                    <a:bodyPr/>
                    <a:lstStyle/>
                    <a:p>
                      <a:pPr algn="l" fontAlgn="b"/>
                      <a:r>
                        <a:rPr lang="en-US" sz="700" u="none" strike="noStrike" dirty="0" smtClean="0">
                          <a:effectLst/>
                        </a:rPr>
                        <a:t>In 2013:</a:t>
                      </a:r>
                      <a:endParaRPr lang="en-US" sz="700" b="0" i="0" u="none" strike="noStrike" dirty="0">
                        <a:solidFill>
                          <a:srgbClr val="000000"/>
                        </a:solidFill>
                        <a:effectLst/>
                        <a:latin typeface="Calibri" panose="020F0502020204030204" pitchFamily="34" charset="0"/>
                      </a:endParaRPr>
                    </a:p>
                  </a:txBody>
                  <a:tcPr marL="5692" marR="5692" marT="5692" marB="0" anchor="b"/>
                </a:tc>
                <a:tc>
                  <a:txBody>
                    <a:bodyPr/>
                    <a:lstStyle/>
                    <a:p>
                      <a:pPr algn="l" fontAlgn="b"/>
                      <a:r>
                        <a:rPr lang="en-US" sz="700" u="none" strike="noStrike">
                          <a:effectLst/>
                        </a:rPr>
                        <a:t>ORGANIZATION CODE</a:t>
                      </a:r>
                      <a:endParaRPr lang="en-US" sz="700" b="0" i="0" u="none" strike="noStrike">
                        <a:solidFill>
                          <a:srgbClr val="000000"/>
                        </a:solidFill>
                        <a:effectLst/>
                        <a:latin typeface="Calibri" panose="020F0502020204030204" pitchFamily="34" charset="0"/>
                      </a:endParaRPr>
                    </a:p>
                  </a:txBody>
                  <a:tcPr marL="5692" marR="5692" marT="5692" marB="0" anchor="b"/>
                </a:tc>
                <a:tc>
                  <a:txBody>
                    <a:bodyPr/>
                    <a:lstStyle/>
                    <a:p>
                      <a:pPr algn="l" fontAlgn="b"/>
                      <a:r>
                        <a:rPr lang="en-US" sz="700" u="none" strike="noStrike">
                          <a:effectLst/>
                        </a:rPr>
                        <a:t>SCHEDULE / GRADE</a:t>
                      </a:r>
                      <a:endParaRPr lang="en-US" sz="700" b="0" i="0" u="none" strike="noStrike">
                        <a:solidFill>
                          <a:srgbClr val="000000"/>
                        </a:solidFill>
                        <a:effectLst/>
                        <a:latin typeface="Calibri" panose="020F0502020204030204" pitchFamily="34" charset="0"/>
                      </a:endParaRPr>
                    </a:p>
                  </a:txBody>
                  <a:tcPr marL="5692" marR="5692" marT="5692" marB="0" anchor="b"/>
                </a:tc>
                <a:tc>
                  <a:txBody>
                    <a:bodyPr/>
                    <a:lstStyle/>
                    <a:p>
                      <a:pPr algn="l" fontAlgn="b"/>
                      <a:r>
                        <a:rPr lang="en-US" sz="700" u="none" strike="noStrike">
                          <a:effectLst/>
                        </a:rPr>
                        <a:t>BARGAINING UNIT</a:t>
                      </a:r>
                      <a:endParaRPr lang="en-US" sz="700" b="0" i="0" u="none" strike="noStrike">
                        <a:solidFill>
                          <a:srgbClr val="000000"/>
                        </a:solidFill>
                        <a:effectLst/>
                        <a:latin typeface="Calibri" panose="020F0502020204030204" pitchFamily="34" charset="0"/>
                      </a:endParaRPr>
                    </a:p>
                  </a:txBody>
                  <a:tcPr marL="5692" marR="5692" marT="5692"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5692" marR="5692" marT="5692" marB="0" anchor="b"/>
                </a:tc>
                <a:extLst>
                  <a:ext uri="{0D108BD9-81ED-4DB2-BD59-A6C34878D82A}">
                    <a16:rowId xmlns:a16="http://schemas.microsoft.com/office/drawing/2014/main" val="419848006"/>
                  </a:ext>
                </a:extLst>
              </a:tr>
              <a:tr h="409329">
                <a:tc>
                  <a:txBody>
                    <a:bodyPr/>
                    <a:lstStyle/>
                    <a:p>
                      <a:pPr algn="l" fontAlgn="b"/>
                      <a:r>
                        <a:rPr lang="en-US" sz="700" u="none" strike="noStrike" smtClean="0">
                          <a:effectLst/>
                        </a:rPr>
                        <a:t>In 2014: </a:t>
                      </a:r>
                      <a:endParaRPr lang="en-US" sz="700" b="0" i="0" u="none" strike="noStrike">
                        <a:solidFill>
                          <a:srgbClr val="000000"/>
                        </a:solidFill>
                        <a:effectLst/>
                        <a:latin typeface="Calibri" panose="020F0502020204030204" pitchFamily="34" charset="0"/>
                      </a:endParaRPr>
                    </a:p>
                  </a:txBody>
                  <a:tcPr marL="5692" marR="5692" marT="5692" marB="0" anchor="b"/>
                </a:tc>
                <a:tc>
                  <a:txBody>
                    <a:bodyPr/>
                    <a:lstStyle/>
                    <a:p>
                      <a:pPr algn="l" fontAlgn="b"/>
                      <a:r>
                        <a:rPr lang="en-US" sz="700" u="none" strike="noStrike">
                          <a:effectLst/>
                        </a:rPr>
                        <a:t>ORGANIZATION CODE</a:t>
                      </a:r>
                      <a:endParaRPr lang="en-US" sz="700" b="0" i="0" u="none" strike="noStrike">
                        <a:solidFill>
                          <a:srgbClr val="000000"/>
                        </a:solidFill>
                        <a:effectLst/>
                        <a:latin typeface="Calibri" panose="020F0502020204030204" pitchFamily="34" charset="0"/>
                      </a:endParaRPr>
                    </a:p>
                  </a:txBody>
                  <a:tcPr marL="5692" marR="5692" marT="5692" marB="0" anchor="b"/>
                </a:tc>
                <a:tc>
                  <a:txBody>
                    <a:bodyPr/>
                    <a:lstStyle/>
                    <a:p>
                      <a:pPr algn="l" fontAlgn="b"/>
                      <a:r>
                        <a:rPr lang="en-US" sz="700" u="none" strike="noStrike">
                          <a:effectLst/>
                        </a:rPr>
                        <a:t>ORGANIZATION DESCRIPTION</a:t>
                      </a:r>
                      <a:endParaRPr lang="en-US" sz="700" b="0" i="0" u="none" strike="noStrike">
                        <a:solidFill>
                          <a:srgbClr val="000000"/>
                        </a:solidFill>
                        <a:effectLst/>
                        <a:latin typeface="Calibri" panose="020F0502020204030204" pitchFamily="34" charset="0"/>
                      </a:endParaRPr>
                    </a:p>
                  </a:txBody>
                  <a:tcPr marL="5692" marR="5692" marT="5692" marB="0" anchor="b"/>
                </a:tc>
                <a:tc>
                  <a:txBody>
                    <a:bodyPr/>
                    <a:lstStyle/>
                    <a:p>
                      <a:pPr algn="l" fontAlgn="b"/>
                      <a:r>
                        <a:rPr lang="en-US" sz="700" u="none" strike="noStrike">
                          <a:effectLst/>
                        </a:rPr>
                        <a:t>SCHEDULE / GRADE</a:t>
                      </a:r>
                      <a:endParaRPr lang="en-US" sz="700" b="0" i="0" u="none" strike="noStrike">
                        <a:solidFill>
                          <a:srgbClr val="000000"/>
                        </a:solidFill>
                        <a:effectLst/>
                        <a:latin typeface="Calibri" panose="020F0502020204030204" pitchFamily="34" charset="0"/>
                      </a:endParaRPr>
                    </a:p>
                  </a:txBody>
                  <a:tcPr marL="5692" marR="5692" marT="5692" marB="0" anchor="b"/>
                </a:tc>
                <a:tc>
                  <a:txBody>
                    <a:bodyPr/>
                    <a:lstStyle/>
                    <a:p>
                      <a:pPr algn="l" fontAlgn="b"/>
                      <a:r>
                        <a:rPr lang="en-US" sz="700" u="none" strike="noStrike">
                          <a:effectLst/>
                        </a:rPr>
                        <a:t>BARGAINING UNIT</a:t>
                      </a:r>
                      <a:endParaRPr lang="en-US" sz="700" b="0" i="0" u="none" strike="noStrike">
                        <a:solidFill>
                          <a:srgbClr val="000000"/>
                        </a:solidFill>
                        <a:effectLst/>
                        <a:latin typeface="Calibri" panose="020F0502020204030204" pitchFamily="34" charset="0"/>
                      </a:endParaRPr>
                    </a:p>
                  </a:txBody>
                  <a:tcPr marL="5692" marR="5692" marT="5692" marB="0" anchor="b"/>
                </a:tc>
                <a:extLst>
                  <a:ext uri="{0D108BD9-81ED-4DB2-BD59-A6C34878D82A}">
                    <a16:rowId xmlns:a16="http://schemas.microsoft.com/office/drawing/2014/main" val="1047555051"/>
                  </a:ext>
                </a:extLst>
              </a:tr>
              <a:tr h="409329">
                <a:tc>
                  <a:txBody>
                    <a:bodyPr/>
                    <a:lstStyle/>
                    <a:p>
                      <a:pPr algn="l" fontAlgn="b"/>
                      <a:r>
                        <a:rPr lang="en-US" sz="700" u="none" strike="noStrike" dirty="0" smtClean="0">
                          <a:effectLst/>
                        </a:rPr>
                        <a:t>In 2015: </a:t>
                      </a:r>
                      <a:endParaRPr lang="en-US" sz="700" b="0" i="0" u="none" strike="noStrike" dirty="0">
                        <a:solidFill>
                          <a:srgbClr val="000000"/>
                        </a:solidFill>
                        <a:effectLst/>
                        <a:latin typeface="Calibri" panose="020F0502020204030204" pitchFamily="34" charset="0"/>
                      </a:endParaRPr>
                    </a:p>
                  </a:txBody>
                  <a:tcPr marL="5692" marR="5692" marT="5692" marB="0" anchor="b"/>
                </a:tc>
                <a:tc>
                  <a:txBody>
                    <a:bodyPr/>
                    <a:lstStyle/>
                    <a:p>
                      <a:pPr algn="l" fontAlgn="b"/>
                      <a:r>
                        <a:rPr lang="en-US" sz="700" u="none" strike="noStrike" dirty="0">
                          <a:effectLst/>
                        </a:rPr>
                        <a:t>ORGANIZATION CODE</a:t>
                      </a:r>
                      <a:endParaRPr lang="en-US" sz="700" b="0" i="0" u="none" strike="noStrike" dirty="0">
                        <a:solidFill>
                          <a:srgbClr val="000000"/>
                        </a:solidFill>
                        <a:effectLst/>
                        <a:latin typeface="Calibri" panose="020F0502020204030204" pitchFamily="34" charset="0"/>
                      </a:endParaRPr>
                    </a:p>
                  </a:txBody>
                  <a:tcPr marL="5692" marR="5692" marT="5692" marB="0" anchor="b"/>
                </a:tc>
                <a:tc>
                  <a:txBody>
                    <a:bodyPr/>
                    <a:lstStyle/>
                    <a:p>
                      <a:pPr algn="l" fontAlgn="b"/>
                      <a:r>
                        <a:rPr lang="en-US" sz="700" u="none" strike="noStrike">
                          <a:effectLst/>
                        </a:rPr>
                        <a:t>ORGANIZATION DESCRIPTION</a:t>
                      </a:r>
                      <a:endParaRPr lang="en-US" sz="700" b="0" i="0" u="none" strike="noStrike">
                        <a:solidFill>
                          <a:srgbClr val="000000"/>
                        </a:solidFill>
                        <a:effectLst/>
                        <a:latin typeface="Calibri" panose="020F0502020204030204" pitchFamily="34" charset="0"/>
                      </a:endParaRPr>
                    </a:p>
                  </a:txBody>
                  <a:tcPr marL="5692" marR="5692" marT="5692" marB="0" anchor="b"/>
                </a:tc>
                <a:tc>
                  <a:txBody>
                    <a:bodyPr/>
                    <a:lstStyle/>
                    <a:p>
                      <a:pPr algn="l" fontAlgn="b"/>
                      <a:r>
                        <a:rPr lang="en-US" sz="700" u="none" strike="noStrike" dirty="0">
                          <a:effectLst/>
                        </a:rPr>
                        <a:t>SCHEDULE / GRADE</a:t>
                      </a:r>
                      <a:endParaRPr lang="en-US" sz="700" b="0" i="0" u="none" strike="noStrike" dirty="0">
                        <a:solidFill>
                          <a:srgbClr val="000000"/>
                        </a:solidFill>
                        <a:effectLst/>
                        <a:latin typeface="Calibri" panose="020F0502020204030204" pitchFamily="34" charset="0"/>
                      </a:endParaRPr>
                    </a:p>
                  </a:txBody>
                  <a:tcPr marL="5692" marR="5692" marT="5692" marB="0" anchor="b"/>
                </a:tc>
                <a:tc>
                  <a:txBody>
                    <a:bodyPr/>
                    <a:lstStyle/>
                    <a:p>
                      <a:pPr algn="l" fontAlgn="b"/>
                      <a:r>
                        <a:rPr lang="en-US" sz="700" u="none" strike="noStrike" dirty="0">
                          <a:effectLst/>
                        </a:rPr>
                        <a:t>BARGAINING UNIT</a:t>
                      </a:r>
                      <a:endParaRPr lang="en-US" sz="700" b="0" i="0" u="none" strike="noStrike" dirty="0">
                        <a:solidFill>
                          <a:srgbClr val="000000"/>
                        </a:solidFill>
                        <a:effectLst/>
                        <a:latin typeface="Calibri" panose="020F0502020204030204" pitchFamily="34" charset="0"/>
                      </a:endParaRPr>
                    </a:p>
                  </a:txBody>
                  <a:tcPr marL="5692" marR="5692" marT="5692" marB="0" anchor="b"/>
                </a:tc>
                <a:extLst>
                  <a:ext uri="{0D108BD9-81ED-4DB2-BD59-A6C34878D82A}">
                    <a16:rowId xmlns:a16="http://schemas.microsoft.com/office/drawing/2014/main" val="172609429"/>
                  </a:ext>
                </a:extLst>
              </a:tr>
            </a:tbl>
          </a:graphicData>
        </a:graphic>
      </p:graphicFrame>
    </p:spTree>
    <p:extLst>
      <p:ext uri="{BB962C8B-B14F-4D97-AF65-F5344CB8AC3E}">
        <p14:creationId xmlns:p14="http://schemas.microsoft.com/office/powerpoint/2010/main" val="1265728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85800" y="533400"/>
            <a:ext cx="8001000" cy="1143000"/>
          </a:xfrm>
        </p:spPr>
        <p:txBody>
          <a:bodyPr/>
          <a:lstStyle/>
          <a:p>
            <a:r>
              <a:rPr lang="en-US" sz="4400" dirty="0" smtClean="0">
                <a:latin typeface="Calibri Light" panose="020F0302020204030204" pitchFamily="34" charset="0"/>
              </a:rPr>
              <a:t>II.	Data </a:t>
            </a:r>
            <a:r>
              <a:rPr lang="en-US" sz="4400" dirty="0">
                <a:latin typeface="Calibri Light" panose="020F0302020204030204" pitchFamily="34" charset="0"/>
              </a:rPr>
              <a:t>Processing/ </a:t>
            </a:r>
            <a:r>
              <a:rPr lang="en-US" sz="4400" dirty="0" smtClean="0">
                <a:latin typeface="Calibri Light" panose="020F0302020204030204" pitchFamily="34" charset="0"/>
              </a:rPr>
              <a:t>Background (cont.)</a:t>
            </a:r>
            <a:endParaRPr lang="en-US" sz="4400"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81188307"/>
              </p:ext>
            </p:extLst>
          </p:nvPr>
        </p:nvGraphicFramePr>
        <p:xfrm>
          <a:off x="1356361" y="3433018"/>
          <a:ext cx="7772399" cy="762000"/>
        </p:xfrm>
        <a:graphic>
          <a:graphicData uri="http://schemas.openxmlformats.org/drawingml/2006/table">
            <a:tbl>
              <a:tblPr>
                <a:tableStyleId>{5C22544A-7EE6-4342-B048-85BDC9FD1C3A}</a:tableStyleId>
              </a:tblPr>
              <a:tblGrid>
                <a:gridCol w="7772399">
                  <a:extLst>
                    <a:ext uri="{9D8B030D-6E8A-4147-A177-3AD203B41FA5}">
                      <a16:colId xmlns:a16="http://schemas.microsoft.com/office/drawing/2014/main" val="1018179656"/>
                    </a:ext>
                  </a:extLst>
                </a:gridCol>
              </a:tblGrid>
              <a:tr h="190500">
                <a:tc>
                  <a:txBody>
                    <a:bodyPr/>
                    <a:lstStyle/>
                    <a:p>
                      <a:pPr algn="l" fontAlgn="b"/>
                      <a:r>
                        <a:rPr lang="en-US" sz="1100" u="none" strike="noStrike" dirty="0">
                          <a:effectLst/>
                        </a:rPr>
                        <a:t>1) Created MONTH, YEAR columns.</a:t>
                      </a:r>
                      <a:endParaRPr lang="en-US" sz="1100" b="0" i="0" u="none" strike="noStrike" dirty="0">
                        <a:solidFill>
                          <a:srgbClr val="000000"/>
                        </a:solidFill>
                        <a:effectLst/>
                        <a:latin typeface="Calibri" panose="020F0502020204030204" pitchFamily="34" charset="0"/>
                      </a:endParaRPr>
                    </a:p>
                  </a:txBody>
                  <a:tcPr marL="13239" marR="13239" marT="9525" marB="0" anchor="b"/>
                </a:tc>
                <a:extLst>
                  <a:ext uri="{0D108BD9-81ED-4DB2-BD59-A6C34878D82A}">
                    <a16:rowId xmlns:a16="http://schemas.microsoft.com/office/drawing/2014/main" val="2573483157"/>
                  </a:ext>
                </a:extLst>
              </a:tr>
              <a:tr h="190500">
                <a:tc>
                  <a:txBody>
                    <a:bodyPr/>
                    <a:lstStyle/>
                    <a:p>
                      <a:pPr algn="l" fontAlgn="b"/>
                      <a:r>
                        <a:rPr lang="en-US" sz="1100" u="none" strike="noStrike" dirty="0">
                          <a:effectLst/>
                        </a:rPr>
                        <a:t>2) Excluding STATUS=COMPLETED-DUP</a:t>
                      </a:r>
                      <a:endParaRPr lang="en-US" sz="1100" b="0" i="0" u="none" strike="noStrike" dirty="0">
                        <a:solidFill>
                          <a:srgbClr val="000000"/>
                        </a:solidFill>
                        <a:effectLst/>
                        <a:latin typeface="Calibri" panose="020F0502020204030204" pitchFamily="34" charset="0"/>
                      </a:endParaRPr>
                    </a:p>
                  </a:txBody>
                  <a:tcPr marL="13239" marR="13239" marT="9525" marB="0" anchor="b"/>
                </a:tc>
                <a:extLst>
                  <a:ext uri="{0D108BD9-81ED-4DB2-BD59-A6C34878D82A}">
                    <a16:rowId xmlns:a16="http://schemas.microsoft.com/office/drawing/2014/main" val="979975223"/>
                  </a:ext>
                </a:extLst>
              </a:tr>
              <a:tr h="190500">
                <a:tc>
                  <a:txBody>
                    <a:bodyPr/>
                    <a:lstStyle/>
                    <a:p>
                      <a:pPr algn="l" fontAlgn="b"/>
                      <a:r>
                        <a:rPr lang="en-US" sz="1100" u="none" strike="noStrike" dirty="0">
                          <a:effectLst/>
                        </a:rPr>
                        <a:t>3) Excluding YEAR=2016</a:t>
                      </a:r>
                      <a:endParaRPr lang="en-US" sz="1100" b="0" i="0" u="none" strike="noStrike" dirty="0">
                        <a:solidFill>
                          <a:srgbClr val="000000"/>
                        </a:solidFill>
                        <a:effectLst/>
                        <a:latin typeface="Calibri" panose="020F0502020204030204" pitchFamily="34" charset="0"/>
                      </a:endParaRPr>
                    </a:p>
                  </a:txBody>
                  <a:tcPr marL="13239" marR="13239" marT="9525" marB="0" anchor="b"/>
                </a:tc>
                <a:extLst>
                  <a:ext uri="{0D108BD9-81ED-4DB2-BD59-A6C34878D82A}">
                    <a16:rowId xmlns:a16="http://schemas.microsoft.com/office/drawing/2014/main" val="1606639679"/>
                  </a:ext>
                </a:extLst>
              </a:tr>
              <a:tr h="190500">
                <a:tc>
                  <a:txBody>
                    <a:bodyPr/>
                    <a:lstStyle/>
                    <a:p>
                      <a:pPr algn="l" fontAlgn="b"/>
                      <a:r>
                        <a:rPr lang="en-US" sz="1100" u="none" strike="noStrike" dirty="0">
                          <a:effectLst/>
                        </a:rPr>
                        <a:t>4) Including MOST RECENT ACTION= COMPLETED or POTHOLE PATCHED only.</a:t>
                      </a:r>
                      <a:endParaRPr lang="en-US" sz="1100" b="0" i="0" u="none" strike="noStrike" dirty="0">
                        <a:solidFill>
                          <a:srgbClr val="000000"/>
                        </a:solidFill>
                        <a:effectLst/>
                        <a:latin typeface="Calibri" panose="020F0502020204030204" pitchFamily="34" charset="0"/>
                      </a:endParaRPr>
                    </a:p>
                  </a:txBody>
                  <a:tcPr marL="13239" marR="13239" marT="9525" marB="0" anchor="b"/>
                </a:tc>
                <a:extLst>
                  <a:ext uri="{0D108BD9-81ED-4DB2-BD59-A6C34878D82A}">
                    <a16:rowId xmlns:a16="http://schemas.microsoft.com/office/drawing/2014/main" val="2928720193"/>
                  </a:ext>
                </a:extLst>
              </a:tr>
            </a:tbl>
          </a:graphicData>
        </a:graphic>
      </p:graphicFrame>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6</a:t>
            </a:fld>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2227041597"/>
              </p:ext>
            </p:extLst>
          </p:nvPr>
        </p:nvGraphicFramePr>
        <p:xfrm>
          <a:off x="1354184" y="5884288"/>
          <a:ext cx="7772399" cy="419634"/>
        </p:xfrm>
        <a:graphic>
          <a:graphicData uri="http://schemas.openxmlformats.org/drawingml/2006/table">
            <a:tbl>
              <a:tblPr>
                <a:tableStyleId>{5C22544A-7EE6-4342-B048-85BDC9FD1C3A}</a:tableStyleId>
              </a:tblPr>
              <a:tblGrid>
                <a:gridCol w="7772399">
                  <a:extLst>
                    <a:ext uri="{9D8B030D-6E8A-4147-A177-3AD203B41FA5}">
                      <a16:colId xmlns:a16="http://schemas.microsoft.com/office/drawing/2014/main" val="3163274177"/>
                    </a:ext>
                  </a:extLst>
                </a:gridCol>
              </a:tblGrid>
              <a:tr h="209817">
                <a:tc>
                  <a:txBody>
                    <a:bodyPr/>
                    <a:lstStyle/>
                    <a:p>
                      <a:pPr algn="l" fontAlgn="b"/>
                      <a:r>
                        <a:rPr lang="en-US" sz="1100" u="none" strike="noStrike" dirty="0">
                          <a:effectLst/>
                        </a:rPr>
                        <a:t>1) Created MONTH, YEAR columns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44715063"/>
                  </a:ext>
                </a:extLst>
              </a:tr>
              <a:tr h="209817">
                <a:tc>
                  <a:txBody>
                    <a:bodyPr/>
                    <a:lstStyle/>
                    <a:p>
                      <a:pPr algn="l" fontAlgn="b"/>
                      <a:r>
                        <a:rPr lang="en-US" sz="1100" u="none" strike="noStrike" dirty="0">
                          <a:effectLst/>
                        </a:rPr>
                        <a:t>2)Including all columns and rows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5014279"/>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16248059"/>
              </p:ext>
            </p:extLst>
          </p:nvPr>
        </p:nvGraphicFramePr>
        <p:xfrm>
          <a:off x="1371600" y="4785835"/>
          <a:ext cx="7772400" cy="418486"/>
        </p:xfrm>
        <a:graphic>
          <a:graphicData uri="http://schemas.openxmlformats.org/drawingml/2006/table">
            <a:tbl>
              <a:tblPr>
                <a:tableStyleId>{5C22544A-7EE6-4342-B048-85BDC9FD1C3A}</a:tableStyleId>
              </a:tblPr>
              <a:tblGrid>
                <a:gridCol w="7772400">
                  <a:extLst>
                    <a:ext uri="{9D8B030D-6E8A-4147-A177-3AD203B41FA5}">
                      <a16:colId xmlns:a16="http://schemas.microsoft.com/office/drawing/2014/main" val="818186614"/>
                    </a:ext>
                  </a:extLst>
                </a:gridCol>
              </a:tblGrid>
              <a:tr h="209243">
                <a:tc>
                  <a:txBody>
                    <a:bodyPr/>
                    <a:lstStyle/>
                    <a:p>
                      <a:pPr algn="l" fontAlgn="b"/>
                      <a:r>
                        <a:rPr lang="en-US" sz="1100" u="none" strike="noStrike" dirty="0">
                          <a:effectLst/>
                        </a:rPr>
                        <a:t>1) Created MONTH, YEAR columns.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8551191"/>
                  </a:ext>
                </a:extLst>
              </a:tr>
              <a:tr h="209243">
                <a:tc>
                  <a:txBody>
                    <a:bodyPr/>
                    <a:lstStyle/>
                    <a:p>
                      <a:pPr algn="l" fontAlgn="b"/>
                      <a:r>
                        <a:rPr lang="en-US" sz="1100" u="none" strike="noStrike" dirty="0">
                          <a:effectLst/>
                        </a:rPr>
                        <a:t>2) Including all columns and rows.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42983281"/>
                  </a:ext>
                </a:extLst>
              </a:tr>
            </a:tbl>
          </a:graphicData>
        </a:graphic>
      </p:graphicFrame>
      <p:sp>
        <p:nvSpPr>
          <p:cNvPr id="14" name="Rectangle 13"/>
          <p:cNvSpPr/>
          <p:nvPr/>
        </p:nvSpPr>
        <p:spPr>
          <a:xfrm>
            <a:off x="990600" y="1859766"/>
            <a:ext cx="7696200" cy="1600438"/>
          </a:xfrm>
          <a:prstGeom prst="rect">
            <a:avLst/>
          </a:prstGeom>
        </p:spPr>
        <p:txBody>
          <a:bodyPr wrap="square">
            <a:spAutoFit/>
          </a:bodyPr>
          <a:lstStyle/>
          <a:p>
            <a:pPr marL="285750" indent="-285750" algn="l">
              <a:buFont typeface="Wingdings" panose="05000000000000000000" pitchFamily="2" charset="2"/>
              <a:buChar char="v"/>
            </a:pPr>
            <a:r>
              <a:rPr lang="en-US" sz="1400" dirty="0" smtClean="0">
                <a:latin typeface="Calibri Light" panose="020F0302020204030204" pitchFamily="34" charset="0"/>
              </a:rPr>
              <a:t>Second, </a:t>
            </a:r>
            <a:r>
              <a:rPr lang="en-US" sz="1400" dirty="0">
                <a:latin typeface="Calibri Light" panose="020F0302020204030204" pitchFamily="34" charset="0"/>
              </a:rPr>
              <a:t>for </a:t>
            </a:r>
            <a:r>
              <a:rPr lang="en-US" sz="1400" dirty="0" smtClean="0">
                <a:latin typeface="Calibri Light" panose="020F0302020204030204" pitchFamily="34" charset="0"/>
              </a:rPr>
              <a:t>the 311 </a:t>
            </a:r>
            <a:r>
              <a:rPr lang="en-US" sz="1400" dirty="0">
                <a:latin typeface="Calibri Light" panose="020F0302020204030204" pitchFamily="34" charset="0"/>
              </a:rPr>
              <a:t>Metrics File </a:t>
            </a:r>
            <a:r>
              <a:rPr lang="en-US" sz="1400" dirty="0" smtClean="0">
                <a:latin typeface="Calibri Light" panose="020F0302020204030204" pitchFamily="34" charset="0"/>
              </a:rPr>
              <a:t>Processing, </a:t>
            </a:r>
            <a:r>
              <a:rPr lang="en-US" sz="1400" dirty="0">
                <a:latin typeface="Calibri Light" panose="020F0302020204030204" pitchFamily="34" charset="0"/>
              </a:rPr>
              <a:t>some columns </a:t>
            </a:r>
            <a:r>
              <a:rPr lang="en-US" sz="1400" dirty="0" smtClean="0">
                <a:latin typeface="Calibri Light" panose="020F0302020204030204" pitchFamily="34" charset="0"/>
              </a:rPr>
              <a:t>had also to </a:t>
            </a:r>
            <a:r>
              <a:rPr lang="en-US" sz="1400" dirty="0">
                <a:latin typeface="Calibri Light" panose="020F0302020204030204" pitchFamily="34" charset="0"/>
              </a:rPr>
              <a:t>be excluded because </a:t>
            </a:r>
            <a:r>
              <a:rPr lang="en-US" sz="1400" dirty="0" smtClean="0">
                <a:latin typeface="Calibri Light" panose="020F0302020204030204" pitchFamily="34" charset="0"/>
              </a:rPr>
              <a:t>of their </a:t>
            </a:r>
            <a:r>
              <a:rPr lang="en-US" sz="1400" dirty="0" smtClean="0">
                <a:latin typeface="Calibri Light" panose="020F0302020204030204" pitchFamily="34" charset="0"/>
              </a:rPr>
              <a:t>inconsistency with the rest of the dataset and some </a:t>
            </a:r>
            <a:r>
              <a:rPr lang="en-US" sz="1400" dirty="0">
                <a:latin typeface="Calibri Light" panose="020F0302020204030204" pitchFamily="34" charset="0"/>
              </a:rPr>
              <a:t>(</a:t>
            </a:r>
            <a:r>
              <a:rPr lang="en-US" sz="1400" dirty="0" smtClean="0">
                <a:latin typeface="Calibri Light" panose="020F0302020204030204" pitchFamily="34" charset="0"/>
              </a:rPr>
              <a:t>like YEAR and MONTH) were created to allow the aggregation of data per month, and per year. Since the analysis should be performed on the Annual Budget for Potholes Repair of Chicago from 2011 to 2015 the data collected for 2016 must be excluded. Furthermore, the information needed for the analysis should be on repair activities already completed, not pending (which could be polluting for our dataset). The </a:t>
            </a:r>
            <a:r>
              <a:rPr lang="en-US" sz="1400" dirty="0">
                <a:latin typeface="Calibri Light" panose="020F0302020204030204" pitchFamily="34" charset="0"/>
              </a:rPr>
              <a:t>t</a:t>
            </a:r>
            <a:r>
              <a:rPr lang="en-US" sz="1400" dirty="0" smtClean="0">
                <a:latin typeface="Calibri Light" panose="020F0302020204030204" pitchFamily="34" charset="0"/>
              </a:rPr>
              <a:t>otal </a:t>
            </a:r>
            <a:r>
              <a:rPr lang="en-US" sz="1400" dirty="0">
                <a:latin typeface="Calibri Light" panose="020F0302020204030204" pitchFamily="34" charset="0"/>
              </a:rPr>
              <a:t>row count </a:t>
            </a:r>
            <a:r>
              <a:rPr lang="en-US" sz="1400" dirty="0" smtClean="0">
                <a:latin typeface="Calibri Light" panose="020F0302020204030204" pitchFamily="34" charset="0"/>
              </a:rPr>
              <a:t>included</a:t>
            </a:r>
            <a:r>
              <a:rPr lang="en-US" sz="1400" dirty="0">
                <a:latin typeface="Calibri Light" panose="020F0302020204030204" pitchFamily="34" charset="0"/>
              </a:rPr>
              <a:t> </a:t>
            </a:r>
            <a:r>
              <a:rPr lang="en-US" sz="1400" dirty="0" smtClean="0">
                <a:latin typeface="Calibri Light" panose="020F0302020204030204" pitchFamily="34" charset="0"/>
              </a:rPr>
              <a:t>after processing is </a:t>
            </a:r>
            <a:r>
              <a:rPr lang="en-US" sz="1400" b="1" dirty="0" smtClean="0">
                <a:solidFill>
                  <a:srgbClr val="FF0000"/>
                </a:solidFill>
                <a:latin typeface="Calibri Light" panose="020F0302020204030204" pitchFamily="34" charset="0"/>
              </a:rPr>
              <a:t>218312.</a:t>
            </a:r>
            <a:endParaRPr lang="en-GB" altLang="en-US" sz="1400" dirty="0">
              <a:latin typeface="Calibri Light" panose="020F0302020204030204" pitchFamily="34" charset="0"/>
            </a:endParaRPr>
          </a:p>
        </p:txBody>
      </p:sp>
      <p:sp>
        <p:nvSpPr>
          <p:cNvPr id="15" name="Rectangle 14"/>
          <p:cNvSpPr/>
          <p:nvPr/>
        </p:nvSpPr>
        <p:spPr>
          <a:xfrm>
            <a:off x="990600" y="4167019"/>
            <a:ext cx="8077200" cy="523220"/>
          </a:xfrm>
          <a:prstGeom prst="rect">
            <a:avLst/>
          </a:prstGeom>
        </p:spPr>
        <p:txBody>
          <a:bodyPr wrap="square">
            <a:spAutoFit/>
          </a:bodyPr>
          <a:lstStyle/>
          <a:p>
            <a:pPr marL="285750" indent="-285750" algn="l">
              <a:buFont typeface="Wingdings" panose="05000000000000000000" pitchFamily="2" charset="2"/>
              <a:buChar char="v"/>
            </a:pPr>
            <a:r>
              <a:rPr lang="en-US" sz="1400" dirty="0" smtClean="0">
                <a:latin typeface="Calibri Light" panose="020F0302020204030204" pitchFamily="34" charset="0"/>
              </a:rPr>
              <a:t>Third, </a:t>
            </a:r>
            <a:r>
              <a:rPr lang="en-US" sz="1400" dirty="0">
                <a:latin typeface="Calibri Light" panose="020F0302020204030204" pitchFamily="34" charset="0"/>
              </a:rPr>
              <a:t>for </a:t>
            </a:r>
            <a:r>
              <a:rPr lang="en-US" sz="1400" dirty="0" smtClean="0">
                <a:latin typeface="Calibri Light" panose="020F0302020204030204" pitchFamily="34" charset="0"/>
              </a:rPr>
              <a:t>the Performance </a:t>
            </a:r>
            <a:r>
              <a:rPr lang="en-US" sz="1400" dirty="0">
                <a:latin typeface="Calibri Light" panose="020F0302020204030204" pitchFamily="34" charset="0"/>
              </a:rPr>
              <a:t>Metrics File </a:t>
            </a:r>
            <a:r>
              <a:rPr lang="en-US" sz="1400" dirty="0" smtClean="0">
                <a:latin typeface="Calibri Light" panose="020F0302020204030204" pitchFamily="34" charset="0"/>
              </a:rPr>
              <a:t>Processing</a:t>
            </a:r>
            <a:r>
              <a:rPr lang="en-US" sz="1400" dirty="0">
                <a:latin typeface="Calibri Light" panose="020F0302020204030204" pitchFamily="34" charset="0"/>
              </a:rPr>
              <a:t>,</a:t>
            </a:r>
            <a:r>
              <a:rPr lang="en-US" sz="1400" dirty="0" smtClean="0">
                <a:latin typeface="Calibri Light" panose="020F0302020204030204" pitchFamily="34" charset="0"/>
              </a:rPr>
              <a:t> the </a:t>
            </a:r>
            <a:r>
              <a:rPr lang="en-US" sz="1400" dirty="0">
                <a:latin typeface="Calibri Light" panose="020F0302020204030204" pitchFamily="34" charset="0"/>
              </a:rPr>
              <a:t>columns </a:t>
            </a:r>
            <a:r>
              <a:rPr lang="en-US" sz="1400" dirty="0" smtClean="0">
                <a:latin typeface="Calibri Light" panose="020F0302020204030204" pitchFamily="34" charset="0"/>
              </a:rPr>
              <a:t>YEAR </a:t>
            </a:r>
            <a:r>
              <a:rPr lang="en-US" sz="1400" dirty="0">
                <a:latin typeface="Calibri Light" panose="020F0302020204030204" pitchFamily="34" charset="0"/>
              </a:rPr>
              <a:t>and </a:t>
            </a:r>
            <a:r>
              <a:rPr lang="en-US" sz="1400" dirty="0" smtClean="0">
                <a:latin typeface="Calibri Light" panose="020F0302020204030204" pitchFamily="34" charset="0"/>
              </a:rPr>
              <a:t>MONTH were </a:t>
            </a:r>
            <a:r>
              <a:rPr lang="en-US" sz="1400" dirty="0" smtClean="0">
                <a:latin typeface="Calibri Light" panose="020F0302020204030204" pitchFamily="34" charset="0"/>
              </a:rPr>
              <a:t>likewise created </a:t>
            </a:r>
            <a:r>
              <a:rPr lang="en-US" sz="1400" dirty="0">
                <a:latin typeface="Calibri Light" panose="020F0302020204030204" pitchFamily="34" charset="0"/>
              </a:rPr>
              <a:t>to allow the aggregation of data </a:t>
            </a:r>
            <a:r>
              <a:rPr lang="en-US" sz="1400" dirty="0" smtClean="0">
                <a:latin typeface="Calibri Light" panose="020F0302020204030204" pitchFamily="34" charset="0"/>
              </a:rPr>
              <a:t>per month, per </a:t>
            </a:r>
            <a:r>
              <a:rPr lang="en-US" sz="1400" dirty="0" smtClean="0">
                <a:latin typeface="Calibri Light" panose="020F0302020204030204" pitchFamily="34" charset="0"/>
              </a:rPr>
              <a:t>year. The </a:t>
            </a:r>
            <a:r>
              <a:rPr lang="en-US" sz="1400" dirty="0">
                <a:latin typeface="Calibri Light" panose="020F0302020204030204" pitchFamily="34" charset="0"/>
              </a:rPr>
              <a:t>total row count included is </a:t>
            </a:r>
            <a:r>
              <a:rPr lang="en-US" sz="1400" b="1" dirty="0" smtClean="0">
                <a:solidFill>
                  <a:srgbClr val="FF0000"/>
                </a:solidFill>
                <a:latin typeface="Calibri Light" panose="020F0302020204030204" pitchFamily="34" charset="0"/>
              </a:rPr>
              <a:t>468</a:t>
            </a:r>
            <a:r>
              <a:rPr lang="en-US" sz="1400" dirty="0" smtClean="0">
                <a:latin typeface="Calibri Light" panose="020F0302020204030204" pitchFamily="34" charset="0"/>
              </a:rPr>
              <a:t>.</a:t>
            </a:r>
            <a:endParaRPr lang="en-GB" altLang="en-US" sz="1400" dirty="0"/>
          </a:p>
        </p:txBody>
      </p:sp>
      <p:sp>
        <p:nvSpPr>
          <p:cNvPr id="16" name="Rectangle 15"/>
          <p:cNvSpPr/>
          <p:nvPr/>
        </p:nvSpPr>
        <p:spPr>
          <a:xfrm>
            <a:off x="990600" y="5204321"/>
            <a:ext cx="7696199" cy="738664"/>
          </a:xfrm>
          <a:prstGeom prst="rect">
            <a:avLst/>
          </a:prstGeom>
        </p:spPr>
        <p:txBody>
          <a:bodyPr wrap="square">
            <a:spAutoFit/>
          </a:bodyPr>
          <a:lstStyle/>
          <a:p>
            <a:pPr marL="285750" indent="-285750" algn="l">
              <a:buFont typeface="Wingdings" panose="05000000000000000000" pitchFamily="2" charset="2"/>
              <a:buChar char="v"/>
            </a:pPr>
            <a:r>
              <a:rPr lang="en-US" sz="1400" dirty="0" smtClean="0">
                <a:latin typeface="Calibri Light" panose="020F0302020204030204" pitchFamily="34" charset="0"/>
              </a:rPr>
              <a:t>Finally, </a:t>
            </a:r>
            <a:r>
              <a:rPr lang="en-US" sz="1400" dirty="0">
                <a:latin typeface="Calibri Light" panose="020F0302020204030204" pitchFamily="34" charset="0"/>
              </a:rPr>
              <a:t>for </a:t>
            </a:r>
            <a:r>
              <a:rPr lang="en-US" sz="1400" dirty="0" smtClean="0">
                <a:latin typeface="Calibri Light" panose="020F0302020204030204" pitchFamily="34" charset="0"/>
              </a:rPr>
              <a:t>the Weather </a:t>
            </a:r>
            <a:r>
              <a:rPr lang="en-US" sz="1400" dirty="0">
                <a:latin typeface="Calibri Light" panose="020F0302020204030204" pitchFamily="34" charset="0"/>
              </a:rPr>
              <a:t>History Processing:, the columns YEAR and MONTH were created to allow the aggregation of data per month, per year. </a:t>
            </a:r>
            <a:r>
              <a:rPr lang="en-US" sz="1400" dirty="0" smtClean="0">
                <a:latin typeface="Calibri Light" panose="020F0302020204030204" pitchFamily="34" charset="0"/>
              </a:rPr>
              <a:t>The total row count include at the end of the data processing is </a:t>
            </a:r>
            <a:r>
              <a:rPr lang="en-US" sz="1400" b="1" dirty="0" smtClean="0">
                <a:solidFill>
                  <a:srgbClr val="FF0000"/>
                </a:solidFill>
                <a:latin typeface="Calibri Light" panose="020F0302020204030204" pitchFamily="34" charset="0"/>
              </a:rPr>
              <a:t>1918</a:t>
            </a:r>
            <a:r>
              <a:rPr lang="en-US" sz="1400" dirty="0" smtClean="0">
                <a:latin typeface="Calibri Light" panose="020F0302020204030204" pitchFamily="34" charset="0"/>
              </a:rPr>
              <a:t>.</a:t>
            </a:r>
            <a:endParaRPr lang="en-GB" altLang="en-US" sz="1400" dirty="0"/>
          </a:p>
        </p:txBody>
      </p:sp>
    </p:spTree>
    <p:extLst>
      <p:ext uri="{BB962C8B-B14F-4D97-AF65-F5344CB8AC3E}">
        <p14:creationId xmlns:p14="http://schemas.microsoft.com/office/powerpoint/2010/main" val="8321410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090" y="595744"/>
            <a:ext cx="7647709" cy="1080655"/>
          </a:xfrm>
        </p:spPr>
        <p:txBody>
          <a:bodyPr/>
          <a:lstStyle/>
          <a:p>
            <a:r>
              <a:rPr lang="en-US" sz="4400" dirty="0" smtClean="0">
                <a:latin typeface="Calibri Light" panose="020F0302020204030204" pitchFamily="34" charset="0"/>
              </a:rPr>
              <a:t>II</a:t>
            </a:r>
            <a:r>
              <a:rPr lang="en-US" sz="4400" dirty="0">
                <a:latin typeface="Calibri Light" panose="020F0302020204030204" pitchFamily="34" charset="0"/>
              </a:rPr>
              <a:t>I</a:t>
            </a:r>
            <a:r>
              <a:rPr lang="en-US" sz="4400" dirty="0" smtClean="0">
                <a:latin typeface="Calibri Light" panose="020F0302020204030204" pitchFamily="34" charset="0"/>
              </a:rPr>
              <a:t>.	Analysis</a:t>
            </a:r>
            <a:endParaRPr lang="en-US" sz="4400" dirty="0">
              <a:latin typeface="Calibri Light" panose="020F0302020204030204" pitchFamily="34" charset="0"/>
            </a:endParaRPr>
          </a:p>
        </p:txBody>
      </p:sp>
      <p:sp>
        <p:nvSpPr>
          <p:cNvPr id="3" name="Content Placeholder 2"/>
          <p:cNvSpPr>
            <a:spLocks noGrp="1"/>
          </p:cNvSpPr>
          <p:nvPr>
            <p:ph sz="half" idx="1"/>
          </p:nvPr>
        </p:nvSpPr>
        <p:spPr>
          <a:xfrm>
            <a:off x="838200" y="1676399"/>
            <a:ext cx="8153400" cy="5181601"/>
          </a:xfrm>
        </p:spPr>
        <p:txBody>
          <a:bodyPr/>
          <a:lstStyle/>
          <a:p>
            <a:pPr marL="57150" indent="0">
              <a:buNone/>
            </a:pPr>
            <a:r>
              <a:rPr lang="fr-FR" sz="1400" dirty="0">
                <a:latin typeface="Calibri Light" panose="020F0302020204030204" pitchFamily="34" charset="0"/>
              </a:rPr>
              <a:t>The</a:t>
            </a:r>
            <a:r>
              <a:rPr lang="en-US" sz="1400" dirty="0">
                <a:latin typeface="Calibri Light" panose="020F0302020204030204" pitchFamily="34" charset="0"/>
              </a:rPr>
              <a:t> following analysis will be </a:t>
            </a:r>
            <a:r>
              <a:rPr lang="en-US" sz="1400" dirty="0" smtClean="0">
                <a:latin typeface="Calibri Light" panose="020F0302020204030204" pitchFamily="34" charset="0"/>
              </a:rPr>
              <a:t>performed on the Annual </a:t>
            </a:r>
            <a:r>
              <a:rPr lang="en-US" sz="1400" dirty="0">
                <a:latin typeface="Calibri Light" panose="020F0302020204030204" pitchFamily="34" charset="0"/>
              </a:rPr>
              <a:t>Budget for Potholes Repair </a:t>
            </a:r>
            <a:r>
              <a:rPr lang="en-US" sz="1400" dirty="0" smtClean="0">
                <a:latin typeface="Calibri Light" panose="020F0302020204030204" pitchFamily="34" charset="0"/>
              </a:rPr>
              <a:t>of Chicago from </a:t>
            </a:r>
            <a:r>
              <a:rPr lang="en-US" sz="1400" dirty="0">
                <a:latin typeface="Calibri Light" panose="020F0302020204030204" pitchFamily="34" charset="0"/>
              </a:rPr>
              <a:t>2011 to </a:t>
            </a:r>
            <a:r>
              <a:rPr lang="en-US" sz="1400" dirty="0" smtClean="0">
                <a:latin typeface="Calibri Light" panose="020F0302020204030204" pitchFamily="34" charset="0"/>
              </a:rPr>
              <a:t>2015, </a:t>
            </a:r>
            <a:r>
              <a:rPr lang="en-US" sz="1400" dirty="0">
                <a:latin typeface="Calibri Light" panose="020F0302020204030204" pitchFamily="34" charset="0"/>
              </a:rPr>
              <a:t>the Department of transportation’s pothole repair spending and performance metrics, the 311 service request statistics and the Weather History </a:t>
            </a:r>
            <a:r>
              <a:rPr lang="en-US" sz="1400" dirty="0" smtClean="0">
                <a:latin typeface="Calibri Light" panose="020F0302020204030204" pitchFamily="34" charset="0"/>
              </a:rPr>
              <a:t>in this city from </a:t>
            </a:r>
            <a:r>
              <a:rPr lang="en-US" sz="1400" dirty="0">
                <a:latin typeface="Calibri Light" panose="020F0302020204030204" pitchFamily="34" charset="0"/>
              </a:rPr>
              <a:t>2011 to </a:t>
            </a:r>
            <a:r>
              <a:rPr lang="en-US" sz="1400" dirty="0" smtClean="0">
                <a:latin typeface="Calibri Light" panose="020F0302020204030204" pitchFamily="34" charset="0"/>
              </a:rPr>
              <a:t>2015</a:t>
            </a:r>
            <a:r>
              <a:rPr lang="en-US" sz="1400" dirty="0" smtClean="0">
                <a:latin typeface="Calibri Light" panose="020F0302020204030204" pitchFamily="34" charset="0"/>
              </a:rPr>
              <a:t>.</a:t>
            </a:r>
          </a:p>
          <a:p>
            <a:pPr marL="57150" indent="0">
              <a:buNone/>
            </a:pPr>
            <a:r>
              <a:rPr lang="en-US" sz="1400" dirty="0" smtClean="0">
                <a:latin typeface="Calibri Light" panose="020F0302020204030204" pitchFamily="34" charset="0"/>
              </a:rPr>
              <a:t>The following chart explicitly shows that </a:t>
            </a:r>
            <a:r>
              <a:rPr lang="en-US" sz="1400" b="1" dirty="0" smtClean="0">
                <a:solidFill>
                  <a:srgbClr val="FF0000"/>
                </a:solidFill>
                <a:latin typeface="Calibri Light" panose="020F0302020204030204" pitchFamily="34" charset="0"/>
              </a:rPr>
              <a:t>52% (more than the half) </a:t>
            </a:r>
            <a:r>
              <a:rPr lang="en-US" sz="1400" dirty="0" smtClean="0">
                <a:latin typeface="Calibri Light" panose="020F0302020204030204" pitchFamily="34" charset="0"/>
              </a:rPr>
              <a:t>of the total budgeted amount assigned </a:t>
            </a:r>
            <a:r>
              <a:rPr lang="en-US" sz="1400" dirty="0" smtClean="0">
                <a:latin typeface="Calibri Light" panose="020F0302020204030204" pitchFamily="34" charset="0"/>
              </a:rPr>
              <a:t>to </a:t>
            </a:r>
            <a:r>
              <a:rPr lang="en-US" sz="1400" dirty="0" smtClean="0">
                <a:latin typeface="Calibri Light" panose="020F0302020204030204" pitchFamily="34" charset="0"/>
              </a:rPr>
              <a:t>Potholes Repair in Chicago City is </a:t>
            </a:r>
            <a:r>
              <a:rPr lang="en-US" sz="1400" dirty="0" smtClean="0">
                <a:latin typeface="Calibri Light" panose="020F0302020204030204" pitchFamily="34" charset="0"/>
              </a:rPr>
              <a:t>allocated to</a:t>
            </a:r>
            <a:r>
              <a:rPr lang="en-US" sz="1400" dirty="0" smtClean="0">
                <a:latin typeface="Calibri Light" panose="020F0302020204030204" pitchFamily="34" charset="0"/>
              </a:rPr>
              <a:t> Asphalt Laborers salaries payment. And this conjecture is the same for the other years. In other words, the annual potholes repair budget depends heavily on the annual amount of asphalt laborers’ wages. </a:t>
            </a:r>
            <a:endParaRPr lang="en-US" sz="1400" dirty="0" smtClean="0">
              <a:latin typeface="Calibri Light" panose="020F0302020204030204" pitchFamily="34" charset="0"/>
            </a:endParaRPr>
          </a:p>
          <a:p>
            <a:pPr marL="57150" indent="0">
              <a:buNone/>
            </a:pPr>
            <a:endParaRPr lang="en-US" sz="1200" dirty="0">
              <a:latin typeface="Calibri Light" panose="020F0302020204030204" pitchFamily="34"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7</a:t>
            </a:fld>
            <a:endParaRPr lang="en-US" dirty="0"/>
          </a:p>
        </p:txBody>
      </p:sp>
      <p:graphicFrame>
        <p:nvGraphicFramePr>
          <p:cNvPr id="6" name="Chart 5"/>
          <p:cNvGraphicFramePr>
            <a:graphicFrameLocks/>
          </p:cNvGraphicFramePr>
          <p:nvPr>
            <p:extLst>
              <p:ext uri="{D42A27DB-BD31-4B8C-83A1-F6EECF244321}">
                <p14:modId xmlns:p14="http://schemas.microsoft.com/office/powerpoint/2010/main" val="3874980688"/>
              </p:ext>
            </p:extLst>
          </p:nvPr>
        </p:nvGraphicFramePr>
        <p:xfrm>
          <a:off x="1905000" y="3300549"/>
          <a:ext cx="5486400" cy="34448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541141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490538"/>
            <a:ext cx="8534400" cy="1219200"/>
          </a:xfrm>
        </p:spPr>
        <p:txBody>
          <a:bodyPr/>
          <a:lstStyle/>
          <a:p>
            <a:pPr marL="571500" indent="-571500">
              <a:buFont typeface="Wingdings" panose="05000000000000000000" pitchFamily="2" charset="2"/>
              <a:buChar char="v"/>
            </a:pPr>
            <a:r>
              <a:rPr lang="en-US" sz="4400" b="1" i="1" dirty="0" smtClean="0">
                <a:latin typeface="Calibri Light" panose="020F0302020204030204" pitchFamily="34" charset="0"/>
              </a:rPr>
              <a:t>Spending </a:t>
            </a:r>
            <a:r>
              <a:rPr lang="en-US" sz="4400" b="1" i="1" dirty="0">
                <a:latin typeface="Calibri Light" panose="020F0302020204030204" pitchFamily="34" charset="0"/>
              </a:rPr>
              <a:t>on repairing potholes </a:t>
            </a:r>
            <a:r>
              <a:rPr lang="en-US" sz="4400" b="1" i="1" dirty="0" smtClean="0">
                <a:latin typeface="Calibri Light" panose="020F0302020204030204" pitchFamily="34" charset="0"/>
              </a:rPr>
              <a:t>from </a:t>
            </a:r>
            <a:r>
              <a:rPr lang="en-US" sz="4400" b="1" i="1" dirty="0">
                <a:latin typeface="Calibri Light" panose="020F0302020204030204" pitchFamily="34" charset="0"/>
              </a:rPr>
              <a:t>2011 to </a:t>
            </a:r>
            <a:r>
              <a:rPr lang="en-US" sz="4400" b="1" i="1" dirty="0" smtClean="0">
                <a:latin typeface="Calibri Light" panose="020F0302020204030204" pitchFamily="34" charset="0"/>
              </a:rPr>
              <a:t>2015</a:t>
            </a:r>
            <a:endParaRPr lang="fr-FR" sz="4400" b="1" dirty="0">
              <a:latin typeface="Calibri Light" panose="020F0302020204030204" pitchFamily="34" charset="0"/>
            </a:endParaRPr>
          </a:p>
        </p:txBody>
      </p:sp>
      <p:sp>
        <p:nvSpPr>
          <p:cNvPr id="7" name="Content Placeholder 6"/>
          <p:cNvSpPr>
            <a:spLocks noGrp="1"/>
          </p:cNvSpPr>
          <p:nvPr>
            <p:ph idx="1"/>
          </p:nvPr>
        </p:nvSpPr>
        <p:spPr>
          <a:xfrm>
            <a:off x="838200" y="1709738"/>
            <a:ext cx="8153400" cy="2268537"/>
          </a:xfrm>
        </p:spPr>
        <p:txBody>
          <a:bodyPr/>
          <a:lstStyle/>
          <a:p>
            <a:pPr marL="57150" indent="0">
              <a:buNone/>
            </a:pPr>
            <a:r>
              <a:rPr lang="en-US" sz="1400" dirty="0">
                <a:latin typeface="Calibri Light" panose="020F0302020204030204" pitchFamily="34" charset="0"/>
              </a:rPr>
              <a:t>Therefore </a:t>
            </a:r>
            <a:r>
              <a:rPr lang="en-US" sz="1400" dirty="0" smtClean="0">
                <a:latin typeface="Calibri Light" panose="020F0302020204030204" pitchFamily="34" charset="0"/>
              </a:rPr>
              <a:t>if </a:t>
            </a:r>
            <a:r>
              <a:rPr lang="en-US" sz="1400" dirty="0">
                <a:latin typeface="Calibri Light" panose="020F0302020204030204" pitchFamily="34" charset="0"/>
              </a:rPr>
              <a:t>the asphalt laborers </a:t>
            </a:r>
            <a:r>
              <a:rPr lang="en-US" sz="1400" dirty="0" smtClean="0">
                <a:latin typeface="Calibri Light" panose="020F0302020204030204" pitchFamily="34" charset="0"/>
              </a:rPr>
              <a:t>work longer, </a:t>
            </a:r>
            <a:r>
              <a:rPr lang="en-US" sz="1400" dirty="0">
                <a:latin typeface="Calibri Light" panose="020F0302020204030204" pitchFamily="34" charset="0"/>
              </a:rPr>
              <a:t>more they </a:t>
            </a:r>
            <a:r>
              <a:rPr lang="en-US" sz="1400" dirty="0" smtClean="0">
                <a:latin typeface="Calibri Light" panose="020F0302020204030204" pitchFamily="34" charset="0"/>
              </a:rPr>
              <a:t>will get </a:t>
            </a:r>
            <a:r>
              <a:rPr lang="en-US" sz="1400" dirty="0">
                <a:latin typeface="Calibri Light" panose="020F0302020204030204" pitchFamily="34" charset="0"/>
              </a:rPr>
              <a:t>paid and higher the total budgeted amount will be. </a:t>
            </a:r>
            <a:r>
              <a:rPr lang="en-US" sz="1400" dirty="0" smtClean="0">
                <a:latin typeface="Calibri Light" panose="020F0302020204030204" pitchFamily="34" charset="0"/>
              </a:rPr>
              <a:t>Assuming </a:t>
            </a:r>
            <a:r>
              <a:rPr lang="en-US" sz="1400" b="1" dirty="0" smtClean="0">
                <a:latin typeface="Calibri Light" panose="020F0302020204030204" pitchFamily="34" charset="0"/>
              </a:rPr>
              <a:t>bad weather conditions </a:t>
            </a:r>
            <a:r>
              <a:rPr lang="en-US" sz="1400" dirty="0" smtClean="0">
                <a:latin typeface="Calibri Light" panose="020F0302020204030204" pitchFamily="34" charset="0"/>
              </a:rPr>
              <a:t>(snow, cold temperatures, wind), the number of potholes needed to be filled will significantly increase. Consequently, the asphalt laborers will work more and longer but with less efficiency because of the bad weather conditions. Which means an increased annual </a:t>
            </a:r>
            <a:r>
              <a:rPr lang="en-US" sz="1400" dirty="0">
                <a:latin typeface="Calibri Light" panose="020F0302020204030204" pitchFamily="34" charset="0"/>
              </a:rPr>
              <a:t>P</a:t>
            </a:r>
            <a:r>
              <a:rPr lang="en-US" sz="1400" dirty="0" smtClean="0">
                <a:latin typeface="Calibri Light" panose="020F0302020204030204" pitchFamily="34" charset="0"/>
              </a:rPr>
              <a:t>otholes Repair Budget. To sum up, the </a:t>
            </a:r>
            <a:r>
              <a:rPr lang="en-US" sz="1400" b="1" dirty="0" smtClean="0">
                <a:solidFill>
                  <a:srgbClr val="0070C0"/>
                </a:solidFill>
                <a:latin typeface="Calibri Light" panose="020F0302020204030204" pitchFamily="34" charset="0"/>
              </a:rPr>
              <a:t>Potholes Repair Budget depends heavily on the weather conditions</a:t>
            </a:r>
            <a:r>
              <a:rPr lang="en-US" sz="1400" dirty="0" smtClean="0">
                <a:latin typeface="Calibri Light" panose="020F0302020204030204" pitchFamily="34" charset="0"/>
              </a:rPr>
              <a:t>.</a:t>
            </a:r>
          </a:p>
          <a:p>
            <a:pPr marL="57150" indent="0">
              <a:buNone/>
            </a:pPr>
            <a:r>
              <a:rPr lang="fr-FR" sz="1400" dirty="0" smtClean="0">
                <a:latin typeface="Calibri Light" panose="020F0302020204030204" pitchFamily="34" charset="0"/>
              </a:rPr>
              <a:t>This </a:t>
            </a:r>
            <a:r>
              <a:rPr lang="en-US" sz="1400" dirty="0" smtClean="0">
                <a:latin typeface="Calibri Light" panose="020F0302020204030204" pitchFamily="34" charset="0"/>
              </a:rPr>
              <a:t>histogram shows that the highest annual budgeted amount assigned to Pothole Repair in Chicago was in 2015 </a:t>
            </a:r>
            <a:r>
              <a:rPr lang="en-US" sz="1400" b="1" dirty="0" smtClean="0">
                <a:solidFill>
                  <a:srgbClr val="FF0000"/>
                </a:solidFill>
                <a:latin typeface="Calibri Light" panose="020F0302020204030204" pitchFamily="34" charset="0"/>
              </a:rPr>
              <a:t>($13,506,369)</a:t>
            </a:r>
            <a:r>
              <a:rPr lang="en-US" sz="1400" dirty="0" smtClean="0">
                <a:latin typeface="Calibri Light" panose="020F0302020204030204" pitchFamily="34" charset="0"/>
              </a:rPr>
              <a:t>. This amount is somehow </a:t>
            </a:r>
            <a:r>
              <a:rPr lang="en-US" sz="1400" dirty="0" smtClean="0">
                <a:latin typeface="Calibri Light" panose="020F0302020204030204" pitchFamily="34" charset="0"/>
              </a:rPr>
              <a:t>unusual </a:t>
            </a:r>
            <a:r>
              <a:rPr lang="en-US" sz="1400" dirty="0" smtClean="0">
                <a:latin typeface="Calibri Light" panose="020F0302020204030204" pitchFamily="34" charset="0"/>
              </a:rPr>
              <a:t>because averagely, this amount is around $7,000,000 which is basically the half of the 2015 budgeted amount</a:t>
            </a:r>
            <a:r>
              <a:rPr lang="en-US" sz="1400" dirty="0" smtClean="0">
                <a:latin typeface="Calibri Light" panose="020F0302020204030204" pitchFamily="34" charset="0"/>
              </a:rPr>
              <a:t>. We can assume that this outstanding augmentation is due to bad weather conditions this year. The analysis of the following charts will confirm this assumption.</a:t>
            </a:r>
            <a:endParaRPr lang="fr-FR" sz="1400" b="1" dirty="0" smtClean="0">
              <a:solidFill>
                <a:srgbClr val="FF0000"/>
              </a:solidFill>
              <a:latin typeface="Calibri Light" panose="020F0302020204030204" pitchFamily="34" charset="0"/>
            </a:endParaRPr>
          </a:p>
          <a:p>
            <a:pPr marL="57150" indent="0">
              <a:buNone/>
            </a:pPr>
            <a:endParaRPr lang="fr-FR" sz="1400" dirty="0">
              <a:latin typeface="Calibri Light" panose="020F0302020204030204" pitchFamily="34" charset="0"/>
            </a:endParaRPr>
          </a:p>
          <a:p>
            <a:pPr marL="57150" indent="0">
              <a:buNone/>
            </a:pPr>
            <a:endParaRPr lang="fr-FR" sz="1400" dirty="0">
              <a:latin typeface="Calibri Light" panose="020F0302020204030204" pitchFamily="34" charset="0"/>
            </a:endParaRPr>
          </a:p>
          <a:p>
            <a:pPr marL="57150" indent="0">
              <a:buNone/>
            </a:pPr>
            <a:endParaRPr lang="en-US" sz="1400" dirty="0">
              <a:latin typeface="Calibri Light" panose="020F0302020204030204" pitchFamily="34"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8</a:t>
            </a:fld>
            <a:endParaRPr lang="en-US"/>
          </a:p>
        </p:txBody>
      </p:sp>
      <p:graphicFrame>
        <p:nvGraphicFramePr>
          <p:cNvPr id="8" name="Chart 7"/>
          <p:cNvGraphicFramePr>
            <a:graphicFrameLocks/>
          </p:cNvGraphicFramePr>
          <p:nvPr>
            <p:extLst>
              <p:ext uri="{D42A27DB-BD31-4B8C-83A1-F6EECF244321}">
                <p14:modId xmlns:p14="http://schemas.microsoft.com/office/powerpoint/2010/main" val="718940892"/>
              </p:ext>
            </p:extLst>
          </p:nvPr>
        </p:nvGraphicFramePr>
        <p:xfrm>
          <a:off x="2590800" y="3825875"/>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1150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71500" indent="-571500">
              <a:buFont typeface="Wingdings" panose="05000000000000000000" pitchFamily="2" charset="2"/>
              <a:buChar char="v"/>
            </a:pPr>
            <a:r>
              <a:rPr lang="en-US" sz="4400" b="1" i="1" dirty="0" smtClean="0">
                <a:latin typeface="Calibri Light" panose="020F0302020204030204" pitchFamily="34" charset="0"/>
              </a:rPr>
              <a:t>Annual Number of Potholes filled</a:t>
            </a:r>
            <a:endParaRPr lang="fr-FR" sz="4400" b="1" dirty="0">
              <a:latin typeface="Calibri Light" panose="020F0302020204030204" pitchFamily="34"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9</a:t>
            </a:fld>
            <a:endParaRPr lang="en-US"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519888788"/>
              </p:ext>
            </p:extLst>
          </p:nvPr>
        </p:nvGraphicFramePr>
        <p:xfrm>
          <a:off x="1752600" y="2971800"/>
          <a:ext cx="5562600" cy="3122731"/>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914400" y="1676400"/>
            <a:ext cx="7772400" cy="1169551"/>
          </a:xfrm>
          <a:prstGeom prst="rect">
            <a:avLst/>
          </a:prstGeom>
          <a:noFill/>
        </p:spPr>
        <p:txBody>
          <a:bodyPr wrap="square" rtlCol="0">
            <a:spAutoFit/>
          </a:bodyPr>
          <a:lstStyle/>
          <a:p>
            <a:pPr algn="l"/>
            <a:r>
              <a:rPr lang="en-US" sz="1400" dirty="0" smtClean="0">
                <a:latin typeface="Calibri Light" panose="020F0302020204030204" pitchFamily="34" charset="0"/>
              </a:rPr>
              <a:t>The number of 311 calls for potholes repair increase generally in the Winter, precisely in March. The </a:t>
            </a:r>
            <a:r>
              <a:rPr lang="en-US" sz="1400" dirty="0" smtClean="0">
                <a:latin typeface="Calibri Light" panose="020F0302020204030204" pitchFamily="34" charset="0"/>
              </a:rPr>
              <a:t>analysis of this histogram shows that more potholes </a:t>
            </a:r>
            <a:r>
              <a:rPr lang="en-US" sz="1400" b="1" dirty="0" smtClean="0">
                <a:solidFill>
                  <a:srgbClr val="FF0000"/>
                </a:solidFill>
                <a:latin typeface="Calibri Light" panose="020F0302020204030204" pitchFamily="34" charset="0"/>
              </a:rPr>
              <a:t>(847,713) </a:t>
            </a:r>
            <a:r>
              <a:rPr lang="en-US" sz="1400" dirty="0" smtClean="0">
                <a:latin typeface="Calibri Light" panose="020F0302020204030204" pitchFamily="34" charset="0"/>
              </a:rPr>
              <a:t>were filled in 2014 compared the other years even if  the 2014 allocated budget for potholes repair is one of the lowest. On the other hand, even if the </a:t>
            </a:r>
            <a:r>
              <a:rPr lang="en-US" sz="1400" dirty="0">
                <a:latin typeface="Calibri Light" panose="020F0302020204030204" pitchFamily="34" charset="0"/>
              </a:rPr>
              <a:t>City of </a:t>
            </a:r>
            <a:r>
              <a:rPr lang="en-US" sz="1400" dirty="0" smtClean="0">
                <a:latin typeface="Calibri Light" panose="020F0302020204030204" pitchFamily="34" charset="0"/>
              </a:rPr>
              <a:t>Chicago 2015 </a:t>
            </a:r>
            <a:r>
              <a:rPr lang="en-US" sz="1400" dirty="0">
                <a:latin typeface="Calibri Light" panose="020F0302020204030204" pitchFamily="34" charset="0"/>
              </a:rPr>
              <a:t>budget </a:t>
            </a:r>
            <a:r>
              <a:rPr lang="en-US" sz="1400" dirty="0" smtClean="0">
                <a:latin typeface="Calibri Light" panose="020F0302020204030204" pitchFamily="34" charset="0"/>
              </a:rPr>
              <a:t>appropriation is the highest in the studied dataset, it did not </a:t>
            </a:r>
            <a:r>
              <a:rPr lang="en-US" sz="1400" dirty="0" smtClean="0">
                <a:latin typeface="Calibri Light" panose="020F0302020204030204" pitchFamily="34" charset="0"/>
              </a:rPr>
              <a:t>imply</a:t>
            </a:r>
            <a:r>
              <a:rPr lang="en-US" sz="1400" dirty="0" smtClean="0">
                <a:latin typeface="Calibri Light" panose="020F0302020204030204" pitchFamily="34" charset="0"/>
              </a:rPr>
              <a:t> an augmentation </a:t>
            </a:r>
            <a:r>
              <a:rPr lang="en-US" sz="1400" dirty="0">
                <a:latin typeface="Calibri Light" panose="020F0302020204030204" pitchFamily="34" charset="0"/>
              </a:rPr>
              <a:t>in the number of potholes filled </a:t>
            </a:r>
            <a:r>
              <a:rPr lang="en-US" sz="1400" dirty="0" smtClean="0">
                <a:latin typeface="Calibri Light" panose="020F0302020204030204" pitchFamily="34" charset="0"/>
              </a:rPr>
              <a:t>per year compared to the previous years. </a:t>
            </a:r>
            <a:endParaRPr lang="en-US" sz="1400" dirty="0">
              <a:latin typeface="Calibri Light" panose="020F0302020204030204" pitchFamily="34" charset="0"/>
            </a:endParaRPr>
          </a:p>
        </p:txBody>
      </p:sp>
    </p:spTree>
    <p:extLst>
      <p:ext uri="{BB962C8B-B14F-4D97-AF65-F5344CB8AC3E}">
        <p14:creationId xmlns:p14="http://schemas.microsoft.com/office/powerpoint/2010/main" val="771310546"/>
      </p:ext>
    </p:extLst>
  </p:cSld>
  <p:clrMapOvr>
    <a:masterClrMapping/>
  </p:clrMapOvr>
  <p:timing>
    <p:tnLst>
      <p:par>
        <p:cTn id="1" dur="indefinite" restart="never" nodeType="tmRoot"/>
      </p:par>
    </p:tnLst>
  </p:timing>
</p:sld>
</file>

<file path=ppt/theme/theme1.xml><?xml version="1.0" encoding="utf-8"?>
<a:theme xmlns:a="http://schemas.openxmlformats.org/drawingml/2006/main" name="ITMtemplate">
  <a:themeElements>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M478_08_1">
  <a:themeElements>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1_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ITMtemplate</Template>
  <TotalTime>29083</TotalTime>
  <Words>2041</Words>
  <Application>Microsoft Office PowerPoint</Application>
  <PresentationFormat>On-screen Show (4:3)</PresentationFormat>
  <Paragraphs>141</Paragraphs>
  <Slides>14</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Calibri</vt:lpstr>
      <vt:lpstr>Calibri Light</vt:lpstr>
      <vt:lpstr>Century Schoolbook</vt:lpstr>
      <vt:lpstr>Futura Bk BT</vt:lpstr>
      <vt:lpstr>Futura Md BT</vt:lpstr>
      <vt:lpstr>Times New Roman</vt:lpstr>
      <vt:lpstr>Wingdings</vt:lpstr>
      <vt:lpstr>ITMtemplate</vt:lpstr>
      <vt:lpstr>1_ITM478_08_1</vt:lpstr>
      <vt:lpstr>527 Data Analytics</vt:lpstr>
      <vt:lpstr>Outline</vt:lpstr>
      <vt:lpstr>I. Introduction/Objectives</vt:lpstr>
      <vt:lpstr>I. Introduction/Objectives (cont.)</vt:lpstr>
      <vt:lpstr>II. Data Processing/ Background</vt:lpstr>
      <vt:lpstr>II. Data Processing/ Background (cont.)</vt:lpstr>
      <vt:lpstr>III. Analysis</vt:lpstr>
      <vt:lpstr>Spending on repairing potholes from 2011 to 2015</vt:lpstr>
      <vt:lpstr>Annual Number of Potholes filled</vt:lpstr>
      <vt:lpstr>What was the average response times each year?</vt:lpstr>
      <vt:lpstr>Is the response time seasonally affected? </vt:lpstr>
      <vt:lpstr>Is the response time seasonally affected? (cont.)</vt:lpstr>
      <vt:lpstr>Is the response time seasonally affected? (cont.)</vt:lpstr>
      <vt:lpstr>IV.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528 Data Analytics</dc:title>
  <dc:subject>Chapter Twelve</dc:subject>
  <dc:creator>sshin</dc:creator>
  <cp:lastModifiedBy>Spéro EKPANGBO</cp:lastModifiedBy>
  <cp:revision>432</cp:revision>
  <dcterms:created xsi:type="dcterms:W3CDTF">2015-08-06T17:32:52Z</dcterms:created>
  <dcterms:modified xsi:type="dcterms:W3CDTF">2016-02-11T08:50:54Z</dcterms:modified>
</cp:coreProperties>
</file>