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8" r:id="rId10"/>
    <p:sldId id="269" r:id="rId11"/>
    <p:sldId id="270" r:id="rId12"/>
    <p:sldId id="271" r:id="rId13"/>
    <p:sldId id="276" r:id="rId14"/>
    <p:sldId id="277" r:id="rId15"/>
    <p:sldId id="278" r:id="rId16"/>
    <p:sldId id="325" r:id="rId17"/>
    <p:sldId id="261" r:id="rId18"/>
    <p:sldId id="273" r:id="rId19"/>
    <p:sldId id="275" r:id="rId20"/>
    <p:sldId id="279" r:id="rId21"/>
    <p:sldId id="280" r:id="rId22"/>
    <p:sldId id="281" r:id="rId23"/>
    <p:sldId id="272" r:id="rId24"/>
    <p:sldId id="282" r:id="rId25"/>
    <p:sldId id="262" r:id="rId26"/>
    <p:sldId id="284" r:id="rId27"/>
    <p:sldId id="283" r:id="rId28"/>
    <p:sldId id="285" r:id="rId29"/>
    <p:sldId id="326" r:id="rId30"/>
    <p:sldId id="323" r:id="rId31"/>
    <p:sldId id="324" r:id="rId32"/>
    <p:sldId id="263" r:id="rId33"/>
    <p:sldId id="264" r:id="rId34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Corbel" panose="020B0503020204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54"/>
      </p:cViewPr>
      <p:guideLst>
        <p:guide orient="horz" pos="2160"/>
        <p:guide pos="3840"/>
        <p:guide orient="horz" pos="41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732f2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732f2a3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a4732f2a3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5d2dc723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5d2dc723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a5d2dc723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33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5d2dc72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5d2dc723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a5d2dc723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5d2dc72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5d2dc723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a5d2dc7233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5d2dc723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5d2dc7233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a5d2dc7233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5d2dc72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5d2dc7233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a5d2dc723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5d2dc723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5d2dc7233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a5d2dc7233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5d2dc723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5d2dc7233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a5d2dc7233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25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5c696922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5c6969226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a5c6969226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6588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5d2dc723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5d2dc7233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a5d2dc7233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32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45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41864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sz="54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24301" y="3756148"/>
            <a:ext cx="9432043" cy="822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Corbe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8047664" y="6343466"/>
            <a:ext cx="3617360" cy="22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140322" y="6343466"/>
            <a:ext cx="1474152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02633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5400"/>
              <a:buFont typeface="Corbel"/>
              <a:buNone/>
              <a:defRPr sz="5400" b="1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424301" y="3756148"/>
            <a:ext cx="9039181" cy="822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944"/>
              </a:buClr>
              <a:buSzPts val="2400"/>
              <a:buNone/>
              <a:defRPr sz="24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Corbe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7887644" y="6343466"/>
            <a:ext cx="3617360" cy="22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3"/>
          </p:nvPr>
        </p:nvSpPr>
        <p:spPr>
          <a:xfrm>
            <a:off x="10030852" y="6050735"/>
            <a:ext cx="1474152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_slide">
  <p:cSld name="Chapter_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41864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sz="4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Content">
  <p:cSld name="Title, sub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40" name="Google Shape;40;p6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42" name="Google Shape;42;p6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 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 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838200" y="1191349"/>
            <a:ext cx="10515600" cy="58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6341"/>
              </a:buClr>
              <a:buSzPts val="3200"/>
              <a:buNone/>
              <a:defRPr sz="3200">
                <a:solidFill>
                  <a:srgbClr val="EA63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49" name="Google Shape;49;p6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 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29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29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58" name="Google Shape;58;p7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60" name="Google Shape;60;p7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 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 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66" name="Google Shape;66;p7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 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73" name="Google Shape;73;p8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75" name="Google Shape;75;p8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 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 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0" name="Google Shape;8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81" name="Google Shape;81;p8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 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87" name="Google Shape;87;p9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8" name="Google Shape;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89" name="Google Shape;89;p9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 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 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4" name="Google Shape;9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95" name="Google Shape;95;p9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 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 sz="4400" b="1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944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41.png"/><Relationship Id="rId7" Type="http://schemas.openxmlformats.org/officeDocument/2006/relationships/image" Target="../media/image24.png"/><Relationship Id="rId12" Type="http://schemas.openxmlformats.org/officeDocument/2006/relationships/image" Target="../media/image2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0.png"/><Relationship Id="rId15" Type="http://schemas.openxmlformats.org/officeDocument/2006/relationships/image" Target="../media/image143.png"/><Relationship Id="rId10" Type="http://schemas.openxmlformats.org/officeDocument/2006/relationships/image" Target="../media/image19.png"/><Relationship Id="rId9" Type="http://schemas.openxmlformats.org/officeDocument/2006/relationships/image" Target="../media/image26.png"/><Relationship Id="rId14" Type="http://schemas.openxmlformats.org/officeDocument/2006/relationships/image" Target="../media/image1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41.png"/><Relationship Id="rId7" Type="http://schemas.openxmlformats.org/officeDocument/2006/relationships/image" Target="../media/image24.png"/><Relationship Id="rId12" Type="http://schemas.openxmlformats.org/officeDocument/2006/relationships/image" Target="../media/image2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0.png"/><Relationship Id="rId15" Type="http://schemas.openxmlformats.org/officeDocument/2006/relationships/image" Target="../media/image143.png"/><Relationship Id="rId10" Type="http://schemas.openxmlformats.org/officeDocument/2006/relationships/image" Target="../media/image19.png"/><Relationship Id="rId9" Type="http://schemas.openxmlformats.org/officeDocument/2006/relationships/image" Target="../media/image26.png"/><Relationship Id="rId14" Type="http://schemas.openxmlformats.org/officeDocument/2006/relationships/image" Target="../media/image14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9.png"/><Relationship Id="rId21" Type="http://schemas.openxmlformats.org/officeDocument/2006/relationships/image" Target="../media/image42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7.png"/><Relationship Id="rId21" Type="http://schemas.openxmlformats.org/officeDocument/2006/relationships/image" Target="../media/image60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6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8.png"/><Relationship Id="rId9" Type="http://schemas.openxmlformats.org/officeDocument/2006/relationships/image" Target="../media/image26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41.png"/><Relationship Id="rId7" Type="http://schemas.openxmlformats.org/officeDocument/2006/relationships/image" Target="../media/image24.png"/><Relationship Id="rId12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99.png"/><Relationship Id="rId15" Type="http://schemas.openxmlformats.org/officeDocument/2006/relationships/image" Target="../media/image143.png"/><Relationship Id="rId10" Type="http://schemas.openxmlformats.org/officeDocument/2006/relationships/image" Target="../media/image98.png"/><Relationship Id="rId9" Type="http://schemas.openxmlformats.org/officeDocument/2006/relationships/image" Target="../media/image97.png"/><Relationship Id="rId14" Type="http://schemas.openxmlformats.org/officeDocument/2006/relationships/image" Target="../media/image1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41.png"/><Relationship Id="rId7" Type="http://schemas.openxmlformats.org/officeDocument/2006/relationships/image" Target="../media/image24.png"/><Relationship Id="rId12" Type="http://schemas.openxmlformats.org/officeDocument/2006/relationships/image" Target="../media/image104.png"/><Relationship Id="rId2" Type="http://schemas.openxmlformats.org/officeDocument/2006/relationships/image" Target="../media/image10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99.png"/><Relationship Id="rId15" Type="http://schemas.openxmlformats.org/officeDocument/2006/relationships/image" Target="../media/image143.png"/><Relationship Id="rId10" Type="http://schemas.openxmlformats.org/officeDocument/2006/relationships/image" Target="../media/image103.png"/><Relationship Id="rId9" Type="http://schemas.openxmlformats.org/officeDocument/2006/relationships/image" Target="../media/image102.png"/><Relationship Id="rId14" Type="http://schemas.openxmlformats.org/officeDocument/2006/relationships/image" Target="../media/image142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5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10.png"/><Relationship Id="rId5" Type="http://schemas.openxmlformats.org/officeDocument/2006/relationships/image" Target="../media/image108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7.png"/><Relationship Id="rId9" Type="http://schemas.openxmlformats.org/officeDocument/2006/relationships/image" Target="../media/image26.png"/><Relationship Id="rId14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png"/><Relationship Id="rId3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27.png"/><Relationship Id="rId2" Type="http://schemas.openxmlformats.org/officeDocument/2006/relationships/image" Target="../media/image126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10.png"/><Relationship Id="rId5" Type="http://schemas.openxmlformats.org/officeDocument/2006/relationships/image" Target="../media/image108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7.png"/><Relationship Id="rId9" Type="http://schemas.openxmlformats.org/officeDocument/2006/relationships/image" Target="../media/image26.png"/><Relationship Id="rId14" Type="http://schemas.openxmlformats.org/officeDocument/2006/relationships/image" Target="../media/image11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png"/><Relationship Id="rId18" Type="http://schemas.openxmlformats.org/officeDocument/2006/relationships/image" Target="../media/image130.png"/><Relationship Id="rId3" Type="http://schemas.openxmlformats.org/officeDocument/2006/relationships/image" Target="../media/image128.png"/><Relationship Id="rId12" Type="http://schemas.openxmlformats.org/officeDocument/2006/relationships/image" Target="../media/image111.png"/><Relationship Id="rId17" Type="http://schemas.openxmlformats.org/officeDocument/2006/relationships/image" Target="../media/image129.png"/><Relationship Id="rId2" Type="http://schemas.openxmlformats.org/officeDocument/2006/relationships/image" Target="../media/image106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10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31.png"/><Relationship Id="rId4" Type="http://schemas.openxmlformats.org/officeDocument/2006/relationships/image" Target="../media/image108.png"/><Relationship Id="rId9" Type="http://schemas.openxmlformats.org/officeDocument/2006/relationships/image" Target="../media/image26.png"/><Relationship Id="rId14" Type="http://schemas.openxmlformats.org/officeDocument/2006/relationships/image" Target="../media/image1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2001269.200129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arxiv.org/abs/1610.0479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41.png"/><Relationship Id="rId18" Type="http://schemas.openxmlformats.org/officeDocument/2006/relationships/image" Target="../media/image140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17" Type="http://schemas.openxmlformats.org/officeDocument/2006/relationships/image" Target="../media/image139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9.png"/><Relationship Id="rId15" Type="http://schemas.openxmlformats.org/officeDocument/2006/relationships/image" Target="../media/image143.png"/><Relationship Id="rId10" Type="http://schemas.openxmlformats.org/officeDocument/2006/relationships/image" Target="../media/image8.png"/><Relationship Id="rId9" Type="http://schemas.openxmlformats.org/officeDocument/2006/relationships/image" Target="../media/image26.png"/><Relationship Id="rId14" Type="http://schemas.openxmlformats.org/officeDocument/2006/relationships/image" Target="../media/image1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41.png"/><Relationship Id="rId18" Type="http://schemas.openxmlformats.org/officeDocument/2006/relationships/image" Target="../media/image140.png"/><Relationship Id="rId7" Type="http://schemas.openxmlformats.org/officeDocument/2006/relationships/image" Target="../media/image24.png"/><Relationship Id="rId12" Type="http://schemas.openxmlformats.org/officeDocument/2006/relationships/image" Target="../media/image14.png"/><Relationship Id="rId17" Type="http://schemas.openxmlformats.org/officeDocument/2006/relationships/image" Target="../media/image139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13.png"/><Relationship Id="rId15" Type="http://schemas.openxmlformats.org/officeDocument/2006/relationships/image" Target="../media/image143.png"/><Relationship Id="rId10" Type="http://schemas.openxmlformats.org/officeDocument/2006/relationships/image" Target="../media/image12.png"/><Relationship Id="rId9" Type="http://schemas.openxmlformats.org/officeDocument/2006/relationships/image" Target="../media/image26.png"/><Relationship Id="rId14" Type="http://schemas.openxmlformats.org/officeDocument/2006/relationships/image" Target="../media/image1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41.png"/><Relationship Id="rId7" Type="http://schemas.openxmlformats.org/officeDocument/2006/relationships/image" Target="../media/image24.png"/><Relationship Id="rId12" Type="http://schemas.openxmlformats.org/officeDocument/2006/relationships/image" Target="../media/image1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16.png"/><Relationship Id="rId15" Type="http://schemas.openxmlformats.org/officeDocument/2006/relationships/image" Target="../media/image143.png"/><Relationship Id="rId10" Type="http://schemas.openxmlformats.org/officeDocument/2006/relationships/image" Target="../media/image15.png"/><Relationship Id="rId9" Type="http://schemas.openxmlformats.org/officeDocument/2006/relationships/image" Target="../media/image26.png"/><Relationship Id="rId14" Type="http://schemas.openxmlformats.org/officeDocument/2006/relationships/image" Target="../media/image1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4185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Deep Learning for Biology</a:t>
            </a: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ubTitle" idx="1"/>
          </p:nvPr>
        </p:nvSpPr>
        <p:spPr>
          <a:xfrm>
            <a:off x="424301" y="3756148"/>
            <a:ext cx="9432000" cy="82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BE"/>
              <a:t>Joris Roels</a:t>
            </a:r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2"/>
          </p:nvPr>
        </p:nvSpPr>
        <p:spPr>
          <a:xfrm>
            <a:off x="8047664" y="6343466"/>
            <a:ext cx="3617400" cy="22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3"/>
          </p:nvPr>
        </p:nvSpPr>
        <p:spPr>
          <a:xfrm>
            <a:off x="5140322" y="6343466"/>
            <a:ext cx="1474200" cy="21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EF0572-C92B-4FD5-B54A-8E424E29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E20257-0CA6-482D-A2FE-38E1EE07B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Special case of an MLP that aims to reconstruct the input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FE0460A-05FD-4B8E-9280-ADD4389DBCA7}"/>
              </a:ext>
            </a:extLst>
          </p:cNvPr>
          <p:cNvGrpSpPr/>
          <p:nvPr/>
        </p:nvGrpSpPr>
        <p:grpSpPr>
          <a:xfrm>
            <a:off x="5843153" y="2842685"/>
            <a:ext cx="4883140" cy="2971801"/>
            <a:chOff x="2566130" y="2891323"/>
            <a:chExt cx="4883140" cy="29718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F0AA55-353A-463A-BF28-D3E9D71449FE}"/>
                </a:ext>
              </a:extLst>
            </p:cNvPr>
            <p:cNvGrpSpPr/>
            <p:nvPr/>
          </p:nvGrpSpPr>
          <p:grpSpPr>
            <a:xfrm>
              <a:off x="2566130" y="2891323"/>
              <a:ext cx="787941" cy="2971801"/>
              <a:chOff x="7001150" y="2492449"/>
              <a:chExt cx="787941" cy="2971801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085F4C1-4D0E-477F-9B8E-631FA3ECDDEB}"/>
                  </a:ext>
                </a:extLst>
              </p:cNvPr>
              <p:cNvSpPr/>
              <p:nvPr/>
            </p:nvSpPr>
            <p:spPr>
              <a:xfrm>
                <a:off x="7001150" y="2492449"/>
                <a:ext cx="787941" cy="29718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5579DFA-B959-4A71-B69B-19F85D1F950A}"/>
                  </a:ext>
                </a:extLst>
              </p:cNvPr>
              <p:cNvGrpSpPr/>
              <p:nvPr/>
            </p:nvGrpSpPr>
            <p:grpSpPr>
              <a:xfrm>
                <a:off x="7098427" y="2563245"/>
                <a:ext cx="603115" cy="2827506"/>
                <a:chOff x="6342434" y="2660514"/>
                <a:chExt cx="603115" cy="282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6F0CDD9C-6EE8-453F-B013-9C308D201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EB8DEFAA-55A3-4BEA-8CAF-5F4C8AA7E43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6B3A179C-50EC-4024-8F7E-56C6A72FB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4C16837A-D3D2-4BFF-8331-6C03A7744E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E959BD09-7C90-4C9A-88D3-95E0CD12D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606D45A3-BBF3-4D0F-99B4-79AEEA110A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73E68D0D-A49E-48FA-B39F-90529DABB56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6FB03E3-6437-4E64-99D8-809C36F58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1A757B6-4B8B-4AB9-87E1-886C123E42D4}"/>
                </a:ext>
              </a:extLst>
            </p:cNvPr>
            <p:cNvGrpSpPr/>
            <p:nvPr/>
          </p:nvGrpSpPr>
          <p:grpSpPr>
            <a:xfrm>
              <a:off x="6661329" y="2891323"/>
              <a:ext cx="787941" cy="2971801"/>
              <a:chOff x="10308408" y="2493580"/>
              <a:chExt cx="787941" cy="2971801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7B7DD79C-6444-4021-9366-4056681C9516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B9BA3F8-F38C-4E4D-9D55-2310CCF52F75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03115" cy="2827506"/>
                <a:chOff x="6342434" y="2660514"/>
                <a:chExt cx="603115" cy="282750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50286715-69B4-45FD-9CFF-56E884F337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50286715-69B4-45FD-9CFF-56E884F3378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6ABFA783-B90A-4BCD-8698-F52D6CA6B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6ABFA783-B90A-4BCD-8698-F52D6CA6B61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5BBE5B6D-D346-4924-B0BC-0E1A4E4CAC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5BBE5B6D-D346-4924-B0BC-0E1A4E4CACE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F2E5B177-AAB5-4F16-8CAA-E3C2C065BB4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6FB03E3-6437-4E64-99D8-809C36F58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FC8A84-92A6-4403-B99B-2E42750895D1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3310424"/>
              <a:ext cx="1172110" cy="638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F5954FE-EF1D-4366-B86A-2AA9146DAAA2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320975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A7F348-8B53-422F-8CBF-4A61BCE4DB6C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3410975"/>
              <a:ext cx="1172110" cy="1775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C55ECAE-F2BE-4477-B8D9-1C68052B9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4071" y="3362321"/>
              <a:ext cx="1172109" cy="510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CBA0C55-F00A-4C85-B9F1-7A41346E18B5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4006594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BABA16-D19D-43B5-A345-25E50FB45FF5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4098873"/>
              <a:ext cx="1172110" cy="12650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6F5580-7C7F-44CD-850E-CA141DE4A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4071" y="3528190"/>
              <a:ext cx="1172109" cy="1787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BA9B25-00B1-490B-9CA5-DBF7D409A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4071" y="4163245"/>
              <a:ext cx="1172110" cy="1227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ABCE37-7A02-4A31-9427-CC78DBB12289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546767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B218BAA-E6C2-4EBC-94B4-4D7E9DBD75BC}"/>
                </a:ext>
              </a:extLst>
            </p:cNvPr>
            <p:cNvGrpSpPr/>
            <p:nvPr/>
          </p:nvGrpSpPr>
          <p:grpSpPr>
            <a:xfrm>
              <a:off x="4613729" y="2891323"/>
              <a:ext cx="787941" cy="2971801"/>
              <a:chOff x="10308408" y="2493580"/>
              <a:chExt cx="787941" cy="2971801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476CBA0-D876-4393-922B-FF765E2A7E6D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94F4895-0ED5-46D8-85B5-0EB440DF1D35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03115" cy="2827506"/>
                <a:chOff x="6342434" y="2660514"/>
                <a:chExt cx="603115" cy="282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7F2B56AF-F5EA-4049-87D0-32E8A9379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9B88464C-DC9D-40F6-B2B5-F790E9D796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5348DA87-2AC7-4394-A302-149E0BBAA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7260D07E-1F1E-4511-8FDC-D0BCFBB3A9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598F828B-D27D-4B61-8442-E4B007AA9E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AEAAA7EF-4067-43EC-8F7A-277CCDC74D1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 l="-971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2DF6D0C4-B150-41A3-9664-421587B153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6FB03E3-6437-4E64-99D8-809C36F58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0CA7DF-13D8-4914-BBE6-16E0234A0D29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3310424"/>
              <a:ext cx="1172110" cy="638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3DB8F26-4886-4722-94CA-17982EC5E0F3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320975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F93FB73-2B2C-4018-B4D2-F42881E103A2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3410975"/>
              <a:ext cx="1172110" cy="1775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03559BF-D4A6-4A32-AD3A-02C0E07CD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1670" y="3362321"/>
              <a:ext cx="1172109" cy="510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EA36B8-4D1F-4363-A654-087D1C8737B5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4006594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2EB48F4-6F00-41E2-B375-CF7BC92871FA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4098873"/>
              <a:ext cx="1172110" cy="12650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2817F1A-0542-4341-ACFB-8168BDA45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1670" y="3528190"/>
              <a:ext cx="1172109" cy="1787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FD2CB36-6F62-475B-9970-42F1C1C5E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1670" y="4163245"/>
              <a:ext cx="1172110" cy="1227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E930019-2FE0-40C9-9778-2FEE4526FE5A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546767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 Placeholder 6">
                <a:extLst>
                  <a:ext uri="{FF2B5EF4-FFF2-40B4-BE49-F238E27FC236}">
                    <a16:creationId xmlns:a16="http://schemas.microsoft.com/office/drawing/2014/main" id="{F7C7EE62-1B43-4964-9772-790F9DFCED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080" y="1841787"/>
                <a:ext cx="4931524" cy="42742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681E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rgbClr val="1B2944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C7C7C"/>
                  </a:buClr>
                  <a:buSzPts val="2400"/>
                  <a:buFont typeface="Corbel"/>
                  <a:buChar char="•"/>
                  <a:defRPr sz="2400" b="0" i="0" u="none" strike="noStrike" cap="none">
                    <a:solidFill>
                      <a:srgbClr val="1B2944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C7C7C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1B2944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C7C7C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rgbClr val="1B2944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C7C7C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rgbClr val="1B2944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9pPr>
              </a:lstStyle>
              <a:p>
                <a:pPr marL="50800" indent="0">
                  <a:buFont typeface="Arial"/>
                  <a:buNone/>
                </a:pPr>
                <a:endParaRPr lang="en-US" sz="2400" dirty="0"/>
              </a:p>
              <a:p>
                <a:pPr marL="50800" indent="0">
                  <a:buFont typeface="Arial"/>
                  <a:buNone/>
                </a:pPr>
                <a:endParaRPr lang="en-US" sz="2400" dirty="0"/>
              </a:p>
              <a:p>
                <a:pPr marL="50800" indent="0">
                  <a:buFont typeface="Arial"/>
                  <a:buNone/>
                </a:pPr>
                <a:r>
                  <a:rPr lang="en-US" sz="2400" dirty="0"/>
                  <a:t>Loss function: </a:t>
                </a:r>
              </a:p>
              <a:p>
                <a:r>
                  <a:rPr lang="en-US" sz="2400" dirty="0"/>
                  <a:t>Mean squared error (MSE)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Mean absolute deviation (MAD)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7" name="Text Placeholder 6">
                <a:extLst>
                  <a:ext uri="{FF2B5EF4-FFF2-40B4-BE49-F238E27FC236}">
                    <a16:creationId xmlns:a16="http://schemas.microsoft.com/office/drawing/2014/main" id="{F7C7EE62-1B43-4964-9772-790F9DFCE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80" y="1841787"/>
                <a:ext cx="4931524" cy="4274256"/>
              </a:xfrm>
              <a:prstGeom prst="rect">
                <a:avLst/>
              </a:prstGeom>
              <a:blipFill>
                <a:blip r:embed="rId16"/>
                <a:stretch>
                  <a:fillRect l="-12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95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EF0572-C92B-4FD5-B54A-8E424E29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E20257-0CA6-482D-A2FE-38E1EE07B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Special case of an MLP that aims to reconstruct the input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FE0460A-05FD-4B8E-9280-ADD4389DBCA7}"/>
              </a:ext>
            </a:extLst>
          </p:cNvPr>
          <p:cNvGrpSpPr/>
          <p:nvPr/>
        </p:nvGrpSpPr>
        <p:grpSpPr>
          <a:xfrm>
            <a:off x="5843153" y="2842685"/>
            <a:ext cx="4883140" cy="2971801"/>
            <a:chOff x="2566130" y="2891323"/>
            <a:chExt cx="4883140" cy="29718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F0AA55-353A-463A-BF28-D3E9D71449FE}"/>
                </a:ext>
              </a:extLst>
            </p:cNvPr>
            <p:cNvGrpSpPr/>
            <p:nvPr/>
          </p:nvGrpSpPr>
          <p:grpSpPr>
            <a:xfrm>
              <a:off x="2566130" y="2891323"/>
              <a:ext cx="787941" cy="2971801"/>
              <a:chOff x="7001150" y="2492449"/>
              <a:chExt cx="787941" cy="2971801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085F4C1-4D0E-477F-9B8E-631FA3ECDDEB}"/>
                  </a:ext>
                </a:extLst>
              </p:cNvPr>
              <p:cNvSpPr/>
              <p:nvPr/>
            </p:nvSpPr>
            <p:spPr>
              <a:xfrm>
                <a:off x="7001150" y="2492449"/>
                <a:ext cx="787941" cy="29718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5579DFA-B959-4A71-B69B-19F85D1F950A}"/>
                  </a:ext>
                </a:extLst>
              </p:cNvPr>
              <p:cNvGrpSpPr/>
              <p:nvPr/>
            </p:nvGrpSpPr>
            <p:grpSpPr>
              <a:xfrm>
                <a:off x="7098427" y="2563245"/>
                <a:ext cx="603115" cy="2827506"/>
                <a:chOff x="6342434" y="2660514"/>
                <a:chExt cx="603115" cy="282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6F0CDD9C-6EE8-453F-B013-9C308D201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EB8DEFAA-55A3-4BEA-8CAF-5F4C8AA7E43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6B3A179C-50EC-4024-8F7E-56C6A72FB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4C16837A-D3D2-4BFF-8331-6C03A7744E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E959BD09-7C90-4C9A-88D3-95E0CD12D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606D45A3-BBF3-4D0F-99B4-79AEEA110A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73E68D0D-A49E-48FA-B39F-90529DABB56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6FB03E3-6437-4E64-99D8-809C36F58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1A757B6-4B8B-4AB9-87E1-886C123E42D4}"/>
                </a:ext>
              </a:extLst>
            </p:cNvPr>
            <p:cNvGrpSpPr/>
            <p:nvPr/>
          </p:nvGrpSpPr>
          <p:grpSpPr>
            <a:xfrm>
              <a:off x="6661329" y="2891323"/>
              <a:ext cx="787941" cy="2971801"/>
              <a:chOff x="10308408" y="2493580"/>
              <a:chExt cx="787941" cy="2971801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7B7DD79C-6444-4021-9366-4056681C9516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B9BA3F8-F38C-4E4D-9D55-2310CCF52F75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03115" cy="2827506"/>
                <a:chOff x="6342434" y="2660514"/>
                <a:chExt cx="603115" cy="282750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50286715-69B4-45FD-9CFF-56E884F337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50286715-69B4-45FD-9CFF-56E884F3378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6ABFA783-B90A-4BCD-8698-F52D6CA6B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6ABFA783-B90A-4BCD-8698-F52D6CA6B61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5BBE5B6D-D346-4924-B0BC-0E1A4E4CAC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5BBE5B6D-D346-4924-B0BC-0E1A4E4CACE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F2E5B177-AAB5-4F16-8CAA-E3C2C065BB4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6FB03E3-6437-4E64-99D8-809C36F58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FC8A84-92A6-4403-B99B-2E42750895D1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3310424"/>
              <a:ext cx="1172110" cy="638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F5954FE-EF1D-4366-B86A-2AA9146DAAA2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320975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A7F348-8B53-422F-8CBF-4A61BCE4DB6C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3410975"/>
              <a:ext cx="1172110" cy="1775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C55ECAE-F2BE-4477-B8D9-1C68052B9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4071" y="3362321"/>
              <a:ext cx="1172109" cy="510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CBA0C55-F00A-4C85-B9F1-7A41346E18B5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4006594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BABA16-D19D-43B5-A345-25E50FB45FF5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4098873"/>
              <a:ext cx="1172110" cy="12650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6F5580-7C7F-44CD-850E-CA141DE4A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4071" y="3528190"/>
              <a:ext cx="1172109" cy="1787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BA9B25-00B1-490B-9CA5-DBF7D409A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4071" y="4163245"/>
              <a:ext cx="1172110" cy="1227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ABCE37-7A02-4A31-9427-CC78DBB12289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546767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B218BAA-E6C2-4EBC-94B4-4D7E9DBD75BC}"/>
                </a:ext>
              </a:extLst>
            </p:cNvPr>
            <p:cNvGrpSpPr/>
            <p:nvPr/>
          </p:nvGrpSpPr>
          <p:grpSpPr>
            <a:xfrm>
              <a:off x="4613729" y="2891323"/>
              <a:ext cx="787941" cy="2971801"/>
              <a:chOff x="10308408" y="2493580"/>
              <a:chExt cx="787941" cy="2971801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476CBA0-D876-4393-922B-FF765E2A7E6D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94F4895-0ED5-46D8-85B5-0EB440DF1D35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03115" cy="2827506"/>
                <a:chOff x="6342434" y="2660514"/>
                <a:chExt cx="603115" cy="282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7F2B56AF-F5EA-4049-87D0-32E8A9379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9B88464C-DC9D-40F6-B2B5-F790E9D796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5348DA87-2AC7-4394-A302-149E0BBAA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7260D07E-1F1E-4511-8FDC-D0BCFBB3A9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598F828B-D27D-4B61-8442-E4B007AA9E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AEAAA7EF-4067-43EC-8F7A-277CCDC74D1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 l="-971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2DF6D0C4-B150-41A3-9664-421587B153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6FB03E3-6437-4E64-99D8-809C36F58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0CA7DF-13D8-4914-BBE6-16E0234A0D29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3310424"/>
              <a:ext cx="1172110" cy="638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3DB8F26-4886-4722-94CA-17982EC5E0F3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320975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F93FB73-2B2C-4018-B4D2-F42881E103A2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3410975"/>
              <a:ext cx="1172110" cy="1775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03559BF-D4A6-4A32-AD3A-02C0E07CD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1670" y="3362321"/>
              <a:ext cx="1172109" cy="510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EA36B8-4D1F-4363-A654-087D1C8737B5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4006594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2EB48F4-6F00-41E2-B375-CF7BC92871FA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4098873"/>
              <a:ext cx="1172110" cy="12650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2817F1A-0542-4341-ACFB-8168BDA45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1670" y="3528190"/>
              <a:ext cx="1172109" cy="1787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FD2CB36-6F62-475B-9970-42F1C1C5E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1670" y="4163245"/>
              <a:ext cx="1172110" cy="1227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E930019-2FE0-40C9-9778-2FEE4526FE5A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546767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 Placeholder 6">
                <a:extLst>
                  <a:ext uri="{FF2B5EF4-FFF2-40B4-BE49-F238E27FC236}">
                    <a16:creationId xmlns:a16="http://schemas.microsoft.com/office/drawing/2014/main" id="{F7C7EE62-1B43-4964-9772-790F9DFCED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080" y="1841787"/>
                <a:ext cx="4931524" cy="42742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681E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rgbClr val="1B2944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C7C7C"/>
                  </a:buClr>
                  <a:buSzPts val="2400"/>
                  <a:buFont typeface="Corbel"/>
                  <a:buChar char="•"/>
                  <a:defRPr sz="2400" b="0" i="0" u="none" strike="noStrike" cap="none">
                    <a:solidFill>
                      <a:srgbClr val="1B2944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C7C7C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1B2944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C7C7C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rgbClr val="1B2944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C7C7C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rgbClr val="1B2944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defRPr>
                </a:lvl9pPr>
              </a:lstStyle>
              <a:p>
                <a:pPr marL="50800" indent="0">
                  <a:buFont typeface="Arial"/>
                  <a:buNone/>
                </a:pPr>
                <a:endParaRPr lang="en-US" sz="2000" dirty="0"/>
              </a:p>
              <a:p>
                <a:pPr marL="50800" indent="0">
                  <a:buFont typeface="Arial"/>
                  <a:buNone/>
                </a:pPr>
                <a:endParaRPr lang="en-US" sz="2000" dirty="0"/>
              </a:p>
              <a:p>
                <a:pPr marL="50800" indent="0">
                  <a:buFont typeface="Arial"/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en-US" sz="2000" dirty="0"/>
                  <a:t>, the transformation could be trivial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000" dirty="0"/>
                  <a:t>Either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sz="2000" dirty="0"/>
                  <a:t> (dimensionality reduction) …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000" dirty="0"/>
                  <a:t>… or additional restrictions (overcomplete autoencoders)</a:t>
                </a:r>
              </a:p>
              <a:p>
                <a:pPr marL="50800" indent="0">
                  <a:buNone/>
                </a:pPr>
                <a:endParaRPr lang="en-US" sz="2000" dirty="0"/>
              </a:p>
              <a:p>
                <a:pPr marL="50800" indent="0">
                  <a:buNone/>
                </a:pPr>
                <a:r>
                  <a:rPr lang="en-US" sz="2000" dirty="0"/>
                  <a:t>Multiple hidden layers can also improve the representation</a:t>
                </a:r>
              </a:p>
            </p:txBody>
          </p:sp>
        </mc:Choice>
        <mc:Fallback>
          <p:sp>
            <p:nvSpPr>
              <p:cNvPr id="57" name="Text Placeholder 6">
                <a:extLst>
                  <a:ext uri="{FF2B5EF4-FFF2-40B4-BE49-F238E27FC236}">
                    <a16:creationId xmlns:a16="http://schemas.microsoft.com/office/drawing/2014/main" id="{F7C7EE62-1B43-4964-9772-790F9DFCE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80" y="1841787"/>
                <a:ext cx="4931524" cy="4274256"/>
              </a:xfrm>
              <a:prstGeom prst="rect">
                <a:avLst/>
              </a:prstGeom>
              <a:blipFill>
                <a:blip r:embed="rId16"/>
                <a:stretch>
                  <a:fillRect l="-1112" r="-4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89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7AEA-FE3B-4DD2-99D3-8BB8C727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autoencoder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785C-783E-4BC1-A511-093733BBC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Extracting hierarchical features by considering the hidden layer as inputs </a:t>
            </a:r>
            <a:r>
              <a:rPr lang="en-US" dirty="0">
                <a:sym typeface="Wingdings" panose="05000000000000000000" pitchFamily="2" charset="2"/>
              </a:rPr>
              <a:t> Train each autoencoder separately after each other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2F84-22AA-4962-8409-07F49801BF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12</a:t>
            </a:fld>
            <a:endParaRPr lang="nl-B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70E5B3-A24D-4649-B817-28CDA8EB6E2C}"/>
              </a:ext>
            </a:extLst>
          </p:cNvPr>
          <p:cNvGrpSpPr/>
          <p:nvPr/>
        </p:nvGrpSpPr>
        <p:grpSpPr>
          <a:xfrm>
            <a:off x="1005191" y="2898843"/>
            <a:ext cx="748200" cy="3443144"/>
            <a:chOff x="7001150" y="2165334"/>
            <a:chExt cx="787941" cy="362603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E1E0408-C680-4108-865D-4ACB5A1AABEB}"/>
                </a:ext>
              </a:extLst>
            </p:cNvPr>
            <p:cNvSpPr/>
            <p:nvPr/>
          </p:nvSpPr>
          <p:spPr>
            <a:xfrm>
              <a:off x="7001150" y="2165334"/>
              <a:ext cx="787941" cy="3626030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412AF86-7A0C-428C-B4E9-1A1686D431D8}"/>
                </a:ext>
              </a:extLst>
            </p:cNvPr>
            <p:cNvGrpSpPr/>
            <p:nvPr/>
          </p:nvGrpSpPr>
          <p:grpSpPr>
            <a:xfrm>
              <a:off x="7098427" y="2255593"/>
              <a:ext cx="603115" cy="3436714"/>
              <a:chOff x="6342434" y="2352862"/>
              <a:chExt cx="603115" cy="3436714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31F971EC-2CCB-44F0-8FA8-C5CABB59544E}"/>
                      </a:ext>
                    </a:extLst>
                  </p:cNvPr>
                  <p:cNvSpPr/>
                  <p:nvPr/>
                </p:nvSpPr>
                <p:spPr>
                  <a:xfrm>
                    <a:off x="6342434" y="2352862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31F971EC-2CCB-44F0-8FA8-C5CABB5954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352862"/>
                    <a:ext cx="603115" cy="603115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8B8A0B5C-20AC-476F-B825-0B35BC34B4E9}"/>
                      </a:ext>
                    </a:extLst>
                  </p:cNvPr>
                  <p:cNvSpPr/>
                  <p:nvPr/>
                </p:nvSpPr>
                <p:spPr>
                  <a:xfrm>
                    <a:off x="6342434" y="3026681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8B8A0B5C-20AC-476F-B825-0B35BC34B4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026681"/>
                    <a:ext cx="603115" cy="603115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FF543AF0-D06A-43AE-BDEA-148C3AF9FD59}"/>
                      </a:ext>
                    </a:extLst>
                  </p:cNvPr>
                  <p:cNvSpPr/>
                  <p:nvPr/>
                </p:nvSpPr>
                <p:spPr>
                  <a:xfrm>
                    <a:off x="6342434" y="5186461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FF543AF0-D06A-43AE-BDEA-148C3AF9FD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5186461"/>
                    <a:ext cx="603115" cy="603115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B53F799-EBB5-475D-B32F-D7C304AFD2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C78DC-8971-4E6C-824C-5E9E480B9CAA}"/>
              </a:ext>
            </a:extLst>
          </p:cNvPr>
          <p:cNvGrpSpPr/>
          <p:nvPr/>
        </p:nvGrpSpPr>
        <p:grpSpPr>
          <a:xfrm>
            <a:off x="4893843" y="2898844"/>
            <a:ext cx="748200" cy="3443145"/>
            <a:chOff x="10308408" y="2166466"/>
            <a:chExt cx="787941" cy="3626031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8D56D5A-B8AF-4230-B868-374286D9D70D}"/>
                </a:ext>
              </a:extLst>
            </p:cNvPr>
            <p:cNvSpPr/>
            <p:nvPr/>
          </p:nvSpPr>
          <p:spPr>
            <a:xfrm>
              <a:off x="10308408" y="2166466"/>
              <a:ext cx="787941" cy="3626031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AEF2DA6-DF46-48EF-9BDC-5E241299C7D8}"/>
                </a:ext>
              </a:extLst>
            </p:cNvPr>
            <p:cNvGrpSpPr/>
            <p:nvPr/>
          </p:nvGrpSpPr>
          <p:grpSpPr>
            <a:xfrm>
              <a:off x="10405685" y="2256724"/>
              <a:ext cx="603115" cy="3436714"/>
              <a:chOff x="6342434" y="2352862"/>
              <a:chExt cx="603115" cy="3436714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735C777-A101-4E20-8343-129E46E9487F}"/>
                      </a:ext>
                    </a:extLst>
                  </p:cNvPr>
                  <p:cNvSpPr/>
                  <p:nvPr/>
                </p:nvSpPr>
                <p:spPr>
                  <a:xfrm>
                    <a:off x="6342434" y="2352862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735C777-A101-4E20-8343-129E46E948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352862"/>
                    <a:ext cx="603115" cy="603115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37D71B6-F5AA-47EA-8FDE-119C2329466F}"/>
                      </a:ext>
                    </a:extLst>
                  </p:cNvPr>
                  <p:cNvSpPr/>
                  <p:nvPr/>
                </p:nvSpPr>
                <p:spPr>
                  <a:xfrm>
                    <a:off x="6342434" y="3030225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37D71B6-F5AA-47EA-8FDE-119C232946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030225"/>
                    <a:ext cx="603115" cy="603115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7A8DDEC5-123E-45AA-95CE-FCA29572EC7D}"/>
                      </a:ext>
                    </a:extLst>
                  </p:cNvPr>
                  <p:cNvSpPr/>
                  <p:nvPr/>
                </p:nvSpPr>
                <p:spPr>
                  <a:xfrm>
                    <a:off x="6342434" y="5186461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7A8DDEC5-123E-45AA-95CE-FCA29572EC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5186461"/>
                    <a:ext cx="603115" cy="603115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2E99C5A-920E-4AC2-8222-4B1DD1B3182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E567DB-1FB0-461E-BC07-A0669B4307B8}"/>
              </a:ext>
            </a:extLst>
          </p:cNvPr>
          <p:cNvCxnSpPr>
            <a:cxnSpLocks/>
          </p:cNvCxnSpPr>
          <p:nvPr/>
        </p:nvCxnSpPr>
        <p:spPr>
          <a:xfrm>
            <a:off x="1753391" y="3607422"/>
            <a:ext cx="1112993" cy="606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95A4C2-1237-41BC-846D-CB5D3EB7B050}"/>
              </a:ext>
            </a:extLst>
          </p:cNvPr>
          <p:cNvCxnSpPr>
            <a:cxnSpLocks/>
          </p:cNvCxnSpPr>
          <p:nvPr/>
        </p:nvCxnSpPr>
        <p:spPr>
          <a:xfrm>
            <a:off x="1753391" y="3511832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101F10-C999-4F14-AFAC-93217B7E7A1D}"/>
              </a:ext>
            </a:extLst>
          </p:cNvPr>
          <p:cNvCxnSpPr>
            <a:cxnSpLocks/>
          </p:cNvCxnSpPr>
          <p:nvPr/>
        </p:nvCxnSpPr>
        <p:spPr>
          <a:xfrm>
            <a:off x="1753391" y="3702902"/>
            <a:ext cx="1112993" cy="1685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DFC671-87C9-4BC4-9EB8-4E76307F35B1}"/>
              </a:ext>
            </a:extLst>
          </p:cNvPr>
          <p:cNvCxnSpPr>
            <a:cxnSpLocks/>
          </p:cNvCxnSpPr>
          <p:nvPr/>
        </p:nvCxnSpPr>
        <p:spPr>
          <a:xfrm flipV="1">
            <a:off x="1753391" y="3656702"/>
            <a:ext cx="1112992" cy="484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C75EF8-D3C5-4861-B592-2AE95D2185A5}"/>
              </a:ext>
            </a:extLst>
          </p:cNvPr>
          <p:cNvCxnSpPr>
            <a:cxnSpLocks/>
          </p:cNvCxnSpPr>
          <p:nvPr/>
        </p:nvCxnSpPr>
        <p:spPr>
          <a:xfrm>
            <a:off x="1753391" y="4268479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BC4B2A-01A0-4398-899A-8B0EC4F10098}"/>
              </a:ext>
            </a:extLst>
          </p:cNvPr>
          <p:cNvCxnSpPr>
            <a:cxnSpLocks/>
          </p:cNvCxnSpPr>
          <p:nvPr/>
        </p:nvCxnSpPr>
        <p:spPr>
          <a:xfrm>
            <a:off x="1753391" y="4356104"/>
            <a:ext cx="1112993" cy="1201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B643C7-CD40-4D87-9587-089949B84818}"/>
              </a:ext>
            </a:extLst>
          </p:cNvPr>
          <p:cNvCxnSpPr>
            <a:cxnSpLocks/>
          </p:cNvCxnSpPr>
          <p:nvPr/>
        </p:nvCxnSpPr>
        <p:spPr>
          <a:xfrm flipV="1">
            <a:off x="1753391" y="3814205"/>
            <a:ext cx="1112992" cy="1696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EDD518-7DD9-473A-A6C7-90B0F2A90414}"/>
              </a:ext>
            </a:extLst>
          </p:cNvPr>
          <p:cNvCxnSpPr>
            <a:cxnSpLocks/>
          </p:cNvCxnSpPr>
          <p:nvPr/>
        </p:nvCxnSpPr>
        <p:spPr>
          <a:xfrm flipV="1">
            <a:off x="1753391" y="4417229"/>
            <a:ext cx="1112993" cy="1165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15427-BF2D-40B0-9EA6-CAC8066F52E4}"/>
              </a:ext>
            </a:extLst>
          </p:cNvPr>
          <p:cNvCxnSpPr>
            <a:cxnSpLocks/>
          </p:cNvCxnSpPr>
          <p:nvPr/>
        </p:nvCxnSpPr>
        <p:spPr>
          <a:xfrm>
            <a:off x="1753391" y="5655869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3AEE00-E707-40E1-A908-A8697F4B95B0}"/>
              </a:ext>
            </a:extLst>
          </p:cNvPr>
          <p:cNvGrpSpPr/>
          <p:nvPr/>
        </p:nvGrpSpPr>
        <p:grpSpPr>
          <a:xfrm>
            <a:off x="2949516" y="3064216"/>
            <a:ext cx="748200" cy="3112398"/>
            <a:chOff x="10308408" y="2340622"/>
            <a:chExt cx="787941" cy="3277716"/>
          </a:xfrm>
          <a:solidFill>
            <a:schemeClr val="accent4">
              <a:lumMod val="10000"/>
              <a:lumOff val="90000"/>
            </a:schemeClr>
          </a:solidFill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48C7F4F-AB7F-4E97-B29A-20EAC7A233FF}"/>
                </a:ext>
              </a:extLst>
            </p:cNvPr>
            <p:cNvSpPr/>
            <p:nvPr/>
          </p:nvSpPr>
          <p:spPr>
            <a:xfrm>
              <a:off x="10308408" y="2340622"/>
              <a:ext cx="787941" cy="3277716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B49C150-8A80-4352-BA22-C2321E581B0B}"/>
                </a:ext>
              </a:extLst>
            </p:cNvPr>
            <p:cNvGrpSpPr/>
            <p:nvPr/>
          </p:nvGrpSpPr>
          <p:grpSpPr>
            <a:xfrm>
              <a:off x="10397620" y="2423224"/>
              <a:ext cx="611180" cy="3097171"/>
              <a:chOff x="6334369" y="2519362"/>
              <a:chExt cx="611180" cy="3097171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7000BF3-0AB0-4393-A483-7A43C45FAC46}"/>
                      </a:ext>
                    </a:extLst>
                  </p:cNvPr>
                  <p:cNvSpPr/>
                  <p:nvPr/>
                </p:nvSpPr>
                <p:spPr>
                  <a:xfrm>
                    <a:off x="6342434" y="2519362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7000BF3-0AB0-4393-A483-7A43C45FAC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519362"/>
                    <a:ext cx="603115" cy="603115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09028ED-B914-4643-AE71-130983441BA9}"/>
                      </a:ext>
                    </a:extLst>
                  </p:cNvPr>
                  <p:cNvSpPr/>
                  <p:nvPr/>
                </p:nvSpPr>
                <p:spPr>
                  <a:xfrm>
                    <a:off x="6342434" y="3205398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09028ED-B914-4643-AE71-130983441B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205398"/>
                    <a:ext cx="603115" cy="603115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6F021DE-FC50-458C-AB88-EF2DECFF829C}"/>
                      </a:ext>
                    </a:extLst>
                  </p:cNvPr>
                  <p:cNvSpPr/>
                  <p:nvPr/>
                </p:nvSpPr>
                <p:spPr>
                  <a:xfrm>
                    <a:off x="6334369" y="5013418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6F021DE-FC50-458C-AB88-EF2DECFF82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4369" y="5013418"/>
                    <a:ext cx="603115" cy="603115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E53DDAA8-85D3-4CE4-B89C-A017E6B4C4C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9F2AF1-2034-4744-A74C-2B7DC3B0CCFA}"/>
              </a:ext>
            </a:extLst>
          </p:cNvPr>
          <p:cNvCxnSpPr>
            <a:cxnSpLocks/>
          </p:cNvCxnSpPr>
          <p:nvPr/>
        </p:nvCxnSpPr>
        <p:spPr>
          <a:xfrm>
            <a:off x="3697717" y="3607422"/>
            <a:ext cx="1112993" cy="606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5AF430-DDFA-4CB9-8975-2A37AB68C5A4}"/>
              </a:ext>
            </a:extLst>
          </p:cNvPr>
          <p:cNvCxnSpPr>
            <a:cxnSpLocks/>
          </p:cNvCxnSpPr>
          <p:nvPr/>
        </p:nvCxnSpPr>
        <p:spPr>
          <a:xfrm>
            <a:off x="3697717" y="3511832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4B30B7-73E1-4797-9BEF-27CA5ABB231D}"/>
              </a:ext>
            </a:extLst>
          </p:cNvPr>
          <p:cNvCxnSpPr>
            <a:cxnSpLocks/>
          </p:cNvCxnSpPr>
          <p:nvPr/>
        </p:nvCxnSpPr>
        <p:spPr>
          <a:xfrm>
            <a:off x="3697717" y="3702902"/>
            <a:ext cx="1112993" cy="1685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AA4348-12E0-4BD2-8DCB-D8AD1D93C570}"/>
              </a:ext>
            </a:extLst>
          </p:cNvPr>
          <p:cNvCxnSpPr>
            <a:cxnSpLocks/>
          </p:cNvCxnSpPr>
          <p:nvPr/>
        </p:nvCxnSpPr>
        <p:spPr>
          <a:xfrm flipV="1">
            <a:off x="3697717" y="3656702"/>
            <a:ext cx="1112992" cy="484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3CE605-3066-446E-814C-DB56A8D3EA25}"/>
              </a:ext>
            </a:extLst>
          </p:cNvPr>
          <p:cNvCxnSpPr>
            <a:cxnSpLocks/>
          </p:cNvCxnSpPr>
          <p:nvPr/>
        </p:nvCxnSpPr>
        <p:spPr>
          <a:xfrm>
            <a:off x="3697717" y="4268479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625557-4AB2-4C0F-A79D-7D426B0ECDE9}"/>
              </a:ext>
            </a:extLst>
          </p:cNvPr>
          <p:cNvCxnSpPr>
            <a:cxnSpLocks/>
          </p:cNvCxnSpPr>
          <p:nvPr/>
        </p:nvCxnSpPr>
        <p:spPr>
          <a:xfrm>
            <a:off x="3697717" y="4356104"/>
            <a:ext cx="1112993" cy="1201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F68E86-636C-4DE0-9956-588C9A3891DC}"/>
              </a:ext>
            </a:extLst>
          </p:cNvPr>
          <p:cNvCxnSpPr>
            <a:cxnSpLocks/>
          </p:cNvCxnSpPr>
          <p:nvPr/>
        </p:nvCxnSpPr>
        <p:spPr>
          <a:xfrm flipV="1">
            <a:off x="3697717" y="3814205"/>
            <a:ext cx="1112992" cy="1696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3D0B7B-E944-455E-89CD-C341AC04B73B}"/>
              </a:ext>
            </a:extLst>
          </p:cNvPr>
          <p:cNvCxnSpPr>
            <a:cxnSpLocks/>
          </p:cNvCxnSpPr>
          <p:nvPr/>
        </p:nvCxnSpPr>
        <p:spPr>
          <a:xfrm flipV="1">
            <a:off x="3697717" y="4417229"/>
            <a:ext cx="1112993" cy="1165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D2FA2E-3086-4FD7-AF3B-144C71CE0248}"/>
              </a:ext>
            </a:extLst>
          </p:cNvPr>
          <p:cNvCxnSpPr>
            <a:cxnSpLocks/>
          </p:cNvCxnSpPr>
          <p:nvPr/>
        </p:nvCxnSpPr>
        <p:spPr>
          <a:xfrm>
            <a:off x="3697717" y="5655869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CF8F6FC-E9AF-4B14-B7F9-A204AD4AF1AF}"/>
              </a:ext>
            </a:extLst>
          </p:cNvPr>
          <p:cNvGrpSpPr/>
          <p:nvPr/>
        </p:nvGrpSpPr>
        <p:grpSpPr>
          <a:xfrm>
            <a:off x="6179495" y="3064216"/>
            <a:ext cx="748200" cy="3112398"/>
            <a:chOff x="7001150" y="2339491"/>
            <a:chExt cx="787941" cy="3277716"/>
          </a:xfrm>
          <a:solidFill>
            <a:schemeClr val="accent4">
              <a:lumMod val="10000"/>
              <a:lumOff val="90000"/>
            </a:schemeClr>
          </a:solidFill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3A5137D-2131-4C8B-AE58-D54A2792479A}"/>
                </a:ext>
              </a:extLst>
            </p:cNvPr>
            <p:cNvSpPr/>
            <p:nvPr/>
          </p:nvSpPr>
          <p:spPr>
            <a:xfrm>
              <a:off x="7001150" y="2339491"/>
              <a:ext cx="787941" cy="3277716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B4B142F-EBCE-4230-BA63-59546072738B}"/>
                </a:ext>
              </a:extLst>
            </p:cNvPr>
            <p:cNvGrpSpPr/>
            <p:nvPr/>
          </p:nvGrpSpPr>
          <p:grpSpPr>
            <a:xfrm>
              <a:off x="7098427" y="2422093"/>
              <a:ext cx="603115" cy="3097171"/>
              <a:chOff x="6342434" y="2519362"/>
              <a:chExt cx="603115" cy="3097171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54E85466-C2C8-4020-9653-41DA3E8B985C}"/>
                      </a:ext>
                    </a:extLst>
                  </p:cNvPr>
                  <p:cNvSpPr/>
                  <p:nvPr/>
                </p:nvSpPr>
                <p:spPr>
                  <a:xfrm>
                    <a:off x="6342434" y="2519362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54E85466-C2C8-4020-9653-41DA3E8B98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519362"/>
                    <a:ext cx="603115" cy="603115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0C2D5BE7-6FF5-4E6A-93C6-76E3AB70D23A}"/>
                      </a:ext>
                    </a:extLst>
                  </p:cNvPr>
                  <p:cNvSpPr/>
                  <p:nvPr/>
                </p:nvSpPr>
                <p:spPr>
                  <a:xfrm>
                    <a:off x="6342434" y="3207093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0C2D5BE7-6FF5-4E6A-93C6-76E3AB70D2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207093"/>
                    <a:ext cx="603115" cy="603115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6BAF0E84-1905-408B-A0C4-9AF8A710FD27}"/>
                      </a:ext>
                    </a:extLst>
                  </p:cNvPr>
                  <p:cNvSpPr/>
                  <p:nvPr/>
                </p:nvSpPr>
                <p:spPr>
                  <a:xfrm>
                    <a:off x="6342434" y="5013418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6BAF0E84-1905-408B-A0C4-9AF8A710FD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5013418"/>
                    <a:ext cx="603115" cy="603115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51A6C1A3-A9C3-4A8A-AAF0-76E9602BA64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72E9BE-0362-422A-B565-A9FAE8EC830D}"/>
              </a:ext>
            </a:extLst>
          </p:cNvPr>
          <p:cNvGrpSpPr/>
          <p:nvPr/>
        </p:nvGrpSpPr>
        <p:grpSpPr>
          <a:xfrm>
            <a:off x="10068147" y="3064216"/>
            <a:ext cx="748200" cy="3112398"/>
            <a:chOff x="10308408" y="2340622"/>
            <a:chExt cx="787941" cy="3277716"/>
          </a:xfrm>
          <a:solidFill>
            <a:schemeClr val="accent4">
              <a:lumMod val="10000"/>
              <a:lumOff val="90000"/>
            </a:schemeClr>
          </a:solidFill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3931F03-B7DE-4EBD-9C62-0FC1F5412BEB}"/>
                </a:ext>
              </a:extLst>
            </p:cNvPr>
            <p:cNvSpPr/>
            <p:nvPr/>
          </p:nvSpPr>
          <p:spPr>
            <a:xfrm>
              <a:off x="10308408" y="2340622"/>
              <a:ext cx="787941" cy="3277716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B7E4637-4905-4F72-97E0-9FB9C0B1B4E0}"/>
                </a:ext>
              </a:extLst>
            </p:cNvPr>
            <p:cNvGrpSpPr/>
            <p:nvPr/>
          </p:nvGrpSpPr>
          <p:grpSpPr>
            <a:xfrm>
              <a:off x="10405685" y="2418728"/>
              <a:ext cx="603115" cy="3101666"/>
              <a:chOff x="6342434" y="2514866"/>
              <a:chExt cx="603115" cy="3101666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6D6B4B2F-D77F-456E-AF84-ECA102A169E5}"/>
                      </a:ext>
                    </a:extLst>
                  </p:cNvPr>
                  <p:cNvSpPr/>
                  <p:nvPr/>
                </p:nvSpPr>
                <p:spPr>
                  <a:xfrm>
                    <a:off x="6342434" y="2514866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6D6B4B2F-D77F-456E-AF84-ECA102A169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514866"/>
                    <a:ext cx="603115" cy="603115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BBCF928F-DE3A-444A-BCC2-C21895A9027E}"/>
                      </a:ext>
                    </a:extLst>
                  </p:cNvPr>
                  <p:cNvSpPr/>
                  <p:nvPr/>
                </p:nvSpPr>
                <p:spPr>
                  <a:xfrm>
                    <a:off x="6342434" y="3207411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BBCF928F-DE3A-444A-BCC2-C21895A902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207411"/>
                    <a:ext cx="603115" cy="603115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1E4E6814-461A-40C6-8C88-D373B68AC305}"/>
                      </a:ext>
                    </a:extLst>
                  </p:cNvPr>
                  <p:cNvSpPr/>
                  <p:nvPr/>
                </p:nvSpPr>
                <p:spPr>
                  <a:xfrm>
                    <a:off x="6342434" y="5013417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1E4E6814-461A-40C6-8C88-D373B68AC3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5013417"/>
                    <a:ext cx="603115" cy="603115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E21D7E0B-E84E-4D20-93A5-7D070A3B8A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2A0A14-8716-4B88-9983-4B10A0B8623E}"/>
              </a:ext>
            </a:extLst>
          </p:cNvPr>
          <p:cNvCxnSpPr>
            <a:cxnSpLocks/>
          </p:cNvCxnSpPr>
          <p:nvPr/>
        </p:nvCxnSpPr>
        <p:spPr>
          <a:xfrm>
            <a:off x="6927695" y="3607422"/>
            <a:ext cx="1112993" cy="606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C4BF04-7692-42AF-B2F3-13A8D737F2D7}"/>
              </a:ext>
            </a:extLst>
          </p:cNvPr>
          <p:cNvCxnSpPr>
            <a:cxnSpLocks/>
          </p:cNvCxnSpPr>
          <p:nvPr/>
        </p:nvCxnSpPr>
        <p:spPr>
          <a:xfrm>
            <a:off x="6927695" y="3511831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DC3894-E6DB-46B7-AF1F-A4960C815490}"/>
              </a:ext>
            </a:extLst>
          </p:cNvPr>
          <p:cNvCxnSpPr>
            <a:cxnSpLocks/>
          </p:cNvCxnSpPr>
          <p:nvPr/>
        </p:nvCxnSpPr>
        <p:spPr>
          <a:xfrm>
            <a:off x="6927695" y="3702902"/>
            <a:ext cx="1112993" cy="1685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C01BBE-D6B1-4253-B541-90BCBC496289}"/>
              </a:ext>
            </a:extLst>
          </p:cNvPr>
          <p:cNvCxnSpPr>
            <a:cxnSpLocks/>
          </p:cNvCxnSpPr>
          <p:nvPr/>
        </p:nvCxnSpPr>
        <p:spPr>
          <a:xfrm flipV="1">
            <a:off x="6927695" y="3656702"/>
            <a:ext cx="1112992" cy="484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5D5B3C-E337-409F-8D8D-C88A8AF09321}"/>
              </a:ext>
            </a:extLst>
          </p:cNvPr>
          <p:cNvCxnSpPr>
            <a:cxnSpLocks/>
          </p:cNvCxnSpPr>
          <p:nvPr/>
        </p:nvCxnSpPr>
        <p:spPr>
          <a:xfrm>
            <a:off x="6927695" y="4268479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E323AC-2178-47BA-899F-83987BE93030}"/>
              </a:ext>
            </a:extLst>
          </p:cNvPr>
          <p:cNvCxnSpPr>
            <a:cxnSpLocks/>
          </p:cNvCxnSpPr>
          <p:nvPr/>
        </p:nvCxnSpPr>
        <p:spPr>
          <a:xfrm>
            <a:off x="6927695" y="4356104"/>
            <a:ext cx="1112993" cy="1201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48D6BDD-22B7-47B7-BC61-69C854863A73}"/>
              </a:ext>
            </a:extLst>
          </p:cNvPr>
          <p:cNvCxnSpPr>
            <a:cxnSpLocks/>
          </p:cNvCxnSpPr>
          <p:nvPr/>
        </p:nvCxnSpPr>
        <p:spPr>
          <a:xfrm flipV="1">
            <a:off x="6927695" y="3814205"/>
            <a:ext cx="1112992" cy="1696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7378959-E5B1-48B6-B53C-6653DD7D5750}"/>
              </a:ext>
            </a:extLst>
          </p:cNvPr>
          <p:cNvCxnSpPr>
            <a:cxnSpLocks/>
          </p:cNvCxnSpPr>
          <p:nvPr/>
        </p:nvCxnSpPr>
        <p:spPr>
          <a:xfrm flipV="1">
            <a:off x="6927695" y="4417229"/>
            <a:ext cx="1112993" cy="1165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5D40C34-ED9F-4B54-AD69-31FE0E88B4B9}"/>
              </a:ext>
            </a:extLst>
          </p:cNvPr>
          <p:cNvCxnSpPr>
            <a:cxnSpLocks/>
          </p:cNvCxnSpPr>
          <p:nvPr/>
        </p:nvCxnSpPr>
        <p:spPr>
          <a:xfrm>
            <a:off x="6927695" y="5655869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408E86-1E36-4536-A470-61A11A7870AA}"/>
              </a:ext>
            </a:extLst>
          </p:cNvPr>
          <p:cNvGrpSpPr/>
          <p:nvPr/>
        </p:nvGrpSpPr>
        <p:grpSpPr>
          <a:xfrm>
            <a:off x="8123820" y="3209459"/>
            <a:ext cx="748200" cy="2821912"/>
            <a:chOff x="10308408" y="2493580"/>
            <a:chExt cx="787941" cy="297180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C28B484-8315-4809-B914-810CFFB4A1C3}"/>
                </a:ext>
              </a:extLst>
            </p:cNvPr>
            <p:cNvSpPr/>
            <p:nvPr/>
          </p:nvSpPr>
          <p:spPr>
            <a:xfrm>
              <a:off x="10308408" y="2493580"/>
              <a:ext cx="787941" cy="2971801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30193F4-A850-4436-A44F-D2E57181F774}"/>
                </a:ext>
              </a:extLst>
            </p:cNvPr>
            <p:cNvGrpSpPr/>
            <p:nvPr/>
          </p:nvGrpSpPr>
          <p:grpSpPr>
            <a:xfrm>
              <a:off x="10405685" y="2564376"/>
              <a:ext cx="603115" cy="2827506"/>
              <a:chOff x="6342434" y="2660514"/>
              <a:chExt cx="603115" cy="2827506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1D780311-8E7B-452E-AB1E-3CCA0F4A348A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1D780311-8E7B-452E-AB1E-3CCA0F4A34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9EF9B717-AC38-4649-BCD7-40F7FE2F7EA5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9EF9B717-AC38-4649-BCD7-40F7FE2F7E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7935DBED-0CED-46EE-A097-514CB0EE6059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7935DBED-0CED-46EE-A097-514CB0EE60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A53276AE-2DC5-4F16-A2EF-B5FE393B51D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7B5FC6F-C17C-478A-B2A1-4169CB5BBD67}"/>
              </a:ext>
            </a:extLst>
          </p:cNvPr>
          <p:cNvCxnSpPr>
            <a:cxnSpLocks/>
          </p:cNvCxnSpPr>
          <p:nvPr/>
        </p:nvCxnSpPr>
        <p:spPr>
          <a:xfrm>
            <a:off x="8872021" y="3607422"/>
            <a:ext cx="1112993" cy="606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CA8609-8123-4375-B7FA-DC71BBA614C8}"/>
              </a:ext>
            </a:extLst>
          </p:cNvPr>
          <p:cNvCxnSpPr>
            <a:cxnSpLocks/>
          </p:cNvCxnSpPr>
          <p:nvPr/>
        </p:nvCxnSpPr>
        <p:spPr>
          <a:xfrm>
            <a:off x="8872021" y="3511831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3BAD5F-70EB-4EC7-BF51-26E51B8D20C3}"/>
              </a:ext>
            </a:extLst>
          </p:cNvPr>
          <p:cNvCxnSpPr>
            <a:cxnSpLocks/>
          </p:cNvCxnSpPr>
          <p:nvPr/>
        </p:nvCxnSpPr>
        <p:spPr>
          <a:xfrm>
            <a:off x="8872021" y="3702902"/>
            <a:ext cx="1112993" cy="1685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7A9562-A687-441C-84FE-E053E6F94625}"/>
              </a:ext>
            </a:extLst>
          </p:cNvPr>
          <p:cNvCxnSpPr>
            <a:cxnSpLocks/>
          </p:cNvCxnSpPr>
          <p:nvPr/>
        </p:nvCxnSpPr>
        <p:spPr>
          <a:xfrm flipV="1">
            <a:off x="8872021" y="3656702"/>
            <a:ext cx="1112992" cy="484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EAA693-34CB-4AA4-A29C-11D7D6AF8414}"/>
              </a:ext>
            </a:extLst>
          </p:cNvPr>
          <p:cNvCxnSpPr>
            <a:cxnSpLocks/>
          </p:cNvCxnSpPr>
          <p:nvPr/>
        </p:nvCxnSpPr>
        <p:spPr>
          <a:xfrm>
            <a:off x="8872021" y="4268479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1082C5-2BC9-4788-A1CB-807904AFD1A2}"/>
              </a:ext>
            </a:extLst>
          </p:cNvPr>
          <p:cNvCxnSpPr>
            <a:cxnSpLocks/>
          </p:cNvCxnSpPr>
          <p:nvPr/>
        </p:nvCxnSpPr>
        <p:spPr>
          <a:xfrm>
            <a:off x="8872021" y="4356104"/>
            <a:ext cx="1112993" cy="1201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CA4CAF5-684F-4F76-A11D-6E0B49694AB9}"/>
              </a:ext>
            </a:extLst>
          </p:cNvPr>
          <p:cNvCxnSpPr>
            <a:cxnSpLocks/>
          </p:cNvCxnSpPr>
          <p:nvPr/>
        </p:nvCxnSpPr>
        <p:spPr>
          <a:xfrm flipV="1">
            <a:off x="8872021" y="3814205"/>
            <a:ext cx="1112992" cy="1696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630BFB-B2E9-47A3-A444-B8062D5A3A3E}"/>
              </a:ext>
            </a:extLst>
          </p:cNvPr>
          <p:cNvCxnSpPr>
            <a:cxnSpLocks/>
          </p:cNvCxnSpPr>
          <p:nvPr/>
        </p:nvCxnSpPr>
        <p:spPr>
          <a:xfrm flipV="1">
            <a:off x="8872021" y="4417229"/>
            <a:ext cx="1112993" cy="1165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790E4CC-7136-4742-8376-909CC9979E6B}"/>
              </a:ext>
            </a:extLst>
          </p:cNvPr>
          <p:cNvCxnSpPr>
            <a:cxnSpLocks/>
          </p:cNvCxnSpPr>
          <p:nvPr/>
        </p:nvCxnSpPr>
        <p:spPr>
          <a:xfrm>
            <a:off x="8872021" y="5655869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7AEA-FE3B-4DD2-99D3-8BB8C727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autoencoder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785C-783E-4BC1-A511-093733BBC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Extracting hierarchical features by considering the hidden layer as inputs</a:t>
            </a:r>
            <a:r>
              <a:rPr lang="en-US" dirty="0">
                <a:sym typeface="Wingdings" panose="05000000000000000000" pitchFamily="2" charset="2"/>
              </a:rPr>
              <a:t>  Train each autoencoder separately after each other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2F84-22AA-4962-8409-07F49801BF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13</a:t>
            </a:fld>
            <a:endParaRPr lang="nl-BE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373F3F2-4088-437B-A255-595C1A8D936C}"/>
              </a:ext>
            </a:extLst>
          </p:cNvPr>
          <p:cNvGrpSpPr/>
          <p:nvPr/>
        </p:nvGrpSpPr>
        <p:grpSpPr>
          <a:xfrm>
            <a:off x="1001553" y="3064216"/>
            <a:ext cx="748200" cy="3112398"/>
            <a:chOff x="7001150" y="2339491"/>
            <a:chExt cx="787941" cy="3277716"/>
          </a:xfrm>
          <a:solidFill>
            <a:schemeClr val="accent4">
              <a:lumMod val="10000"/>
              <a:lumOff val="90000"/>
            </a:schemeClr>
          </a:solidFill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59312887-B501-47B3-B685-1498A4CC347F}"/>
                </a:ext>
              </a:extLst>
            </p:cNvPr>
            <p:cNvSpPr/>
            <p:nvPr/>
          </p:nvSpPr>
          <p:spPr>
            <a:xfrm>
              <a:off x="7001150" y="2339491"/>
              <a:ext cx="787941" cy="3277716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D3B2C95-19BB-4087-A616-A53C2C1EAEFB}"/>
                </a:ext>
              </a:extLst>
            </p:cNvPr>
            <p:cNvGrpSpPr/>
            <p:nvPr/>
          </p:nvGrpSpPr>
          <p:grpSpPr>
            <a:xfrm>
              <a:off x="7098427" y="2422093"/>
              <a:ext cx="603115" cy="3097171"/>
              <a:chOff x="6342434" y="2519362"/>
              <a:chExt cx="603115" cy="3097171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E7A20C8F-3515-421C-831E-6869489BC509}"/>
                      </a:ext>
                    </a:extLst>
                  </p:cNvPr>
                  <p:cNvSpPr/>
                  <p:nvPr/>
                </p:nvSpPr>
                <p:spPr>
                  <a:xfrm>
                    <a:off x="6342434" y="2519362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E7A20C8F-3515-421C-831E-6869489BC5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519362"/>
                    <a:ext cx="603115" cy="603115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1E99167F-99E7-437A-BE1C-17C49608CB2D}"/>
                      </a:ext>
                    </a:extLst>
                  </p:cNvPr>
                  <p:cNvSpPr/>
                  <p:nvPr/>
                </p:nvSpPr>
                <p:spPr>
                  <a:xfrm>
                    <a:off x="6342434" y="3207093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1E99167F-99E7-437A-BE1C-17C49608CB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207093"/>
                    <a:ext cx="603115" cy="603115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94D15372-F0A5-4DDA-B34F-8F7BDCA150B0}"/>
                      </a:ext>
                    </a:extLst>
                  </p:cNvPr>
                  <p:cNvSpPr/>
                  <p:nvPr/>
                </p:nvSpPr>
                <p:spPr>
                  <a:xfrm>
                    <a:off x="6342434" y="5013418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94D15372-F0A5-4DDA-B34F-8F7BDCA150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5013418"/>
                    <a:ext cx="603115" cy="603115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306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92C4E3D-5A82-4E2B-B0D4-2D34405AAC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4206951-67C8-4A1C-8503-422D123DEE9A}"/>
              </a:ext>
            </a:extLst>
          </p:cNvPr>
          <p:cNvGrpSpPr/>
          <p:nvPr/>
        </p:nvGrpSpPr>
        <p:grpSpPr>
          <a:xfrm>
            <a:off x="4890205" y="3064216"/>
            <a:ext cx="748200" cy="3112398"/>
            <a:chOff x="10308408" y="2340622"/>
            <a:chExt cx="787941" cy="3277716"/>
          </a:xfrm>
          <a:solidFill>
            <a:schemeClr val="accent4">
              <a:lumMod val="10000"/>
              <a:lumOff val="90000"/>
            </a:schemeClr>
          </a:solidFill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43542E9-1857-490A-9F38-4660BA87A340}"/>
                </a:ext>
              </a:extLst>
            </p:cNvPr>
            <p:cNvSpPr/>
            <p:nvPr/>
          </p:nvSpPr>
          <p:spPr>
            <a:xfrm>
              <a:off x="10308408" y="2340622"/>
              <a:ext cx="787941" cy="3277716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B14B149-2417-453B-B53E-3F90A1089841}"/>
                </a:ext>
              </a:extLst>
            </p:cNvPr>
            <p:cNvGrpSpPr/>
            <p:nvPr/>
          </p:nvGrpSpPr>
          <p:grpSpPr>
            <a:xfrm>
              <a:off x="10405685" y="2418728"/>
              <a:ext cx="603115" cy="3101666"/>
              <a:chOff x="6342434" y="2514866"/>
              <a:chExt cx="603115" cy="3101666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DBD86113-9BB3-40E7-9B84-2E265E204BCF}"/>
                      </a:ext>
                    </a:extLst>
                  </p:cNvPr>
                  <p:cNvSpPr/>
                  <p:nvPr/>
                </p:nvSpPr>
                <p:spPr>
                  <a:xfrm>
                    <a:off x="6342434" y="2514866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DBD86113-9BB3-40E7-9B84-2E265E204B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514866"/>
                    <a:ext cx="603115" cy="603115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CD983ABD-02D8-4EA9-BB12-F4B74EDE2BC6}"/>
                      </a:ext>
                    </a:extLst>
                  </p:cNvPr>
                  <p:cNvSpPr/>
                  <p:nvPr/>
                </p:nvSpPr>
                <p:spPr>
                  <a:xfrm>
                    <a:off x="6342434" y="3207411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CD983ABD-02D8-4EA9-BB12-F4B74EDE2B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207411"/>
                    <a:ext cx="603115" cy="603115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1FCDF255-9BC8-4929-8736-62A18EA06DE6}"/>
                      </a:ext>
                    </a:extLst>
                  </p:cNvPr>
                  <p:cNvSpPr/>
                  <p:nvPr/>
                </p:nvSpPr>
                <p:spPr>
                  <a:xfrm>
                    <a:off x="6342434" y="5013417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1FCDF255-9BC8-4929-8736-62A18EA06D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5013417"/>
                    <a:ext cx="603115" cy="603115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814495EB-ECC6-4632-938B-567383E28E8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59DDD08-4A5D-4AEA-AC73-399C66E5F95E}"/>
              </a:ext>
            </a:extLst>
          </p:cNvPr>
          <p:cNvCxnSpPr>
            <a:cxnSpLocks/>
          </p:cNvCxnSpPr>
          <p:nvPr/>
        </p:nvCxnSpPr>
        <p:spPr>
          <a:xfrm>
            <a:off x="1749753" y="3607422"/>
            <a:ext cx="1112993" cy="606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177089-82AA-4D02-BEEE-E9F2FA521D88}"/>
              </a:ext>
            </a:extLst>
          </p:cNvPr>
          <p:cNvCxnSpPr>
            <a:cxnSpLocks/>
          </p:cNvCxnSpPr>
          <p:nvPr/>
        </p:nvCxnSpPr>
        <p:spPr>
          <a:xfrm>
            <a:off x="1749753" y="3511831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9B3927A-DD05-4CA1-9768-03D1D9A6E090}"/>
              </a:ext>
            </a:extLst>
          </p:cNvPr>
          <p:cNvCxnSpPr>
            <a:cxnSpLocks/>
          </p:cNvCxnSpPr>
          <p:nvPr/>
        </p:nvCxnSpPr>
        <p:spPr>
          <a:xfrm>
            <a:off x="1749753" y="3702902"/>
            <a:ext cx="1112993" cy="1685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7C7DC91-1B34-431E-A21C-027F75E74173}"/>
              </a:ext>
            </a:extLst>
          </p:cNvPr>
          <p:cNvCxnSpPr>
            <a:cxnSpLocks/>
          </p:cNvCxnSpPr>
          <p:nvPr/>
        </p:nvCxnSpPr>
        <p:spPr>
          <a:xfrm flipV="1">
            <a:off x="1749753" y="3656702"/>
            <a:ext cx="1112992" cy="484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82AFA7C-2A30-4007-A889-7BEE1518BB9C}"/>
              </a:ext>
            </a:extLst>
          </p:cNvPr>
          <p:cNvCxnSpPr>
            <a:cxnSpLocks/>
          </p:cNvCxnSpPr>
          <p:nvPr/>
        </p:nvCxnSpPr>
        <p:spPr>
          <a:xfrm>
            <a:off x="1749753" y="4268479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782558D-4640-40C4-B303-286C60E6923A}"/>
              </a:ext>
            </a:extLst>
          </p:cNvPr>
          <p:cNvCxnSpPr>
            <a:cxnSpLocks/>
          </p:cNvCxnSpPr>
          <p:nvPr/>
        </p:nvCxnSpPr>
        <p:spPr>
          <a:xfrm>
            <a:off x="1749753" y="4356104"/>
            <a:ext cx="1112993" cy="1201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AAD756D-87B3-4E4F-98EA-1ABB67C3997C}"/>
              </a:ext>
            </a:extLst>
          </p:cNvPr>
          <p:cNvCxnSpPr>
            <a:cxnSpLocks/>
          </p:cNvCxnSpPr>
          <p:nvPr/>
        </p:nvCxnSpPr>
        <p:spPr>
          <a:xfrm flipV="1">
            <a:off x="1749753" y="3814205"/>
            <a:ext cx="1112992" cy="1696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EDCA977-2310-441F-BAB4-6A5C040B02EA}"/>
              </a:ext>
            </a:extLst>
          </p:cNvPr>
          <p:cNvCxnSpPr>
            <a:cxnSpLocks/>
          </p:cNvCxnSpPr>
          <p:nvPr/>
        </p:nvCxnSpPr>
        <p:spPr>
          <a:xfrm flipV="1">
            <a:off x="1749753" y="4417229"/>
            <a:ext cx="1112993" cy="1165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2E532D0-1A9A-4729-A00D-4DF12FAE21C2}"/>
              </a:ext>
            </a:extLst>
          </p:cNvPr>
          <p:cNvCxnSpPr>
            <a:cxnSpLocks/>
          </p:cNvCxnSpPr>
          <p:nvPr/>
        </p:nvCxnSpPr>
        <p:spPr>
          <a:xfrm>
            <a:off x="1749753" y="5655869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C1D6D9D-16A6-4C72-A9D0-8582AD634573}"/>
              </a:ext>
            </a:extLst>
          </p:cNvPr>
          <p:cNvGrpSpPr/>
          <p:nvPr/>
        </p:nvGrpSpPr>
        <p:grpSpPr>
          <a:xfrm>
            <a:off x="2945878" y="3209459"/>
            <a:ext cx="748200" cy="2821912"/>
            <a:chOff x="10308408" y="2493580"/>
            <a:chExt cx="787941" cy="297180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73E35D99-7BA6-4844-8878-7AF525981DDB}"/>
                </a:ext>
              </a:extLst>
            </p:cNvPr>
            <p:cNvSpPr/>
            <p:nvPr/>
          </p:nvSpPr>
          <p:spPr>
            <a:xfrm>
              <a:off x="10308408" y="2493580"/>
              <a:ext cx="787941" cy="2971801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5181145-AA40-461B-92B6-1ED32090F4E5}"/>
                </a:ext>
              </a:extLst>
            </p:cNvPr>
            <p:cNvGrpSpPr/>
            <p:nvPr/>
          </p:nvGrpSpPr>
          <p:grpSpPr>
            <a:xfrm>
              <a:off x="10405685" y="2564376"/>
              <a:ext cx="603115" cy="2827506"/>
              <a:chOff x="6342434" y="2660514"/>
              <a:chExt cx="603115" cy="2827506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44B19AE9-D14A-48D1-9629-3B852DC99912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44B19AE9-D14A-48D1-9629-3B852DC999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DDB55884-7539-494F-AA4E-F4326C6C9C76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DDB55884-7539-494F-AA4E-F4326C6C9C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8D636429-94C0-4152-9CE0-E333216CF3EA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8D636429-94C0-4152-9CE0-E333216CF3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7A5C48E7-558D-432D-A69E-0290F01D0C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44CFAAE-8EC6-4889-BBC8-D79F64A61F65}"/>
              </a:ext>
            </a:extLst>
          </p:cNvPr>
          <p:cNvCxnSpPr>
            <a:cxnSpLocks/>
          </p:cNvCxnSpPr>
          <p:nvPr/>
        </p:nvCxnSpPr>
        <p:spPr>
          <a:xfrm>
            <a:off x="3694079" y="3607422"/>
            <a:ext cx="1112993" cy="606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7792AE4-7288-4327-A1CB-FEFACE82F52D}"/>
              </a:ext>
            </a:extLst>
          </p:cNvPr>
          <p:cNvCxnSpPr>
            <a:cxnSpLocks/>
          </p:cNvCxnSpPr>
          <p:nvPr/>
        </p:nvCxnSpPr>
        <p:spPr>
          <a:xfrm>
            <a:off x="3694079" y="3511831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295E8C6-1320-4F77-8F80-41A980D8B98B}"/>
              </a:ext>
            </a:extLst>
          </p:cNvPr>
          <p:cNvCxnSpPr>
            <a:cxnSpLocks/>
          </p:cNvCxnSpPr>
          <p:nvPr/>
        </p:nvCxnSpPr>
        <p:spPr>
          <a:xfrm>
            <a:off x="3694079" y="3702902"/>
            <a:ext cx="1112993" cy="1685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1C91BC-1EBA-49DE-934D-23A674574A8A}"/>
              </a:ext>
            </a:extLst>
          </p:cNvPr>
          <p:cNvCxnSpPr>
            <a:cxnSpLocks/>
          </p:cNvCxnSpPr>
          <p:nvPr/>
        </p:nvCxnSpPr>
        <p:spPr>
          <a:xfrm flipV="1">
            <a:off x="3694079" y="3656702"/>
            <a:ext cx="1112992" cy="484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64E2FFD-78DC-4775-8124-387C281994A7}"/>
              </a:ext>
            </a:extLst>
          </p:cNvPr>
          <p:cNvCxnSpPr>
            <a:cxnSpLocks/>
          </p:cNvCxnSpPr>
          <p:nvPr/>
        </p:nvCxnSpPr>
        <p:spPr>
          <a:xfrm>
            <a:off x="3694079" y="4268479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AE484DD-092C-4983-AA4A-FC814DCFB172}"/>
              </a:ext>
            </a:extLst>
          </p:cNvPr>
          <p:cNvCxnSpPr>
            <a:cxnSpLocks/>
          </p:cNvCxnSpPr>
          <p:nvPr/>
        </p:nvCxnSpPr>
        <p:spPr>
          <a:xfrm>
            <a:off x="3694079" y="4356104"/>
            <a:ext cx="1112993" cy="1201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C45451D-F5F4-4FF4-BB79-1E4E734A1073}"/>
              </a:ext>
            </a:extLst>
          </p:cNvPr>
          <p:cNvCxnSpPr>
            <a:cxnSpLocks/>
          </p:cNvCxnSpPr>
          <p:nvPr/>
        </p:nvCxnSpPr>
        <p:spPr>
          <a:xfrm flipV="1">
            <a:off x="3694079" y="3814205"/>
            <a:ext cx="1112992" cy="1696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0EF1775-C938-48A5-95CC-D4BF99685DB8}"/>
              </a:ext>
            </a:extLst>
          </p:cNvPr>
          <p:cNvCxnSpPr>
            <a:cxnSpLocks/>
          </p:cNvCxnSpPr>
          <p:nvPr/>
        </p:nvCxnSpPr>
        <p:spPr>
          <a:xfrm flipV="1">
            <a:off x="3694079" y="4417229"/>
            <a:ext cx="1112993" cy="1165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78F87A7-CF85-48AD-9726-0ED877EE015F}"/>
              </a:ext>
            </a:extLst>
          </p:cNvPr>
          <p:cNvCxnSpPr>
            <a:cxnSpLocks/>
          </p:cNvCxnSpPr>
          <p:nvPr/>
        </p:nvCxnSpPr>
        <p:spPr>
          <a:xfrm>
            <a:off x="3694079" y="5655869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22B9CBC-9180-4C2C-85D0-FEECBC440486}"/>
              </a:ext>
            </a:extLst>
          </p:cNvPr>
          <p:cNvCxnSpPr>
            <a:cxnSpLocks/>
          </p:cNvCxnSpPr>
          <p:nvPr/>
        </p:nvCxnSpPr>
        <p:spPr>
          <a:xfrm>
            <a:off x="6924059" y="3605510"/>
            <a:ext cx="1112993" cy="606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98CB8D4-4658-4AAC-BC82-49304C932F28}"/>
              </a:ext>
            </a:extLst>
          </p:cNvPr>
          <p:cNvCxnSpPr>
            <a:cxnSpLocks/>
          </p:cNvCxnSpPr>
          <p:nvPr/>
        </p:nvCxnSpPr>
        <p:spPr>
          <a:xfrm>
            <a:off x="6924059" y="3509919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8EA6DA9E-E57A-4D08-A2D1-0FC1B7CDB122}"/>
              </a:ext>
            </a:extLst>
          </p:cNvPr>
          <p:cNvCxnSpPr>
            <a:cxnSpLocks/>
          </p:cNvCxnSpPr>
          <p:nvPr/>
        </p:nvCxnSpPr>
        <p:spPr>
          <a:xfrm>
            <a:off x="6924059" y="3700990"/>
            <a:ext cx="1112993" cy="1685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17052CC-572B-4730-A9B9-7941B9FE7B68}"/>
              </a:ext>
            </a:extLst>
          </p:cNvPr>
          <p:cNvCxnSpPr>
            <a:cxnSpLocks/>
          </p:cNvCxnSpPr>
          <p:nvPr/>
        </p:nvCxnSpPr>
        <p:spPr>
          <a:xfrm flipV="1">
            <a:off x="6924059" y="3654790"/>
            <a:ext cx="1112992" cy="484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81A08A7-2C6F-4A14-B808-B00B218E8B6A}"/>
              </a:ext>
            </a:extLst>
          </p:cNvPr>
          <p:cNvCxnSpPr>
            <a:cxnSpLocks/>
          </p:cNvCxnSpPr>
          <p:nvPr/>
        </p:nvCxnSpPr>
        <p:spPr>
          <a:xfrm>
            <a:off x="6924059" y="4266567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C8AD17CB-A62D-47CF-830E-CAF857C8860D}"/>
              </a:ext>
            </a:extLst>
          </p:cNvPr>
          <p:cNvCxnSpPr>
            <a:cxnSpLocks/>
          </p:cNvCxnSpPr>
          <p:nvPr/>
        </p:nvCxnSpPr>
        <p:spPr>
          <a:xfrm>
            <a:off x="6924059" y="4354192"/>
            <a:ext cx="1112993" cy="1201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86E62ED-E935-4E40-AB66-7D4B2602A01F}"/>
              </a:ext>
            </a:extLst>
          </p:cNvPr>
          <p:cNvCxnSpPr>
            <a:cxnSpLocks/>
          </p:cNvCxnSpPr>
          <p:nvPr/>
        </p:nvCxnSpPr>
        <p:spPr>
          <a:xfrm flipV="1">
            <a:off x="6924059" y="3812293"/>
            <a:ext cx="1112992" cy="1696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4D5900D-5EA5-4E54-B88E-C4A3C917A266}"/>
              </a:ext>
            </a:extLst>
          </p:cNvPr>
          <p:cNvCxnSpPr>
            <a:cxnSpLocks/>
          </p:cNvCxnSpPr>
          <p:nvPr/>
        </p:nvCxnSpPr>
        <p:spPr>
          <a:xfrm flipV="1">
            <a:off x="6924059" y="4415317"/>
            <a:ext cx="1112993" cy="1165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E329694-6A4B-484D-8E90-E4340411AFEC}"/>
              </a:ext>
            </a:extLst>
          </p:cNvPr>
          <p:cNvCxnSpPr>
            <a:cxnSpLocks/>
          </p:cNvCxnSpPr>
          <p:nvPr/>
        </p:nvCxnSpPr>
        <p:spPr>
          <a:xfrm>
            <a:off x="6924059" y="5653957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06B8E38-0377-4E1E-8654-59019F81EA3A}"/>
              </a:ext>
            </a:extLst>
          </p:cNvPr>
          <p:cNvGrpSpPr/>
          <p:nvPr/>
        </p:nvGrpSpPr>
        <p:grpSpPr>
          <a:xfrm>
            <a:off x="8120184" y="3346319"/>
            <a:ext cx="748200" cy="2544368"/>
            <a:chOff x="10308408" y="2639723"/>
            <a:chExt cx="787941" cy="26795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AD29C083-0FB2-417A-885F-5E1CFFD2AE49}"/>
                </a:ext>
              </a:extLst>
            </p:cNvPr>
            <p:cNvSpPr/>
            <p:nvPr/>
          </p:nvSpPr>
          <p:spPr>
            <a:xfrm>
              <a:off x="10308408" y="2639723"/>
              <a:ext cx="787941" cy="2679515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7AA57F58-EAA1-4262-84D6-20B6671D4C7C}"/>
                </a:ext>
              </a:extLst>
            </p:cNvPr>
            <p:cNvGrpSpPr/>
            <p:nvPr/>
          </p:nvGrpSpPr>
          <p:grpSpPr>
            <a:xfrm>
              <a:off x="10405685" y="2730948"/>
              <a:ext cx="603115" cy="2464770"/>
              <a:chOff x="6342434" y="2827086"/>
              <a:chExt cx="603115" cy="2464770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905A2332-8118-44B3-8E72-99FD4D5C5AAA}"/>
                      </a:ext>
                    </a:extLst>
                  </p:cNvPr>
                  <p:cNvSpPr/>
                  <p:nvPr/>
                </p:nvSpPr>
                <p:spPr>
                  <a:xfrm>
                    <a:off x="6342434" y="2827086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905A2332-8118-44B3-8E72-99FD4D5C5A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827086"/>
                    <a:ext cx="603115" cy="603115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 b="-510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93DF0B64-4D85-4F88-9A5B-2804FBD295BF}"/>
                      </a:ext>
                    </a:extLst>
                  </p:cNvPr>
                  <p:cNvSpPr/>
                  <p:nvPr/>
                </p:nvSpPr>
                <p:spPr>
                  <a:xfrm>
                    <a:off x="6342434" y="3495430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93DF0B64-4D85-4F88-9A5B-2804FBD295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495430"/>
                    <a:ext cx="603115" cy="603115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 b="-510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0" name="Oval 229">
                    <a:extLst>
                      <a:ext uri="{FF2B5EF4-FFF2-40B4-BE49-F238E27FC236}">
                        <a16:creationId xmlns:a16="http://schemas.microsoft.com/office/drawing/2014/main" id="{E431F9FB-636A-4849-91F7-4BD926155CEC}"/>
                      </a:ext>
                    </a:extLst>
                  </p:cNvPr>
                  <p:cNvSpPr/>
                  <p:nvPr/>
                </p:nvSpPr>
                <p:spPr>
                  <a:xfrm>
                    <a:off x="6342434" y="4688741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230" name="Oval 229">
                    <a:extLst>
                      <a:ext uri="{FF2B5EF4-FFF2-40B4-BE49-F238E27FC236}">
                        <a16:creationId xmlns:a16="http://schemas.microsoft.com/office/drawing/2014/main" id="{E431F9FB-636A-4849-91F7-4BD926155C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688741"/>
                    <a:ext cx="603115" cy="603115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 l="-1020" b="-510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D934CBB0-BEAA-4904-8B97-3FFA533D70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EA43866-DFBE-42AA-96E5-9E35E9A6E34F}"/>
              </a:ext>
            </a:extLst>
          </p:cNvPr>
          <p:cNvCxnSpPr>
            <a:cxnSpLocks/>
          </p:cNvCxnSpPr>
          <p:nvPr/>
        </p:nvCxnSpPr>
        <p:spPr>
          <a:xfrm>
            <a:off x="8868385" y="3605510"/>
            <a:ext cx="1112993" cy="606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0A03B33-2B63-4F2F-A7DF-2D800FB25372}"/>
              </a:ext>
            </a:extLst>
          </p:cNvPr>
          <p:cNvCxnSpPr>
            <a:cxnSpLocks/>
          </p:cNvCxnSpPr>
          <p:nvPr/>
        </p:nvCxnSpPr>
        <p:spPr>
          <a:xfrm>
            <a:off x="8868385" y="3509919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DA8368E-F3D3-4C96-B4DC-8F72FB06684F}"/>
              </a:ext>
            </a:extLst>
          </p:cNvPr>
          <p:cNvCxnSpPr>
            <a:cxnSpLocks/>
          </p:cNvCxnSpPr>
          <p:nvPr/>
        </p:nvCxnSpPr>
        <p:spPr>
          <a:xfrm>
            <a:off x="8868385" y="3700990"/>
            <a:ext cx="1112993" cy="1685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B4B042BD-39F0-41B5-98B0-FC4F217874C0}"/>
              </a:ext>
            </a:extLst>
          </p:cNvPr>
          <p:cNvCxnSpPr>
            <a:cxnSpLocks/>
          </p:cNvCxnSpPr>
          <p:nvPr/>
        </p:nvCxnSpPr>
        <p:spPr>
          <a:xfrm flipV="1">
            <a:off x="8868385" y="3654790"/>
            <a:ext cx="1112992" cy="484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C44D203-846F-4599-9998-4D9926DB2305}"/>
              </a:ext>
            </a:extLst>
          </p:cNvPr>
          <p:cNvCxnSpPr>
            <a:cxnSpLocks/>
          </p:cNvCxnSpPr>
          <p:nvPr/>
        </p:nvCxnSpPr>
        <p:spPr>
          <a:xfrm>
            <a:off x="8868385" y="4266567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976130F4-AE73-4945-BD0C-5371C3BAD71D}"/>
              </a:ext>
            </a:extLst>
          </p:cNvPr>
          <p:cNvCxnSpPr>
            <a:cxnSpLocks/>
          </p:cNvCxnSpPr>
          <p:nvPr/>
        </p:nvCxnSpPr>
        <p:spPr>
          <a:xfrm>
            <a:off x="8868385" y="4354192"/>
            <a:ext cx="1112993" cy="1201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E06FCC0-EB5A-4123-9FD0-B0D221F43543}"/>
              </a:ext>
            </a:extLst>
          </p:cNvPr>
          <p:cNvCxnSpPr>
            <a:cxnSpLocks/>
          </p:cNvCxnSpPr>
          <p:nvPr/>
        </p:nvCxnSpPr>
        <p:spPr>
          <a:xfrm flipV="1">
            <a:off x="8868385" y="3812293"/>
            <a:ext cx="1112992" cy="1696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E51612B-54F8-4501-BCA1-DA505FAE7D8B}"/>
              </a:ext>
            </a:extLst>
          </p:cNvPr>
          <p:cNvCxnSpPr>
            <a:cxnSpLocks/>
          </p:cNvCxnSpPr>
          <p:nvPr/>
        </p:nvCxnSpPr>
        <p:spPr>
          <a:xfrm flipV="1">
            <a:off x="8868385" y="4415317"/>
            <a:ext cx="1112993" cy="1165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1A422A52-D3FF-4E6B-85CC-8BDD36FC0629}"/>
              </a:ext>
            </a:extLst>
          </p:cNvPr>
          <p:cNvCxnSpPr>
            <a:cxnSpLocks/>
          </p:cNvCxnSpPr>
          <p:nvPr/>
        </p:nvCxnSpPr>
        <p:spPr>
          <a:xfrm>
            <a:off x="8868385" y="5653957"/>
            <a:ext cx="1112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E421D917-07B2-4780-93A5-240A9835C560}"/>
              </a:ext>
            </a:extLst>
          </p:cNvPr>
          <p:cNvGrpSpPr/>
          <p:nvPr/>
        </p:nvGrpSpPr>
        <p:grpSpPr>
          <a:xfrm>
            <a:off x="6175859" y="3207547"/>
            <a:ext cx="748200" cy="2821912"/>
            <a:chOff x="10308408" y="2493580"/>
            <a:chExt cx="787941" cy="297180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EC01BD4C-97CF-4F07-AA90-934B0F6D33AD}"/>
                </a:ext>
              </a:extLst>
            </p:cNvPr>
            <p:cNvSpPr/>
            <p:nvPr/>
          </p:nvSpPr>
          <p:spPr>
            <a:xfrm>
              <a:off x="10308408" y="2493580"/>
              <a:ext cx="787941" cy="2971801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02FD01C8-D0FA-489F-8151-1E5B79AE1121}"/>
                </a:ext>
              </a:extLst>
            </p:cNvPr>
            <p:cNvGrpSpPr/>
            <p:nvPr/>
          </p:nvGrpSpPr>
          <p:grpSpPr>
            <a:xfrm>
              <a:off x="10405685" y="2564376"/>
              <a:ext cx="603115" cy="2827506"/>
              <a:chOff x="6342434" y="2660514"/>
              <a:chExt cx="603115" cy="2827506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3D82B1C2-3305-4C48-AD1B-841332D1CA6F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3D82B1C2-3305-4C48-AD1B-841332D1CA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EB2D4B4A-389C-4D86-B9DA-62314FE68723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EB2D4B4A-389C-4D86-B9DA-62314FE687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72CF7693-D10E-4F4B-B129-B3A3A7B73769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72CF7693-D10E-4F4B-B129-B3A3A7B737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2AD8E573-DEA7-4204-82A2-DED870DFFA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5E2C4035-545D-4DD6-81CB-7A42F6C37005}"/>
              </a:ext>
            </a:extLst>
          </p:cNvPr>
          <p:cNvGrpSpPr/>
          <p:nvPr/>
        </p:nvGrpSpPr>
        <p:grpSpPr>
          <a:xfrm>
            <a:off x="10064509" y="3203210"/>
            <a:ext cx="748200" cy="2821912"/>
            <a:chOff x="10308408" y="2493580"/>
            <a:chExt cx="787941" cy="297180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68920649-CB61-4789-82AD-7BCBD4DCC4DA}"/>
                </a:ext>
              </a:extLst>
            </p:cNvPr>
            <p:cNvSpPr/>
            <p:nvPr/>
          </p:nvSpPr>
          <p:spPr>
            <a:xfrm>
              <a:off x="10308408" y="2493580"/>
              <a:ext cx="787941" cy="2971801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EE4A8927-5CCA-48DE-BBE8-580B29A0F9D7}"/>
                </a:ext>
              </a:extLst>
            </p:cNvPr>
            <p:cNvGrpSpPr/>
            <p:nvPr/>
          </p:nvGrpSpPr>
          <p:grpSpPr>
            <a:xfrm>
              <a:off x="10405685" y="2564376"/>
              <a:ext cx="603115" cy="2827506"/>
              <a:chOff x="6342434" y="2660514"/>
              <a:chExt cx="603115" cy="2827506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56803C86-7023-497D-99E9-747B07080A11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56803C86-7023-497D-99E9-747B07080A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FA45DDBC-1ABB-4FF4-B330-793B40B9A9B8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FA45DDBC-1ABB-4FF4-B330-793B40B9A9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D2CB8D89-B8F5-4B43-AFE5-53514FB996BC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D2CB8D89-B8F5-4B43-AFE5-53514FB996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585B896F-8022-4779-81C7-E781DB595B5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400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7AEA-FE3B-4DD2-99D3-8BB8C727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autoencoder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785C-783E-4BC1-A511-093733BBC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400" dirty="0"/>
              <a:t>Stacking them into each other leads to a hierarchical representation (Lee et.al., 2011)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2F84-22AA-4962-8409-07F49801BF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14</a:t>
            </a:fld>
            <a:endParaRPr lang="nl-BE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4E96F4A-377D-4831-B92D-61282F992F60}"/>
              </a:ext>
            </a:extLst>
          </p:cNvPr>
          <p:cNvGrpSpPr/>
          <p:nvPr/>
        </p:nvGrpSpPr>
        <p:grpSpPr>
          <a:xfrm>
            <a:off x="838201" y="2835946"/>
            <a:ext cx="10515600" cy="2929418"/>
            <a:chOff x="1014919" y="3115545"/>
            <a:chExt cx="10803934" cy="300974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70E5B3-A24D-4649-B817-28CDA8EB6E2C}"/>
                </a:ext>
              </a:extLst>
            </p:cNvPr>
            <p:cNvGrpSpPr/>
            <p:nvPr/>
          </p:nvGrpSpPr>
          <p:grpSpPr>
            <a:xfrm>
              <a:off x="1014919" y="3115545"/>
              <a:ext cx="654021" cy="3009740"/>
              <a:chOff x="7001150" y="2165334"/>
              <a:chExt cx="787941" cy="362603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E1E0408-C680-4108-865D-4ACB5A1AABEB}"/>
                  </a:ext>
                </a:extLst>
              </p:cNvPr>
              <p:cNvSpPr/>
              <p:nvPr/>
            </p:nvSpPr>
            <p:spPr>
              <a:xfrm>
                <a:off x="7001150" y="2165334"/>
                <a:ext cx="787941" cy="362603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412AF86-7A0C-428C-B4E9-1A1686D431D8}"/>
                  </a:ext>
                </a:extLst>
              </p:cNvPr>
              <p:cNvGrpSpPr/>
              <p:nvPr/>
            </p:nvGrpSpPr>
            <p:grpSpPr>
              <a:xfrm>
                <a:off x="7098427" y="2255593"/>
                <a:ext cx="613301" cy="3436714"/>
                <a:chOff x="6342434" y="2352862"/>
                <a:chExt cx="613301" cy="3436714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31F971EC-2CCB-44F0-8FA8-C5CABB595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352862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31F971EC-2CCB-44F0-8FA8-C5CABB59544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352862"/>
                      <a:ext cx="603115" cy="603115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8B8A0B5C-20AC-476F-B825-0B35BC34B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026681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8B8A0B5C-20AC-476F-B825-0B35BC34B4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026681"/>
                      <a:ext cx="603115" cy="603115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FF543AF0-D06A-43AE-BDEA-148C3AF9F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5186461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FF543AF0-D06A-43AE-BDEA-148C3AF9FD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5186461"/>
                      <a:ext cx="603115" cy="603115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7B53F799-EBB5-475D-B32F-D7C304AFD2A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45115" y="4172983"/>
                      <a:ext cx="539202" cy="482039"/>
                    </a:xfrm>
                    <a:prstGeom prst="rect">
                      <a:avLst/>
                    </a:prstGeom>
                    <a:grp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7B53F799-EBB5-475D-B32F-D7C304AFD2A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45115" y="4172983"/>
                      <a:ext cx="539202" cy="48203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EC78DC-8971-4E6C-824C-5E9E480B9CAA}"/>
                </a:ext>
              </a:extLst>
            </p:cNvPr>
            <p:cNvGrpSpPr/>
            <p:nvPr/>
          </p:nvGrpSpPr>
          <p:grpSpPr>
            <a:xfrm>
              <a:off x="11164832" y="3115546"/>
              <a:ext cx="654021" cy="3009741"/>
              <a:chOff x="10308408" y="2166466"/>
              <a:chExt cx="787941" cy="3626031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B8D56D5A-B8AF-4230-B868-374286D9D70D}"/>
                  </a:ext>
                </a:extLst>
              </p:cNvPr>
              <p:cNvSpPr/>
              <p:nvPr/>
            </p:nvSpPr>
            <p:spPr>
              <a:xfrm>
                <a:off x="10308408" y="2166466"/>
                <a:ext cx="787941" cy="3626031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AEF2DA6-DF46-48EF-9BDC-5E241299C7D8}"/>
                  </a:ext>
                </a:extLst>
              </p:cNvPr>
              <p:cNvGrpSpPr/>
              <p:nvPr/>
            </p:nvGrpSpPr>
            <p:grpSpPr>
              <a:xfrm>
                <a:off x="10405685" y="2256724"/>
                <a:ext cx="613301" cy="3436714"/>
                <a:chOff x="6342434" y="2352862"/>
                <a:chExt cx="613301" cy="3436714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D735C777-A101-4E20-8343-129E46E94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352862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D735C777-A101-4E20-8343-129E46E9487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352862"/>
                      <a:ext cx="603115" cy="603115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837D71B6-F5AA-47EA-8FDE-119C2329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030225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837D71B6-F5AA-47EA-8FDE-119C2329466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03022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7A8DDEC5-123E-45AA-95CE-FCA29572EC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5186461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7A8DDEC5-123E-45AA-95CE-FCA29572EC7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5186461"/>
                      <a:ext cx="603115" cy="603115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82E99C5A-920E-4AC2-8222-4B1DD1B3182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45115" y="4172983"/>
                      <a:ext cx="539202" cy="482039"/>
                    </a:xfrm>
                    <a:prstGeom prst="rect">
                      <a:avLst/>
                    </a:prstGeom>
                    <a:grp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82E99C5A-920E-4AC2-8222-4B1DD1B3182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45115" y="4172983"/>
                      <a:ext cx="539202" cy="48203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AE567DB-1FB0-461E-BC07-A0669B4307B8}"/>
                </a:ext>
              </a:extLst>
            </p:cNvPr>
            <p:cNvCxnSpPr>
              <a:cxnSpLocks/>
            </p:cNvCxnSpPr>
            <p:nvPr/>
          </p:nvCxnSpPr>
          <p:spPr>
            <a:xfrm>
              <a:off x="1668940" y="3734932"/>
              <a:ext cx="972896" cy="5302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895A4C2-1237-41BC-846D-CB5D3EB7B050}"/>
                </a:ext>
              </a:extLst>
            </p:cNvPr>
            <p:cNvCxnSpPr>
              <a:cxnSpLocks/>
            </p:cNvCxnSpPr>
            <p:nvPr/>
          </p:nvCxnSpPr>
          <p:spPr>
            <a:xfrm>
              <a:off x="1668940" y="3651374"/>
              <a:ext cx="9728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3101F10-C999-4F14-AFAC-93217B7E7A1D}"/>
                </a:ext>
              </a:extLst>
            </p:cNvPr>
            <p:cNvCxnSpPr>
              <a:cxnSpLocks/>
            </p:cNvCxnSpPr>
            <p:nvPr/>
          </p:nvCxnSpPr>
          <p:spPr>
            <a:xfrm>
              <a:off x="1668940" y="3818394"/>
              <a:ext cx="972896" cy="1473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DDFC671-87C9-4BC4-9EB8-4E76307F3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8940" y="3778009"/>
              <a:ext cx="972895" cy="4233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C75EF8-D3C5-4861-B592-2AE95D2185A5}"/>
                </a:ext>
              </a:extLst>
            </p:cNvPr>
            <p:cNvCxnSpPr>
              <a:cxnSpLocks/>
            </p:cNvCxnSpPr>
            <p:nvPr/>
          </p:nvCxnSpPr>
          <p:spPr>
            <a:xfrm>
              <a:off x="1668940" y="4312779"/>
              <a:ext cx="9728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DBC4B2A-01A0-4398-899A-8B0EC4F10098}"/>
                </a:ext>
              </a:extLst>
            </p:cNvPr>
            <p:cNvCxnSpPr>
              <a:cxnSpLocks/>
            </p:cNvCxnSpPr>
            <p:nvPr/>
          </p:nvCxnSpPr>
          <p:spPr>
            <a:xfrm>
              <a:off x="1668940" y="4389374"/>
              <a:ext cx="972896" cy="10500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2B643C7-CD40-4D87-9587-089949B84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8940" y="3915686"/>
              <a:ext cx="972895" cy="1483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8EDD518-7DD9-473A-A6C7-90B0F2A90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8940" y="4442805"/>
              <a:ext cx="972896" cy="1018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015427-BF2D-40B0-9EA6-CAC8066F52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8940" y="5525532"/>
              <a:ext cx="9728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B9F2AF1-2034-4744-A74C-2B7DC3B0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267" y="3734932"/>
              <a:ext cx="972896" cy="5302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5AF430-DDFA-4CB9-8975-2A37AB68C5A4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267" y="3651374"/>
              <a:ext cx="9728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D4B30B7-73E1-4797-9BEF-27CA5ABB231D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267" y="3818394"/>
              <a:ext cx="972896" cy="1473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7AA4348-12E0-4BD2-8DCB-D8AD1D93C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9267" y="3778009"/>
              <a:ext cx="972895" cy="4233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83CE605-3066-446E-814C-DB56A8D3E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267" y="4312779"/>
              <a:ext cx="9728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625557-4AB2-4C0F-A79D-7D426B0ECDE9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267" y="4389374"/>
              <a:ext cx="972896" cy="10500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3F68E86-636C-4DE0-9956-588C9A389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9267" y="3915686"/>
              <a:ext cx="972895" cy="1483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93D0B7B-E944-455E-89CD-C341AC04B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9267" y="4442805"/>
              <a:ext cx="972896" cy="1018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7D2FA2E-3086-4FD7-AF3B-144C71CE0248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267" y="5525532"/>
              <a:ext cx="9728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C8A90C0-D214-439B-86E7-C4779C861B34}"/>
                </a:ext>
              </a:extLst>
            </p:cNvPr>
            <p:cNvGrpSpPr/>
            <p:nvPr/>
          </p:nvGrpSpPr>
          <p:grpSpPr>
            <a:xfrm>
              <a:off x="2664112" y="3260102"/>
              <a:ext cx="654019" cy="2720622"/>
              <a:chOff x="7001150" y="2339491"/>
              <a:chExt cx="787941" cy="3277716"/>
            </a:xfrm>
            <a:solidFill>
              <a:schemeClr val="accent4">
                <a:lumMod val="10000"/>
                <a:lumOff val="90000"/>
              </a:schemeClr>
            </a:solidFill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CFF5FCC4-9F20-4493-B0D3-C1FE18CD26E9}"/>
                  </a:ext>
                </a:extLst>
              </p:cNvPr>
              <p:cNvSpPr/>
              <p:nvPr/>
            </p:nvSpPr>
            <p:spPr>
              <a:xfrm>
                <a:off x="7001150" y="2339491"/>
                <a:ext cx="787941" cy="3277716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1A5F8C3A-8237-4F06-928E-31C2E0595966}"/>
                  </a:ext>
                </a:extLst>
              </p:cNvPr>
              <p:cNvGrpSpPr/>
              <p:nvPr/>
            </p:nvGrpSpPr>
            <p:grpSpPr>
              <a:xfrm>
                <a:off x="7098427" y="2422093"/>
                <a:ext cx="613302" cy="3097171"/>
                <a:chOff x="6342434" y="2519362"/>
                <a:chExt cx="613302" cy="3097171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F2D9DB39-8B2E-452A-B431-C30470BD7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519362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F2D9DB39-8B2E-452A-B431-C30470BD731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519362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8CDDE745-3044-4613-905C-BB181BBE61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207093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8CDDE745-3044-4613-905C-BB181BBE611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207093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F456998B-77BA-4E39-BD14-E120CE918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5013418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F456998B-77BA-4E39-BD14-E120CE9187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5013418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 l="-2381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526E01BB-8DD5-4CE8-9E4F-1FFAAF55625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45115" y="4172982"/>
                      <a:ext cx="539203" cy="482039"/>
                    </a:xfrm>
                    <a:prstGeom prst="rect">
                      <a:avLst/>
                    </a:prstGeom>
                    <a:grp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526E01BB-8DD5-4CE8-9E4F-1FFAAF5562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45115" y="4172982"/>
                      <a:ext cx="539203" cy="48203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64B9991-E50E-4E6E-803D-DAA90AD700C1}"/>
                </a:ext>
              </a:extLst>
            </p:cNvPr>
            <p:cNvGrpSpPr/>
            <p:nvPr/>
          </p:nvGrpSpPr>
          <p:grpSpPr>
            <a:xfrm>
              <a:off x="9442972" y="3260102"/>
              <a:ext cx="654019" cy="2720622"/>
              <a:chOff x="10308408" y="2340622"/>
              <a:chExt cx="787941" cy="3277716"/>
            </a:xfrm>
            <a:solidFill>
              <a:schemeClr val="accent4">
                <a:lumMod val="10000"/>
                <a:lumOff val="90000"/>
              </a:schemeClr>
            </a:solidFill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50B3DBD8-7F22-409D-A100-5CC039D45949}"/>
                  </a:ext>
                </a:extLst>
              </p:cNvPr>
              <p:cNvSpPr/>
              <p:nvPr/>
            </p:nvSpPr>
            <p:spPr>
              <a:xfrm>
                <a:off x="10308408" y="2340622"/>
                <a:ext cx="787941" cy="3277716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E2F434C6-F0EE-4363-A786-BAC95FCFF717}"/>
                  </a:ext>
                </a:extLst>
              </p:cNvPr>
              <p:cNvGrpSpPr/>
              <p:nvPr/>
            </p:nvGrpSpPr>
            <p:grpSpPr>
              <a:xfrm>
                <a:off x="10405685" y="2418728"/>
                <a:ext cx="613302" cy="3101666"/>
                <a:chOff x="6342434" y="2514866"/>
                <a:chExt cx="613302" cy="3101666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4" name="Oval 133">
                      <a:extLst>
                        <a:ext uri="{FF2B5EF4-FFF2-40B4-BE49-F238E27FC236}">
                          <a16:creationId xmlns:a16="http://schemas.microsoft.com/office/drawing/2014/main" id="{03EF3F06-3D8D-4940-8A88-0F383CB4F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514866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34" name="Oval 133">
                      <a:extLst>
                        <a:ext uri="{FF2B5EF4-FFF2-40B4-BE49-F238E27FC236}">
                          <a16:creationId xmlns:a16="http://schemas.microsoft.com/office/drawing/2014/main" id="{03EF3F06-3D8D-4940-8A88-0F383CB4F16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514866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5" name="Oval 134">
                      <a:extLst>
                        <a:ext uri="{FF2B5EF4-FFF2-40B4-BE49-F238E27FC236}">
                          <a16:creationId xmlns:a16="http://schemas.microsoft.com/office/drawing/2014/main" id="{C6E0DDB2-DCA9-4FEF-90E6-CB5C5D0C9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207411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35" name="Oval 134">
                      <a:extLst>
                        <a:ext uri="{FF2B5EF4-FFF2-40B4-BE49-F238E27FC236}">
                          <a16:creationId xmlns:a16="http://schemas.microsoft.com/office/drawing/2014/main" id="{C6E0DDB2-DCA9-4FEF-90E6-CB5C5D0C9B2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207411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90A3EC3B-06D5-470F-967E-B9D412BB5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5013417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90A3EC3B-06D5-470F-967E-B9D412BB5D2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501341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 l="-2381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4AFE5A29-0058-4C58-A71C-F8B4DD74D6E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45115" y="4172981"/>
                      <a:ext cx="539203" cy="482039"/>
                    </a:xfrm>
                    <a:prstGeom prst="rect">
                      <a:avLst/>
                    </a:prstGeom>
                    <a:grp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4AFE5A29-0058-4C58-A71C-F8B4DD74D6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45115" y="4172981"/>
                      <a:ext cx="539203" cy="48203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32396D4-9BB9-433F-8631-9CC06FC2C64F}"/>
                </a:ext>
              </a:extLst>
            </p:cNvPr>
            <p:cNvCxnSpPr>
              <a:cxnSpLocks/>
            </p:cNvCxnSpPr>
            <p:nvPr/>
          </p:nvCxnSpPr>
          <p:spPr>
            <a:xfrm>
              <a:off x="3318131" y="3734931"/>
              <a:ext cx="972894" cy="530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910AD57-BBE1-464F-BB58-F9A0B88656B8}"/>
                </a:ext>
              </a:extLst>
            </p:cNvPr>
            <p:cNvCxnSpPr>
              <a:cxnSpLocks/>
            </p:cNvCxnSpPr>
            <p:nvPr/>
          </p:nvCxnSpPr>
          <p:spPr>
            <a:xfrm>
              <a:off x="3318131" y="3651373"/>
              <a:ext cx="9728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8EF7508-895D-4995-91FE-11CD2EAC7720}"/>
                </a:ext>
              </a:extLst>
            </p:cNvPr>
            <p:cNvCxnSpPr>
              <a:cxnSpLocks/>
            </p:cNvCxnSpPr>
            <p:nvPr/>
          </p:nvCxnSpPr>
          <p:spPr>
            <a:xfrm>
              <a:off x="3318131" y="3818393"/>
              <a:ext cx="972894" cy="14737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0E135B97-C825-46D8-9395-1EB245D38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8131" y="3778008"/>
              <a:ext cx="972893" cy="423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CBFCC818-1C0F-41D5-BA37-AAA8DC6F9F53}"/>
                </a:ext>
              </a:extLst>
            </p:cNvPr>
            <p:cNvCxnSpPr>
              <a:cxnSpLocks/>
            </p:cNvCxnSpPr>
            <p:nvPr/>
          </p:nvCxnSpPr>
          <p:spPr>
            <a:xfrm>
              <a:off x="3318131" y="4312777"/>
              <a:ext cx="9728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9992BFA9-0AD0-4193-9022-DDB85DF20619}"/>
                </a:ext>
              </a:extLst>
            </p:cNvPr>
            <p:cNvCxnSpPr>
              <a:cxnSpLocks/>
            </p:cNvCxnSpPr>
            <p:nvPr/>
          </p:nvCxnSpPr>
          <p:spPr>
            <a:xfrm>
              <a:off x="3318131" y="4389372"/>
              <a:ext cx="972894" cy="10500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5FCBAB6A-D39E-44C4-8954-126BCFDFC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8131" y="3915685"/>
              <a:ext cx="972893" cy="14833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3708E1C-EA4C-4203-A40E-F4E326AD8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8131" y="4442803"/>
              <a:ext cx="972894" cy="10188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DE6C04C-7058-47AE-902E-6C59EF19ED4F}"/>
                </a:ext>
              </a:extLst>
            </p:cNvPr>
            <p:cNvCxnSpPr>
              <a:cxnSpLocks/>
            </p:cNvCxnSpPr>
            <p:nvPr/>
          </p:nvCxnSpPr>
          <p:spPr>
            <a:xfrm>
              <a:off x="3318131" y="5525528"/>
              <a:ext cx="9728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3171642-775E-4DAF-A10D-858EC2ACE134}"/>
                </a:ext>
              </a:extLst>
            </p:cNvPr>
            <p:cNvCxnSpPr>
              <a:cxnSpLocks/>
            </p:cNvCxnSpPr>
            <p:nvPr/>
          </p:nvCxnSpPr>
          <p:spPr>
            <a:xfrm>
              <a:off x="8397409" y="3734931"/>
              <a:ext cx="972894" cy="530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DF8691D3-5241-4661-A83D-B082ABEDF346}"/>
                </a:ext>
              </a:extLst>
            </p:cNvPr>
            <p:cNvCxnSpPr>
              <a:cxnSpLocks/>
            </p:cNvCxnSpPr>
            <p:nvPr/>
          </p:nvCxnSpPr>
          <p:spPr>
            <a:xfrm>
              <a:off x="8397409" y="3651373"/>
              <a:ext cx="9728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377A56B-3DD7-4401-994B-A003E95134E9}"/>
                </a:ext>
              </a:extLst>
            </p:cNvPr>
            <p:cNvCxnSpPr>
              <a:cxnSpLocks/>
            </p:cNvCxnSpPr>
            <p:nvPr/>
          </p:nvCxnSpPr>
          <p:spPr>
            <a:xfrm>
              <a:off x="8397409" y="3818393"/>
              <a:ext cx="972894" cy="14737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93BE5C50-901C-4797-BBB8-4F12C2BFD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7409" y="3778008"/>
              <a:ext cx="972893" cy="423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1A361272-E97C-45E1-B055-C6F0FDE8C353}"/>
                </a:ext>
              </a:extLst>
            </p:cNvPr>
            <p:cNvCxnSpPr>
              <a:cxnSpLocks/>
            </p:cNvCxnSpPr>
            <p:nvPr/>
          </p:nvCxnSpPr>
          <p:spPr>
            <a:xfrm>
              <a:off x="8397409" y="4312777"/>
              <a:ext cx="9728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BE79CBA-C21A-4F71-9EC4-8B8C6E8790E6}"/>
                </a:ext>
              </a:extLst>
            </p:cNvPr>
            <p:cNvCxnSpPr>
              <a:cxnSpLocks/>
            </p:cNvCxnSpPr>
            <p:nvPr/>
          </p:nvCxnSpPr>
          <p:spPr>
            <a:xfrm>
              <a:off x="8397409" y="4389372"/>
              <a:ext cx="972894" cy="10500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323A650A-EA76-4582-A384-D397A65A3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7409" y="3915685"/>
              <a:ext cx="972893" cy="14833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6801573D-E709-41F1-AC1B-F8F7290DF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7409" y="4442803"/>
              <a:ext cx="972894" cy="10188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0178DC5-CE60-44A5-8923-EDE176C2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397409" y="5525528"/>
              <a:ext cx="9728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BBB1C53-EAA9-43AE-866D-5D3A0005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985762" y="3741529"/>
              <a:ext cx="971121" cy="529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AF7557F1-2DBD-449F-9F8D-785BDC56ACB9}"/>
                </a:ext>
              </a:extLst>
            </p:cNvPr>
            <p:cNvCxnSpPr>
              <a:cxnSpLocks/>
            </p:cNvCxnSpPr>
            <p:nvPr/>
          </p:nvCxnSpPr>
          <p:spPr>
            <a:xfrm>
              <a:off x="4985762" y="3658123"/>
              <a:ext cx="971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4A3EE18-B072-415E-B751-B56E78F769F3}"/>
                </a:ext>
              </a:extLst>
            </p:cNvPr>
            <p:cNvCxnSpPr>
              <a:cxnSpLocks/>
            </p:cNvCxnSpPr>
            <p:nvPr/>
          </p:nvCxnSpPr>
          <p:spPr>
            <a:xfrm>
              <a:off x="4985762" y="3824839"/>
              <a:ext cx="971121" cy="1471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68D6354D-547A-4B6D-BD49-9F4D39CAEA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762" y="3784528"/>
              <a:ext cx="971120" cy="422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35CFB555-8581-442B-9A36-9E4BAD81059E}"/>
                </a:ext>
              </a:extLst>
            </p:cNvPr>
            <p:cNvCxnSpPr>
              <a:cxnSpLocks/>
            </p:cNvCxnSpPr>
            <p:nvPr/>
          </p:nvCxnSpPr>
          <p:spPr>
            <a:xfrm>
              <a:off x="4985762" y="4318322"/>
              <a:ext cx="971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D5E6974-15F1-4177-B774-AD80B22EC985}"/>
                </a:ext>
              </a:extLst>
            </p:cNvPr>
            <p:cNvCxnSpPr>
              <a:cxnSpLocks/>
            </p:cNvCxnSpPr>
            <p:nvPr/>
          </p:nvCxnSpPr>
          <p:spPr>
            <a:xfrm>
              <a:off x="4985762" y="4394778"/>
              <a:ext cx="971121" cy="10481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EEE7BC8-8815-4E6A-ADB6-BFC1E3F0F7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762" y="3921954"/>
              <a:ext cx="971120" cy="1480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3D0C1E0-DD36-465B-A62E-8839096B2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762" y="4448111"/>
              <a:ext cx="971121" cy="10170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79618003-4279-4B09-BD18-1BE1602BF0A7}"/>
                </a:ext>
              </a:extLst>
            </p:cNvPr>
            <p:cNvCxnSpPr>
              <a:cxnSpLocks/>
            </p:cNvCxnSpPr>
            <p:nvPr/>
          </p:nvCxnSpPr>
          <p:spPr>
            <a:xfrm>
              <a:off x="4985762" y="5528864"/>
              <a:ext cx="971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452F1B4-5078-45F6-9A02-3898DFCD98E9}"/>
                </a:ext>
              </a:extLst>
            </p:cNvPr>
            <p:cNvGrpSpPr/>
            <p:nvPr/>
          </p:nvGrpSpPr>
          <p:grpSpPr>
            <a:xfrm>
              <a:off x="6029419" y="3515377"/>
              <a:ext cx="652828" cy="2220041"/>
              <a:chOff x="10308408" y="2639723"/>
              <a:chExt cx="787941" cy="267951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1B88B747-8E88-460A-8BBB-C9FD6CC2A0A9}"/>
                  </a:ext>
                </a:extLst>
              </p:cNvPr>
              <p:cNvSpPr/>
              <p:nvPr/>
            </p:nvSpPr>
            <p:spPr>
              <a:xfrm>
                <a:off x="10308408" y="2639723"/>
                <a:ext cx="787941" cy="26795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8DDA1073-9004-40D2-9B47-D1420151D00E}"/>
                  </a:ext>
                </a:extLst>
              </p:cNvPr>
              <p:cNvGrpSpPr/>
              <p:nvPr/>
            </p:nvGrpSpPr>
            <p:grpSpPr>
              <a:xfrm>
                <a:off x="10405685" y="2730948"/>
                <a:ext cx="613742" cy="2464770"/>
                <a:chOff x="6342434" y="2827086"/>
                <a:chExt cx="613742" cy="2464770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5" name="Oval 174">
                      <a:extLst>
                        <a:ext uri="{FF2B5EF4-FFF2-40B4-BE49-F238E27FC236}">
                          <a16:creationId xmlns:a16="http://schemas.microsoft.com/office/drawing/2014/main" id="{87F5A0A1-E577-4D11-946E-0C2CF8550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827086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75" name="Oval 174">
                      <a:extLst>
                        <a:ext uri="{FF2B5EF4-FFF2-40B4-BE49-F238E27FC236}">
                          <a16:creationId xmlns:a16="http://schemas.microsoft.com/office/drawing/2014/main" id="{87F5A0A1-E577-4D11-946E-0C2CF8550FF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827086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 b="-3571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A42D64A6-4A3C-4318-8B09-70A7C9F17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495430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A42D64A6-4A3C-4318-8B09-70A7C9F17E9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495430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 b="-3614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EDD7ACCA-F4F6-4097-8A88-35327B8D1B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688741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EDD7ACCA-F4F6-4097-8A88-35327B8D1B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688741"/>
                      <a:ext cx="603115" cy="603115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b="-3571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D4A6A0B0-7CA9-4E27-A9DA-BA6E468AAAC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44623" y="4172542"/>
                      <a:ext cx="540187" cy="482919"/>
                    </a:xfrm>
                    <a:prstGeom prst="rect">
                      <a:avLst/>
                    </a:prstGeom>
                    <a:grp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D4A6A0B0-7CA9-4E27-A9DA-BA6E468AAAC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44623" y="4172542"/>
                      <a:ext cx="540187" cy="48291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638844FC-5CEC-4A1E-9C86-CA556B6D2C53}"/>
                </a:ext>
              </a:extLst>
            </p:cNvPr>
            <p:cNvCxnSpPr>
              <a:cxnSpLocks/>
            </p:cNvCxnSpPr>
            <p:nvPr/>
          </p:nvCxnSpPr>
          <p:spPr>
            <a:xfrm>
              <a:off x="6682247" y="3741529"/>
              <a:ext cx="971121" cy="529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DBE92052-7AE0-41B5-B5B4-DA032022D9C3}"/>
                </a:ext>
              </a:extLst>
            </p:cNvPr>
            <p:cNvCxnSpPr>
              <a:cxnSpLocks/>
            </p:cNvCxnSpPr>
            <p:nvPr/>
          </p:nvCxnSpPr>
          <p:spPr>
            <a:xfrm>
              <a:off x="6682247" y="3658123"/>
              <a:ext cx="971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1453E63-A45D-47D0-8549-252806E6D89D}"/>
                </a:ext>
              </a:extLst>
            </p:cNvPr>
            <p:cNvCxnSpPr>
              <a:cxnSpLocks/>
            </p:cNvCxnSpPr>
            <p:nvPr/>
          </p:nvCxnSpPr>
          <p:spPr>
            <a:xfrm>
              <a:off x="6682247" y="3824839"/>
              <a:ext cx="971121" cy="1471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A01B510D-02FF-4458-9826-75F6C1AC9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2247" y="3784528"/>
              <a:ext cx="971120" cy="422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130B71A4-1DFC-4A91-A687-6CC544362405}"/>
                </a:ext>
              </a:extLst>
            </p:cNvPr>
            <p:cNvCxnSpPr>
              <a:cxnSpLocks/>
            </p:cNvCxnSpPr>
            <p:nvPr/>
          </p:nvCxnSpPr>
          <p:spPr>
            <a:xfrm>
              <a:off x="6682247" y="4318322"/>
              <a:ext cx="971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7EF903EF-5FEA-483C-9ED9-85F9920E52E4}"/>
                </a:ext>
              </a:extLst>
            </p:cNvPr>
            <p:cNvCxnSpPr>
              <a:cxnSpLocks/>
            </p:cNvCxnSpPr>
            <p:nvPr/>
          </p:nvCxnSpPr>
          <p:spPr>
            <a:xfrm>
              <a:off x="6682247" y="4394778"/>
              <a:ext cx="971121" cy="10481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0F33BD96-9A64-4599-A372-9C91488D5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2247" y="3921954"/>
              <a:ext cx="971120" cy="1480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E18A267-21AC-43C3-A3AA-DCEE2A5D4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2247" y="4448111"/>
              <a:ext cx="971121" cy="10170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646E3BA3-B914-4D59-A3A9-D2B7197B3FE9}"/>
                </a:ext>
              </a:extLst>
            </p:cNvPr>
            <p:cNvCxnSpPr>
              <a:cxnSpLocks/>
            </p:cNvCxnSpPr>
            <p:nvPr/>
          </p:nvCxnSpPr>
          <p:spPr>
            <a:xfrm>
              <a:off x="6682247" y="5528864"/>
              <a:ext cx="971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A16AC678-0768-4458-9CF7-9BDA71C2029B}"/>
                </a:ext>
              </a:extLst>
            </p:cNvPr>
            <p:cNvGrpSpPr/>
            <p:nvPr/>
          </p:nvGrpSpPr>
          <p:grpSpPr>
            <a:xfrm>
              <a:off x="4332934" y="3394294"/>
              <a:ext cx="652828" cy="2462207"/>
              <a:chOff x="10308408" y="2493580"/>
              <a:chExt cx="787941" cy="2971801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2E594862-2804-42E4-92C3-164D7F2BE776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3E46D966-6FF5-483D-BA3B-1308A7307516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13742" cy="2827506"/>
                <a:chOff x="6342434" y="2660514"/>
                <a:chExt cx="613742" cy="2827506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5D880484-7646-4154-9E40-2BD657612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5D880484-7646-4154-9E40-2BD6576127A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0F4DD5CB-8808-4AFB-94E2-BF749448A9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0F4DD5CB-8808-4AFB-94E2-BF749448A92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CF87EE60-2D59-4992-B31B-BE9B1C9A5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CF87EE60-2D59-4992-B31B-BE9B1C9A51B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DBCB023C-35C8-4235-8B3D-81BA3DED726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44623" y="4172541"/>
                      <a:ext cx="540187" cy="482919"/>
                    </a:xfrm>
                    <a:prstGeom prst="rect">
                      <a:avLst/>
                    </a:prstGeom>
                    <a:grp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DBCB023C-35C8-4235-8B3D-81BA3DED726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44623" y="4172541"/>
                      <a:ext cx="540187" cy="48291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9EA0D6B-BA7A-412C-9315-0E460F545134}"/>
                </a:ext>
              </a:extLst>
            </p:cNvPr>
            <p:cNvGrpSpPr/>
            <p:nvPr/>
          </p:nvGrpSpPr>
          <p:grpSpPr>
            <a:xfrm>
              <a:off x="7725903" y="3390510"/>
              <a:ext cx="652828" cy="2462207"/>
              <a:chOff x="10308408" y="2493580"/>
              <a:chExt cx="787941" cy="2971801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7ADA5DB4-4958-4F36-AFD2-7F9C5D9F53F7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F4D186DF-285C-45E0-A218-5CE7FEFDEF8C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13742" cy="2827506"/>
                <a:chOff x="6342434" y="2660514"/>
                <a:chExt cx="613742" cy="2827506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8" name="Oval 197">
                      <a:extLst>
                        <a:ext uri="{FF2B5EF4-FFF2-40B4-BE49-F238E27FC236}">
                          <a16:creationId xmlns:a16="http://schemas.microsoft.com/office/drawing/2014/main" id="{91FA6CC4-F565-4D9A-8375-CB7A966F93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98" name="Oval 197">
                      <a:extLst>
                        <a:ext uri="{FF2B5EF4-FFF2-40B4-BE49-F238E27FC236}">
                          <a16:creationId xmlns:a16="http://schemas.microsoft.com/office/drawing/2014/main" id="{91FA6CC4-F565-4D9A-8375-CB7A966F936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9" name="Oval 198">
                      <a:extLst>
                        <a:ext uri="{FF2B5EF4-FFF2-40B4-BE49-F238E27FC236}">
                          <a16:creationId xmlns:a16="http://schemas.microsoft.com/office/drawing/2014/main" id="{DC5076B4-EEA3-4719-82B6-2A085E06B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99" name="Oval 198">
                      <a:extLst>
                        <a:ext uri="{FF2B5EF4-FFF2-40B4-BE49-F238E27FC236}">
                          <a16:creationId xmlns:a16="http://schemas.microsoft.com/office/drawing/2014/main" id="{DC5076B4-EEA3-4719-82B6-2A085E06B1E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0" name="Oval 199">
                      <a:extLst>
                        <a:ext uri="{FF2B5EF4-FFF2-40B4-BE49-F238E27FC236}">
                          <a16:creationId xmlns:a16="http://schemas.microsoft.com/office/drawing/2014/main" id="{208617A1-668F-41BC-A7C7-5B408DDB82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200" name="Oval 199">
                      <a:extLst>
                        <a:ext uri="{FF2B5EF4-FFF2-40B4-BE49-F238E27FC236}">
                          <a16:creationId xmlns:a16="http://schemas.microsoft.com/office/drawing/2014/main" id="{208617A1-668F-41BC-A7C7-5B408DDB82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54C20AE6-FECA-495F-9255-2E7FF98BF17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44623" y="4172541"/>
                      <a:ext cx="540187" cy="482919"/>
                    </a:xfrm>
                    <a:prstGeom prst="rect">
                      <a:avLst/>
                    </a:prstGeom>
                    <a:grp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54C20AE6-FECA-495F-9255-2E7FF98BF17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44623" y="4172541"/>
                      <a:ext cx="540187" cy="482919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253634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7AEA-FE3B-4DD2-99D3-8BB8C727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autoencoder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785C-783E-4BC1-A511-093733BBC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400" dirty="0"/>
              <a:t>Stacking them into each other leads to a hierarchical representation (Lee et.al., 2011)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2F84-22AA-4962-8409-07F49801BF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15</a:t>
            </a:fld>
            <a:endParaRPr lang="nl-BE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11E4DCCB-1F03-4A01-A4B2-65103461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48" y="2655587"/>
            <a:ext cx="7646504" cy="38570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9A8C923-A079-44CB-8ECB-1FD02C64B34D}"/>
                  </a:ext>
                </a:extLst>
              </p:cNvPr>
              <p:cNvSpPr/>
              <p:nvPr/>
            </p:nvSpPr>
            <p:spPr>
              <a:xfrm>
                <a:off x="1715153" y="5820495"/>
                <a:ext cx="487247" cy="487247"/>
              </a:xfrm>
              <a:prstGeom prst="ellipse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9A8C923-A079-44CB-8ECB-1FD02C64B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53" y="5820495"/>
                <a:ext cx="487247" cy="48724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FD3E175-68E6-4A17-AE29-E97140C5DE02}"/>
                  </a:ext>
                </a:extLst>
              </p:cNvPr>
              <p:cNvSpPr/>
              <p:nvPr/>
            </p:nvSpPr>
            <p:spPr>
              <a:xfrm>
                <a:off x="1715153" y="4584130"/>
                <a:ext cx="486359" cy="48635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FD3E175-68E6-4A17-AE29-E97140C5D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53" y="4584130"/>
                <a:ext cx="486359" cy="486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ED039156-0537-438F-B0BD-8B7661C65AA4}"/>
                  </a:ext>
                </a:extLst>
              </p:cNvPr>
              <p:cNvSpPr/>
              <p:nvPr/>
            </p:nvSpPr>
            <p:spPr>
              <a:xfrm>
                <a:off x="1715154" y="3079040"/>
                <a:ext cx="486359" cy="4863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ED039156-0537-438F-B0BD-8B7661C65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54" y="3079040"/>
                <a:ext cx="486359" cy="486359"/>
              </a:xfrm>
              <a:prstGeom prst="ellipse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78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A75A-D06D-4C70-814F-1821C0A4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86662-9977-4D17-8F37-E5EECBD83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Apply clustering in the lower-dimensional embedding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378D2-9685-435A-AB3A-F339493057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1878D-06A1-4256-AF26-9EA8519E8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53"/>
          <a:stretch/>
        </p:blipFill>
        <p:spPr>
          <a:xfrm>
            <a:off x="2258062" y="2923994"/>
            <a:ext cx="7675876" cy="2819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A0AD0E-2A69-48E1-A20B-8BA720FF4695}"/>
              </a:ext>
            </a:extLst>
          </p:cNvPr>
          <p:cNvSpPr txBox="1"/>
          <p:nvPr/>
        </p:nvSpPr>
        <p:spPr>
          <a:xfrm>
            <a:off x="2683366" y="2600870"/>
            <a:ext cx="6596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Clustering results on the MNIST dataset (t-SNE visualization)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C9C2C-7732-443A-9024-737C37147B30}"/>
              </a:ext>
            </a:extLst>
          </p:cNvPr>
          <p:cNvSpPr txBox="1"/>
          <p:nvPr/>
        </p:nvSpPr>
        <p:spPr>
          <a:xfrm>
            <a:off x="2384535" y="5727518"/>
            <a:ext cx="2806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K-means in the input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80600-4576-4AD2-878E-BF9C33987F98}"/>
              </a:ext>
            </a:extLst>
          </p:cNvPr>
          <p:cNvSpPr txBox="1"/>
          <p:nvPr/>
        </p:nvSpPr>
        <p:spPr>
          <a:xfrm>
            <a:off x="6522675" y="5731281"/>
            <a:ext cx="2806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K-means in the embedded space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24F51E5-AEA8-46C5-903C-F662679F8915}"/>
              </a:ext>
            </a:extLst>
          </p:cNvPr>
          <p:cNvGrpSpPr/>
          <p:nvPr/>
        </p:nvGrpSpPr>
        <p:grpSpPr>
          <a:xfrm>
            <a:off x="9208983" y="245201"/>
            <a:ext cx="2572215" cy="1565409"/>
            <a:chOff x="7894533" y="245201"/>
            <a:chExt cx="2572215" cy="156540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9FB55CD-0222-43F0-B149-81738066BF06}"/>
                </a:ext>
              </a:extLst>
            </p:cNvPr>
            <p:cNvGrpSpPr/>
            <p:nvPr/>
          </p:nvGrpSpPr>
          <p:grpSpPr>
            <a:xfrm>
              <a:off x="7894533" y="245201"/>
              <a:ext cx="415051" cy="1565409"/>
              <a:chOff x="7001150" y="2492449"/>
              <a:chExt cx="787941" cy="2971801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1DC4626E-E4F1-473F-AD64-717638210299}"/>
                  </a:ext>
                </a:extLst>
              </p:cNvPr>
              <p:cNvSpPr/>
              <p:nvPr/>
            </p:nvSpPr>
            <p:spPr>
              <a:xfrm>
                <a:off x="7001150" y="2492449"/>
                <a:ext cx="787941" cy="29718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6C24917-CF3B-40CF-96A7-E67BDFB5FDB1}"/>
                  </a:ext>
                </a:extLst>
              </p:cNvPr>
              <p:cNvGrpSpPr/>
              <p:nvPr/>
            </p:nvGrpSpPr>
            <p:grpSpPr>
              <a:xfrm>
                <a:off x="7098427" y="2563245"/>
                <a:ext cx="664425" cy="2827506"/>
                <a:chOff x="6342434" y="2660514"/>
                <a:chExt cx="664425" cy="282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9241D4D3-C0EF-409E-A005-CA73A7DB4F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EB8DEFAA-55A3-4BEA-8CAF-5F4C8AA7E43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6642EBCA-3C84-492E-9819-34BCE609D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4C16837A-D3D2-4BFF-8331-6C03A7744E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17A21795-A726-416F-8F3F-8A1092E7F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606D45A3-BBF3-4D0F-99B4-79AEEA110A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7ECDA192-25C9-46E0-A353-EB9C5E7118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64446" y="4121856"/>
                      <a:ext cx="700537" cy="58428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7ECDA192-25C9-46E0-A353-EB9C5E7118E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364446" y="4121856"/>
                      <a:ext cx="700537" cy="584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7E9647B-B276-47B1-8179-AD9797CB3772}"/>
                </a:ext>
              </a:extLst>
            </p:cNvPr>
            <p:cNvGrpSpPr/>
            <p:nvPr/>
          </p:nvGrpSpPr>
          <p:grpSpPr>
            <a:xfrm>
              <a:off x="10051697" y="245201"/>
              <a:ext cx="415051" cy="1565409"/>
              <a:chOff x="10308408" y="2493580"/>
              <a:chExt cx="787941" cy="2971801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8CC21F9-94BF-49FE-8C17-A667D5379D8D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5F2881C6-49AB-44B1-8DD7-42CE653909FF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64425" cy="2827506"/>
                <a:chOff x="6342434" y="2660514"/>
                <a:chExt cx="664425" cy="282750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6A6F4DF2-229C-445F-8EB8-EFA1001ED8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6A6F4DF2-229C-445F-8EB8-EFA1001ED87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F4D1EB6B-9797-44F4-911E-CAD2C6170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F4D1EB6B-9797-44F4-911E-CAD2C617001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460E0D2D-1E23-49E9-B135-E42F42DD71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460E0D2D-1E23-49E9-B135-E42F42DD714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 l="-1786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E7EAB30E-C189-4E60-AE80-0F415633BDA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64446" y="4121856"/>
                      <a:ext cx="700537" cy="58428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E7EAB30E-C189-4E60-AE80-0F415633BDA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364446" y="4121856"/>
                      <a:ext cx="700537" cy="584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0916CBE-5C31-4F3E-BAD4-166E79ACA2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584" y="465964"/>
              <a:ext cx="617414" cy="336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D97AE1A-DCD5-4DB1-9DB0-3D805B71DBA1}"/>
                </a:ext>
              </a:extLst>
            </p:cNvPr>
            <p:cNvCxnSpPr>
              <a:cxnSpLocks/>
            </p:cNvCxnSpPr>
            <p:nvPr/>
          </p:nvCxnSpPr>
          <p:spPr>
            <a:xfrm>
              <a:off x="8309584" y="412937"/>
              <a:ext cx="6174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EE54D92-415E-40DD-8817-B1663C0B9ECB}"/>
                </a:ext>
              </a:extLst>
            </p:cNvPr>
            <p:cNvCxnSpPr>
              <a:cxnSpLocks/>
            </p:cNvCxnSpPr>
            <p:nvPr/>
          </p:nvCxnSpPr>
          <p:spPr>
            <a:xfrm>
              <a:off x="8309584" y="518930"/>
              <a:ext cx="617414" cy="935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68494A-6F77-4B1D-AB79-E7EFC3D0B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9584" y="493301"/>
              <a:ext cx="617413" cy="268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6B432C4-E6DA-4B75-B8FF-CD7F68487F38}"/>
                </a:ext>
              </a:extLst>
            </p:cNvPr>
            <p:cNvCxnSpPr>
              <a:cxnSpLocks/>
            </p:cNvCxnSpPr>
            <p:nvPr/>
          </p:nvCxnSpPr>
          <p:spPr>
            <a:xfrm>
              <a:off x="8309584" y="832675"/>
              <a:ext cx="6174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D700532-FA82-4726-ABDF-69E511A94F6E}"/>
                </a:ext>
              </a:extLst>
            </p:cNvPr>
            <p:cNvCxnSpPr>
              <a:cxnSpLocks/>
            </p:cNvCxnSpPr>
            <p:nvPr/>
          </p:nvCxnSpPr>
          <p:spPr>
            <a:xfrm>
              <a:off x="8309584" y="881283"/>
              <a:ext cx="617414" cy="6663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8AA899-DDCC-4115-A861-80B1B4182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9584" y="580673"/>
              <a:ext cx="617413" cy="941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FF6C385-AB55-4255-A8C2-F1D7435FD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9584" y="915191"/>
              <a:ext cx="617414" cy="646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F781D37-BFBB-44EA-B9B9-79B02F3A0D51}"/>
                </a:ext>
              </a:extLst>
            </p:cNvPr>
            <p:cNvCxnSpPr>
              <a:cxnSpLocks/>
            </p:cNvCxnSpPr>
            <p:nvPr/>
          </p:nvCxnSpPr>
          <p:spPr>
            <a:xfrm>
              <a:off x="8309584" y="1602306"/>
              <a:ext cx="6174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FCFE6FC-9970-48C7-B906-3EC95B901119}"/>
                </a:ext>
              </a:extLst>
            </p:cNvPr>
            <p:cNvGrpSpPr/>
            <p:nvPr/>
          </p:nvGrpSpPr>
          <p:grpSpPr>
            <a:xfrm>
              <a:off x="8973115" y="245201"/>
              <a:ext cx="415051" cy="1565409"/>
              <a:chOff x="10308408" y="2493580"/>
              <a:chExt cx="787941" cy="2971801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A4823E04-F820-44C9-920F-24BCC01ACCB6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1D578DF-BB51-4F69-8EDA-CFFCCB29658C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64425" cy="2827506"/>
                <a:chOff x="6342434" y="2660514"/>
                <a:chExt cx="664425" cy="282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10E43C10-3409-42CC-894D-6257A9D0B5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9B88464C-DC9D-40F6-B2B5-F790E9D796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BEB03597-2ABA-473D-9E37-E63C67103A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7260D07E-1F1E-4511-8FDC-D0BCFBB3A9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62B9D1A5-7F87-4212-ABD2-FE6CD2B046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AEAAA7EF-4067-43EC-8F7A-277CCDC74D1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 l="-971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A4F10671-D579-469E-9539-A6F4033D385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64446" y="4121856"/>
                      <a:ext cx="700537" cy="58428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A4F10671-D579-469E-9539-A6F4033D38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364446" y="4121856"/>
                      <a:ext cx="700537" cy="584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581ACE5-128C-45AB-A501-70D3BB9C10BC}"/>
                </a:ext>
              </a:extLst>
            </p:cNvPr>
            <p:cNvCxnSpPr>
              <a:cxnSpLocks/>
            </p:cNvCxnSpPr>
            <p:nvPr/>
          </p:nvCxnSpPr>
          <p:spPr>
            <a:xfrm>
              <a:off x="9388166" y="465964"/>
              <a:ext cx="617414" cy="336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1B00699-94A8-44CE-B180-E682705EC76D}"/>
                </a:ext>
              </a:extLst>
            </p:cNvPr>
            <p:cNvCxnSpPr>
              <a:cxnSpLocks/>
            </p:cNvCxnSpPr>
            <p:nvPr/>
          </p:nvCxnSpPr>
          <p:spPr>
            <a:xfrm>
              <a:off x="9388166" y="412937"/>
              <a:ext cx="6174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967ABD3-FA79-410E-89F3-F67E31F341BE}"/>
                </a:ext>
              </a:extLst>
            </p:cNvPr>
            <p:cNvCxnSpPr>
              <a:cxnSpLocks/>
            </p:cNvCxnSpPr>
            <p:nvPr/>
          </p:nvCxnSpPr>
          <p:spPr>
            <a:xfrm>
              <a:off x="9388166" y="518930"/>
              <a:ext cx="617414" cy="935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E83771A-8D3D-4D0D-ABCC-AF5689319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8166" y="493301"/>
              <a:ext cx="617413" cy="268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71EFC11-1C44-47AA-993D-8CB8D47A04D0}"/>
                </a:ext>
              </a:extLst>
            </p:cNvPr>
            <p:cNvCxnSpPr>
              <a:cxnSpLocks/>
            </p:cNvCxnSpPr>
            <p:nvPr/>
          </p:nvCxnSpPr>
          <p:spPr>
            <a:xfrm>
              <a:off x="9388166" y="832675"/>
              <a:ext cx="6174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74B7489-20E9-4773-BE2A-2223E22F1E7D}"/>
                </a:ext>
              </a:extLst>
            </p:cNvPr>
            <p:cNvCxnSpPr>
              <a:cxnSpLocks/>
            </p:cNvCxnSpPr>
            <p:nvPr/>
          </p:nvCxnSpPr>
          <p:spPr>
            <a:xfrm>
              <a:off x="9388166" y="881283"/>
              <a:ext cx="617414" cy="6663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DCCA85C-715F-4158-9FBF-B6EE481BC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8166" y="580673"/>
              <a:ext cx="617413" cy="941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BBD943E-EF79-4E99-885B-C8FF916AB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8166" y="915191"/>
              <a:ext cx="617414" cy="646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8142794-4735-470A-8E65-73BB75FF0C98}"/>
                </a:ext>
              </a:extLst>
            </p:cNvPr>
            <p:cNvCxnSpPr>
              <a:cxnSpLocks/>
            </p:cNvCxnSpPr>
            <p:nvPr/>
          </p:nvCxnSpPr>
          <p:spPr>
            <a:xfrm>
              <a:off x="9388166" y="1602306"/>
              <a:ext cx="6174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036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0264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Regularizations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1"/>
          </p:nvPr>
        </p:nvSpPr>
        <p:spPr>
          <a:xfrm>
            <a:off x="424301" y="3756148"/>
            <a:ext cx="9039300" cy="82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2"/>
          </p:nvPr>
        </p:nvSpPr>
        <p:spPr>
          <a:xfrm>
            <a:off x="7887644" y="6343466"/>
            <a:ext cx="3617400" cy="22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3"/>
          </p:nvPr>
        </p:nvSpPr>
        <p:spPr>
          <a:xfrm>
            <a:off x="10030852" y="6050735"/>
            <a:ext cx="1474200" cy="21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0238DB-F647-4960-86A5-DB5F2B7B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FB2753B8-8006-4A0F-BC94-A9DD7F3D975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sz="1800" dirty="0"/>
                  <a:t>Reconstruction is often not an ideal objective for good feature representations</a:t>
                </a:r>
              </a:p>
              <a:p>
                <a:pPr marL="50800" indent="0">
                  <a:buNone/>
                </a:pPr>
                <a:endParaRPr lang="en-US" sz="1800" dirty="0"/>
              </a:p>
              <a:p>
                <a:pPr marL="50800" indent="0">
                  <a:buNone/>
                </a:pPr>
                <a:r>
                  <a:rPr lang="en-US" sz="1800" dirty="0">
                    <a:sym typeface="Wingdings" panose="05000000000000000000" pitchFamily="2" charset="2"/>
                  </a:rPr>
                  <a:t>Regularization constraints can promote certain desired properties: </a:t>
                </a:r>
              </a:p>
              <a:p>
                <a:r>
                  <a:rPr lang="en-US" sz="1800" dirty="0">
                    <a:sym typeface="Wingdings" panose="05000000000000000000" pitchFamily="2" charset="2"/>
                  </a:rPr>
                  <a:t>No large weight values</a:t>
                </a:r>
              </a:p>
              <a:p>
                <a:r>
                  <a:rPr lang="en-US" sz="1800" dirty="0">
                    <a:sym typeface="Wingdings" panose="05000000000000000000" pitchFamily="2" charset="2"/>
                  </a:rPr>
                  <a:t>Sparse hidden activations</a:t>
                </a:r>
              </a:p>
              <a:p>
                <a:r>
                  <a:rPr lang="en-US" sz="1800" dirty="0">
                    <a:sym typeface="Wingdings" panose="05000000000000000000" pitchFamily="2" charset="2"/>
                  </a:rPr>
                  <a:t>Noise robustness</a:t>
                </a:r>
              </a:p>
              <a:p>
                <a:pPr marL="50800" indent="0">
                  <a:buNone/>
                </a:pPr>
                <a:endParaRPr lang="en-US" sz="1800" dirty="0">
                  <a:sym typeface="Wingdings" panose="05000000000000000000" pitchFamily="2" charset="2"/>
                </a:endParaRPr>
              </a:p>
              <a:p>
                <a:pPr marL="50800" indent="0">
                  <a:buNone/>
                </a:pPr>
                <a:r>
                  <a:rPr lang="en-US" sz="1800" dirty="0">
                    <a:sym typeface="Wingdings" panose="05000000000000000000" pitchFamily="2" charset="2"/>
                  </a:rPr>
                  <a:t>Formally, this means we add a regularization function to the loss: 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5080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 is a hyperparameter that weighs the importance of the regularization over the reconstruction loss</a:t>
                </a: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FB2753B8-8006-4A0F-BC94-A9DD7F3D9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41CD3F6-65C2-49E0-A066-C062BE2DF0DE}"/>
              </a:ext>
            </a:extLst>
          </p:cNvPr>
          <p:cNvGrpSpPr/>
          <p:nvPr/>
        </p:nvGrpSpPr>
        <p:grpSpPr>
          <a:xfrm>
            <a:off x="6658908" y="245201"/>
            <a:ext cx="5043466" cy="1565409"/>
            <a:chOff x="6658908" y="245201"/>
            <a:chExt cx="5043466" cy="15654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1127AF0-CB43-4FF3-A02E-79823D3896EE}"/>
                </a:ext>
              </a:extLst>
            </p:cNvPr>
            <p:cNvGrpSpPr/>
            <p:nvPr/>
          </p:nvGrpSpPr>
          <p:grpSpPr>
            <a:xfrm>
              <a:off x="7894533" y="245201"/>
              <a:ext cx="415051" cy="1565409"/>
              <a:chOff x="7001150" y="2492449"/>
              <a:chExt cx="787941" cy="2971801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213EC0A5-FC2C-43B5-B169-62886EBE1FA2}"/>
                  </a:ext>
                </a:extLst>
              </p:cNvPr>
              <p:cNvSpPr/>
              <p:nvPr/>
            </p:nvSpPr>
            <p:spPr>
              <a:xfrm>
                <a:off x="7001150" y="2492449"/>
                <a:ext cx="787941" cy="29718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A0E8A6B-5ACB-4E66-93A1-87C3B2265FE6}"/>
                  </a:ext>
                </a:extLst>
              </p:cNvPr>
              <p:cNvGrpSpPr/>
              <p:nvPr/>
            </p:nvGrpSpPr>
            <p:grpSpPr>
              <a:xfrm>
                <a:off x="7098427" y="2563245"/>
                <a:ext cx="664425" cy="2827506"/>
                <a:chOff x="6342434" y="2660514"/>
                <a:chExt cx="664425" cy="282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1BAAAA3F-9504-4231-9D42-5218FBD856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EB8DEFAA-55A3-4BEA-8CAF-5F4C8AA7E43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945F975A-8F5C-4554-883F-A7946437FF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4C16837A-D3D2-4BFF-8331-6C03A7744E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0983D934-AE64-4A5B-8A7A-272C4BBB3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606D45A3-BBF3-4D0F-99B4-79AEEA110A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D2197B88-4847-409C-8B08-4279F120EA9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64446" y="4121856"/>
                      <a:ext cx="700537" cy="58428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D2197B88-4847-409C-8B08-4279F120EA9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364446" y="4121856"/>
                      <a:ext cx="700537" cy="584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7A69C3-6F4D-4949-BBD2-151EB6E22CDF}"/>
                </a:ext>
              </a:extLst>
            </p:cNvPr>
            <p:cNvGrpSpPr/>
            <p:nvPr/>
          </p:nvGrpSpPr>
          <p:grpSpPr>
            <a:xfrm>
              <a:off x="10051697" y="245201"/>
              <a:ext cx="415051" cy="1565409"/>
              <a:chOff x="10308408" y="2493580"/>
              <a:chExt cx="787941" cy="2971801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D0EAABA-AB8F-4595-B233-FD85AEC6E90A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659F49E-CEF6-4788-AE1C-C9B6DBA3E756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64425" cy="2827506"/>
                <a:chOff x="6342434" y="2660514"/>
                <a:chExt cx="664425" cy="282750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C1FA1A27-BB95-4EFD-9890-CCA3750FD7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C1FA1A27-BB95-4EFD-9890-CCA3750FD7C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302EFFFF-75F5-4BCC-8426-0EDBE47EB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302EFFFF-75F5-4BCC-8426-0EDBE47EB2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A99DCBCB-99BB-4ACE-B94B-5FC373DBE9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A99DCBCB-99BB-4ACE-B94B-5FC373DBE9C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64D06301-3355-463F-B7C0-E70E4AA398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64446" y="4121856"/>
                      <a:ext cx="700537" cy="58428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64D06301-3355-463F-B7C0-E70E4AA398E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364446" y="4121856"/>
                      <a:ext cx="700537" cy="584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281287-4FE7-4133-B348-6B0F2A3432A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584" y="465964"/>
              <a:ext cx="617414" cy="336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6F2841-E0CC-41E3-BF02-7E00058B57BF}"/>
                </a:ext>
              </a:extLst>
            </p:cNvPr>
            <p:cNvCxnSpPr>
              <a:cxnSpLocks/>
            </p:cNvCxnSpPr>
            <p:nvPr/>
          </p:nvCxnSpPr>
          <p:spPr>
            <a:xfrm>
              <a:off x="8309584" y="412937"/>
              <a:ext cx="6174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CF9CF2-FB1D-4B7B-934E-40B469EB9DF2}"/>
                </a:ext>
              </a:extLst>
            </p:cNvPr>
            <p:cNvCxnSpPr>
              <a:cxnSpLocks/>
            </p:cNvCxnSpPr>
            <p:nvPr/>
          </p:nvCxnSpPr>
          <p:spPr>
            <a:xfrm>
              <a:off x="8309584" y="518930"/>
              <a:ext cx="617414" cy="935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909FA44-1F3A-4B46-A430-96C65A573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9584" y="493301"/>
              <a:ext cx="617413" cy="268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A03CC3-4A8F-4AA1-8124-20CF841C2A7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584" y="832675"/>
              <a:ext cx="6174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52D91D-23A2-4FEE-A6F7-C96900168301}"/>
                </a:ext>
              </a:extLst>
            </p:cNvPr>
            <p:cNvCxnSpPr>
              <a:cxnSpLocks/>
            </p:cNvCxnSpPr>
            <p:nvPr/>
          </p:nvCxnSpPr>
          <p:spPr>
            <a:xfrm>
              <a:off x="8309584" y="881283"/>
              <a:ext cx="617414" cy="6663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E8763E3-22A8-4475-9C27-CA2B18DC6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9584" y="580673"/>
              <a:ext cx="617413" cy="941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AB5D52-70A4-4310-8E20-508364C9E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9584" y="915191"/>
              <a:ext cx="617414" cy="646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764B403-B936-4A86-859C-5E797401EA38}"/>
                </a:ext>
              </a:extLst>
            </p:cNvPr>
            <p:cNvCxnSpPr>
              <a:cxnSpLocks/>
            </p:cNvCxnSpPr>
            <p:nvPr/>
          </p:nvCxnSpPr>
          <p:spPr>
            <a:xfrm>
              <a:off x="8309584" y="1602306"/>
              <a:ext cx="6174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8453904-5D85-4F9B-8D7A-092F12550206}"/>
                </a:ext>
              </a:extLst>
            </p:cNvPr>
            <p:cNvGrpSpPr/>
            <p:nvPr/>
          </p:nvGrpSpPr>
          <p:grpSpPr>
            <a:xfrm>
              <a:off x="8973115" y="245201"/>
              <a:ext cx="415051" cy="1565409"/>
              <a:chOff x="10308408" y="2493580"/>
              <a:chExt cx="787941" cy="2971801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7179D30-B42C-4E8C-8741-ABADF5C70072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003ED97-F419-47C8-A2CD-E0EE794F08C8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64425" cy="2827506"/>
                <a:chOff x="6342434" y="2660514"/>
                <a:chExt cx="664425" cy="282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3DF688E1-6025-4353-B7C5-57C74A327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9B88464C-DC9D-40F6-B2B5-F790E9D796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085D5920-2C3F-4286-A7CE-F146CEDFD2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7260D07E-1F1E-4511-8FDC-D0BCFBB3A9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1332179B-2EF5-49E2-9085-1A337442B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AEAAA7EF-4067-43EC-8F7A-277CCDC74D1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 l="-971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5E6068A7-5B88-4DE5-AF67-FDCD5E26B76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64446" y="4121856"/>
                      <a:ext cx="700537" cy="58428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5E6068A7-5B88-4DE5-AF67-FDCD5E26B76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364446" y="4121856"/>
                      <a:ext cx="700537" cy="584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02325C4-CE8B-48AC-9F72-345A6895FDD1}"/>
                </a:ext>
              </a:extLst>
            </p:cNvPr>
            <p:cNvCxnSpPr>
              <a:cxnSpLocks/>
            </p:cNvCxnSpPr>
            <p:nvPr/>
          </p:nvCxnSpPr>
          <p:spPr>
            <a:xfrm>
              <a:off x="9388166" y="465964"/>
              <a:ext cx="617414" cy="336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A5A1E6E-B61B-4D20-B524-184B226FF3E0}"/>
                </a:ext>
              </a:extLst>
            </p:cNvPr>
            <p:cNvCxnSpPr>
              <a:cxnSpLocks/>
            </p:cNvCxnSpPr>
            <p:nvPr/>
          </p:nvCxnSpPr>
          <p:spPr>
            <a:xfrm>
              <a:off x="9388166" y="412937"/>
              <a:ext cx="6174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347C8A-6140-4BD1-BF09-C0F8ADB20842}"/>
                </a:ext>
              </a:extLst>
            </p:cNvPr>
            <p:cNvCxnSpPr>
              <a:cxnSpLocks/>
            </p:cNvCxnSpPr>
            <p:nvPr/>
          </p:nvCxnSpPr>
          <p:spPr>
            <a:xfrm>
              <a:off x="9388166" y="518930"/>
              <a:ext cx="617414" cy="935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48569A5-30AD-4E3B-A81A-BE349A195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8166" y="493301"/>
              <a:ext cx="617413" cy="268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739E871-326F-4832-A5F5-F69920C59696}"/>
                </a:ext>
              </a:extLst>
            </p:cNvPr>
            <p:cNvCxnSpPr>
              <a:cxnSpLocks/>
            </p:cNvCxnSpPr>
            <p:nvPr/>
          </p:nvCxnSpPr>
          <p:spPr>
            <a:xfrm>
              <a:off x="9388166" y="832675"/>
              <a:ext cx="6174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056EEA7-F21E-4A89-85B6-FED1ECAB50E7}"/>
                </a:ext>
              </a:extLst>
            </p:cNvPr>
            <p:cNvCxnSpPr>
              <a:cxnSpLocks/>
            </p:cNvCxnSpPr>
            <p:nvPr/>
          </p:nvCxnSpPr>
          <p:spPr>
            <a:xfrm>
              <a:off x="9388166" y="881283"/>
              <a:ext cx="617414" cy="6663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8331BBB-B458-47C1-895A-A35847DCC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8166" y="580673"/>
              <a:ext cx="617413" cy="941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F1F99C2-8DE3-47A3-BE3A-652DE5D05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8166" y="915191"/>
              <a:ext cx="617414" cy="646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B6DE6B-E8B6-422D-8BD2-81DE5BC23487}"/>
                </a:ext>
              </a:extLst>
            </p:cNvPr>
            <p:cNvCxnSpPr>
              <a:cxnSpLocks/>
            </p:cNvCxnSpPr>
            <p:nvPr/>
          </p:nvCxnSpPr>
          <p:spPr>
            <a:xfrm>
              <a:off x="9388166" y="1602306"/>
              <a:ext cx="6174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6E3DEF1-2C97-4D92-A26E-DF12154DD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658908" y="514279"/>
              <a:ext cx="1034194" cy="102725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0CF733B-353B-4B77-8A54-DC38F53BC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668180" y="511987"/>
              <a:ext cx="1034194" cy="1027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17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672A-68E7-42E3-843D-B5ABC79E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decay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DA9BBF-F616-41AE-B8B1-894ACC3C45D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41787"/>
                <a:ext cx="5573857" cy="4274256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2400" b="1" dirty="0"/>
                  <a:t>Idea</a:t>
                </a:r>
                <a:r>
                  <a:rPr lang="en-US" sz="2400" dirty="0"/>
                  <a:t>: large weight values should not occur too often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400" dirty="0">
                    <a:sym typeface="Wingdings" panose="05000000000000000000" pitchFamily="2" charset="2"/>
                  </a:rPr>
                  <a:t>Constraint for small weight values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DA9BBF-F616-41AE-B8B1-894ACC3C4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41787"/>
                <a:ext cx="5573857" cy="4274256"/>
              </a:xfrm>
              <a:blipFill>
                <a:blip r:embed="rId2"/>
                <a:stretch>
                  <a:fillRect l="-1094" r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C354F-D3C7-4F1E-B9EA-4FCEBF8618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19</a:t>
            </a:fld>
            <a:endParaRPr lang="nl-B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7B13F2-9B4A-4D43-AEAE-35EC730B76EB}"/>
              </a:ext>
            </a:extLst>
          </p:cNvPr>
          <p:cNvGrpSpPr/>
          <p:nvPr/>
        </p:nvGrpSpPr>
        <p:grpSpPr>
          <a:xfrm>
            <a:off x="6470660" y="2198470"/>
            <a:ext cx="787941" cy="3560890"/>
            <a:chOff x="7001150" y="2197905"/>
            <a:chExt cx="787941" cy="356089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BC7849F-3427-4EB6-B322-436DCFAA6969}"/>
                </a:ext>
              </a:extLst>
            </p:cNvPr>
            <p:cNvSpPr/>
            <p:nvPr/>
          </p:nvSpPr>
          <p:spPr>
            <a:xfrm>
              <a:off x="7001150" y="2197905"/>
              <a:ext cx="787941" cy="35608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621460E-023D-4B19-B964-A994F386C511}"/>
                </a:ext>
              </a:extLst>
            </p:cNvPr>
            <p:cNvGrpSpPr/>
            <p:nvPr/>
          </p:nvGrpSpPr>
          <p:grpSpPr>
            <a:xfrm>
              <a:off x="7098427" y="2301608"/>
              <a:ext cx="603115" cy="3370309"/>
              <a:chOff x="6342434" y="2398877"/>
              <a:chExt cx="603115" cy="33703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6F3608DB-9F1C-4A0F-95C0-8D840D44DE09}"/>
                      </a:ext>
                    </a:extLst>
                  </p:cNvPr>
                  <p:cNvSpPr/>
                  <p:nvPr/>
                </p:nvSpPr>
                <p:spPr>
                  <a:xfrm>
                    <a:off x="6342434" y="239887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6F3608DB-9F1C-4A0F-95C0-8D840D44DE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398877"/>
                    <a:ext cx="603115" cy="603115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E840961E-8373-4B12-B35B-89896E20974F}"/>
                      </a:ext>
                    </a:extLst>
                  </p:cNvPr>
                  <p:cNvSpPr/>
                  <p:nvPr/>
                </p:nvSpPr>
                <p:spPr>
                  <a:xfrm>
                    <a:off x="6342434" y="3109370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E840961E-8373-4B12-B35B-89896E2097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109370"/>
                    <a:ext cx="603115" cy="603115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BB1924DB-9CF9-48D2-81B1-D321199C1654}"/>
                      </a:ext>
                    </a:extLst>
                  </p:cNvPr>
                  <p:cNvSpPr/>
                  <p:nvPr/>
                </p:nvSpPr>
                <p:spPr>
                  <a:xfrm>
                    <a:off x="6342434" y="5166071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BB1924DB-9CF9-48D2-81B1-D321199C16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5166071"/>
                    <a:ext cx="603115" cy="603115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8B5499EE-3D82-4BA8-967E-777CB8E78BD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4F3DF8-A9C0-4689-9867-86027BFDE413}"/>
              </a:ext>
            </a:extLst>
          </p:cNvPr>
          <p:cNvGrpSpPr/>
          <p:nvPr/>
        </p:nvGrpSpPr>
        <p:grpSpPr>
          <a:xfrm>
            <a:off x="10565859" y="2198471"/>
            <a:ext cx="787941" cy="3560888"/>
            <a:chOff x="10308408" y="2199037"/>
            <a:chExt cx="787941" cy="356088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690CA58-18E9-4A68-A7A8-3DB046BB8C4E}"/>
                </a:ext>
              </a:extLst>
            </p:cNvPr>
            <p:cNvSpPr/>
            <p:nvPr/>
          </p:nvSpPr>
          <p:spPr>
            <a:xfrm>
              <a:off x="10308408" y="2199037"/>
              <a:ext cx="787941" cy="3560888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896A78-3BBC-40B0-AE5A-7EEADD1088CC}"/>
                </a:ext>
              </a:extLst>
            </p:cNvPr>
            <p:cNvGrpSpPr/>
            <p:nvPr/>
          </p:nvGrpSpPr>
          <p:grpSpPr>
            <a:xfrm>
              <a:off x="10405685" y="2310595"/>
              <a:ext cx="603115" cy="3362453"/>
              <a:chOff x="6342434" y="2406733"/>
              <a:chExt cx="603115" cy="336245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A554B49-6DC0-488E-AD99-9F310F00DAAB}"/>
                      </a:ext>
                    </a:extLst>
                  </p:cNvPr>
                  <p:cNvSpPr/>
                  <p:nvPr/>
                </p:nvSpPr>
                <p:spPr>
                  <a:xfrm>
                    <a:off x="6342434" y="2406733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A554B49-6DC0-488E-AD99-9F310F00DA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406733"/>
                    <a:ext cx="603115" cy="603115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9841A602-105D-47A9-BAB8-5EBB388A4182}"/>
                      </a:ext>
                    </a:extLst>
                  </p:cNvPr>
                  <p:cNvSpPr/>
                  <p:nvPr/>
                </p:nvSpPr>
                <p:spPr>
                  <a:xfrm>
                    <a:off x="6342434" y="3117226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9841A602-105D-47A9-BAB8-5EBB388A41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117226"/>
                    <a:ext cx="603115" cy="603115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56675DFF-59D2-41F5-9A7A-63307EEA09B4}"/>
                      </a:ext>
                    </a:extLst>
                  </p:cNvPr>
                  <p:cNvSpPr/>
                  <p:nvPr/>
                </p:nvSpPr>
                <p:spPr>
                  <a:xfrm>
                    <a:off x="6342434" y="5166071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56675DFF-59D2-41F5-9A7A-63307EEA09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5166071"/>
                    <a:ext cx="603115" cy="603115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48C406A9-2EB2-4D07-AF37-2D040A7CA4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A7FBB5-08E3-4DB2-A311-FA6DA8057E90}"/>
              </a:ext>
            </a:extLst>
          </p:cNvPr>
          <p:cNvCxnSpPr>
            <a:cxnSpLocks/>
          </p:cNvCxnSpPr>
          <p:nvPr/>
        </p:nvCxnSpPr>
        <p:spPr>
          <a:xfrm>
            <a:off x="7258601" y="2754824"/>
            <a:ext cx="1172109" cy="853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0A603-57FE-426E-92A2-EAB3EC435447}"/>
              </a:ext>
            </a:extLst>
          </p:cNvPr>
          <p:cNvCxnSpPr>
            <a:cxnSpLocks/>
          </p:cNvCxnSpPr>
          <p:nvPr/>
        </p:nvCxnSpPr>
        <p:spPr>
          <a:xfrm>
            <a:off x="7258601" y="2577830"/>
            <a:ext cx="1172109" cy="552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D0C856-2FEC-4840-979B-F179F4B97E0A}"/>
              </a:ext>
            </a:extLst>
          </p:cNvPr>
          <p:cNvCxnSpPr>
            <a:cxnSpLocks/>
          </p:cNvCxnSpPr>
          <p:nvPr/>
        </p:nvCxnSpPr>
        <p:spPr>
          <a:xfrm>
            <a:off x="7258601" y="2905288"/>
            <a:ext cx="1172109" cy="166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FCF9F3-DE76-48BF-B34E-2584E7BAB01A}"/>
              </a:ext>
            </a:extLst>
          </p:cNvPr>
          <p:cNvCxnSpPr>
            <a:cxnSpLocks/>
          </p:cNvCxnSpPr>
          <p:nvPr/>
        </p:nvCxnSpPr>
        <p:spPr>
          <a:xfrm>
            <a:off x="7258601" y="3239311"/>
            <a:ext cx="117210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B2CA9D-3311-4617-B2B6-35BDCE256723}"/>
              </a:ext>
            </a:extLst>
          </p:cNvPr>
          <p:cNvCxnSpPr>
            <a:cxnSpLocks/>
          </p:cNvCxnSpPr>
          <p:nvPr/>
        </p:nvCxnSpPr>
        <p:spPr>
          <a:xfrm>
            <a:off x="7258601" y="3326860"/>
            <a:ext cx="1172109" cy="438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B124C3-E40D-48D0-8BB0-D5A1AE8F59F2}"/>
              </a:ext>
            </a:extLst>
          </p:cNvPr>
          <p:cNvCxnSpPr>
            <a:cxnSpLocks/>
          </p:cNvCxnSpPr>
          <p:nvPr/>
        </p:nvCxnSpPr>
        <p:spPr>
          <a:xfrm>
            <a:off x="7258601" y="3480979"/>
            <a:ext cx="1172109" cy="1217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FFBC6F-794C-40A8-84A8-BCE6D75E07FE}"/>
              </a:ext>
            </a:extLst>
          </p:cNvPr>
          <p:cNvCxnSpPr>
            <a:cxnSpLocks/>
          </p:cNvCxnSpPr>
          <p:nvPr/>
        </p:nvCxnSpPr>
        <p:spPr>
          <a:xfrm flipV="1">
            <a:off x="7258601" y="3326861"/>
            <a:ext cx="1172109" cy="1665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798981-DC8E-424E-89A3-1B38689E631C}"/>
              </a:ext>
            </a:extLst>
          </p:cNvPr>
          <p:cNvCxnSpPr>
            <a:cxnSpLocks/>
          </p:cNvCxnSpPr>
          <p:nvPr/>
        </p:nvCxnSpPr>
        <p:spPr>
          <a:xfrm flipV="1">
            <a:off x="7258601" y="4013676"/>
            <a:ext cx="1172109" cy="1171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FB3EA5-3A6F-4E70-BC32-888A1D56ABA4}"/>
              </a:ext>
            </a:extLst>
          </p:cNvPr>
          <p:cNvCxnSpPr>
            <a:cxnSpLocks/>
          </p:cNvCxnSpPr>
          <p:nvPr/>
        </p:nvCxnSpPr>
        <p:spPr>
          <a:xfrm flipV="1">
            <a:off x="7258601" y="4788201"/>
            <a:ext cx="1172109" cy="571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EB1DAA-0D75-4645-91A4-E9A03CFC9AB9}"/>
              </a:ext>
            </a:extLst>
          </p:cNvPr>
          <p:cNvGrpSpPr/>
          <p:nvPr/>
        </p:nvGrpSpPr>
        <p:grpSpPr>
          <a:xfrm>
            <a:off x="8518259" y="2754824"/>
            <a:ext cx="787941" cy="2334934"/>
            <a:chOff x="10308408" y="2755390"/>
            <a:chExt cx="787941" cy="233493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F0D49E4-B58D-4660-84BE-ACA43B83D1C6}"/>
                </a:ext>
              </a:extLst>
            </p:cNvPr>
            <p:cNvSpPr/>
            <p:nvPr/>
          </p:nvSpPr>
          <p:spPr>
            <a:xfrm>
              <a:off x="10308408" y="2755390"/>
              <a:ext cx="787941" cy="2334934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BABA476-564A-458D-AE94-F6FC94A410D6}"/>
                </a:ext>
              </a:extLst>
            </p:cNvPr>
            <p:cNvGrpSpPr/>
            <p:nvPr/>
          </p:nvGrpSpPr>
          <p:grpSpPr>
            <a:xfrm>
              <a:off x="10405685" y="2816910"/>
              <a:ext cx="632061" cy="2203838"/>
              <a:chOff x="6342434" y="2913048"/>
              <a:chExt cx="632061" cy="220383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60227EC-4CB2-43F3-881C-AF09ACBEC110}"/>
                      </a:ext>
                    </a:extLst>
                  </p:cNvPr>
                  <p:cNvSpPr/>
                  <p:nvPr/>
                </p:nvSpPr>
                <p:spPr>
                  <a:xfrm>
                    <a:off x="6342434" y="2913048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60227EC-4CB2-43F3-881C-AF09ACBEC1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913048"/>
                    <a:ext cx="603115" cy="603115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52E3C75B-D91D-4316-A474-9EBE1BC7E36D}"/>
                      </a:ext>
                    </a:extLst>
                  </p:cNvPr>
                  <p:cNvSpPr/>
                  <p:nvPr/>
                </p:nvSpPr>
                <p:spPr>
                  <a:xfrm>
                    <a:off x="6342434" y="3577683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52E3C75B-D91D-4316-A474-9EBE1BC7E3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577683"/>
                    <a:ext cx="603115" cy="603115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81E2A9A6-1781-4E28-B0DA-7BE0E45AC484}"/>
                      </a:ext>
                    </a:extLst>
                  </p:cNvPr>
                  <p:cNvSpPr/>
                  <p:nvPr/>
                </p:nvSpPr>
                <p:spPr>
                  <a:xfrm>
                    <a:off x="6342434" y="4513771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81E2A9A6-1781-4E28-B0DA-7BE0E45AC4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513771"/>
                    <a:ext cx="603115" cy="603115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9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275F56A7-2459-48F5-AD2C-0DE21969AC0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93434" y="4129776"/>
                    <a:ext cx="5004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275F56A7-2459-48F5-AD2C-0DE21969AC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93434" y="4129776"/>
                    <a:ext cx="500457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7E1AA4-B720-4478-BFC6-681850D45BC5}"/>
              </a:ext>
            </a:extLst>
          </p:cNvPr>
          <p:cNvCxnSpPr>
            <a:cxnSpLocks/>
          </p:cNvCxnSpPr>
          <p:nvPr/>
        </p:nvCxnSpPr>
        <p:spPr>
          <a:xfrm>
            <a:off x="9306200" y="3239311"/>
            <a:ext cx="1172109" cy="10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017026-FFCF-4CBE-9C41-2B43D9D8B0E5}"/>
              </a:ext>
            </a:extLst>
          </p:cNvPr>
          <p:cNvCxnSpPr>
            <a:cxnSpLocks/>
          </p:cNvCxnSpPr>
          <p:nvPr/>
        </p:nvCxnSpPr>
        <p:spPr>
          <a:xfrm flipV="1">
            <a:off x="9306200" y="2675106"/>
            <a:ext cx="1172109" cy="3454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6A9412-E423-466E-A257-E0DB6D4AFF97}"/>
              </a:ext>
            </a:extLst>
          </p:cNvPr>
          <p:cNvCxnSpPr>
            <a:cxnSpLocks/>
          </p:cNvCxnSpPr>
          <p:nvPr/>
        </p:nvCxnSpPr>
        <p:spPr>
          <a:xfrm>
            <a:off x="9306200" y="3326860"/>
            <a:ext cx="1172109" cy="1693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80246B-8924-482E-97D2-E10A3570FEE6}"/>
              </a:ext>
            </a:extLst>
          </p:cNvPr>
          <p:cNvCxnSpPr>
            <a:cxnSpLocks/>
          </p:cNvCxnSpPr>
          <p:nvPr/>
        </p:nvCxnSpPr>
        <p:spPr>
          <a:xfrm flipV="1">
            <a:off x="9306200" y="2816344"/>
            <a:ext cx="1172109" cy="807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5A2EC-E969-4D02-B3F7-39D388AD4EAF}"/>
              </a:ext>
            </a:extLst>
          </p:cNvPr>
          <p:cNvCxnSpPr>
            <a:cxnSpLocks/>
          </p:cNvCxnSpPr>
          <p:nvPr/>
        </p:nvCxnSpPr>
        <p:spPr>
          <a:xfrm flipV="1">
            <a:off x="9306200" y="3419459"/>
            <a:ext cx="1172109" cy="345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F7DE86-85BD-4EC2-A8F8-03B039119D9F}"/>
              </a:ext>
            </a:extLst>
          </p:cNvPr>
          <p:cNvCxnSpPr>
            <a:cxnSpLocks/>
          </p:cNvCxnSpPr>
          <p:nvPr/>
        </p:nvCxnSpPr>
        <p:spPr>
          <a:xfrm>
            <a:off x="9306200" y="4013676"/>
            <a:ext cx="1172109" cy="1171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82BC1E-5741-4FDE-9817-FD2A33D0D74B}"/>
              </a:ext>
            </a:extLst>
          </p:cNvPr>
          <p:cNvCxnSpPr>
            <a:cxnSpLocks/>
          </p:cNvCxnSpPr>
          <p:nvPr/>
        </p:nvCxnSpPr>
        <p:spPr>
          <a:xfrm flipV="1">
            <a:off x="9306200" y="2913144"/>
            <a:ext cx="1172109" cy="1654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F86B20-D51F-4574-B2AD-4426E56263B8}"/>
              </a:ext>
            </a:extLst>
          </p:cNvPr>
          <p:cNvCxnSpPr>
            <a:cxnSpLocks/>
          </p:cNvCxnSpPr>
          <p:nvPr/>
        </p:nvCxnSpPr>
        <p:spPr>
          <a:xfrm flipV="1">
            <a:off x="9306200" y="3608285"/>
            <a:ext cx="1172109" cy="1090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7A9C03-D55A-4C5B-BD98-5F668DE86E09}"/>
              </a:ext>
            </a:extLst>
          </p:cNvPr>
          <p:cNvCxnSpPr>
            <a:cxnSpLocks/>
          </p:cNvCxnSpPr>
          <p:nvPr/>
        </p:nvCxnSpPr>
        <p:spPr>
          <a:xfrm>
            <a:off x="9306200" y="4788201"/>
            <a:ext cx="1172109" cy="571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BF37200-B511-4836-ACE8-5EF03B5D33AE}"/>
                  </a:ext>
                </a:extLst>
              </p:cNvPr>
              <p:cNvSpPr/>
              <p:nvPr/>
            </p:nvSpPr>
            <p:spPr>
              <a:xfrm>
                <a:off x="7341690" y="629248"/>
                <a:ext cx="2888483" cy="733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BF37200-B511-4836-ACE8-5EF03B5D3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690" y="629248"/>
                <a:ext cx="2888483" cy="73334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617D958-447C-45E7-816D-DAA7F0973B79}"/>
                  </a:ext>
                </a:extLst>
              </p:cNvPr>
              <p:cNvSpPr/>
              <p:nvPr/>
            </p:nvSpPr>
            <p:spPr>
              <a:xfrm>
                <a:off x="7476529" y="2000987"/>
                <a:ext cx="1021498" cy="6444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/>
                        <m:sup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617D958-447C-45E7-816D-DAA7F0973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529" y="2000987"/>
                <a:ext cx="1021498" cy="64440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8F4F4B5-B979-4EC3-ADEF-4D1918D80FAD}"/>
                  </a:ext>
                </a:extLst>
              </p:cNvPr>
              <p:cNvSpPr/>
              <p:nvPr/>
            </p:nvSpPr>
            <p:spPr>
              <a:xfrm>
                <a:off x="9381505" y="1996840"/>
                <a:ext cx="1021498" cy="6444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/>
                        <m:sup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8F4F4B5-B979-4EC3-ADEF-4D1918D80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505" y="1996840"/>
                <a:ext cx="1021498" cy="64440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12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4185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Unsupervised Neural Networks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672A-68E7-42E3-843D-B5ABC79E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decay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DA9BBF-F616-41AE-B8B1-894ACC3C45D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41787"/>
                <a:ext cx="5573857" cy="4274256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2400" b="1" dirty="0"/>
                  <a:t>Idea</a:t>
                </a:r>
                <a:r>
                  <a:rPr lang="en-US" sz="2400" dirty="0"/>
                  <a:t>: large weight values should not occur too often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400" dirty="0">
                    <a:sym typeface="Wingdings" panose="05000000000000000000" pitchFamily="2" charset="2"/>
                  </a:rPr>
                  <a:t>Constraint for small weight values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DA9BBF-F616-41AE-B8B1-894ACC3C4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41787"/>
                <a:ext cx="5573857" cy="4274256"/>
              </a:xfrm>
              <a:blipFill>
                <a:blip r:embed="rId2"/>
                <a:stretch>
                  <a:fillRect l="-1094" r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C354F-D3C7-4F1E-B9EA-4FCEBF8618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20</a:t>
            </a:fld>
            <a:endParaRPr lang="nl-BE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C3EF442-5DD0-481F-9261-640ADD6A8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883" y="2014034"/>
            <a:ext cx="4931229" cy="89897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9EF274E-141B-41C8-A00E-B4E768EF9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883" y="3547633"/>
            <a:ext cx="4936486" cy="89897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3CD7BA6-756D-4435-ACED-5FFBFA410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883" y="5081233"/>
            <a:ext cx="4941743" cy="89897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B5AA583-8013-4757-B73B-247D7F588FB8}"/>
              </a:ext>
            </a:extLst>
          </p:cNvPr>
          <p:cNvSpPr txBox="1"/>
          <p:nvPr/>
        </p:nvSpPr>
        <p:spPr>
          <a:xfrm>
            <a:off x="7832031" y="1662233"/>
            <a:ext cx="246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MNIST training samples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FF372-F691-491E-BE4C-8E23B54366ED}"/>
              </a:ext>
            </a:extLst>
          </p:cNvPr>
          <p:cNvSpPr txBox="1"/>
          <p:nvPr/>
        </p:nvSpPr>
        <p:spPr>
          <a:xfrm>
            <a:off x="7146756" y="3201294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Reconstructions “vanilla” autoencoder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B66FBF-9D12-4ABB-9EB5-6B1AF3ABD184}"/>
              </a:ext>
            </a:extLst>
          </p:cNvPr>
          <p:cNvSpPr txBox="1"/>
          <p:nvPr/>
        </p:nvSpPr>
        <p:spPr>
          <a:xfrm>
            <a:off x="6677080" y="4741084"/>
            <a:ext cx="477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Reconstructions autoencoder with weight decay</a:t>
            </a:r>
          </a:p>
        </p:txBody>
      </p:sp>
    </p:spTree>
    <p:extLst>
      <p:ext uri="{BB962C8B-B14F-4D97-AF65-F5344CB8AC3E}">
        <p14:creationId xmlns:p14="http://schemas.microsoft.com/office/powerpoint/2010/main" val="1699401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672A-68E7-42E3-843D-B5ABC79E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decay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DA9BBF-F616-41AE-B8B1-894ACC3C45D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41787"/>
                <a:ext cx="5573857" cy="4274256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2400" dirty="0"/>
                  <a:t>Idea: large weight values should not occur too often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400" dirty="0">
                    <a:sym typeface="Wingdings" panose="05000000000000000000" pitchFamily="2" charset="2"/>
                  </a:rPr>
                  <a:t>Constraint for small weight values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Extracted features</a:t>
                </a:r>
              </a:p>
              <a:p>
                <a:pPr marL="5080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Implementation in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PyTorch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DA9BBF-F616-41AE-B8B1-894ACC3C4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41787"/>
                <a:ext cx="5573857" cy="4274256"/>
              </a:xfrm>
              <a:blipFill>
                <a:blip r:embed="rId2"/>
                <a:stretch>
                  <a:fillRect l="-1094" r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C354F-D3C7-4F1E-B9EA-4FCEBF8618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21</a:t>
            </a:fld>
            <a:endParaRPr lang="nl-B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A5119C-8A3B-4C08-99D5-87ABAC2AD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10"/>
          <a:stretch/>
        </p:blipFill>
        <p:spPr>
          <a:xfrm>
            <a:off x="6596883" y="1442147"/>
            <a:ext cx="4931228" cy="16768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51A99E-1C35-4ACE-8BCE-E25545B333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614"/>
          <a:stretch/>
        </p:blipFill>
        <p:spPr>
          <a:xfrm>
            <a:off x="6596883" y="3503246"/>
            <a:ext cx="4931228" cy="16846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6A90FA-1E91-4D13-AB15-EA97EB32E87E}"/>
              </a:ext>
            </a:extLst>
          </p:cNvPr>
          <p:cNvSpPr txBox="1"/>
          <p:nvPr/>
        </p:nvSpPr>
        <p:spPr>
          <a:xfrm>
            <a:off x="7031345" y="3198427"/>
            <a:ext cx="406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Features autoencoder with weight decay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1878A4-7BF8-4862-8F9C-8862583A62F5}"/>
              </a:ext>
            </a:extLst>
          </p:cNvPr>
          <p:cNvSpPr txBox="1"/>
          <p:nvPr/>
        </p:nvSpPr>
        <p:spPr>
          <a:xfrm>
            <a:off x="7501030" y="1102300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Features “vanilla” autoencoder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D2E4BE-835E-46B3-A921-739FAAF8D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362" y="5415853"/>
            <a:ext cx="52768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57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672A-68E7-42E3-843D-B5ABC79E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autoencoders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DA9BBF-F616-41AE-B8B1-894ACC3C45D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41787"/>
                <a:ext cx="5573857" cy="4274256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2400" b="1" dirty="0"/>
                  <a:t>Idea</a:t>
                </a:r>
                <a:r>
                  <a:rPr lang="en-US" sz="2400" dirty="0"/>
                  <a:t>: hidden encodings should be sparse (i.e. mostly zero)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400" dirty="0">
                    <a:sym typeface="Wingdings" panose="05000000000000000000" pitchFamily="2" charset="2"/>
                  </a:rPr>
                  <a:t>Constraint for small weight values in absolute value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Useful for e.g. data compression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DA9BBF-F616-41AE-B8B1-894ACC3C4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41787"/>
                <a:ext cx="5573857" cy="4274256"/>
              </a:xfrm>
              <a:blipFill>
                <a:blip r:embed="rId2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C354F-D3C7-4F1E-B9EA-4FCEBF8618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22</a:t>
            </a:fld>
            <a:endParaRPr lang="nl-B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7B13F2-9B4A-4D43-AEAE-35EC730B76EB}"/>
              </a:ext>
            </a:extLst>
          </p:cNvPr>
          <p:cNvGrpSpPr/>
          <p:nvPr/>
        </p:nvGrpSpPr>
        <p:grpSpPr>
          <a:xfrm>
            <a:off x="6470660" y="2198470"/>
            <a:ext cx="787941" cy="3560890"/>
            <a:chOff x="7001150" y="2197905"/>
            <a:chExt cx="787941" cy="356089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BC7849F-3427-4EB6-B322-436DCFAA6969}"/>
                </a:ext>
              </a:extLst>
            </p:cNvPr>
            <p:cNvSpPr/>
            <p:nvPr/>
          </p:nvSpPr>
          <p:spPr>
            <a:xfrm>
              <a:off x="7001150" y="2197905"/>
              <a:ext cx="787941" cy="35608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621460E-023D-4B19-B964-A994F386C511}"/>
                </a:ext>
              </a:extLst>
            </p:cNvPr>
            <p:cNvGrpSpPr/>
            <p:nvPr/>
          </p:nvGrpSpPr>
          <p:grpSpPr>
            <a:xfrm>
              <a:off x="7098427" y="2301608"/>
              <a:ext cx="603115" cy="3370309"/>
              <a:chOff x="6342434" y="2398877"/>
              <a:chExt cx="603115" cy="33703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6F3608DB-9F1C-4A0F-95C0-8D840D44DE09}"/>
                      </a:ext>
                    </a:extLst>
                  </p:cNvPr>
                  <p:cNvSpPr/>
                  <p:nvPr/>
                </p:nvSpPr>
                <p:spPr>
                  <a:xfrm>
                    <a:off x="6342434" y="239887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6F3608DB-9F1C-4A0F-95C0-8D840D44DE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398877"/>
                    <a:ext cx="603115" cy="603115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E840961E-8373-4B12-B35B-89896E20974F}"/>
                      </a:ext>
                    </a:extLst>
                  </p:cNvPr>
                  <p:cNvSpPr/>
                  <p:nvPr/>
                </p:nvSpPr>
                <p:spPr>
                  <a:xfrm>
                    <a:off x="6342434" y="3109370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E840961E-8373-4B12-B35B-89896E2097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109370"/>
                    <a:ext cx="603115" cy="603115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BB1924DB-9CF9-48D2-81B1-D321199C1654}"/>
                      </a:ext>
                    </a:extLst>
                  </p:cNvPr>
                  <p:cNvSpPr/>
                  <p:nvPr/>
                </p:nvSpPr>
                <p:spPr>
                  <a:xfrm>
                    <a:off x="6342434" y="5166071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BB1924DB-9CF9-48D2-81B1-D321199C16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5166071"/>
                    <a:ext cx="603115" cy="603115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8B5499EE-3D82-4BA8-967E-777CB8E78BD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4F3DF8-A9C0-4689-9867-86027BFDE413}"/>
              </a:ext>
            </a:extLst>
          </p:cNvPr>
          <p:cNvGrpSpPr/>
          <p:nvPr/>
        </p:nvGrpSpPr>
        <p:grpSpPr>
          <a:xfrm>
            <a:off x="10565859" y="2198471"/>
            <a:ext cx="787941" cy="3560888"/>
            <a:chOff x="10308408" y="2199037"/>
            <a:chExt cx="787941" cy="356088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690CA58-18E9-4A68-A7A8-3DB046BB8C4E}"/>
                </a:ext>
              </a:extLst>
            </p:cNvPr>
            <p:cNvSpPr/>
            <p:nvPr/>
          </p:nvSpPr>
          <p:spPr>
            <a:xfrm>
              <a:off x="10308408" y="2199037"/>
              <a:ext cx="787941" cy="3560888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896A78-3BBC-40B0-AE5A-7EEADD1088CC}"/>
                </a:ext>
              </a:extLst>
            </p:cNvPr>
            <p:cNvGrpSpPr/>
            <p:nvPr/>
          </p:nvGrpSpPr>
          <p:grpSpPr>
            <a:xfrm>
              <a:off x="10405685" y="2310595"/>
              <a:ext cx="603115" cy="3362453"/>
              <a:chOff x="6342434" y="2406733"/>
              <a:chExt cx="603115" cy="336245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A554B49-6DC0-488E-AD99-9F310F00DAAB}"/>
                      </a:ext>
                    </a:extLst>
                  </p:cNvPr>
                  <p:cNvSpPr/>
                  <p:nvPr/>
                </p:nvSpPr>
                <p:spPr>
                  <a:xfrm>
                    <a:off x="6342434" y="2406733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A554B49-6DC0-488E-AD99-9F310F00DA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406733"/>
                    <a:ext cx="603115" cy="603115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9841A602-105D-47A9-BAB8-5EBB388A4182}"/>
                      </a:ext>
                    </a:extLst>
                  </p:cNvPr>
                  <p:cNvSpPr/>
                  <p:nvPr/>
                </p:nvSpPr>
                <p:spPr>
                  <a:xfrm>
                    <a:off x="6342434" y="3117226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9841A602-105D-47A9-BAB8-5EBB388A41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117226"/>
                    <a:ext cx="603115" cy="603115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56675DFF-59D2-41F5-9A7A-63307EEA09B4}"/>
                      </a:ext>
                    </a:extLst>
                  </p:cNvPr>
                  <p:cNvSpPr/>
                  <p:nvPr/>
                </p:nvSpPr>
                <p:spPr>
                  <a:xfrm>
                    <a:off x="6342434" y="5166071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56675DFF-59D2-41F5-9A7A-63307EEA09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5166071"/>
                    <a:ext cx="603115" cy="603115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48C406A9-2EB2-4D07-AF37-2D040A7CA4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A7FBB5-08E3-4DB2-A311-FA6DA8057E90}"/>
              </a:ext>
            </a:extLst>
          </p:cNvPr>
          <p:cNvCxnSpPr>
            <a:cxnSpLocks/>
          </p:cNvCxnSpPr>
          <p:nvPr/>
        </p:nvCxnSpPr>
        <p:spPr>
          <a:xfrm>
            <a:off x="7258601" y="2754824"/>
            <a:ext cx="1172109" cy="853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E0A603-57FE-426E-92A2-EAB3EC435447}"/>
              </a:ext>
            </a:extLst>
          </p:cNvPr>
          <p:cNvCxnSpPr>
            <a:cxnSpLocks/>
          </p:cNvCxnSpPr>
          <p:nvPr/>
        </p:nvCxnSpPr>
        <p:spPr>
          <a:xfrm>
            <a:off x="7258601" y="2577830"/>
            <a:ext cx="1172109" cy="552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D0C856-2FEC-4840-979B-F179F4B97E0A}"/>
              </a:ext>
            </a:extLst>
          </p:cNvPr>
          <p:cNvCxnSpPr>
            <a:cxnSpLocks/>
          </p:cNvCxnSpPr>
          <p:nvPr/>
        </p:nvCxnSpPr>
        <p:spPr>
          <a:xfrm>
            <a:off x="7258601" y="2905288"/>
            <a:ext cx="1172109" cy="166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FCF9F3-DE76-48BF-B34E-2584E7BAB01A}"/>
              </a:ext>
            </a:extLst>
          </p:cNvPr>
          <p:cNvCxnSpPr>
            <a:cxnSpLocks/>
          </p:cNvCxnSpPr>
          <p:nvPr/>
        </p:nvCxnSpPr>
        <p:spPr>
          <a:xfrm>
            <a:off x="7258601" y="3239311"/>
            <a:ext cx="117210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B2CA9D-3311-4617-B2B6-35BDCE256723}"/>
              </a:ext>
            </a:extLst>
          </p:cNvPr>
          <p:cNvCxnSpPr>
            <a:cxnSpLocks/>
          </p:cNvCxnSpPr>
          <p:nvPr/>
        </p:nvCxnSpPr>
        <p:spPr>
          <a:xfrm>
            <a:off x="7258601" y="3326860"/>
            <a:ext cx="1172109" cy="438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B124C3-E40D-48D0-8BB0-D5A1AE8F59F2}"/>
              </a:ext>
            </a:extLst>
          </p:cNvPr>
          <p:cNvCxnSpPr>
            <a:cxnSpLocks/>
          </p:cNvCxnSpPr>
          <p:nvPr/>
        </p:nvCxnSpPr>
        <p:spPr>
          <a:xfrm>
            <a:off x="7258601" y="3480979"/>
            <a:ext cx="1172109" cy="1217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FFBC6F-794C-40A8-84A8-BCE6D75E07FE}"/>
              </a:ext>
            </a:extLst>
          </p:cNvPr>
          <p:cNvCxnSpPr>
            <a:cxnSpLocks/>
          </p:cNvCxnSpPr>
          <p:nvPr/>
        </p:nvCxnSpPr>
        <p:spPr>
          <a:xfrm flipV="1">
            <a:off x="7258601" y="3326861"/>
            <a:ext cx="1172109" cy="1665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798981-DC8E-424E-89A3-1B38689E631C}"/>
              </a:ext>
            </a:extLst>
          </p:cNvPr>
          <p:cNvCxnSpPr>
            <a:cxnSpLocks/>
          </p:cNvCxnSpPr>
          <p:nvPr/>
        </p:nvCxnSpPr>
        <p:spPr>
          <a:xfrm flipV="1">
            <a:off x="7258601" y="4013676"/>
            <a:ext cx="1172109" cy="1171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FB3EA5-3A6F-4E70-BC32-888A1D56ABA4}"/>
              </a:ext>
            </a:extLst>
          </p:cNvPr>
          <p:cNvCxnSpPr>
            <a:cxnSpLocks/>
          </p:cNvCxnSpPr>
          <p:nvPr/>
        </p:nvCxnSpPr>
        <p:spPr>
          <a:xfrm flipV="1">
            <a:off x="7258601" y="4788201"/>
            <a:ext cx="1172109" cy="571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EB1DAA-0D75-4645-91A4-E9A03CFC9AB9}"/>
              </a:ext>
            </a:extLst>
          </p:cNvPr>
          <p:cNvGrpSpPr/>
          <p:nvPr/>
        </p:nvGrpSpPr>
        <p:grpSpPr>
          <a:xfrm>
            <a:off x="8518259" y="2754824"/>
            <a:ext cx="787941" cy="2334934"/>
            <a:chOff x="10308408" y="2755390"/>
            <a:chExt cx="787941" cy="233493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F0D49E4-B58D-4660-84BE-ACA43B83D1C6}"/>
                </a:ext>
              </a:extLst>
            </p:cNvPr>
            <p:cNvSpPr/>
            <p:nvPr/>
          </p:nvSpPr>
          <p:spPr>
            <a:xfrm>
              <a:off x="10308408" y="2755390"/>
              <a:ext cx="787941" cy="2334934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BABA476-564A-458D-AE94-F6FC94A410D6}"/>
                </a:ext>
              </a:extLst>
            </p:cNvPr>
            <p:cNvGrpSpPr/>
            <p:nvPr/>
          </p:nvGrpSpPr>
          <p:grpSpPr>
            <a:xfrm>
              <a:off x="10405685" y="2816910"/>
              <a:ext cx="632061" cy="2203838"/>
              <a:chOff x="6342434" y="2913048"/>
              <a:chExt cx="632061" cy="220383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60227EC-4CB2-43F3-881C-AF09ACBEC110}"/>
                      </a:ext>
                    </a:extLst>
                  </p:cNvPr>
                  <p:cNvSpPr/>
                  <p:nvPr/>
                </p:nvSpPr>
                <p:spPr>
                  <a:xfrm>
                    <a:off x="6342434" y="2913048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60227EC-4CB2-43F3-881C-AF09ACBEC1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913048"/>
                    <a:ext cx="603115" cy="603115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52E3C75B-D91D-4316-A474-9EBE1BC7E36D}"/>
                      </a:ext>
                    </a:extLst>
                  </p:cNvPr>
                  <p:cNvSpPr/>
                  <p:nvPr/>
                </p:nvSpPr>
                <p:spPr>
                  <a:xfrm>
                    <a:off x="6342434" y="3577683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52E3C75B-D91D-4316-A474-9EBE1BC7E3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577683"/>
                    <a:ext cx="603115" cy="603115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81E2A9A6-1781-4E28-B0DA-7BE0E45AC484}"/>
                      </a:ext>
                    </a:extLst>
                  </p:cNvPr>
                  <p:cNvSpPr/>
                  <p:nvPr/>
                </p:nvSpPr>
                <p:spPr>
                  <a:xfrm>
                    <a:off x="6342434" y="4513771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81E2A9A6-1781-4E28-B0DA-7BE0E45AC4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513771"/>
                    <a:ext cx="603115" cy="603115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9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275F56A7-2459-48F5-AD2C-0DE21969AC0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93434" y="4129776"/>
                    <a:ext cx="5004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275F56A7-2459-48F5-AD2C-0DE21969AC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93434" y="4129776"/>
                    <a:ext cx="500457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7E1AA4-B720-4478-BFC6-681850D45BC5}"/>
              </a:ext>
            </a:extLst>
          </p:cNvPr>
          <p:cNvCxnSpPr>
            <a:cxnSpLocks/>
          </p:cNvCxnSpPr>
          <p:nvPr/>
        </p:nvCxnSpPr>
        <p:spPr>
          <a:xfrm>
            <a:off x="9306200" y="3239311"/>
            <a:ext cx="1172109" cy="10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017026-FFCF-4CBE-9C41-2B43D9D8B0E5}"/>
              </a:ext>
            </a:extLst>
          </p:cNvPr>
          <p:cNvCxnSpPr>
            <a:cxnSpLocks/>
          </p:cNvCxnSpPr>
          <p:nvPr/>
        </p:nvCxnSpPr>
        <p:spPr>
          <a:xfrm flipV="1">
            <a:off x="9306200" y="2675106"/>
            <a:ext cx="1172109" cy="3454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6A9412-E423-466E-A257-E0DB6D4AFF97}"/>
              </a:ext>
            </a:extLst>
          </p:cNvPr>
          <p:cNvCxnSpPr>
            <a:cxnSpLocks/>
          </p:cNvCxnSpPr>
          <p:nvPr/>
        </p:nvCxnSpPr>
        <p:spPr>
          <a:xfrm>
            <a:off x="9306200" y="3326860"/>
            <a:ext cx="1172109" cy="1693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80246B-8924-482E-97D2-E10A3570FEE6}"/>
              </a:ext>
            </a:extLst>
          </p:cNvPr>
          <p:cNvCxnSpPr>
            <a:cxnSpLocks/>
          </p:cNvCxnSpPr>
          <p:nvPr/>
        </p:nvCxnSpPr>
        <p:spPr>
          <a:xfrm flipV="1">
            <a:off x="9306200" y="2816344"/>
            <a:ext cx="1172109" cy="807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5A2EC-E969-4D02-B3F7-39D388AD4EAF}"/>
              </a:ext>
            </a:extLst>
          </p:cNvPr>
          <p:cNvCxnSpPr>
            <a:cxnSpLocks/>
          </p:cNvCxnSpPr>
          <p:nvPr/>
        </p:nvCxnSpPr>
        <p:spPr>
          <a:xfrm flipV="1">
            <a:off x="9306200" y="3419459"/>
            <a:ext cx="1172109" cy="345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F7DE86-85BD-4EC2-A8F8-03B039119D9F}"/>
              </a:ext>
            </a:extLst>
          </p:cNvPr>
          <p:cNvCxnSpPr>
            <a:cxnSpLocks/>
          </p:cNvCxnSpPr>
          <p:nvPr/>
        </p:nvCxnSpPr>
        <p:spPr>
          <a:xfrm>
            <a:off x="9306200" y="4013676"/>
            <a:ext cx="1172109" cy="1171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82BC1E-5741-4FDE-9817-FD2A33D0D74B}"/>
              </a:ext>
            </a:extLst>
          </p:cNvPr>
          <p:cNvCxnSpPr>
            <a:cxnSpLocks/>
          </p:cNvCxnSpPr>
          <p:nvPr/>
        </p:nvCxnSpPr>
        <p:spPr>
          <a:xfrm flipV="1">
            <a:off x="9306200" y="2913144"/>
            <a:ext cx="1172109" cy="1654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F86B20-D51F-4574-B2AD-4426E56263B8}"/>
              </a:ext>
            </a:extLst>
          </p:cNvPr>
          <p:cNvCxnSpPr>
            <a:cxnSpLocks/>
          </p:cNvCxnSpPr>
          <p:nvPr/>
        </p:nvCxnSpPr>
        <p:spPr>
          <a:xfrm flipV="1">
            <a:off x="9306200" y="3608285"/>
            <a:ext cx="1172109" cy="1090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7A9C03-D55A-4C5B-BD98-5F668DE86E09}"/>
              </a:ext>
            </a:extLst>
          </p:cNvPr>
          <p:cNvCxnSpPr>
            <a:cxnSpLocks/>
          </p:cNvCxnSpPr>
          <p:nvPr/>
        </p:nvCxnSpPr>
        <p:spPr>
          <a:xfrm>
            <a:off x="9306200" y="4788201"/>
            <a:ext cx="1172109" cy="571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>
            <a:extLst>
              <a:ext uri="{FF2B5EF4-FFF2-40B4-BE49-F238E27FC236}">
                <a16:creationId xmlns:a16="http://schemas.microsoft.com/office/drawing/2014/main" id="{A07F35F2-AD9F-427D-8B12-01A191D293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49" y="4718624"/>
            <a:ext cx="5160743" cy="162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0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0238DB-F647-4960-86A5-DB5F2B7B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autoencoder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2753B8-8006-4A0F-BC94-A9DD7F3D9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1787"/>
            <a:ext cx="4460275" cy="4274256"/>
          </a:xfrm>
        </p:spPr>
        <p:txBody>
          <a:bodyPr/>
          <a:lstStyle/>
          <a:p>
            <a:pPr marL="50800" indent="0">
              <a:buNone/>
            </a:pPr>
            <a:r>
              <a:rPr lang="en-US" b="1" dirty="0"/>
              <a:t>Idea</a:t>
            </a:r>
            <a:r>
              <a:rPr lang="en-US" dirty="0"/>
              <a:t>: reconstruction should be robust to noise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Inject noise at the input stage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Goal: reconstruct the noise-free image</a:t>
            </a:r>
          </a:p>
          <a:p>
            <a:pPr marL="5080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50800" indent="0">
              <a:buNone/>
            </a:pPr>
            <a:r>
              <a:rPr lang="en-US" dirty="0">
                <a:sym typeface="Wingdings" panose="05000000000000000000" pitchFamily="2" charset="2"/>
              </a:rPr>
              <a:t>Useful for e.g. data restoration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DC0495-66DD-4E46-8C2E-D12EF0AF9F46}"/>
              </a:ext>
            </a:extLst>
          </p:cNvPr>
          <p:cNvGrpSpPr/>
          <p:nvPr/>
        </p:nvGrpSpPr>
        <p:grpSpPr>
          <a:xfrm>
            <a:off x="6470660" y="2198470"/>
            <a:ext cx="787941" cy="3560890"/>
            <a:chOff x="7001150" y="2197905"/>
            <a:chExt cx="787941" cy="356089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696EC5F-574B-4B4C-9B6F-D4360850396B}"/>
                </a:ext>
              </a:extLst>
            </p:cNvPr>
            <p:cNvSpPr/>
            <p:nvPr/>
          </p:nvSpPr>
          <p:spPr>
            <a:xfrm>
              <a:off x="7001150" y="2197905"/>
              <a:ext cx="787941" cy="35608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7282A40-26DE-496C-A912-1028843990A1}"/>
                </a:ext>
              </a:extLst>
            </p:cNvPr>
            <p:cNvGrpSpPr/>
            <p:nvPr/>
          </p:nvGrpSpPr>
          <p:grpSpPr>
            <a:xfrm>
              <a:off x="7098427" y="2301608"/>
              <a:ext cx="603115" cy="3370309"/>
              <a:chOff x="6342434" y="2398877"/>
              <a:chExt cx="603115" cy="33703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01BF3599-EECD-4513-A2A3-1DDC9106BEA9}"/>
                      </a:ext>
                    </a:extLst>
                  </p:cNvPr>
                  <p:cNvSpPr/>
                  <p:nvPr/>
                </p:nvSpPr>
                <p:spPr>
                  <a:xfrm>
                    <a:off x="6342434" y="239887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01BF3599-EECD-4513-A2A3-1DDC9106BE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398877"/>
                    <a:ext cx="603115" cy="603115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EED270E-23F2-4DFD-A471-7C4549E776DF}"/>
                      </a:ext>
                    </a:extLst>
                  </p:cNvPr>
                  <p:cNvSpPr/>
                  <p:nvPr/>
                </p:nvSpPr>
                <p:spPr>
                  <a:xfrm>
                    <a:off x="6342434" y="3109370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EED270E-23F2-4DFD-A471-7C4549E776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109370"/>
                    <a:ext cx="603115" cy="603115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621613FC-9B36-468D-BEE8-7790DEDB46AE}"/>
                      </a:ext>
                    </a:extLst>
                  </p:cNvPr>
                  <p:cNvSpPr/>
                  <p:nvPr/>
                </p:nvSpPr>
                <p:spPr>
                  <a:xfrm>
                    <a:off x="6342434" y="5166071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621613FC-9B36-468D-BEE8-7790DEDB46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5166071"/>
                    <a:ext cx="603115" cy="603115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771AF61F-8063-4252-ACAB-6C10E63085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1BDCEB-8668-44A1-A98F-AFDBC4FB8D74}"/>
              </a:ext>
            </a:extLst>
          </p:cNvPr>
          <p:cNvGrpSpPr/>
          <p:nvPr/>
        </p:nvGrpSpPr>
        <p:grpSpPr>
          <a:xfrm>
            <a:off x="10565859" y="2198471"/>
            <a:ext cx="787941" cy="3560888"/>
            <a:chOff x="10308408" y="2199037"/>
            <a:chExt cx="787941" cy="356088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3363C69-861F-4D27-A27A-60FB9837C9F0}"/>
                </a:ext>
              </a:extLst>
            </p:cNvPr>
            <p:cNvSpPr/>
            <p:nvPr/>
          </p:nvSpPr>
          <p:spPr>
            <a:xfrm>
              <a:off x="10308408" y="2199037"/>
              <a:ext cx="787941" cy="3560888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9CD1085-C12A-44CB-A5AC-AD766C26217E}"/>
                </a:ext>
              </a:extLst>
            </p:cNvPr>
            <p:cNvGrpSpPr/>
            <p:nvPr/>
          </p:nvGrpSpPr>
          <p:grpSpPr>
            <a:xfrm>
              <a:off x="10405685" y="2310595"/>
              <a:ext cx="603115" cy="3362453"/>
              <a:chOff x="6342434" y="2406733"/>
              <a:chExt cx="603115" cy="336245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EFD66EBE-BEB9-4DB8-AD3E-EFDC0A31F0DD}"/>
                      </a:ext>
                    </a:extLst>
                  </p:cNvPr>
                  <p:cNvSpPr/>
                  <p:nvPr/>
                </p:nvSpPr>
                <p:spPr>
                  <a:xfrm>
                    <a:off x="6342434" y="2406733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EFD66EBE-BEB9-4DB8-AD3E-EFDC0A31F0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406733"/>
                    <a:ext cx="603115" cy="603115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B402EC84-D27B-4D90-94D1-8E299622F954}"/>
                      </a:ext>
                    </a:extLst>
                  </p:cNvPr>
                  <p:cNvSpPr/>
                  <p:nvPr/>
                </p:nvSpPr>
                <p:spPr>
                  <a:xfrm>
                    <a:off x="6342434" y="3117226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B402EC84-D27B-4D90-94D1-8E299622F9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117226"/>
                    <a:ext cx="603115" cy="603115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BB86E826-DEB9-4D46-BFFA-7C3707F00173}"/>
                      </a:ext>
                    </a:extLst>
                  </p:cNvPr>
                  <p:cNvSpPr/>
                  <p:nvPr/>
                </p:nvSpPr>
                <p:spPr>
                  <a:xfrm>
                    <a:off x="6342434" y="5166071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BB86E826-DEB9-4D46-BFFA-7C3707F001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5166071"/>
                    <a:ext cx="603115" cy="603115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387B6857-D1FB-4A8B-AA32-D6FF811ED4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28B6B-7247-4C0B-8EDE-46A14B6F0E61}"/>
              </a:ext>
            </a:extLst>
          </p:cNvPr>
          <p:cNvCxnSpPr>
            <a:cxnSpLocks/>
          </p:cNvCxnSpPr>
          <p:nvPr/>
        </p:nvCxnSpPr>
        <p:spPr>
          <a:xfrm>
            <a:off x="7258601" y="2754824"/>
            <a:ext cx="1172109" cy="853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42AE9E-4AC5-458D-A939-B4ED0AD2AF0C}"/>
              </a:ext>
            </a:extLst>
          </p:cNvPr>
          <p:cNvCxnSpPr>
            <a:cxnSpLocks/>
          </p:cNvCxnSpPr>
          <p:nvPr/>
        </p:nvCxnSpPr>
        <p:spPr>
          <a:xfrm>
            <a:off x="7258601" y="2577830"/>
            <a:ext cx="1172109" cy="552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F9389-35D5-4052-9C22-88ECA08F598D}"/>
              </a:ext>
            </a:extLst>
          </p:cNvPr>
          <p:cNvCxnSpPr>
            <a:cxnSpLocks/>
          </p:cNvCxnSpPr>
          <p:nvPr/>
        </p:nvCxnSpPr>
        <p:spPr>
          <a:xfrm>
            <a:off x="7258601" y="2905288"/>
            <a:ext cx="1172109" cy="166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913DE-3965-4623-9100-A16485E6B87B}"/>
              </a:ext>
            </a:extLst>
          </p:cNvPr>
          <p:cNvCxnSpPr>
            <a:cxnSpLocks/>
          </p:cNvCxnSpPr>
          <p:nvPr/>
        </p:nvCxnSpPr>
        <p:spPr>
          <a:xfrm>
            <a:off x="7258601" y="3239311"/>
            <a:ext cx="117210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AE9A2F-DBBF-40E8-8024-04BEBB43EB01}"/>
              </a:ext>
            </a:extLst>
          </p:cNvPr>
          <p:cNvCxnSpPr>
            <a:cxnSpLocks/>
          </p:cNvCxnSpPr>
          <p:nvPr/>
        </p:nvCxnSpPr>
        <p:spPr>
          <a:xfrm>
            <a:off x="7258601" y="3326860"/>
            <a:ext cx="1172109" cy="438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1DF03A-9BBF-4F63-A4A7-7312341C4B7B}"/>
              </a:ext>
            </a:extLst>
          </p:cNvPr>
          <p:cNvCxnSpPr>
            <a:cxnSpLocks/>
          </p:cNvCxnSpPr>
          <p:nvPr/>
        </p:nvCxnSpPr>
        <p:spPr>
          <a:xfrm>
            <a:off x="7258601" y="3480979"/>
            <a:ext cx="1172109" cy="1217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DEBDD0-8F7C-4676-9B90-45FE651D8EC8}"/>
              </a:ext>
            </a:extLst>
          </p:cNvPr>
          <p:cNvCxnSpPr>
            <a:cxnSpLocks/>
          </p:cNvCxnSpPr>
          <p:nvPr/>
        </p:nvCxnSpPr>
        <p:spPr>
          <a:xfrm flipV="1">
            <a:off x="7258601" y="3326861"/>
            <a:ext cx="1172109" cy="1665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8D9066-38DA-4C3D-9534-4F46AD0E7B99}"/>
              </a:ext>
            </a:extLst>
          </p:cNvPr>
          <p:cNvCxnSpPr>
            <a:cxnSpLocks/>
          </p:cNvCxnSpPr>
          <p:nvPr/>
        </p:nvCxnSpPr>
        <p:spPr>
          <a:xfrm flipV="1">
            <a:off x="7258601" y="4013676"/>
            <a:ext cx="1172109" cy="1171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B67169-DD94-4AFF-9817-AE10C2E1A139}"/>
              </a:ext>
            </a:extLst>
          </p:cNvPr>
          <p:cNvCxnSpPr>
            <a:cxnSpLocks/>
          </p:cNvCxnSpPr>
          <p:nvPr/>
        </p:nvCxnSpPr>
        <p:spPr>
          <a:xfrm flipV="1">
            <a:off x="7258601" y="4788201"/>
            <a:ext cx="1172109" cy="571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447967-00CE-49CB-8E4A-971F72F390B4}"/>
              </a:ext>
            </a:extLst>
          </p:cNvPr>
          <p:cNvGrpSpPr/>
          <p:nvPr/>
        </p:nvGrpSpPr>
        <p:grpSpPr>
          <a:xfrm>
            <a:off x="8518259" y="2754824"/>
            <a:ext cx="787941" cy="2334934"/>
            <a:chOff x="10308408" y="2755390"/>
            <a:chExt cx="787941" cy="2334934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8E0F875-8FAE-482A-A10B-B3F174A50C8A}"/>
                </a:ext>
              </a:extLst>
            </p:cNvPr>
            <p:cNvSpPr/>
            <p:nvPr/>
          </p:nvSpPr>
          <p:spPr>
            <a:xfrm>
              <a:off x="10308408" y="2755390"/>
              <a:ext cx="787941" cy="2334934"/>
            </a:xfrm>
            <a:prstGeom prst="roundRect">
              <a:avLst/>
            </a:prstGeom>
            <a:solidFill>
              <a:schemeClr val="tx2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30D3BE5-DFA0-412C-A80F-3A7EA5C82827}"/>
                </a:ext>
              </a:extLst>
            </p:cNvPr>
            <p:cNvGrpSpPr/>
            <p:nvPr/>
          </p:nvGrpSpPr>
          <p:grpSpPr>
            <a:xfrm>
              <a:off x="10405685" y="2816910"/>
              <a:ext cx="632061" cy="2203838"/>
              <a:chOff x="6342434" y="2913048"/>
              <a:chExt cx="632061" cy="220383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0C89F48F-721D-40CB-9EAA-34034867851A}"/>
                      </a:ext>
                    </a:extLst>
                  </p:cNvPr>
                  <p:cNvSpPr/>
                  <p:nvPr/>
                </p:nvSpPr>
                <p:spPr>
                  <a:xfrm>
                    <a:off x="6342434" y="2913048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0C89F48F-721D-40CB-9EAA-3403486785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913048"/>
                    <a:ext cx="603115" cy="603115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0BFA26AD-7A26-4079-9F8D-ED239055ABD2}"/>
                      </a:ext>
                    </a:extLst>
                  </p:cNvPr>
                  <p:cNvSpPr/>
                  <p:nvPr/>
                </p:nvSpPr>
                <p:spPr>
                  <a:xfrm>
                    <a:off x="6342434" y="3577683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0BFA26AD-7A26-4079-9F8D-ED239055AB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577683"/>
                    <a:ext cx="603115" cy="603115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B57A8C7-8E55-492B-AE7D-BA15EC2E9BE8}"/>
                      </a:ext>
                    </a:extLst>
                  </p:cNvPr>
                  <p:cNvSpPr/>
                  <p:nvPr/>
                </p:nvSpPr>
                <p:spPr>
                  <a:xfrm>
                    <a:off x="6342434" y="4513771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B57A8C7-8E55-492B-AE7D-BA15EC2E9B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513771"/>
                    <a:ext cx="603115" cy="603115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9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1723596-906D-43AA-B923-86A9FE32C1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93434" y="4129776"/>
                    <a:ext cx="5004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1723596-906D-43AA-B923-86A9FE32C1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93434" y="4129776"/>
                    <a:ext cx="500457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4789CF-F9DB-41D0-84F6-7F1AF938EBDA}"/>
              </a:ext>
            </a:extLst>
          </p:cNvPr>
          <p:cNvCxnSpPr>
            <a:cxnSpLocks/>
          </p:cNvCxnSpPr>
          <p:nvPr/>
        </p:nvCxnSpPr>
        <p:spPr>
          <a:xfrm>
            <a:off x="9306200" y="3239311"/>
            <a:ext cx="1172109" cy="10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B10474-29BF-42FA-AEE4-A0F378F4A93F}"/>
              </a:ext>
            </a:extLst>
          </p:cNvPr>
          <p:cNvCxnSpPr>
            <a:cxnSpLocks/>
          </p:cNvCxnSpPr>
          <p:nvPr/>
        </p:nvCxnSpPr>
        <p:spPr>
          <a:xfrm flipV="1">
            <a:off x="9306200" y="2675106"/>
            <a:ext cx="1172109" cy="3454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691EC2-AF77-411E-A04B-6B9C98A7938D}"/>
              </a:ext>
            </a:extLst>
          </p:cNvPr>
          <p:cNvCxnSpPr>
            <a:cxnSpLocks/>
          </p:cNvCxnSpPr>
          <p:nvPr/>
        </p:nvCxnSpPr>
        <p:spPr>
          <a:xfrm>
            <a:off x="9306200" y="3326860"/>
            <a:ext cx="1172109" cy="1693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9DAFFC-6B4C-48D2-BF2A-010FF32B2F3F}"/>
              </a:ext>
            </a:extLst>
          </p:cNvPr>
          <p:cNvCxnSpPr>
            <a:cxnSpLocks/>
          </p:cNvCxnSpPr>
          <p:nvPr/>
        </p:nvCxnSpPr>
        <p:spPr>
          <a:xfrm flipV="1">
            <a:off x="9306200" y="2816344"/>
            <a:ext cx="1172109" cy="807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B0E8A5-79C4-47B7-B2CA-CFB9509461F8}"/>
              </a:ext>
            </a:extLst>
          </p:cNvPr>
          <p:cNvCxnSpPr>
            <a:cxnSpLocks/>
          </p:cNvCxnSpPr>
          <p:nvPr/>
        </p:nvCxnSpPr>
        <p:spPr>
          <a:xfrm flipV="1">
            <a:off x="9306200" y="3419459"/>
            <a:ext cx="1172109" cy="345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8D8F39-07F2-40D6-9F6E-F4C17265C7A0}"/>
              </a:ext>
            </a:extLst>
          </p:cNvPr>
          <p:cNvCxnSpPr>
            <a:cxnSpLocks/>
          </p:cNvCxnSpPr>
          <p:nvPr/>
        </p:nvCxnSpPr>
        <p:spPr>
          <a:xfrm>
            <a:off x="9306200" y="4013676"/>
            <a:ext cx="1172109" cy="1171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3FB361-33FE-4679-A8BF-992B7FEDCED2}"/>
              </a:ext>
            </a:extLst>
          </p:cNvPr>
          <p:cNvCxnSpPr>
            <a:cxnSpLocks/>
          </p:cNvCxnSpPr>
          <p:nvPr/>
        </p:nvCxnSpPr>
        <p:spPr>
          <a:xfrm flipV="1">
            <a:off x="9306200" y="2913144"/>
            <a:ext cx="1172109" cy="1654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AAF842-5077-47C6-9CC2-FAF8ACBE9570}"/>
              </a:ext>
            </a:extLst>
          </p:cNvPr>
          <p:cNvCxnSpPr>
            <a:cxnSpLocks/>
          </p:cNvCxnSpPr>
          <p:nvPr/>
        </p:nvCxnSpPr>
        <p:spPr>
          <a:xfrm flipV="1">
            <a:off x="9306200" y="3608285"/>
            <a:ext cx="1172109" cy="1090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A64729-3D3F-42FB-9128-5B112CCAE811}"/>
              </a:ext>
            </a:extLst>
          </p:cNvPr>
          <p:cNvCxnSpPr>
            <a:cxnSpLocks/>
          </p:cNvCxnSpPr>
          <p:nvPr/>
        </p:nvCxnSpPr>
        <p:spPr>
          <a:xfrm>
            <a:off x="9306200" y="4788201"/>
            <a:ext cx="1172109" cy="571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E9CBB0-6172-4143-BD75-A1C101D881D8}"/>
              </a:ext>
            </a:extLst>
          </p:cNvPr>
          <p:cNvGrpSpPr/>
          <p:nvPr/>
        </p:nvGrpSpPr>
        <p:grpSpPr>
          <a:xfrm>
            <a:off x="5386025" y="2198469"/>
            <a:ext cx="787941" cy="3560890"/>
            <a:chOff x="7001150" y="2197905"/>
            <a:chExt cx="787941" cy="3560890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A7D60F8-561F-4E26-A42B-A6BE6602FC8B}"/>
                </a:ext>
              </a:extLst>
            </p:cNvPr>
            <p:cNvSpPr/>
            <p:nvPr/>
          </p:nvSpPr>
          <p:spPr>
            <a:xfrm>
              <a:off x="7001150" y="2197905"/>
              <a:ext cx="787941" cy="35608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74E1F4-CAC2-4DC4-8847-AFE07A711F2A}"/>
                </a:ext>
              </a:extLst>
            </p:cNvPr>
            <p:cNvGrpSpPr/>
            <p:nvPr/>
          </p:nvGrpSpPr>
          <p:grpSpPr>
            <a:xfrm>
              <a:off x="7098427" y="2301608"/>
              <a:ext cx="603115" cy="3370309"/>
              <a:chOff x="6342434" y="2398877"/>
              <a:chExt cx="603115" cy="33703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AF356EC-8CAD-4820-92C4-170A8052AE3B}"/>
                      </a:ext>
                    </a:extLst>
                  </p:cNvPr>
                  <p:cNvSpPr/>
                  <p:nvPr/>
                </p:nvSpPr>
                <p:spPr>
                  <a:xfrm>
                    <a:off x="6342434" y="239887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AF356EC-8CAD-4820-92C4-170A8052AE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398877"/>
                    <a:ext cx="603115" cy="603115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CBEFE207-9761-4260-87AB-E24339BB623E}"/>
                      </a:ext>
                    </a:extLst>
                  </p:cNvPr>
                  <p:cNvSpPr/>
                  <p:nvPr/>
                </p:nvSpPr>
                <p:spPr>
                  <a:xfrm>
                    <a:off x="6342434" y="3109370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CBEFE207-9761-4260-87AB-E24339BB6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109370"/>
                    <a:ext cx="603115" cy="603115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DADEDEB6-B378-4DE0-8950-2F352E179C38}"/>
                      </a:ext>
                    </a:extLst>
                  </p:cNvPr>
                  <p:cNvSpPr/>
                  <p:nvPr/>
                </p:nvSpPr>
                <p:spPr>
                  <a:xfrm>
                    <a:off x="6342434" y="5166071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DADEDEB6-B378-4DE0-8950-2F352E179C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5166071"/>
                    <a:ext cx="603115" cy="603115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D9338854-D6FD-455E-A37A-21A1960A3E1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6FB03E3-6437-4E64-99D8-809C36F58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464488" y="4183169"/>
                    <a:ext cx="5004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11879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C0CA-986E-4D1D-A38B-3DAA33A6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autoencoder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860FB-6767-4ADA-88A8-2686DA7682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24</a:t>
            </a:fld>
            <a:endParaRPr lang="nl-BE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53BCEF6-9F2D-4D12-BC9F-13FA3CFA10E7}"/>
              </a:ext>
            </a:extLst>
          </p:cNvPr>
          <p:cNvSpPr/>
          <p:nvPr/>
        </p:nvSpPr>
        <p:spPr>
          <a:xfrm>
            <a:off x="1793132" y="1596238"/>
            <a:ext cx="8131013" cy="3306503"/>
          </a:xfrm>
          <a:custGeom>
            <a:avLst/>
            <a:gdLst>
              <a:gd name="connsiteX0" fmla="*/ 1271 w 7015579"/>
              <a:gd name="connsiteY0" fmla="*/ 2852615 h 2852615"/>
              <a:gd name="connsiteX1" fmla="*/ 274810 w 7015579"/>
              <a:gd name="connsiteY1" fmla="*/ 1875692 h 2852615"/>
              <a:gd name="connsiteX2" fmla="*/ 1701117 w 7015579"/>
              <a:gd name="connsiteY2" fmla="*/ 1465384 h 2852615"/>
              <a:gd name="connsiteX3" fmla="*/ 2756194 w 7015579"/>
              <a:gd name="connsiteY3" fmla="*/ 1856153 h 2852615"/>
              <a:gd name="connsiteX4" fmla="*/ 4006656 w 7015579"/>
              <a:gd name="connsiteY4" fmla="*/ 2129692 h 2852615"/>
              <a:gd name="connsiteX5" fmla="*/ 5296194 w 7015579"/>
              <a:gd name="connsiteY5" fmla="*/ 2188307 h 2852615"/>
              <a:gd name="connsiteX6" fmla="*/ 5882348 w 7015579"/>
              <a:gd name="connsiteY6" fmla="*/ 1367692 h 2852615"/>
              <a:gd name="connsiteX7" fmla="*/ 7015579 w 7015579"/>
              <a:gd name="connsiteY7" fmla="*/ 0 h 2852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5579" h="2852615">
                <a:moveTo>
                  <a:pt x="1271" y="2852615"/>
                </a:moveTo>
                <a:cubicBezTo>
                  <a:pt x="-3614" y="2479756"/>
                  <a:pt x="-8498" y="2106897"/>
                  <a:pt x="274810" y="1875692"/>
                </a:cubicBezTo>
                <a:cubicBezTo>
                  <a:pt x="558118" y="1644487"/>
                  <a:pt x="1287553" y="1468640"/>
                  <a:pt x="1701117" y="1465384"/>
                </a:cubicBezTo>
                <a:cubicBezTo>
                  <a:pt x="2114681" y="1462128"/>
                  <a:pt x="2371938" y="1745435"/>
                  <a:pt x="2756194" y="1856153"/>
                </a:cubicBezTo>
                <a:cubicBezTo>
                  <a:pt x="3140450" y="1966871"/>
                  <a:pt x="3583323" y="2074333"/>
                  <a:pt x="4006656" y="2129692"/>
                </a:cubicBezTo>
                <a:cubicBezTo>
                  <a:pt x="4429989" y="2185051"/>
                  <a:pt x="4983579" y="2315307"/>
                  <a:pt x="5296194" y="2188307"/>
                </a:cubicBezTo>
                <a:cubicBezTo>
                  <a:pt x="5608809" y="2061307"/>
                  <a:pt x="5595784" y="1732410"/>
                  <a:pt x="5882348" y="1367692"/>
                </a:cubicBezTo>
                <a:cubicBezTo>
                  <a:pt x="6168912" y="1002974"/>
                  <a:pt x="7015579" y="0"/>
                  <a:pt x="7015579" y="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3E11F4-56F9-469E-BA10-BF6A44932D85}"/>
              </a:ext>
            </a:extLst>
          </p:cNvPr>
          <p:cNvSpPr/>
          <p:nvPr/>
        </p:nvSpPr>
        <p:spPr bwMode="auto">
          <a:xfrm>
            <a:off x="3294581" y="3261452"/>
            <a:ext cx="196881" cy="246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FF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6F25D1-E06F-4B44-94AE-43501DF89385}"/>
              </a:ext>
            </a:extLst>
          </p:cNvPr>
          <p:cNvGrpSpPr>
            <a:grpSpLocks/>
          </p:cNvGrpSpPr>
          <p:nvPr/>
        </p:nvGrpSpPr>
        <p:grpSpPr bwMode="auto">
          <a:xfrm>
            <a:off x="3463864" y="2170322"/>
            <a:ext cx="476563" cy="1127928"/>
            <a:chOff x="2163481" y="2761965"/>
            <a:chExt cx="411015" cy="97273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97D6BEB-589C-4587-9FEE-FEE18B703D73}"/>
                </a:ext>
              </a:extLst>
            </p:cNvPr>
            <p:cNvSpPr/>
            <p:nvPr/>
          </p:nvSpPr>
          <p:spPr>
            <a:xfrm>
              <a:off x="2406281" y="2761965"/>
              <a:ext cx="168215" cy="212636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A94CBA-F1B2-4A49-8A89-6FDE5C0EC6CC}"/>
                </a:ext>
              </a:extLst>
            </p:cNvPr>
            <p:cNvCxnSpPr>
              <a:stCxn id="6" idx="7"/>
              <a:endCxn id="8" idx="3"/>
            </p:cNvCxnSpPr>
            <p:nvPr/>
          </p:nvCxnSpPr>
          <p:spPr>
            <a:xfrm flipV="1">
              <a:off x="2163481" y="2942865"/>
              <a:ext cx="266604" cy="79183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C78D0F6A-02FF-4AD1-8BD6-3326363D3A33}"/>
              </a:ext>
            </a:extLst>
          </p:cNvPr>
          <p:cNvSpPr/>
          <p:nvPr/>
        </p:nvSpPr>
        <p:spPr>
          <a:xfrm>
            <a:off x="2466577" y="2258642"/>
            <a:ext cx="2012973" cy="2235615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72AEAF-6516-43AF-82CA-DD288743B7CE}"/>
              </a:ext>
            </a:extLst>
          </p:cNvPr>
          <p:cNvCxnSpPr/>
          <p:nvPr/>
        </p:nvCxnSpPr>
        <p:spPr>
          <a:xfrm flipH="1">
            <a:off x="3743545" y="2380083"/>
            <a:ext cx="395602" cy="102120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4392CA-7F07-4E95-9169-B20158504FE6}"/>
              </a:ext>
            </a:extLst>
          </p:cNvPr>
          <p:cNvCxnSpPr/>
          <p:nvPr/>
        </p:nvCxnSpPr>
        <p:spPr>
          <a:xfrm>
            <a:off x="7070287" y="2683686"/>
            <a:ext cx="353282" cy="102120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9F4228-656D-4581-B944-F78AF606DF6B}"/>
              </a:ext>
            </a:extLst>
          </p:cNvPr>
          <p:cNvCxnSpPr/>
          <p:nvPr/>
        </p:nvCxnSpPr>
        <p:spPr>
          <a:xfrm>
            <a:off x="7977412" y="1907200"/>
            <a:ext cx="574084" cy="678964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0EAF59-8C27-402C-99EE-B04ABF009C6E}"/>
              </a:ext>
            </a:extLst>
          </p:cNvPr>
          <p:cNvCxnSpPr/>
          <p:nvPr/>
        </p:nvCxnSpPr>
        <p:spPr>
          <a:xfrm>
            <a:off x="7591010" y="2350643"/>
            <a:ext cx="566724" cy="94760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047A96-EC8F-482D-B57F-B2468AB70E0D}"/>
              </a:ext>
            </a:extLst>
          </p:cNvPr>
          <p:cNvCxnSpPr/>
          <p:nvPr/>
        </p:nvCxnSpPr>
        <p:spPr>
          <a:xfrm>
            <a:off x="8496296" y="1237436"/>
            <a:ext cx="809605" cy="90896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D01436-DCD8-461C-AB21-7C700524E8C6}"/>
              </a:ext>
            </a:extLst>
          </p:cNvPr>
          <p:cNvCxnSpPr/>
          <p:nvPr/>
        </p:nvCxnSpPr>
        <p:spPr>
          <a:xfrm flipH="1" flipV="1">
            <a:off x="9613184" y="2586165"/>
            <a:ext cx="785684" cy="74520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D5E476-E68C-43A1-B9B5-A4A1538E88EA}"/>
              </a:ext>
            </a:extLst>
          </p:cNvPr>
          <p:cNvCxnSpPr/>
          <p:nvPr/>
        </p:nvCxnSpPr>
        <p:spPr>
          <a:xfrm flipH="1" flipV="1">
            <a:off x="9221260" y="3149208"/>
            <a:ext cx="785686" cy="747045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F83441-0B94-42F6-B32B-617A8B38FB93}"/>
              </a:ext>
            </a:extLst>
          </p:cNvPr>
          <p:cNvCxnSpPr/>
          <p:nvPr/>
        </p:nvCxnSpPr>
        <p:spPr>
          <a:xfrm flipH="1" flipV="1">
            <a:off x="8682137" y="3896253"/>
            <a:ext cx="785684" cy="100648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F39093-633E-454A-9007-EC68A22CE8C8}"/>
              </a:ext>
            </a:extLst>
          </p:cNvPr>
          <p:cNvCxnSpPr/>
          <p:nvPr/>
        </p:nvCxnSpPr>
        <p:spPr>
          <a:xfrm flipH="1" flipV="1">
            <a:off x="7896451" y="4345216"/>
            <a:ext cx="261282" cy="107824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17DD34-4492-4B86-B124-CDCBF2275343}"/>
              </a:ext>
            </a:extLst>
          </p:cNvPr>
          <p:cNvCxnSpPr/>
          <p:nvPr/>
        </p:nvCxnSpPr>
        <p:spPr>
          <a:xfrm flipV="1">
            <a:off x="5401395" y="4345216"/>
            <a:ext cx="0" cy="747045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DA8055-FC02-4396-BED3-02DAD3FECD29}"/>
              </a:ext>
            </a:extLst>
          </p:cNvPr>
          <p:cNvCxnSpPr/>
          <p:nvPr/>
        </p:nvCxnSpPr>
        <p:spPr>
          <a:xfrm flipH="1" flipV="1">
            <a:off x="2144574" y="4529217"/>
            <a:ext cx="833526" cy="373523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9F9C8733-E520-492F-A9DD-A720C059F0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41" y="3508011"/>
            <a:ext cx="1083768" cy="11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AC53F4-456B-45ED-98C7-57859D422F7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10" y="5037061"/>
            <a:ext cx="1227288" cy="131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9085B1E-5BDC-4752-9B87-B9A5E060645A}"/>
                  </a:ext>
                </a:extLst>
              </p:cNvPr>
              <p:cNvSpPr/>
              <p:nvPr/>
            </p:nvSpPr>
            <p:spPr>
              <a:xfrm>
                <a:off x="2964301" y="3318578"/>
                <a:ext cx="5357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nl-BE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9085B1E-5BDC-4752-9B87-B9A5E0606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301" y="3318578"/>
                <a:ext cx="53572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0C36596-3D54-4C65-B077-0AAAC4A79EDA}"/>
                  </a:ext>
                </a:extLst>
              </p:cNvPr>
              <p:cNvSpPr/>
              <p:nvPr/>
            </p:nvSpPr>
            <p:spPr>
              <a:xfrm>
                <a:off x="3866222" y="1796971"/>
                <a:ext cx="6415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nl-BE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0C36596-3D54-4C65-B077-0AAAC4A79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222" y="1796971"/>
                <a:ext cx="64152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445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0264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Deep</a:t>
            </a:r>
            <a:r>
              <a:rPr lang="nl-BE" dirty="0"/>
              <a:t> K-means clustering</a:t>
            </a:r>
            <a:endParaRPr dirty="0"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1"/>
          </p:nvPr>
        </p:nvSpPr>
        <p:spPr>
          <a:xfrm>
            <a:off x="424301" y="3756148"/>
            <a:ext cx="9039300" cy="82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2"/>
          </p:nvPr>
        </p:nvSpPr>
        <p:spPr>
          <a:xfrm>
            <a:off x="7887644" y="6343466"/>
            <a:ext cx="3617400" cy="22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3"/>
          </p:nvPr>
        </p:nvSpPr>
        <p:spPr>
          <a:xfrm>
            <a:off x="10030852" y="6050735"/>
            <a:ext cx="1474200" cy="21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18E701-214E-4283-AC1A-EC64F44B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8359B1D-4D82-4F9F-8B20-1E791AC62E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sz="2000" dirty="0"/>
                  <a:t>For a set of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,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clusters such that within cluster sum of squares (variance) is minimal: 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5080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are the cluster centroids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cluster partitioning,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a set of data points that belong to cluster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8359B1D-4D82-4F9F-8B20-1E791AC62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74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033E094-1047-445D-867B-DE0E14ACC4FD}"/>
              </a:ext>
            </a:extLst>
          </p:cNvPr>
          <p:cNvGrpSpPr/>
          <p:nvPr/>
        </p:nvGrpSpPr>
        <p:grpSpPr>
          <a:xfrm>
            <a:off x="1701602" y="4315818"/>
            <a:ext cx="8788795" cy="1866900"/>
            <a:chOff x="1750516" y="3114675"/>
            <a:chExt cx="7493087" cy="159166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D320D71-F322-44F1-A772-2BF2EDF76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0516" y="3114675"/>
              <a:ext cx="1649664" cy="15916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ACC56C-639D-4BC4-93DC-F5595870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4423" y="3114675"/>
              <a:ext cx="1843742" cy="159166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0A30DE-5E9D-431E-90B0-673C6B412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2408" y="3114675"/>
              <a:ext cx="1843742" cy="159166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35F4A8C-FA11-4887-B89D-1650EF52E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99861" y="3114675"/>
              <a:ext cx="1843742" cy="1591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26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268E8C-36DF-4B37-AEF2-1665FEB3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39E4010F-E806-4317-B068-0B83EB4CE6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41787"/>
                <a:ext cx="5705475" cy="4274256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2000" dirty="0"/>
                  <a:t>The K-means objective can be added to the autoencoder loss as a regularization term where the encodings serve as data points (Yang et.al., 2016): </a:t>
                </a:r>
              </a:p>
              <a:p>
                <a:pPr marL="50800" indent="0">
                  <a:buNone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50800" indent="0">
                  <a:buNone/>
                </a:pPr>
                <a:r>
                  <a:rPr lang="en-US" sz="2000" b="0" dirty="0">
                    <a:ea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1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pPr marL="5080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First term enforces reconstruction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Second term enforces encodings to cluster together (nearby the centroids)</a:t>
                </a: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39E4010F-E806-4317-B068-0B83EB4CE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41787"/>
                <a:ext cx="5705475" cy="4274256"/>
              </a:xfrm>
              <a:blipFill>
                <a:blip r:embed="rId2"/>
                <a:stretch>
                  <a:fillRect l="-1176" r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CE46B0A-333E-4FD2-8EA0-609AE96EFC03}"/>
              </a:ext>
            </a:extLst>
          </p:cNvPr>
          <p:cNvGrpSpPr/>
          <p:nvPr/>
        </p:nvGrpSpPr>
        <p:grpSpPr>
          <a:xfrm>
            <a:off x="6965960" y="2192137"/>
            <a:ext cx="4092565" cy="2984385"/>
            <a:chOff x="6470660" y="2198470"/>
            <a:chExt cx="4883140" cy="356089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C3168A7-114C-41FF-8FE4-526A55BB8284}"/>
                </a:ext>
              </a:extLst>
            </p:cNvPr>
            <p:cNvGrpSpPr/>
            <p:nvPr/>
          </p:nvGrpSpPr>
          <p:grpSpPr>
            <a:xfrm>
              <a:off x="6470660" y="2198470"/>
              <a:ext cx="787941" cy="3560890"/>
              <a:chOff x="7001150" y="2197905"/>
              <a:chExt cx="787941" cy="356089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772B9E9-AFDE-4AF9-B192-1D822511979A}"/>
                  </a:ext>
                </a:extLst>
              </p:cNvPr>
              <p:cNvSpPr/>
              <p:nvPr/>
            </p:nvSpPr>
            <p:spPr>
              <a:xfrm>
                <a:off x="7001150" y="2197905"/>
                <a:ext cx="787941" cy="35608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49DEDA8-4AFA-49F5-A5CA-32E47C7EF931}"/>
                  </a:ext>
                </a:extLst>
              </p:cNvPr>
              <p:cNvGrpSpPr/>
              <p:nvPr/>
            </p:nvGrpSpPr>
            <p:grpSpPr>
              <a:xfrm>
                <a:off x="7098427" y="2301608"/>
                <a:ext cx="603115" cy="3370309"/>
                <a:chOff x="6342434" y="2398877"/>
                <a:chExt cx="603115" cy="33703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4249B5AB-4832-4F5A-AA2E-F20F08CEFC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39887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4249B5AB-4832-4F5A-AA2E-F20F08CEFC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39887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74278F55-8FAB-429E-87A8-986EFC163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109370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74278F55-8FAB-429E-87A8-986EFC16393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109370"/>
                      <a:ext cx="603115" cy="603115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2157025B-0A4B-42A0-97F2-D188C8DC46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5166071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2157025B-0A4B-42A0-97F2-D188C8DC464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5166071"/>
                      <a:ext cx="603115" cy="603115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7D06AC99-1DB3-4174-912B-69351E9E447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59017" y="4185409"/>
                      <a:ext cx="511400" cy="45718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7D06AC99-1DB3-4174-912B-69351E9E447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59017" y="4185409"/>
                      <a:ext cx="511400" cy="45718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1FDD219-701D-4B45-A0F3-48371D0CDE23}"/>
                </a:ext>
              </a:extLst>
            </p:cNvPr>
            <p:cNvGrpSpPr/>
            <p:nvPr/>
          </p:nvGrpSpPr>
          <p:grpSpPr>
            <a:xfrm>
              <a:off x="10565859" y="2198471"/>
              <a:ext cx="787941" cy="3560888"/>
              <a:chOff x="10308408" y="2199037"/>
              <a:chExt cx="787941" cy="3560888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1A08530B-D069-4818-AB19-EA023794EF95}"/>
                  </a:ext>
                </a:extLst>
              </p:cNvPr>
              <p:cNvSpPr/>
              <p:nvPr/>
            </p:nvSpPr>
            <p:spPr>
              <a:xfrm>
                <a:off x="10308408" y="2199037"/>
                <a:ext cx="787941" cy="3560888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16D2F15-A8E5-42D4-99A1-17E034BB83E1}"/>
                  </a:ext>
                </a:extLst>
              </p:cNvPr>
              <p:cNvGrpSpPr/>
              <p:nvPr/>
            </p:nvGrpSpPr>
            <p:grpSpPr>
              <a:xfrm>
                <a:off x="10405685" y="2310595"/>
                <a:ext cx="603115" cy="3362453"/>
                <a:chOff x="6342434" y="2406733"/>
                <a:chExt cx="603115" cy="3362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CD370E32-AAF2-4C58-AACE-CE48C52EB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406733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CD370E32-AAF2-4C58-AACE-CE48C52EB98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406733"/>
                      <a:ext cx="603115" cy="603115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Oval 18">
                      <a:extLst>
                        <a:ext uri="{FF2B5EF4-FFF2-40B4-BE49-F238E27FC236}">
                          <a16:creationId xmlns:a16="http://schemas.microsoft.com/office/drawing/2014/main" id="{D19FB6F7-95EB-453C-BD7C-B85C6AE45B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117226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9" name="Oval 18">
                      <a:extLst>
                        <a:ext uri="{FF2B5EF4-FFF2-40B4-BE49-F238E27FC236}">
                          <a16:creationId xmlns:a16="http://schemas.microsoft.com/office/drawing/2014/main" id="{D19FB6F7-95EB-453C-BD7C-B85C6AE45B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117226"/>
                      <a:ext cx="603115" cy="603115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B155ABD8-0735-44A4-B772-4DC1BF5795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5166071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B155ABD8-0735-44A4-B772-4DC1BF5795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5166071"/>
                      <a:ext cx="603115" cy="603115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88ED706B-E1B6-4DF1-961E-0DF31E47789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59017" y="4185408"/>
                      <a:ext cx="511400" cy="45718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88ED706B-E1B6-4DF1-961E-0DF31E4778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59017" y="4185408"/>
                      <a:ext cx="511400" cy="45718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316502E-A59C-48C0-B5C9-A7983C883F38}"/>
                </a:ext>
              </a:extLst>
            </p:cNvPr>
            <p:cNvCxnSpPr>
              <a:cxnSpLocks/>
            </p:cNvCxnSpPr>
            <p:nvPr/>
          </p:nvCxnSpPr>
          <p:spPr>
            <a:xfrm>
              <a:off x="7258601" y="2754824"/>
              <a:ext cx="1172109" cy="853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943BAEA-12F6-4E74-A6A7-E5773D0C1C69}"/>
                </a:ext>
              </a:extLst>
            </p:cNvPr>
            <p:cNvCxnSpPr>
              <a:cxnSpLocks/>
            </p:cNvCxnSpPr>
            <p:nvPr/>
          </p:nvCxnSpPr>
          <p:spPr>
            <a:xfrm>
              <a:off x="7258601" y="2577830"/>
              <a:ext cx="1172109" cy="552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C84235C-98FF-4248-B75A-ACDB7F884AA6}"/>
                </a:ext>
              </a:extLst>
            </p:cNvPr>
            <p:cNvCxnSpPr>
              <a:cxnSpLocks/>
            </p:cNvCxnSpPr>
            <p:nvPr/>
          </p:nvCxnSpPr>
          <p:spPr>
            <a:xfrm>
              <a:off x="7258601" y="2905288"/>
              <a:ext cx="1172109" cy="1662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25C0049-3C85-42A6-A0B1-966164C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7258601" y="3239311"/>
              <a:ext cx="117210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BE13AB4-EF38-4478-87F9-D2250917DFAA}"/>
                </a:ext>
              </a:extLst>
            </p:cNvPr>
            <p:cNvCxnSpPr>
              <a:cxnSpLocks/>
            </p:cNvCxnSpPr>
            <p:nvPr/>
          </p:nvCxnSpPr>
          <p:spPr>
            <a:xfrm>
              <a:off x="7258601" y="3326860"/>
              <a:ext cx="1172109" cy="438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747C4F7-5117-4B44-A2E0-167B50C4E828}"/>
                </a:ext>
              </a:extLst>
            </p:cNvPr>
            <p:cNvCxnSpPr>
              <a:cxnSpLocks/>
            </p:cNvCxnSpPr>
            <p:nvPr/>
          </p:nvCxnSpPr>
          <p:spPr>
            <a:xfrm>
              <a:off x="7258601" y="3480979"/>
              <a:ext cx="1172109" cy="1217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858F85A-F663-4C2C-8988-08DC5A8E9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601" y="3326861"/>
              <a:ext cx="1172109" cy="16656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E4F3B87-6CDC-4680-8DEC-0C5063995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601" y="4013676"/>
              <a:ext cx="1172109" cy="1171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DF964EA-5296-4CAA-A6BF-D2F964DE6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601" y="4788201"/>
              <a:ext cx="1172109" cy="5717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1BE6DC4-5417-4952-BD32-C8EDA17B9D3C}"/>
                </a:ext>
              </a:extLst>
            </p:cNvPr>
            <p:cNvGrpSpPr/>
            <p:nvPr/>
          </p:nvGrpSpPr>
          <p:grpSpPr>
            <a:xfrm>
              <a:off x="8518259" y="2754824"/>
              <a:ext cx="787941" cy="2334934"/>
              <a:chOff x="10308408" y="2755390"/>
              <a:chExt cx="787941" cy="2334934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2FC79AC-D13D-48B5-B6F4-9E2BEE2588D6}"/>
                  </a:ext>
                </a:extLst>
              </p:cNvPr>
              <p:cNvSpPr/>
              <p:nvPr/>
            </p:nvSpPr>
            <p:spPr>
              <a:xfrm>
                <a:off x="10308408" y="2755390"/>
                <a:ext cx="787941" cy="2334934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D94BAC0-4E2A-407C-85DE-7FE35C8EF24A}"/>
                  </a:ext>
                </a:extLst>
              </p:cNvPr>
              <p:cNvGrpSpPr/>
              <p:nvPr/>
            </p:nvGrpSpPr>
            <p:grpSpPr>
              <a:xfrm>
                <a:off x="10405685" y="2816910"/>
                <a:ext cx="629822" cy="2203838"/>
                <a:chOff x="6342434" y="2913048"/>
                <a:chExt cx="629822" cy="220383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F554B3B0-0041-4923-A2DD-BF59F2010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913048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F554B3B0-0041-4923-A2DD-BF59F2010F0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913048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F3CF66DE-6A0A-4E77-A794-C20F10FED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577683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F3CF66DE-6A0A-4E77-A794-C20F10FED2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577683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61D8AACF-C927-4BDD-A70E-FCB50CD15C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513771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61D8AACF-C927-4BDD-A70E-FCB50CD15C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513771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 l="-1149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8614B2EC-3A33-4474-8AC2-E9558C7F95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87964" y="4132017"/>
                      <a:ext cx="511400" cy="45718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8614B2EC-3A33-4474-8AC2-E9558C7F951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87964" y="4132017"/>
                      <a:ext cx="511400" cy="45718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35F36B1-4A0B-40EA-8FBF-966270924023}"/>
                </a:ext>
              </a:extLst>
            </p:cNvPr>
            <p:cNvCxnSpPr>
              <a:cxnSpLocks/>
            </p:cNvCxnSpPr>
            <p:nvPr/>
          </p:nvCxnSpPr>
          <p:spPr>
            <a:xfrm>
              <a:off x="9306200" y="3239311"/>
              <a:ext cx="1172109" cy="104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7A08A70-2DA0-4478-91C9-71E595ACB4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6200" y="2675106"/>
              <a:ext cx="1172109" cy="3454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862C540-90E8-4C88-9CC8-A2045E49A95C}"/>
                </a:ext>
              </a:extLst>
            </p:cNvPr>
            <p:cNvCxnSpPr>
              <a:cxnSpLocks/>
            </p:cNvCxnSpPr>
            <p:nvPr/>
          </p:nvCxnSpPr>
          <p:spPr>
            <a:xfrm>
              <a:off x="9306200" y="3326860"/>
              <a:ext cx="1172109" cy="16933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324E87C-7FB6-408E-A2E0-90AC6875F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6200" y="2816344"/>
              <a:ext cx="1172109" cy="8072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88AA15-E9F3-49AA-967F-1B2CE9020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6200" y="3419459"/>
              <a:ext cx="1172109" cy="345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EF788A5-F36B-4DAF-A3AA-45A12FD9782A}"/>
                </a:ext>
              </a:extLst>
            </p:cNvPr>
            <p:cNvCxnSpPr>
              <a:cxnSpLocks/>
            </p:cNvCxnSpPr>
            <p:nvPr/>
          </p:nvCxnSpPr>
          <p:spPr>
            <a:xfrm>
              <a:off x="9306200" y="4013676"/>
              <a:ext cx="1172109" cy="1171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4F262E-3EDD-4C7D-8B85-D51B7E423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6200" y="2913144"/>
              <a:ext cx="1172109" cy="16543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9B510E1-1F55-48ED-88C2-7A5122CB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6200" y="3608285"/>
              <a:ext cx="1172109" cy="1090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4A41C02-886B-4810-BF08-E86A0DB580B4}"/>
                </a:ext>
              </a:extLst>
            </p:cNvPr>
            <p:cNvCxnSpPr>
              <a:cxnSpLocks/>
            </p:cNvCxnSpPr>
            <p:nvPr/>
          </p:nvCxnSpPr>
          <p:spPr>
            <a:xfrm>
              <a:off x="9306200" y="4788201"/>
              <a:ext cx="1172109" cy="5717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8B150C6-D028-4C6C-AE31-85623D16D6E1}"/>
                  </a:ext>
                </a:extLst>
              </p:cNvPr>
              <p:cNvSpPr/>
              <p:nvPr/>
            </p:nvSpPr>
            <p:spPr>
              <a:xfrm>
                <a:off x="8491682" y="6010799"/>
                <a:ext cx="104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8B150C6-D028-4C6C-AE31-85623D16D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682" y="6010799"/>
                <a:ext cx="1041119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6B4A4D-000A-4C2F-B209-4CA9C09A6FF2}"/>
                  </a:ext>
                </a:extLst>
              </p:cNvPr>
              <p:cNvSpPr/>
              <p:nvPr/>
            </p:nvSpPr>
            <p:spPr>
              <a:xfrm>
                <a:off x="10067516" y="6010799"/>
                <a:ext cx="13216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6B4A4D-000A-4C2F-B209-4CA9C09A6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516" y="6010799"/>
                <a:ext cx="1321644" cy="461665"/>
              </a:xfrm>
              <a:prstGeom prst="rect">
                <a:avLst/>
              </a:prstGeom>
              <a:blipFill>
                <a:blip r:embed="rId15"/>
                <a:stretch>
                  <a:fillRect t="-2632"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0A2ADA-4BF4-4B7B-BB7C-345C07636A75}"/>
              </a:ext>
            </a:extLst>
          </p:cNvPr>
          <p:cNvCxnSpPr>
            <a:cxnSpLocks/>
          </p:cNvCxnSpPr>
          <p:nvPr/>
        </p:nvCxnSpPr>
        <p:spPr>
          <a:xfrm>
            <a:off x="9012242" y="4793183"/>
            <a:ext cx="0" cy="1099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D22872-49D7-453B-8786-A61B4D369329}"/>
              </a:ext>
            </a:extLst>
          </p:cNvPr>
          <p:cNvCxnSpPr>
            <a:cxnSpLocks/>
          </p:cNvCxnSpPr>
          <p:nvPr/>
        </p:nvCxnSpPr>
        <p:spPr>
          <a:xfrm>
            <a:off x="10739238" y="5324475"/>
            <a:ext cx="0" cy="568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814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8203-7A9C-4E5F-9E6C-7CB0A3EF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clustering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BD3AA-930C-43F7-B724-D8E70E55D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1787"/>
            <a:ext cx="5257800" cy="4274256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Deep clustering networks (DCN) are able to map the inputs to lower-dimensional embeddings that are densely clustered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CF081-5ABC-4F9A-B935-EB07260439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28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EE0D4-75F1-4ADF-8BE5-2BE55A071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947" y="1841786"/>
            <a:ext cx="3963778" cy="4274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2CF90C-C9FD-4C72-971C-003220AC0FE4}"/>
              </a:ext>
            </a:extLst>
          </p:cNvPr>
          <p:cNvSpPr txBox="1"/>
          <p:nvPr/>
        </p:nvSpPr>
        <p:spPr>
          <a:xfrm>
            <a:off x="6892956" y="1601479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Clustering results on RCV1-v2 dataset</a:t>
            </a:r>
          </a:p>
        </p:txBody>
      </p:sp>
    </p:spTree>
    <p:extLst>
      <p:ext uri="{BB962C8B-B14F-4D97-AF65-F5344CB8AC3E}">
        <p14:creationId xmlns:p14="http://schemas.microsoft.com/office/powerpoint/2010/main" val="22418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7B89-80A5-4076-8C5C-EE2C4FB0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714E-9DE8-4C7A-8C80-231472EBD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1787"/>
            <a:ext cx="5257800" cy="4274256"/>
          </a:xfrm>
        </p:spPr>
        <p:txBody>
          <a:bodyPr/>
          <a:lstStyle/>
          <a:p>
            <a:r>
              <a:rPr lang="en-US" sz="2000" dirty="0"/>
              <a:t>Unsupervised neural networks: (stacked) autoencoders</a:t>
            </a:r>
          </a:p>
          <a:p>
            <a:pPr lvl="1"/>
            <a:r>
              <a:rPr lang="en-US" sz="1800" dirty="0"/>
              <a:t>Reconstruct the input</a:t>
            </a:r>
          </a:p>
          <a:p>
            <a:r>
              <a:rPr lang="en-US" sz="2000" dirty="0"/>
              <a:t>Additional regularization can improve feature extraction:</a:t>
            </a:r>
          </a:p>
          <a:p>
            <a:pPr lvl="1"/>
            <a:r>
              <a:rPr lang="en-US" sz="1800" dirty="0"/>
              <a:t>Weight decay</a:t>
            </a:r>
          </a:p>
          <a:p>
            <a:pPr lvl="1"/>
            <a:r>
              <a:rPr lang="en-US" sz="1800" dirty="0"/>
              <a:t>Sparsity</a:t>
            </a:r>
          </a:p>
          <a:p>
            <a:pPr lvl="1"/>
            <a:r>
              <a:rPr lang="en-US" sz="1800" dirty="0"/>
              <a:t>Denoising autoencoders</a:t>
            </a:r>
          </a:p>
          <a:p>
            <a:r>
              <a:rPr lang="en-US" sz="2000" dirty="0"/>
              <a:t>Additional regularization can also improve clustering: </a:t>
            </a:r>
          </a:p>
          <a:p>
            <a:pPr lvl="1"/>
            <a:r>
              <a:rPr lang="en-US" sz="1800" dirty="0"/>
              <a:t>K-means loss</a:t>
            </a:r>
          </a:p>
          <a:p>
            <a:pPr lvl="1"/>
            <a:r>
              <a:rPr lang="en-US" sz="1800" dirty="0"/>
              <a:t>Deep clustering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2DA2C-75D1-4665-87CF-F154A562A6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29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B7E6AA-7C8A-4051-A2BE-72881E980602}"/>
              </a:ext>
            </a:extLst>
          </p:cNvPr>
          <p:cNvGrpSpPr/>
          <p:nvPr/>
        </p:nvGrpSpPr>
        <p:grpSpPr>
          <a:xfrm>
            <a:off x="6965960" y="2192137"/>
            <a:ext cx="4092565" cy="2984385"/>
            <a:chOff x="6470660" y="2198470"/>
            <a:chExt cx="4883140" cy="356089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94F207-1C82-4512-869E-42160825ADCF}"/>
                </a:ext>
              </a:extLst>
            </p:cNvPr>
            <p:cNvGrpSpPr/>
            <p:nvPr/>
          </p:nvGrpSpPr>
          <p:grpSpPr>
            <a:xfrm>
              <a:off x="6470660" y="2198470"/>
              <a:ext cx="787941" cy="3560890"/>
              <a:chOff x="7001150" y="2197905"/>
              <a:chExt cx="787941" cy="356089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41EA46B6-7E76-494D-B2BE-DB095C34E9ED}"/>
                  </a:ext>
                </a:extLst>
              </p:cNvPr>
              <p:cNvSpPr/>
              <p:nvPr/>
            </p:nvSpPr>
            <p:spPr>
              <a:xfrm>
                <a:off x="7001150" y="2197905"/>
                <a:ext cx="787941" cy="35608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CBFA022-587B-4BC7-A057-9A1A49C9BCE8}"/>
                  </a:ext>
                </a:extLst>
              </p:cNvPr>
              <p:cNvGrpSpPr/>
              <p:nvPr/>
            </p:nvGrpSpPr>
            <p:grpSpPr>
              <a:xfrm>
                <a:off x="7098427" y="2301608"/>
                <a:ext cx="603115" cy="3370309"/>
                <a:chOff x="6342434" y="2398877"/>
                <a:chExt cx="603115" cy="33703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F4D23667-096B-4278-8E03-804B6D2D7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39887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F4D23667-096B-4278-8E03-804B6D2D73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39887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09D96FA6-CE6D-4875-A4AD-41E60C5EF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109370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09D96FA6-CE6D-4875-A4AD-41E60C5EFF8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109370"/>
                      <a:ext cx="603115" cy="603115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9B8FAD8F-3369-4AF1-A10D-AD7A8752FC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5166071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9B8FAD8F-3369-4AF1-A10D-AD7A8752FC2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5166071"/>
                      <a:ext cx="603115" cy="603115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2F80DAA4-09DB-4741-B810-2067A6EB6E3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59017" y="4185409"/>
                      <a:ext cx="511400" cy="45718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2F80DAA4-09DB-4741-B810-2067A6EB6E3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59017" y="4185409"/>
                      <a:ext cx="511400" cy="45718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91654F9-376F-45BA-87F5-DFDAA8544DAC}"/>
                </a:ext>
              </a:extLst>
            </p:cNvPr>
            <p:cNvGrpSpPr/>
            <p:nvPr/>
          </p:nvGrpSpPr>
          <p:grpSpPr>
            <a:xfrm>
              <a:off x="10565859" y="2198471"/>
              <a:ext cx="787941" cy="3560888"/>
              <a:chOff x="10308408" y="2199037"/>
              <a:chExt cx="787941" cy="3560888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9063983-B8EB-4AD1-A1AE-73CB3FE9221A}"/>
                  </a:ext>
                </a:extLst>
              </p:cNvPr>
              <p:cNvSpPr/>
              <p:nvPr/>
            </p:nvSpPr>
            <p:spPr>
              <a:xfrm>
                <a:off x="10308408" y="2199037"/>
                <a:ext cx="787941" cy="3560888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2513A12-346C-4298-9DC1-7C4AA8B56A4C}"/>
                  </a:ext>
                </a:extLst>
              </p:cNvPr>
              <p:cNvGrpSpPr/>
              <p:nvPr/>
            </p:nvGrpSpPr>
            <p:grpSpPr>
              <a:xfrm>
                <a:off x="10405685" y="2310595"/>
                <a:ext cx="603115" cy="3362453"/>
                <a:chOff x="6342434" y="2406733"/>
                <a:chExt cx="603115" cy="3362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E5B0C01F-8C05-4E08-A3A3-2F325172B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406733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E5B0C01F-8C05-4E08-A3A3-2F325172BFB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406733"/>
                      <a:ext cx="603115" cy="603115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E52811BB-F974-4661-9C2A-31636E234D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117226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E52811BB-F974-4661-9C2A-31636E234DB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117226"/>
                      <a:ext cx="603115" cy="603115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97719DA8-DFB8-4B28-94E0-2B9C84C0DB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5166071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97719DA8-DFB8-4B28-94E0-2B9C84C0DBC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5166071"/>
                      <a:ext cx="603115" cy="603115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67EEFBA5-FF6F-49D0-8059-067BAB80877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59017" y="4185408"/>
                      <a:ext cx="511400" cy="45718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67EEFBA5-FF6F-49D0-8059-067BAB8087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59017" y="4185408"/>
                      <a:ext cx="511400" cy="45718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E150FC5-6769-4BA8-B63F-C26A9836ADB5}"/>
                </a:ext>
              </a:extLst>
            </p:cNvPr>
            <p:cNvCxnSpPr>
              <a:cxnSpLocks/>
            </p:cNvCxnSpPr>
            <p:nvPr/>
          </p:nvCxnSpPr>
          <p:spPr>
            <a:xfrm>
              <a:off x="7258601" y="2754824"/>
              <a:ext cx="1172109" cy="853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0946FD-8EF0-42D4-B260-64FAE22CD40A}"/>
                </a:ext>
              </a:extLst>
            </p:cNvPr>
            <p:cNvCxnSpPr>
              <a:cxnSpLocks/>
            </p:cNvCxnSpPr>
            <p:nvPr/>
          </p:nvCxnSpPr>
          <p:spPr>
            <a:xfrm>
              <a:off x="7258601" y="2577830"/>
              <a:ext cx="1172109" cy="552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40C2DF1-5984-480E-9099-7C4955CCD6DD}"/>
                </a:ext>
              </a:extLst>
            </p:cNvPr>
            <p:cNvCxnSpPr>
              <a:cxnSpLocks/>
            </p:cNvCxnSpPr>
            <p:nvPr/>
          </p:nvCxnSpPr>
          <p:spPr>
            <a:xfrm>
              <a:off x="7258601" y="2905288"/>
              <a:ext cx="1172109" cy="1662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1FB0BF5-FFAF-487B-AF88-FCA426738164}"/>
                </a:ext>
              </a:extLst>
            </p:cNvPr>
            <p:cNvCxnSpPr>
              <a:cxnSpLocks/>
            </p:cNvCxnSpPr>
            <p:nvPr/>
          </p:nvCxnSpPr>
          <p:spPr>
            <a:xfrm>
              <a:off x="7258601" y="3239311"/>
              <a:ext cx="117210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52729A-2DE5-4713-828F-747A88F4F687}"/>
                </a:ext>
              </a:extLst>
            </p:cNvPr>
            <p:cNvCxnSpPr>
              <a:cxnSpLocks/>
            </p:cNvCxnSpPr>
            <p:nvPr/>
          </p:nvCxnSpPr>
          <p:spPr>
            <a:xfrm>
              <a:off x="7258601" y="3326860"/>
              <a:ext cx="1172109" cy="438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D16B206-FEB3-44B9-A288-6E4CA36FFEA5}"/>
                </a:ext>
              </a:extLst>
            </p:cNvPr>
            <p:cNvCxnSpPr>
              <a:cxnSpLocks/>
            </p:cNvCxnSpPr>
            <p:nvPr/>
          </p:nvCxnSpPr>
          <p:spPr>
            <a:xfrm>
              <a:off x="7258601" y="3480979"/>
              <a:ext cx="1172109" cy="1217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6964FDD-BE7B-4057-A9E6-E0DC043F0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601" y="3326861"/>
              <a:ext cx="1172109" cy="16656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617A7E-BE26-42C9-BD96-0D988AD97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601" y="4013676"/>
              <a:ext cx="1172109" cy="1171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7E9D1D5-3F18-4221-8EA6-82A163495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601" y="4788201"/>
              <a:ext cx="1172109" cy="5717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249B0D7-28DF-411F-9FD0-5103BBDB87D9}"/>
                </a:ext>
              </a:extLst>
            </p:cNvPr>
            <p:cNvGrpSpPr/>
            <p:nvPr/>
          </p:nvGrpSpPr>
          <p:grpSpPr>
            <a:xfrm>
              <a:off x="8518259" y="2754824"/>
              <a:ext cx="787941" cy="2334934"/>
              <a:chOff x="10308408" y="2755390"/>
              <a:chExt cx="787941" cy="233493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B272E0A-9B5E-4251-B3CF-69E2931B2B50}"/>
                  </a:ext>
                </a:extLst>
              </p:cNvPr>
              <p:cNvSpPr/>
              <p:nvPr/>
            </p:nvSpPr>
            <p:spPr>
              <a:xfrm>
                <a:off x="10308408" y="2755390"/>
                <a:ext cx="787941" cy="2334934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52C464E-855B-4703-B5FA-3B9A16EB9D72}"/>
                  </a:ext>
                </a:extLst>
              </p:cNvPr>
              <p:cNvGrpSpPr/>
              <p:nvPr/>
            </p:nvGrpSpPr>
            <p:grpSpPr>
              <a:xfrm>
                <a:off x="10405685" y="2816910"/>
                <a:ext cx="629822" cy="2203838"/>
                <a:chOff x="6342434" y="2913048"/>
                <a:chExt cx="629822" cy="220383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90A73DE1-79A6-4C4A-9602-60A48BEC34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913048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90A73DE1-79A6-4C4A-9602-60A48BEC34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913048"/>
                      <a:ext cx="603115" cy="603115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2649BB17-6B69-465A-A928-41CED27B5D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577683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2649BB17-6B69-465A-A928-41CED27B5DB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577683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071FF268-9818-4D3C-95F6-C57D48C51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513771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071FF268-9818-4D3C-95F6-C57D48C51A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513771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 l="-1149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D6637692-DE4C-41B4-93B0-E8952E7427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87964" y="4132017"/>
                      <a:ext cx="511400" cy="45718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D6637692-DE4C-41B4-93B0-E8952E74278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87964" y="4132017"/>
                      <a:ext cx="511400" cy="45718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A463CFE-9EF2-4707-9B97-956C311B8E1D}"/>
                </a:ext>
              </a:extLst>
            </p:cNvPr>
            <p:cNvCxnSpPr>
              <a:cxnSpLocks/>
            </p:cNvCxnSpPr>
            <p:nvPr/>
          </p:nvCxnSpPr>
          <p:spPr>
            <a:xfrm>
              <a:off x="9306200" y="3239311"/>
              <a:ext cx="1172109" cy="104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3533187-D713-4348-A363-C4D2F8B0EB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6200" y="2675106"/>
              <a:ext cx="1172109" cy="3454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4097BE-9351-4990-A0D6-87BDD1C7F394}"/>
                </a:ext>
              </a:extLst>
            </p:cNvPr>
            <p:cNvCxnSpPr>
              <a:cxnSpLocks/>
            </p:cNvCxnSpPr>
            <p:nvPr/>
          </p:nvCxnSpPr>
          <p:spPr>
            <a:xfrm>
              <a:off x="9306200" y="3326860"/>
              <a:ext cx="1172109" cy="16933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A184B5-D285-4942-8AA2-A01A245A1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6200" y="2816344"/>
              <a:ext cx="1172109" cy="8072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2160F0-DD21-4FC8-B577-8CEAB24F98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6200" y="3419459"/>
              <a:ext cx="1172109" cy="345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B53EE9B-E5DF-4E8B-9D5D-1D9F4E84A9B6}"/>
                </a:ext>
              </a:extLst>
            </p:cNvPr>
            <p:cNvCxnSpPr>
              <a:cxnSpLocks/>
            </p:cNvCxnSpPr>
            <p:nvPr/>
          </p:nvCxnSpPr>
          <p:spPr>
            <a:xfrm>
              <a:off x="9306200" y="4013676"/>
              <a:ext cx="1172109" cy="1171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0583E45-16C1-4F1F-997E-BC4B4C235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6200" y="2913144"/>
              <a:ext cx="1172109" cy="16543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B182EDF-9C1E-4DF3-992A-FAC25A36C9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6200" y="3608285"/>
              <a:ext cx="1172109" cy="1090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B249CD8-71A1-4EE1-8243-FDB3941C2371}"/>
                </a:ext>
              </a:extLst>
            </p:cNvPr>
            <p:cNvCxnSpPr>
              <a:cxnSpLocks/>
            </p:cNvCxnSpPr>
            <p:nvPr/>
          </p:nvCxnSpPr>
          <p:spPr>
            <a:xfrm>
              <a:off x="9306200" y="4788201"/>
              <a:ext cx="1172109" cy="5717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40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Overview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"/>
          </p:nvPr>
        </p:nvSpPr>
        <p:spPr>
          <a:xfrm>
            <a:off x="838200" y="1841775"/>
            <a:ext cx="5257800" cy="427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nl-BE" dirty="0" err="1"/>
              <a:t>Introduction</a:t>
            </a:r>
            <a:endParaRPr dirty="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nl-BE" dirty="0" err="1"/>
              <a:t>Autoencoders</a:t>
            </a:r>
            <a:endParaRPr dirty="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nl-BE" dirty="0" err="1"/>
              <a:t>Regularizations</a:t>
            </a:r>
            <a:endParaRPr dirty="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nl-BE" dirty="0" err="1"/>
              <a:t>Deep</a:t>
            </a:r>
            <a:r>
              <a:rPr lang="nl-BE" dirty="0"/>
              <a:t> K-means clustering</a:t>
            </a:r>
            <a:endParaRPr dirty="0"/>
          </a:p>
        </p:txBody>
      </p:sp>
      <p:sp>
        <p:nvSpPr>
          <p:cNvPr id="123" name="Google Shape;12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0264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Exercises</a:t>
            </a:r>
            <a:endParaRPr dirty="0"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424301" y="3756148"/>
            <a:ext cx="9039300" cy="82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2"/>
          </p:nvPr>
        </p:nvSpPr>
        <p:spPr>
          <a:xfrm>
            <a:off x="7887644" y="6343466"/>
            <a:ext cx="3617400" cy="22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3"/>
          </p:nvPr>
        </p:nvSpPr>
        <p:spPr>
          <a:xfrm>
            <a:off x="10030852" y="6050735"/>
            <a:ext cx="1474200" cy="21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232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F0D4-295F-4341-AB22-BA5CB3D6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158B9-C1F7-4298-8851-BC1054BA8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Download </a:t>
            </a:r>
            <a:r>
              <a:rPr lang="en-US" sz="2000"/>
              <a:t>the fifth </a:t>
            </a:r>
            <a:r>
              <a:rPr lang="en-US" sz="2000" dirty="0"/>
              <a:t>exercise assignment</a:t>
            </a:r>
          </a:p>
          <a:p>
            <a:r>
              <a:rPr lang="en-US" sz="2000" dirty="0"/>
              <a:t>Move to your break-out room</a:t>
            </a:r>
          </a:p>
          <a:p>
            <a:r>
              <a:rPr lang="en-US" sz="2000" dirty="0"/>
              <a:t>Open the notebook in Google </a:t>
            </a:r>
            <a:r>
              <a:rPr lang="en-US" sz="2000" dirty="0" err="1"/>
              <a:t>Colab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https://colab.research.google.com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File &gt; Upload notebook (&gt; log in if necessary) &gt; browse to the notebook</a:t>
            </a:r>
          </a:p>
          <a:p>
            <a:pPr lvl="1"/>
            <a:r>
              <a:rPr lang="en-US" sz="1800" dirty="0"/>
              <a:t>Make sure you are using a GPU: Runtime &gt; Change Runtime Type &gt; Select ‘GPU’</a:t>
            </a:r>
          </a:p>
          <a:p>
            <a:r>
              <a:rPr lang="en-US" sz="2000" dirty="0"/>
              <a:t>Try to solve the exercises</a:t>
            </a:r>
          </a:p>
          <a:p>
            <a:r>
              <a:rPr lang="en-US" sz="2000" dirty="0"/>
              <a:t>After every exercise we will come back to the main room and discuss the results</a:t>
            </a:r>
          </a:p>
          <a:p>
            <a:r>
              <a:rPr lang="en-US" sz="2000" dirty="0"/>
              <a:t>The complete solution notebook will be uploaded at the end of the session</a:t>
            </a:r>
          </a:p>
          <a:p>
            <a:r>
              <a:rPr lang="en-US" sz="2000" dirty="0"/>
              <a:t>Ask questions to the assistants in the break-out room!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EB45B-15EE-49E0-B657-C085C8A166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0828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References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838200" y="1841787"/>
            <a:ext cx="10515600" cy="427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buSzPts val="2000"/>
            </a:pPr>
            <a:r>
              <a:rPr lang="en-US" sz="2000" dirty="0"/>
              <a:t>Lee, H., Grosse, R., </a:t>
            </a:r>
            <a:r>
              <a:rPr lang="en-US" sz="2000" dirty="0" err="1"/>
              <a:t>Ranganath</a:t>
            </a:r>
            <a:r>
              <a:rPr lang="en-US" sz="2000" dirty="0"/>
              <a:t>, R., &amp; Ng, A. Y. (2011). Unsupervised learning of hierarchical representations with convolutional deep belief networks. Communications of the ACM. </a:t>
            </a:r>
            <a:r>
              <a:rPr lang="en-US" sz="2000" dirty="0">
                <a:hlinkClick r:id="rId3"/>
              </a:rPr>
              <a:t>https://doi.org/10.1145/2001269.2001295</a:t>
            </a:r>
            <a:r>
              <a:rPr lang="en-US" sz="2000" dirty="0"/>
              <a:t> </a:t>
            </a:r>
          </a:p>
          <a:p>
            <a:pPr lvl="0" indent="-355600">
              <a:buSzPts val="2000"/>
            </a:pPr>
            <a:r>
              <a:rPr lang="en-US" sz="2000" dirty="0"/>
              <a:t>Yang, B., Fu, X., </a:t>
            </a:r>
            <a:r>
              <a:rPr lang="en-US" sz="2000" dirty="0" err="1"/>
              <a:t>Sidiropoulos</a:t>
            </a:r>
            <a:r>
              <a:rPr lang="en-US" sz="2000" dirty="0"/>
              <a:t>, N. D., &amp; Hong, M. (2016). Towards K-means-friendly Spaces: Simultaneous Deep Learning and Clustering. International Conference on Machine Learning, 8, 5888–5901. </a:t>
            </a:r>
            <a:r>
              <a:rPr lang="en-US" sz="2000" dirty="0">
                <a:hlinkClick r:id="rId4"/>
              </a:rPr>
              <a:t>http://arxiv.org/abs/1610.04794</a:t>
            </a:r>
            <a:r>
              <a:rPr lang="en-US" sz="2000" dirty="0"/>
              <a:t> </a:t>
            </a:r>
            <a:endParaRPr sz="2000" dirty="0"/>
          </a:p>
        </p:txBody>
      </p:sp>
      <p:sp>
        <p:nvSpPr>
          <p:cNvPr id="172" name="Google Shape;17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0264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Introduction</a:t>
            </a:r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ubTitle" idx="1"/>
          </p:nvPr>
        </p:nvSpPr>
        <p:spPr>
          <a:xfrm>
            <a:off x="424301" y="3756148"/>
            <a:ext cx="9039300" cy="82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2"/>
          </p:nvPr>
        </p:nvSpPr>
        <p:spPr>
          <a:xfrm>
            <a:off x="7887644" y="6343466"/>
            <a:ext cx="3617400" cy="22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body" idx="3"/>
          </p:nvPr>
        </p:nvSpPr>
        <p:spPr>
          <a:xfrm>
            <a:off x="10030852" y="6050735"/>
            <a:ext cx="1474200" cy="21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B80AD2-0CF7-4C34-BFBD-7460F296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2F8C6C-2803-43C8-8F58-43AE0256B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So far, we have only considered supervised learning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0582F0B-154A-40CB-91C8-384577A99F41}"/>
              </a:ext>
            </a:extLst>
          </p:cNvPr>
          <p:cNvGrpSpPr/>
          <p:nvPr/>
        </p:nvGrpSpPr>
        <p:grpSpPr>
          <a:xfrm>
            <a:off x="2566130" y="2799133"/>
            <a:ext cx="7059739" cy="2971801"/>
            <a:chOff x="2331469" y="2799133"/>
            <a:chExt cx="7059739" cy="29718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C72D97-58CF-4A61-A9EA-00B69517BFA6}"/>
                </a:ext>
              </a:extLst>
            </p:cNvPr>
            <p:cNvGrpSpPr/>
            <p:nvPr/>
          </p:nvGrpSpPr>
          <p:grpSpPr>
            <a:xfrm>
              <a:off x="2331469" y="2799133"/>
              <a:ext cx="787941" cy="2971801"/>
              <a:chOff x="7001150" y="2492449"/>
              <a:chExt cx="787941" cy="2971801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B477D9-3C69-46F9-BF9C-836C8C49001D}"/>
                  </a:ext>
                </a:extLst>
              </p:cNvPr>
              <p:cNvSpPr/>
              <p:nvPr/>
            </p:nvSpPr>
            <p:spPr>
              <a:xfrm>
                <a:off x="7001150" y="2492449"/>
                <a:ext cx="787941" cy="29718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8A91929-4EA6-4D4D-A90A-ED4A2D66C509}"/>
                  </a:ext>
                </a:extLst>
              </p:cNvPr>
              <p:cNvGrpSpPr/>
              <p:nvPr/>
            </p:nvGrpSpPr>
            <p:grpSpPr>
              <a:xfrm>
                <a:off x="7098427" y="2563245"/>
                <a:ext cx="603115" cy="2827506"/>
                <a:chOff x="6342434" y="2660514"/>
                <a:chExt cx="603115" cy="282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17AAC9C9-C628-4324-8E17-7ABBA3722D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EB8DEFAA-55A3-4BEA-8CAF-5F4C8AA7E43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4408FA40-9AA3-4ACD-94FB-58AEC280F1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4C16837A-D3D2-4BFF-8331-6C03A7744E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3704D350-7DAE-4973-8504-3CD78FF21C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606D45A3-BBF3-4D0F-99B4-79AEEA110A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3F033854-96F6-4187-A6B3-70BDEF080A5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6FB03E3-6437-4E64-99D8-809C36F58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77251DF-006D-4986-A3DC-5544A5963D93}"/>
                </a:ext>
              </a:extLst>
            </p:cNvPr>
            <p:cNvGrpSpPr/>
            <p:nvPr/>
          </p:nvGrpSpPr>
          <p:grpSpPr>
            <a:xfrm>
              <a:off x="6426668" y="2799133"/>
              <a:ext cx="787941" cy="2971801"/>
              <a:chOff x="10308408" y="2493580"/>
              <a:chExt cx="787941" cy="2971801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556CC991-AE26-452C-9241-2AAFED791F48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79728F2-DA0C-4F36-BEB8-DC02B545ACE1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03115" cy="2827506"/>
                <a:chOff x="6342434" y="2660514"/>
                <a:chExt cx="603115" cy="282750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C8BC0CC9-4FD8-4D6B-8F46-F824121A91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C8BC0CC9-4FD8-4D6B-8F46-F824121A91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FD3AD64D-03A9-4323-BE40-F752E963B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FD3AD64D-03A9-4323-BE40-F752E963BB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49047D70-F717-4D22-817F-F6A8BFF50A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49047D70-F717-4D22-817F-F6A8BFF50A2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2D2A31EF-8760-427F-BC31-FBC117F6F47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6FB03E3-6437-4E64-99D8-809C36F58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29A61C4-3194-4B68-A741-DDC2D8B9189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10" y="3218234"/>
              <a:ext cx="1172110" cy="638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BD5F99-047A-48A5-89BA-065471B903AC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10" y="311756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F99C96-11BA-4ED6-AE41-E2A980A3531A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10" y="3318785"/>
              <a:ext cx="1172110" cy="1775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B6668D0-F1E3-4E7B-AA0D-EBDB54BCA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9410" y="3270131"/>
              <a:ext cx="1172109" cy="510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53B3F48-B1F1-4026-984F-DDD2532D5458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10" y="3914404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3C66ADE-272C-47FD-894F-78A24600139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10" y="4006683"/>
              <a:ext cx="1172110" cy="12650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51AEB58-80B0-4414-A512-4A2347079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9410" y="3436000"/>
              <a:ext cx="1172109" cy="1787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CB35082-7284-4968-81E4-64250118C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9410" y="4071055"/>
              <a:ext cx="1172110" cy="1227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EE20875-20A6-4FC6-80F5-88419BAEA11E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10" y="537548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C59F2B7-A606-4924-BAF3-BD9F5EA14A96}"/>
                </a:ext>
              </a:extLst>
            </p:cNvPr>
            <p:cNvGrpSpPr/>
            <p:nvPr/>
          </p:nvGrpSpPr>
          <p:grpSpPr>
            <a:xfrm>
              <a:off x="4379068" y="2799133"/>
              <a:ext cx="787941" cy="2971801"/>
              <a:chOff x="10308408" y="2493580"/>
              <a:chExt cx="787941" cy="297180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9C41CDE-1979-4210-B438-4A712410066A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ABC9FCB-7B5C-4ACB-A1C4-24BA97287D74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03115" cy="2827506"/>
                <a:chOff x="6342434" y="2660514"/>
                <a:chExt cx="603115" cy="282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DB3EB5A0-F549-41D5-A020-B207BAF3B1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9B88464C-DC9D-40F6-B2B5-F790E9D796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CE59CCBD-6791-4FDB-8DCD-9F86F5B1A3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7260D07E-1F1E-4511-8FDC-D0BCFBB3A9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14706171-671D-4001-B319-153D2BA85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AEAAA7EF-4067-43EC-8F7A-277CCDC74D1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 l="-971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06C9F450-AE5B-436E-8331-975D69E65FD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6FB03E3-6437-4E64-99D8-809C36F58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D233690-7E09-4719-AF21-332DD5178FFE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09" y="3218234"/>
              <a:ext cx="1172110" cy="638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34252A-D13B-4672-A785-0FAAAFE7ED03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09" y="311756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2DF465C-5C72-4C23-B9CD-DCDE7F1B1F42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09" y="3318785"/>
              <a:ext cx="1172110" cy="1775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982184A-3AA1-4068-82D2-77721D8A5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7009" y="3270131"/>
              <a:ext cx="1172109" cy="510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302AAA5-D3FC-4704-A459-C501A5FE6A7C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09" y="3914404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0405B9-F460-4FD5-8923-06A40A490B0B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09" y="4006683"/>
              <a:ext cx="1172110" cy="12650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2F001BB-7C37-46AF-ADBE-93887C5C6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7009" y="3436000"/>
              <a:ext cx="1172109" cy="1787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9528C55-48BB-418D-A232-D2EB89F40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7009" y="4071055"/>
              <a:ext cx="1172110" cy="1227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EF3051E-04C0-48BD-B9B8-07E4A0362BF2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09" y="537548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C2114B5-EA79-4EE9-A810-D6B19328E932}"/>
                </a:ext>
              </a:extLst>
            </p:cNvPr>
            <p:cNvGrpSpPr/>
            <p:nvPr/>
          </p:nvGrpSpPr>
          <p:grpSpPr>
            <a:xfrm>
              <a:off x="8603267" y="2799133"/>
              <a:ext cx="787941" cy="2971801"/>
              <a:chOff x="10308408" y="2493580"/>
              <a:chExt cx="787941" cy="2971801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7E2E8BE-88B8-4C23-96C2-A70FB84F2D3E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82778B1-EA25-4DC8-903F-2167EB485970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03115" cy="2827506"/>
                <a:chOff x="6342434" y="2660514"/>
                <a:chExt cx="603115" cy="282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3376D161-FFD0-4230-A516-9E497FFE09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DCE1DBBF-C444-43B0-8D81-60E429D38B1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D392E0F5-EA8F-4B43-8CC2-0F4E2111E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93A26D03-BF84-49B1-9222-B864BD51AC5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067C6889-07ED-4B14-BCAE-87FCB1F91D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0C835CB0-ABB6-4D73-8BC1-05F14B9C628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A1BF19C5-A866-4B21-8158-08BE3936224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6FB03E3-6437-4E64-99D8-809C36F58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8A57D95-DE66-41DD-83BE-A07B779241D5}"/>
                </a:ext>
              </a:extLst>
            </p:cNvPr>
            <p:cNvCxnSpPr/>
            <p:nvPr/>
          </p:nvCxnSpPr>
          <p:spPr>
            <a:xfrm>
              <a:off x="7511702" y="4285033"/>
              <a:ext cx="78599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07612A1-2C00-48DC-AFE2-7A12D52EB10B}"/>
              </a:ext>
            </a:extLst>
          </p:cNvPr>
          <p:cNvSpPr txBox="1"/>
          <p:nvPr/>
        </p:nvSpPr>
        <p:spPr>
          <a:xfrm>
            <a:off x="7812418" y="3857076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371890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6154-88DB-443D-89E8-003DC8DE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41BA0-5CF8-4156-AF10-C5F28F611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What about unsupervised or semi-supervised learning?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4356A-A852-4EBC-B5B0-3C9FEBBE75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6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B2967-52B3-458A-B602-2BB8977C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74" y="2522585"/>
            <a:ext cx="7380052" cy="369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9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A027-E1C0-47A7-8E1B-3DDD3AF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332F-34ED-4D44-A14D-62D2E298F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Labels are sometimes not available or costly</a:t>
            </a:r>
          </a:p>
          <a:p>
            <a:pPr marL="50800" indent="0">
              <a:buNone/>
            </a:pPr>
            <a:r>
              <a:rPr lang="en-US" dirty="0">
                <a:sym typeface="Wingdings" panose="05000000000000000000" pitchFamily="2" charset="2"/>
              </a:rPr>
              <a:t> What loss function to use for training?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7A21C-D00F-4693-8A98-B523DC19D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A0C237-ACB6-4F4C-B53D-11F39483AA63}"/>
              </a:ext>
            </a:extLst>
          </p:cNvPr>
          <p:cNvGrpSpPr/>
          <p:nvPr/>
        </p:nvGrpSpPr>
        <p:grpSpPr>
          <a:xfrm>
            <a:off x="2566130" y="3144242"/>
            <a:ext cx="7059739" cy="2971801"/>
            <a:chOff x="2331469" y="2799133"/>
            <a:chExt cx="7059739" cy="29718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567BEA-6AD1-40C7-8345-03CD0D8873D6}"/>
                </a:ext>
              </a:extLst>
            </p:cNvPr>
            <p:cNvGrpSpPr/>
            <p:nvPr/>
          </p:nvGrpSpPr>
          <p:grpSpPr>
            <a:xfrm>
              <a:off x="2331469" y="2799133"/>
              <a:ext cx="787941" cy="2971801"/>
              <a:chOff x="7001150" y="2492449"/>
              <a:chExt cx="787941" cy="297180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DE372A0C-803A-4B56-B943-5A0D0684BB15}"/>
                  </a:ext>
                </a:extLst>
              </p:cNvPr>
              <p:cNvSpPr/>
              <p:nvPr/>
            </p:nvSpPr>
            <p:spPr>
              <a:xfrm>
                <a:off x="7001150" y="2492449"/>
                <a:ext cx="787941" cy="29718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FA27033-E0FA-4CE7-A737-761594F04338}"/>
                  </a:ext>
                </a:extLst>
              </p:cNvPr>
              <p:cNvGrpSpPr/>
              <p:nvPr/>
            </p:nvGrpSpPr>
            <p:grpSpPr>
              <a:xfrm>
                <a:off x="7098427" y="2563245"/>
                <a:ext cx="603115" cy="2827506"/>
                <a:chOff x="6342434" y="2660514"/>
                <a:chExt cx="603115" cy="282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FD36610D-A6B8-4F31-80B8-E8664F419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EB8DEFAA-55A3-4BEA-8CAF-5F4C8AA7E43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AF0C2FDC-A85B-4AEF-9F90-FC97D4006B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4C16837A-D3D2-4BFF-8331-6C03A7744E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2014ADB3-4590-4DC1-9D37-255FDE7811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606D45A3-BBF3-4D0F-99B4-79AEEA110A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5F09AA3D-48A3-4BF1-9534-1A473FF02EA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6FB03E3-6437-4E64-99D8-809C36F58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607BCC-FFEE-4159-B9B4-525F0711FDC2}"/>
                </a:ext>
              </a:extLst>
            </p:cNvPr>
            <p:cNvGrpSpPr/>
            <p:nvPr/>
          </p:nvGrpSpPr>
          <p:grpSpPr>
            <a:xfrm>
              <a:off x="6426668" y="2799133"/>
              <a:ext cx="787941" cy="2971801"/>
              <a:chOff x="10308408" y="2493580"/>
              <a:chExt cx="787941" cy="2971801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73AD8AC-7E0E-45BD-B9DF-17BA1B97A0FD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5576349-9CAB-42C6-B65E-9D77296C6631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03115" cy="2827506"/>
                <a:chOff x="6342434" y="2660514"/>
                <a:chExt cx="603115" cy="282750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2CC9303E-560B-4E04-8DCC-1AE388A478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2CC9303E-560B-4E04-8DCC-1AE388A4784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7CC01E2A-04AF-44AF-995B-0BC9E7415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7CC01E2A-04AF-44AF-995B-0BC9E7415B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77B98F31-33C6-450F-B7A6-FEB5D45E4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77B98F31-33C6-450F-B7A6-FEB5D45E436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45ACEFEA-9379-4423-BDEB-2793057C712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6FB03E3-6437-4E64-99D8-809C36F58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BB2F555-624A-4014-AA35-28100A7E54B5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10" y="3218234"/>
              <a:ext cx="1172110" cy="638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110C71B-8376-40CB-8E20-1152A1CB7F7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10" y="311756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4626E6-D9A4-443B-915E-6A96DCB5E86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10" y="3318785"/>
              <a:ext cx="1172110" cy="1775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0636D44-E5D8-456E-B037-AFA7686D1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9410" y="3270131"/>
              <a:ext cx="1172109" cy="510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36EB44-6D5A-4BBD-997D-D116E519B368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10" y="3914404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6BF20D6-544E-483E-8FF3-DAA1F255A128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10" y="4006683"/>
              <a:ext cx="1172110" cy="12650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0055BE6-6E98-4F91-98B4-C00CB58866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9410" y="3436000"/>
              <a:ext cx="1172109" cy="1787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21630B-1811-4084-A9BB-98BC92579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9410" y="4071055"/>
              <a:ext cx="1172110" cy="1227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067EEE-00B0-4967-9592-41111C73A35C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10" y="537548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4545151-6128-4E31-B2A8-34DF849CFFB1}"/>
                </a:ext>
              </a:extLst>
            </p:cNvPr>
            <p:cNvGrpSpPr/>
            <p:nvPr/>
          </p:nvGrpSpPr>
          <p:grpSpPr>
            <a:xfrm>
              <a:off x="4379068" y="2799133"/>
              <a:ext cx="787941" cy="2971801"/>
              <a:chOff x="10308408" y="2493580"/>
              <a:chExt cx="787941" cy="2971801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9A8002AA-E798-4AA4-8A82-97260BFC4726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DC108D1-9123-443D-949B-7FFADA159CF2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03115" cy="2827506"/>
                <a:chOff x="6342434" y="2660514"/>
                <a:chExt cx="603115" cy="282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17F04AED-124A-40CF-9199-7E7AB979B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9B88464C-DC9D-40F6-B2B5-F790E9D796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8EEA429B-0BAB-47EC-B899-7E2995802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7260D07E-1F1E-4511-8FDC-D0BCFBB3A9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30B8D8EA-F241-46A9-86B4-76BC92AB1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AEAAA7EF-4067-43EC-8F7A-277CCDC74D1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 l="-971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9FF60F4-1D10-4475-B868-278BC7E330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6FB03E3-6437-4E64-99D8-809C36F58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76A06B-DC24-4D6F-AD5A-B26549520A77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09" y="3218234"/>
              <a:ext cx="1172110" cy="638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757C011-9AF0-4337-AC3B-E09BEF9D2AAC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09" y="311756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EAF741-02F1-4CC9-A11E-7E8C494D7C56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09" y="3318785"/>
              <a:ext cx="1172110" cy="1775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EE9D8A2-3A3B-4D0A-894D-FAAA7F7681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7009" y="3270131"/>
              <a:ext cx="1172109" cy="510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074CC1D-AD4D-48A5-90BE-E99CDDBDEFA5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09" y="3914404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955123-B362-48C2-B571-C951ABD48C6C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09" y="4006683"/>
              <a:ext cx="1172110" cy="12650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8866980-051A-42AE-8B6A-FCB7B10DC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7009" y="3436000"/>
              <a:ext cx="1172109" cy="1787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8D78EA-6FA7-46DF-8AA5-3BE9E5B03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7009" y="4071055"/>
              <a:ext cx="1172110" cy="1227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A1688EA-E52A-427F-96E6-6BFE663E12AF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09" y="537548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1A049E-1949-4D04-9465-94BD143BC93B}"/>
                </a:ext>
              </a:extLst>
            </p:cNvPr>
            <p:cNvGrpSpPr/>
            <p:nvPr/>
          </p:nvGrpSpPr>
          <p:grpSpPr>
            <a:xfrm>
              <a:off x="8603267" y="2799133"/>
              <a:ext cx="787941" cy="2971801"/>
              <a:chOff x="10308408" y="2493580"/>
              <a:chExt cx="787941" cy="2971801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EA69FAC-A512-474D-BE46-1B45E1D3EF03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FA66740-FAEA-41E6-8174-95744FFA5939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03115" cy="2827506"/>
                <a:chOff x="6342434" y="2660514"/>
                <a:chExt cx="603115" cy="282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D9BE9F23-5778-40B2-91DF-5AA25013F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DCE1DBBF-C444-43B0-8D81-60E429D38B1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F8026434-4D8F-443D-9D89-55EBB44C0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93A26D03-BF84-49B1-9222-B864BD51AC5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5E329A3C-5B2C-4B83-A56C-AE05262081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0C835CB0-ABB6-4D73-8BC1-05F14B9C628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59C8B126-0351-46AE-BBE1-014213B7A3E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6FB03E3-6437-4E64-99D8-809C36F58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F12709-5881-4E66-B5DD-D3747D082E3F}"/>
                </a:ext>
              </a:extLst>
            </p:cNvPr>
            <p:cNvCxnSpPr/>
            <p:nvPr/>
          </p:nvCxnSpPr>
          <p:spPr>
            <a:xfrm>
              <a:off x="7511702" y="4285033"/>
              <a:ext cx="78599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296E495-A77D-4FE5-B674-DF7D8F454813}"/>
              </a:ext>
            </a:extLst>
          </p:cNvPr>
          <p:cNvSpPr txBox="1"/>
          <p:nvPr/>
        </p:nvSpPr>
        <p:spPr>
          <a:xfrm>
            <a:off x="7812418" y="4150132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92850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0264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Autoencoders</a:t>
            </a: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424301" y="3756148"/>
            <a:ext cx="9039300" cy="82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2"/>
          </p:nvPr>
        </p:nvSpPr>
        <p:spPr>
          <a:xfrm>
            <a:off x="7887644" y="6343466"/>
            <a:ext cx="3617400" cy="22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3"/>
          </p:nvPr>
        </p:nvSpPr>
        <p:spPr>
          <a:xfrm>
            <a:off x="10030852" y="6050735"/>
            <a:ext cx="1474200" cy="21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EF0572-C92B-4FD5-B54A-8E424E29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E20257-0CA6-482D-A2FE-38E1EE07B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Special case of an MLP that aims to reconstruct the input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FE0460A-05FD-4B8E-9280-ADD4389DBCA7}"/>
              </a:ext>
            </a:extLst>
          </p:cNvPr>
          <p:cNvGrpSpPr/>
          <p:nvPr/>
        </p:nvGrpSpPr>
        <p:grpSpPr>
          <a:xfrm>
            <a:off x="3654430" y="2842685"/>
            <a:ext cx="4883140" cy="2971801"/>
            <a:chOff x="2566130" y="2891323"/>
            <a:chExt cx="4883140" cy="29718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F0AA55-353A-463A-BF28-D3E9D71449FE}"/>
                </a:ext>
              </a:extLst>
            </p:cNvPr>
            <p:cNvGrpSpPr/>
            <p:nvPr/>
          </p:nvGrpSpPr>
          <p:grpSpPr>
            <a:xfrm>
              <a:off x="2566130" y="2891323"/>
              <a:ext cx="787941" cy="2971801"/>
              <a:chOff x="7001150" y="2492449"/>
              <a:chExt cx="787941" cy="2971801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085F4C1-4D0E-477F-9B8E-631FA3ECDDEB}"/>
                  </a:ext>
                </a:extLst>
              </p:cNvPr>
              <p:cNvSpPr/>
              <p:nvPr/>
            </p:nvSpPr>
            <p:spPr>
              <a:xfrm>
                <a:off x="7001150" y="2492449"/>
                <a:ext cx="787941" cy="29718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5579DFA-B959-4A71-B69B-19F85D1F950A}"/>
                  </a:ext>
                </a:extLst>
              </p:cNvPr>
              <p:cNvGrpSpPr/>
              <p:nvPr/>
            </p:nvGrpSpPr>
            <p:grpSpPr>
              <a:xfrm>
                <a:off x="7098427" y="2563245"/>
                <a:ext cx="603115" cy="2827506"/>
                <a:chOff x="6342434" y="2660514"/>
                <a:chExt cx="603115" cy="282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6F0CDD9C-6EE8-453F-B013-9C308D201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EB8DEFAA-55A3-4BEA-8CAF-5F4C8AA7E43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6B3A179C-50EC-4024-8F7E-56C6A72FB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4C16837A-D3D2-4BFF-8331-6C03A7744E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E959BD09-7C90-4C9A-88D3-95E0CD12D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606D45A3-BBF3-4D0F-99B4-79AEEA110A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73E68D0D-A49E-48FA-B39F-90529DABB56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6FB03E3-6437-4E64-99D8-809C36F58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1A757B6-4B8B-4AB9-87E1-886C123E42D4}"/>
                </a:ext>
              </a:extLst>
            </p:cNvPr>
            <p:cNvGrpSpPr/>
            <p:nvPr/>
          </p:nvGrpSpPr>
          <p:grpSpPr>
            <a:xfrm>
              <a:off x="6661329" y="2891323"/>
              <a:ext cx="787941" cy="2971801"/>
              <a:chOff x="10308408" y="2493580"/>
              <a:chExt cx="787941" cy="2971801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7B7DD79C-6444-4021-9366-4056681C9516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B9BA3F8-F38C-4E4D-9D55-2310CCF52F75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03115" cy="2827506"/>
                <a:chOff x="6342434" y="2660514"/>
                <a:chExt cx="603115" cy="282750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50286715-69B4-45FD-9CFF-56E884F337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50286715-69B4-45FD-9CFF-56E884F3378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6ABFA783-B90A-4BCD-8698-F52D6CA6B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6ABFA783-B90A-4BCD-8698-F52D6CA6B61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5BBE5B6D-D346-4924-B0BC-0E1A4E4CAC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5BBE5B6D-D346-4924-B0BC-0E1A4E4CACE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F2E5B177-AAB5-4F16-8CAA-E3C2C065BB4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6FB03E3-6437-4E64-99D8-809C36F58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FC8A84-92A6-4403-B99B-2E42750895D1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3310424"/>
              <a:ext cx="1172110" cy="638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F5954FE-EF1D-4366-B86A-2AA9146DAAA2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320975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A7F348-8B53-422F-8CBF-4A61BCE4DB6C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3410975"/>
              <a:ext cx="1172110" cy="1775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C55ECAE-F2BE-4477-B8D9-1C68052B9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4071" y="3362321"/>
              <a:ext cx="1172109" cy="510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CBA0C55-F00A-4C85-B9F1-7A41346E18B5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4006594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BABA16-D19D-43B5-A345-25E50FB45FF5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4098873"/>
              <a:ext cx="1172110" cy="12650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6F5580-7C7F-44CD-850E-CA141DE4A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4071" y="3528190"/>
              <a:ext cx="1172109" cy="1787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BA9B25-00B1-490B-9CA5-DBF7D409A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4071" y="4163245"/>
              <a:ext cx="1172110" cy="1227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ABCE37-7A02-4A31-9427-CC78DBB12289}"/>
                </a:ext>
              </a:extLst>
            </p:cNvPr>
            <p:cNvCxnSpPr>
              <a:cxnSpLocks/>
            </p:cNvCxnSpPr>
            <p:nvPr/>
          </p:nvCxnSpPr>
          <p:spPr>
            <a:xfrm>
              <a:off x="3354071" y="546767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B218BAA-E6C2-4EBC-94B4-4D7E9DBD75BC}"/>
                </a:ext>
              </a:extLst>
            </p:cNvPr>
            <p:cNvGrpSpPr/>
            <p:nvPr/>
          </p:nvGrpSpPr>
          <p:grpSpPr>
            <a:xfrm>
              <a:off x="4613729" y="2891323"/>
              <a:ext cx="787941" cy="2971801"/>
              <a:chOff x="10308408" y="2493580"/>
              <a:chExt cx="787941" cy="2971801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476CBA0-D876-4393-922B-FF765E2A7E6D}"/>
                  </a:ext>
                </a:extLst>
              </p:cNvPr>
              <p:cNvSpPr/>
              <p:nvPr/>
            </p:nvSpPr>
            <p:spPr>
              <a:xfrm>
                <a:off x="10308408" y="2493580"/>
                <a:ext cx="787941" cy="2971801"/>
              </a:xfrm>
              <a:prstGeom prst="roundRect">
                <a:avLst/>
              </a:prstGeom>
              <a:solidFill>
                <a:schemeClr val="tx2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94F4895-0ED5-46D8-85B5-0EB440DF1D35}"/>
                  </a:ext>
                </a:extLst>
              </p:cNvPr>
              <p:cNvGrpSpPr/>
              <p:nvPr/>
            </p:nvGrpSpPr>
            <p:grpSpPr>
              <a:xfrm>
                <a:off x="10405685" y="2564376"/>
                <a:ext cx="603115" cy="2827506"/>
                <a:chOff x="6342434" y="2660514"/>
                <a:chExt cx="603115" cy="282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7F2B56AF-F5EA-4049-87D0-32E8A9379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9B88464C-DC9D-40F6-B2B5-F790E9D796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2660514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5348DA87-2AC7-4394-A302-149E0BBAA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7260D07E-1F1E-4511-8FDC-D0BCFBB3A9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3371007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598F828B-D27D-4B61-8442-E4B007AA9E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AEAAA7EF-4067-43EC-8F7A-277CCDC74D1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2434" y="4884905"/>
                      <a:ext cx="603115" cy="603115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 l="-971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2DF6D0C4-B150-41A3-9664-421587B153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6FB03E3-6437-4E64-99D8-809C36F58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464488" y="4183169"/>
                      <a:ext cx="500457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0CA7DF-13D8-4914-BBE6-16E0234A0D29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3310424"/>
              <a:ext cx="1172110" cy="638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3DB8F26-4886-4722-94CA-17982EC5E0F3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320975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F93FB73-2B2C-4018-B4D2-F42881E103A2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3410975"/>
              <a:ext cx="1172110" cy="1775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03559BF-D4A6-4A32-AD3A-02C0E07CD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1670" y="3362321"/>
              <a:ext cx="1172109" cy="510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EA36B8-4D1F-4363-A654-087D1C8737B5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4006594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2EB48F4-6F00-41E2-B375-CF7BC92871FA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4098873"/>
              <a:ext cx="1172110" cy="12650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2817F1A-0542-4341-ACFB-8168BDA45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1670" y="3528190"/>
              <a:ext cx="1172109" cy="1787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FD2CB36-6F62-475B-9970-42F1C1C5E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1670" y="4163245"/>
              <a:ext cx="1172110" cy="1227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E930019-2FE0-40C9-9778-2FEE4526FE5A}"/>
                </a:ext>
              </a:extLst>
            </p:cNvPr>
            <p:cNvCxnSpPr>
              <a:cxnSpLocks/>
            </p:cNvCxnSpPr>
            <p:nvPr/>
          </p:nvCxnSpPr>
          <p:spPr>
            <a:xfrm>
              <a:off x="5401670" y="5467676"/>
              <a:ext cx="11721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4EDE6AF4-B0AC-4D88-B271-776436B4ACE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08696" y="3353507"/>
            <a:ext cx="1963332" cy="19501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53EC007-F8A7-4FB5-8EB3-F72E65698C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19972" y="3349156"/>
            <a:ext cx="1963332" cy="19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15548"/>
      </p:ext>
    </p:extLst>
  </p:cSld>
  <p:clrMapOvr>
    <a:masterClrMapping/>
  </p:clrMapOvr>
</p:sld>
</file>

<file path=ppt/theme/theme1.xml><?xml version="1.0" encoding="utf-8"?>
<a:theme xmlns:a="http://schemas.openxmlformats.org/drawingml/2006/main" name="VIB_templates">
  <a:themeElements>
    <a:clrScheme name="VIB Colours">
      <a:dk1>
        <a:srgbClr val="1B2944"/>
      </a:dk1>
      <a:lt1>
        <a:srgbClr val="FFFFFF"/>
      </a:lt1>
      <a:dk2>
        <a:srgbClr val="1B2944"/>
      </a:dk2>
      <a:lt2>
        <a:srgbClr val="FFFFFF"/>
      </a:lt2>
      <a:accent1>
        <a:srgbClr val="5DB7B1"/>
      </a:accent1>
      <a:accent2>
        <a:srgbClr val="5A2A82"/>
      </a:accent2>
      <a:accent3>
        <a:srgbClr val="FF681E"/>
      </a:accent3>
      <a:accent4>
        <a:srgbClr val="1B2944"/>
      </a:accent4>
      <a:accent5>
        <a:srgbClr val="7C7C7C"/>
      </a:accent5>
      <a:accent6>
        <a:srgbClr val="FFFFFF"/>
      </a:accent6>
      <a:hlink>
        <a:srgbClr val="5DB7B1"/>
      </a:hlink>
      <a:folHlink>
        <a:srgbClr val="5DB7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1157</Words>
  <Application>Microsoft Office PowerPoint</Application>
  <PresentationFormat>Widescreen</PresentationFormat>
  <Paragraphs>407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Wingdings</vt:lpstr>
      <vt:lpstr>Corbel</vt:lpstr>
      <vt:lpstr>Cambria Math</vt:lpstr>
      <vt:lpstr>VIB_templates</vt:lpstr>
      <vt:lpstr>Deep Learning for Biology</vt:lpstr>
      <vt:lpstr>Unsupervised Neural Networks</vt:lpstr>
      <vt:lpstr>Overview</vt:lpstr>
      <vt:lpstr>Introduction</vt:lpstr>
      <vt:lpstr>Introduction</vt:lpstr>
      <vt:lpstr>Introduction</vt:lpstr>
      <vt:lpstr>Introduction</vt:lpstr>
      <vt:lpstr>Autoencoders</vt:lpstr>
      <vt:lpstr>Autoencoder</vt:lpstr>
      <vt:lpstr>Autoencoder</vt:lpstr>
      <vt:lpstr>Autoencoder</vt:lpstr>
      <vt:lpstr>Stacked autoencoder</vt:lpstr>
      <vt:lpstr>Stacked autoencoder</vt:lpstr>
      <vt:lpstr>Stacked autoencoder</vt:lpstr>
      <vt:lpstr>Stacked autoencoder</vt:lpstr>
      <vt:lpstr>Autoencoder</vt:lpstr>
      <vt:lpstr>Regularizations</vt:lpstr>
      <vt:lpstr>Regularizations</vt:lpstr>
      <vt:lpstr>Weight decay</vt:lpstr>
      <vt:lpstr>Weight decay</vt:lpstr>
      <vt:lpstr>Weight decay</vt:lpstr>
      <vt:lpstr>Sparse autoencoders</vt:lpstr>
      <vt:lpstr>Denoising autoencoder</vt:lpstr>
      <vt:lpstr>Denoising autoencoder</vt:lpstr>
      <vt:lpstr>Deep K-means clustering</vt:lpstr>
      <vt:lpstr>K-means clustering</vt:lpstr>
      <vt:lpstr>K-means clustering regularization</vt:lpstr>
      <vt:lpstr>Deep clustering networks</vt:lpstr>
      <vt:lpstr>Summary</vt:lpstr>
      <vt:lpstr>Exercises</vt:lpstr>
      <vt:lpstr>Exercises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Biology</dc:title>
  <cp:lastModifiedBy>Joris Roels</cp:lastModifiedBy>
  <cp:revision>33</cp:revision>
  <dcterms:modified xsi:type="dcterms:W3CDTF">2020-12-14T18:07:08Z</dcterms:modified>
</cp:coreProperties>
</file>