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59" r:id="rId3"/>
    <p:sldId id="260" r:id="rId4"/>
    <p:sldId id="280" r:id="rId5"/>
    <p:sldId id="281" r:id="rId6"/>
    <p:sldId id="282" r:id="rId7"/>
    <p:sldId id="283" r:id="rId8"/>
    <p:sldId id="284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mbria Math" panose="02040503050406030204" pitchFamily="18" charset="0"/>
      <p:regular r:id="rId15"/>
    </p:embeddedFont>
    <p:embeddedFont>
      <p:font typeface="Corbel" panose="020B0503020204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41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  <p:guide orient="horz" pos="41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4732f2a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4732f2a3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a4732f2a3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4732f2a3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4732f2a31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a4732f2a31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9f7f10e1da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9f7f10e1da_1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g9f7f10e1da_1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454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437702" y="1276473"/>
            <a:ext cx="941864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rbel"/>
              <a:buNone/>
              <a:defRPr sz="5400" b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24301" y="3756148"/>
            <a:ext cx="9432043" cy="822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2000"/>
              <a:buFont typeface="Corbel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2"/>
          </p:nvPr>
        </p:nvSpPr>
        <p:spPr>
          <a:xfrm>
            <a:off x="8047664" y="6343466"/>
            <a:ext cx="3617360" cy="22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3"/>
          </p:nvPr>
        </p:nvSpPr>
        <p:spPr>
          <a:xfrm>
            <a:off x="5140322" y="6343466"/>
            <a:ext cx="1474152" cy="216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437702" y="1276473"/>
            <a:ext cx="902633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5400"/>
              <a:buFont typeface="Corbel"/>
              <a:buNone/>
              <a:defRPr sz="5400" b="1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424301" y="3756148"/>
            <a:ext cx="9039181" cy="822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B2944"/>
              </a:buClr>
              <a:buSzPts val="2400"/>
              <a:buNone/>
              <a:defRPr sz="24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2000"/>
              <a:buFont typeface="Corbel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2"/>
          </p:nvPr>
        </p:nvSpPr>
        <p:spPr>
          <a:xfrm>
            <a:off x="7887644" y="6343466"/>
            <a:ext cx="3617360" cy="22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3"/>
          </p:nvPr>
        </p:nvSpPr>
        <p:spPr>
          <a:xfrm>
            <a:off x="10030852" y="6050735"/>
            <a:ext cx="1474152" cy="216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_slide">
  <p:cSld name="Chapter_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>
            <a:spLocks noGrp="1"/>
          </p:cNvSpPr>
          <p:nvPr>
            <p:ph type="ctrTitle"/>
          </p:nvPr>
        </p:nvSpPr>
        <p:spPr>
          <a:xfrm>
            <a:off x="437702" y="1276473"/>
            <a:ext cx="941864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  <a:defRPr sz="4800" b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4400"/>
              <a:buFont typeface="Corbel"/>
              <a:buNone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8200" y="1841787"/>
            <a:ext cx="10515600" cy="427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81E"/>
              </a:buClr>
              <a:buSzPts val="2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400"/>
              <a:buFont typeface="Corbe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0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and Content">
  <p:cSld name="Title, sub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7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4400"/>
              <a:buFont typeface="Corbel"/>
              <a:buNone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8200" y="1841787"/>
            <a:ext cx="10515600" cy="427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81E"/>
              </a:buClr>
              <a:buSzPts val="2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400"/>
              <a:buFont typeface="Corbe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0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60248" y="333989"/>
            <a:ext cx="975163" cy="780130"/>
          </a:xfrm>
          <a:prstGeom prst="rect">
            <a:avLst/>
          </a:prstGeom>
          <a:solidFill>
            <a:srgbClr val="FF681E"/>
          </a:solidFill>
          <a:ln>
            <a:noFill/>
          </a:ln>
        </p:spPr>
      </p:pic>
      <p:sp>
        <p:nvSpPr>
          <p:cNvPr id="40" name="Google Shape;40;p6"/>
          <p:cNvSpPr txBox="1"/>
          <p:nvPr/>
        </p:nvSpPr>
        <p:spPr>
          <a:xfrm>
            <a:off x="-2359859" y="1138001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R:255 G:104 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760250" y="1571312"/>
            <a:ext cx="975165" cy="780132"/>
          </a:xfrm>
          <a:prstGeom prst="rect">
            <a:avLst/>
          </a:prstGeom>
          <a:solidFill>
            <a:srgbClr val="5A2A82"/>
          </a:solidFill>
          <a:ln>
            <a:noFill/>
          </a:ln>
        </p:spPr>
      </p:pic>
      <p:sp>
        <p:nvSpPr>
          <p:cNvPr id="42" name="Google Shape;42;p6"/>
          <p:cNvSpPr txBox="1"/>
          <p:nvPr/>
        </p:nvSpPr>
        <p:spPr>
          <a:xfrm>
            <a:off x="-2359859" y="2362165"/>
            <a:ext cx="18990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R:90 G:42 B:130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-1760248" y="5541279"/>
            <a:ext cx="988564" cy="790853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-2419436" y="6352143"/>
            <a:ext cx="21316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R:124 G:124  B:124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-1773649" y="4203052"/>
            <a:ext cx="988564" cy="790853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6" name="Google Shape;46;p6"/>
          <p:cNvSpPr txBox="1"/>
          <p:nvPr/>
        </p:nvSpPr>
        <p:spPr>
          <a:xfrm>
            <a:off x="-2293435" y="5011581"/>
            <a:ext cx="18191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R:27 G:41  B:68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838200" y="1191349"/>
            <a:ext cx="10515600" cy="58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6341"/>
              </a:buClr>
              <a:buSzPts val="3200"/>
              <a:buNone/>
              <a:defRPr sz="3200">
                <a:solidFill>
                  <a:srgbClr val="EA63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60250" y="2864513"/>
            <a:ext cx="988566" cy="790853"/>
          </a:xfrm>
          <a:prstGeom prst="rect">
            <a:avLst/>
          </a:prstGeom>
          <a:solidFill>
            <a:srgbClr val="42B7BA"/>
          </a:solidFill>
          <a:ln>
            <a:noFill/>
          </a:ln>
        </p:spPr>
      </p:pic>
      <p:sp>
        <p:nvSpPr>
          <p:cNvPr id="49" name="Google Shape;49;p6"/>
          <p:cNvSpPr txBox="1"/>
          <p:nvPr/>
        </p:nvSpPr>
        <p:spPr>
          <a:xfrm>
            <a:off x="-2359859" y="3655366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R:66 G:183 B:186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4400"/>
              <a:buFont typeface="Corbel"/>
              <a:buNone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297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81E"/>
              </a:buClr>
              <a:buSzPts val="2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400"/>
              <a:buFont typeface="Corbe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0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297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81E"/>
              </a:buClr>
              <a:buSzPts val="2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400"/>
              <a:buFont typeface="Corbe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0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60248" y="333989"/>
            <a:ext cx="975163" cy="780130"/>
          </a:xfrm>
          <a:prstGeom prst="rect">
            <a:avLst/>
          </a:prstGeom>
          <a:solidFill>
            <a:srgbClr val="FF681E"/>
          </a:solidFill>
          <a:ln>
            <a:noFill/>
          </a:ln>
        </p:spPr>
      </p:pic>
      <p:sp>
        <p:nvSpPr>
          <p:cNvPr id="58" name="Google Shape;58;p7"/>
          <p:cNvSpPr txBox="1"/>
          <p:nvPr/>
        </p:nvSpPr>
        <p:spPr>
          <a:xfrm>
            <a:off x="-2359859" y="1138001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R:255 G:104 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9" name="Google Shape;5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760250" y="1571312"/>
            <a:ext cx="975165" cy="780132"/>
          </a:xfrm>
          <a:prstGeom prst="rect">
            <a:avLst/>
          </a:prstGeom>
          <a:solidFill>
            <a:srgbClr val="5A2A82"/>
          </a:solidFill>
          <a:ln>
            <a:noFill/>
          </a:ln>
        </p:spPr>
      </p:pic>
      <p:sp>
        <p:nvSpPr>
          <p:cNvPr id="60" name="Google Shape;60;p7"/>
          <p:cNvSpPr txBox="1"/>
          <p:nvPr/>
        </p:nvSpPr>
        <p:spPr>
          <a:xfrm>
            <a:off x="-2359859" y="2362165"/>
            <a:ext cx="18990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R:90 G:42 B:130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-1760248" y="5541279"/>
            <a:ext cx="988564" cy="790853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-2419436" y="6352143"/>
            <a:ext cx="21316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R:124 G:124  B:124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3" name="Google Shape;63;p7"/>
          <p:cNvSpPr/>
          <p:nvPr/>
        </p:nvSpPr>
        <p:spPr>
          <a:xfrm>
            <a:off x="-1773649" y="4203052"/>
            <a:ext cx="988564" cy="790853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4" name="Google Shape;64;p7"/>
          <p:cNvSpPr txBox="1"/>
          <p:nvPr/>
        </p:nvSpPr>
        <p:spPr>
          <a:xfrm>
            <a:off x="-2293435" y="5011581"/>
            <a:ext cx="18191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R:27 G:41  B:68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65" name="Google Shape;6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60250" y="2864513"/>
            <a:ext cx="988566" cy="790853"/>
          </a:xfrm>
          <a:prstGeom prst="rect">
            <a:avLst/>
          </a:prstGeom>
          <a:solidFill>
            <a:srgbClr val="42B7BA"/>
          </a:solidFill>
          <a:ln>
            <a:noFill/>
          </a:ln>
        </p:spPr>
      </p:pic>
      <p:sp>
        <p:nvSpPr>
          <p:cNvPr id="66" name="Google Shape;66;p7"/>
          <p:cNvSpPr txBox="1"/>
          <p:nvPr/>
        </p:nvSpPr>
        <p:spPr>
          <a:xfrm>
            <a:off x="-2359859" y="3655366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R:66 G:183 B:186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7" name="Google Shape;6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4400"/>
              <a:buFont typeface="Corbel"/>
              <a:buNone/>
              <a:defRPr>
                <a:solidFill>
                  <a:srgbClr val="1B294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2" name="Google Shape;7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60248" y="333989"/>
            <a:ext cx="975163" cy="780130"/>
          </a:xfrm>
          <a:prstGeom prst="rect">
            <a:avLst/>
          </a:prstGeom>
          <a:solidFill>
            <a:srgbClr val="FF681E"/>
          </a:solidFill>
          <a:ln>
            <a:noFill/>
          </a:ln>
        </p:spPr>
      </p:pic>
      <p:sp>
        <p:nvSpPr>
          <p:cNvPr id="73" name="Google Shape;73;p8"/>
          <p:cNvSpPr txBox="1"/>
          <p:nvPr/>
        </p:nvSpPr>
        <p:spPr>
          <a:xfrm>
            <a:off x="-2359859" y="1138001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R:255 G:104 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74" name="Google Shape;7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760250" y="1571312"/>
            <a:ext cx="975165" cy="780132"/>
          </a:xfrm>
          <a:prstGeom prst="rect">
            <a:avLst/>
          </a:prstGeom>
          <a:solidFill>
            <a:srgbClr val="5A2A82"/>
          </a:solidFill>
          <a:ln>
            <a:noFill/>
          </a:ln>
        </p:spPr>
      </p:pic>
      <p:sp>
        <p:nvSpPr>
          <p:cNvPr id="75" name="Google Shape;75;p8"/>
          <p:cNvSpPr txBox="1"/>
          <p:nvPr/>
        </p:nvSpPr>
        <p:spPr>
          <a:xfrm>
            <a:off x="-2359859" y="2362165"/>
            <a:ext cx="18990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R:90 G:42 B:130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" name="Google Shape;76;p8"/>
          <p:cNvSpPr/>
          <p:nvPr/>
        </p:nvSpPr>
        <p:spPr>
          <a:xfrm>
            <a:off x="-1760248" y="5541279"/>
            <a:ext cx="988564" cy="790853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-2419436" y="6352143"/>
            <a:ext cx="21316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R:124 G:124  B:124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8" name="Google Shape;78;p8"/>
          <p:cNvSpPr/>
          <p:nvPr/>
        </p:nvSpPr>
        <p:spPr>
          <a:xfrm>
            <a:off x="-1773649" y="4203052"/>
            <a:ext cx="988564" cy="790853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" name="Google Shape;79;p8"/>
          <p:cNvSpPr txBox="1"/>
          <p:nvPr/>
        </p:nvSpPr>
        <p:spPr>
          <a:xfrm>
            <a:off x="-2293435" y="5011581"/>
            <a:ext cx="18191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R:27 G:41  B:68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80" name="Google Shape;8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60250" y="2864513"/>
            <a:ext cx="988566" cy="790853"/>
          </a:xfrm>
          <a:prstGeom prst="rect">
            <a:avLst/>
          </a:prstGeom>
          <a:solidFill>
            <a:srgbClr val="42B7BA"/>
          </a:solidFill>
          <a:ln>
            <a:noFill/>
          </a:ln>
        </p:spPr>
      </p:pic>
      <p:sp>
        <p:nvSpPr>
          <p:cNvPr id="81" name="Google Shape;81;p8"/>
          <p:cNvSpPr txBox="1"/>
          <p:nvPr/>
        </p:nvSpPr>
        <p:spPr>
          <a:xfrm>
            <a:off x="-2359859" y="3655366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R:66 G:183 B:186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" name="Google Shape;8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60248" y="333989"/>
            <a:ext cx="975163" cy="780130"/>
          </a:xfrm>
          <a:prstGeom prst="rect">
            <a:avLst/>
          </a:prstGeom>
          <a:solidFill>
            <a:srgbClr val="FF681E"/>
          </a:solidFill>
          <a:ln>
            <a:noFill/>
          </a:ln>
        </p:spPr>
      </p:pic>
      <p:sp>
        <p:nvSpPr>
          <p:cNvPr id="87" name="Google Shape;87;p9"/>
          <p:cNvSpPr txBox="1"/>
          <p:nvPr/>
        </p:nvSpPr>
        <p:spPr>
          <a:xfrm>
            <a:off x="-2359859" y="1138001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R:255 G:104 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88" name="Google Shape;8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760250" y="1571312"/>
            <a:ext cx="975165" cy="780132"/>
          </a:xfrm>
          <a:prstGeom prst="rect">
            <a:avLst/>
          </a:prstGeom>
          <a:solidFill>
            <a:srgbClr val="5A2A82"/>
          </a:solidFill>
          <a:ln>
            <a:noFill/>
          </a:ln>
        </p:spPr>
      </p:pic>
      <p:sp>
        <p:nvSpPr>
          <p:cNvPr id="89" name="Google Shape;89;p9"/>
          <p:cNvSpPr txBox="1"/>
          <p:nvPr/>
        </p:nvSpPr>
        <p:spPr>
          <a:xfrm>
            <a:off x="-2359859" y="2362165"/>
            <a:ext cx="18990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R:90 G:42 B:130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0" name="Google Shape;90;p9"/>
          <p:cNvSpPr/>
          <p:nvPr/>
        </p:nvSpPr>
        <p:spPr>
          <a:xfrm>
            <a:off x="-1760248" y="5541279"/>
            <a:ext cx="988564" cy="790853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" name="Google Shape;91;p9"/>
          <p:cNvSpPr txBox="1"/>
          <p:nvPr/>
        </p:nvSpPr>
        <p:spPr>
          <a:xfrm>
            <a:off x="-2419436" y="6352143"/>
            <a:ext cx="21316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R:124 G:124  B:124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-1773649" y="4203052"/>
            <a:ext cx="988564" cy="790853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3" name="Google Shape;93;p9"/>
          <p:cNvSpPr txBox="1"/>
          <p:nvPr/>
        </p:nvSpPr>
        <p:spPr>
          <a:xfrm>
            <a:off x="-2293435" y="5011581"/>
            <a:ext cx="18191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R:27 G:41  B:68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94" name="Google Shape;9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60250" y="2864513"/>
            <a:ext cx="988566" cy="790853"/>
          </a:xfrm>
          <a:prstGeom prst="rect">
            <a:avLst/>
          </a:prstGeom>
          <a:solidFill>
            <a:srgbClr val="42B7BA"/>
          </a:solidFill>
          <a:ln>
            <a:noFill/>
          </a:ln>
        </p:spPr>
      </p:pic>
      <p:sp>
        <p:nvSpPr>
          <p:cNvPr id="95" name="Google Shape;95;p9"/>
          <p:cNvSpPr txBox="1"/>
          <p:nvPr/>
        </p:nvSpPr>
        <p:spPr>
          <a:xfrm>
            <a:off x="-2359859" y="3655366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R:66 G:183 B:186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6" name="Google Shape;9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4400"/>
              <a:buFont typeface="Corbel"/>
              <a:buNone/>
              <a:defRPr sz="4400" b="1" i="0" u="none" strike="noStrike" cap="non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B2944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2400"/>
              <a:buFont typeface="Corbel"/>
              <a:buChar char="•"/>
              <a:defRPr sz="2400" b="0" i="0" u="none" strike="noStrike" cap="non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9" Type="http://schemas.openxmlformats.org/officeDocument/2006/relationships/image" Target="../media/image45.png"/><Relationship Id="rId21" Type="http://schemas.openxmlformats.org/officeDocument/2006/relationships/image" Target="../media/image27.png"/><Relationship Id="rId34" Type="http://schemas.openxmlformats.org/officeDocument/2006/relationships/image" Target="../media/image40.png"/><Relationship Id="rId42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41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37" Type="http://schemas.openxmlformats.org/officeDocument/2006/relationships/image" Target="../media/image43.png"/><Relationship Id="rId40" Type="http://schemas.openxmlformats.org/officeDocument/2006/relationships/image" Target="../media/image46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35" Type="http://schemas.openxmlformats.org/officeDocument/2006/relationships/image" Target="../media/image41.png"/><Relationship Id="rId8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gent.be/hpc/en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tutorials" TargetMode="External"/><Relationship Id="rId2" Type="http://schemas.openxmlformats.org/officeDocument/2006/relationships/hyperlink" Target="https://www.deeplearningbook.org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hyperlink" Target="https://github.com/JorisRoels/deep-learning-biology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>
            <a:spLocks noGrp="1"/>
          </p:cNvSpPr>
          <p:nvPr>
            <p:ph type="ctrTitle"/>
          </p:nvPr>
        </p:nvSpPr>
        <p:spPr>
          <a:xfrm>
            <a:off x="437702" y="1276473"/>
            <a:ext cx="94185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Deep Learning for Biology</a:t>
            </a:r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subTitle" idx="1"/>
          </p:nvPr>
        </p:nvSpPr>
        <p:spPr>
          <a:xfrm>
            <a:off x="424301" y="3756148"/>
            <a:ext cx="9432000" cy="822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nl-BE"/>
              <a:t>Joris Roels</a:t>
            </a:r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body" idx="2"/>
          </p:nvPr>
        </p:nvSpPr>
        <p:spPr>
          <a:xfrm>
            <a:off x="8047664" y="6343466"/>
            <a:ext cx="3617400" cy="22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body" idx="3"/>
          </p:nvPr>
        </p:nvSpPr>
        <p:spPr>
          <a:xfrm>
            <a:off x="5140322" y="6343466"/>
            <a:ext cx="1474200" cy="21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>
            <a:spLocks noGrp="1"/>
          </p:cNvSpPr>
          <p:nvPr>
            <p:ph type="ctrTitle"/>
          </p:nvPr>
        </p:nvSpPr>
        <p:spPr>
          <a:xfrm>
            <a:off x="437702" y="1276473"/>
            <a:ext cx="94185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6E9F9E-7B3E-4109-A006-4426A556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road to solutions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C9DA1-94A8-40F2-8B98-83A621FD9D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3</a:t>
            </a:fld>
            <a:endParaRPr lang="nl-B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C98299-4446-43D6-881A-55AC6D11A167}"/>
              </a:ext>
            </a:extLst>
          </p:cNvPr>
          <p:cNvSpPr/>
          <p:nvPr/>
        </p:nvSpPr>
        <p:spPr>
          <a:xfrm>
            <a:off x="831231" y="3339977"/>
            <a:ext cx="2110204" cy="8949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Labeled or unlabeled data?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36DA044-3219-4A34-8661-88F200328F8E}"/>
              </a:ext>
            </a:extLst>
          </p:cNvPr>
          <p:cNvSpPr/>
          <p:nvPr/>
        </p:nvSpPr>
        <p:spPr>
          <a:xfrm>
            <a:off x="3045196" y="2108636"/>
            <a:ext cx="2062263" cy="8949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Sequence or fixed-size data?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2156B81-F8B3-4621-B8C9-6699725F6ED9}"/>
              </a:ext>
            </a:extLst>
          </p:cNvPr>
          <p:cNvSpPr/>
          <p:nvPr/>
        </p:nvSpPr>
        <p:spPr>
          <a:xfrm>
            <a:off x="5992278" y="3578279"/>
            <a:ext cx="2062263" cy="8949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Classification or segmentation?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4FAEE960-1FBE-49A4-B8F8-13B774661593}"/>
              </a:ext>
            </a:extLst>
          </p:cNvPr>
          <p:cNvGrpSpPr/>
          <p:nvPr/>
        </p:nvGrpSpPr>
        <p:grpSpPr>
          <a:xfrm>
            <a:off x="3200470" y="5038051"/>
            <a:ext cx="1756474" cy="1621512"/>
            <a:chOff x="6023994" y="3290763"/>
            <a:chExt cx="1756474" cy="1621512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00E1A2A4-410E-40BC-A534-4B7C373B48DB}"/>
                </a:ext>
              </a:extLst>
            </p:cNvPr>
            <p:cNvGrpSpPr/>
            <p:nvPr/>
          </p:nvGrpSpPr>
          <p:grpSpPr>
            <a:xfrm>
              <a:off x="6164511" y="3747611"/>
              <a:ext cx="1515133" cy="1072453"/>
              <a:chOff x="6470660" y="2198470"/>
              <a:chExt cx="5030732" cy="3560890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52C85CDC-5F89-4A05-B918-6A0B26E28D77}"/>
                  </a:ext>
                </a:extLst>
              </p:cNvPr>
              <p:cNvGrpSpPr/>
              <p:nvPr/>
            </p:nvGrpSpPr>
            <p:grpSpPr>
              <a:xfrm>
                <a:off x="6470660" y="2198470"/>
                <a:ext cx="935533" cy="3560890"/>
                <a:chOff x="7001150" y="2197905"/>
                <a:chExt cx="935533" cy="3560890"/>
              </a:xfrm>
            </p:grpSpPr>
            <p:sp>
              <p:nvSpPr>
                <p:cNvPr id="154" name="Rectangle: Rounded Corners 153">
                  <a:extLst>
                    <a:ext uri="{FF2B5EF4-FFF2-40B4-BE49-F238E27FC236}">
                      <a16:creationId xmlns:a16="http://schemas.microsoft.com/office/drawing/2014/main" id="{1C603656-622F-45B3-BAB4-9AB04A582B62}"/>
                    </a:ext>
                  </a:extLst>
                </p:cNvPr>
                <p:cNvSpPr/>
                <p:nvPr/>
              </p:nvSpPr>
              <p:spPr>
                <a:xfrm>
                  <a:off x="7001150" y="2197905"/>
                  <a:ext cx="787941" cy="356089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/>
                </a:p>
              </p:txBody>
            </p: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756883B8-07E9-40EC-8D2D-D6C324E50FAC}"/>
                    </a:ext>
                  </a:extLst>
                </p:cNvPr>
                <p:cNvGrpSpPr/>
                <p:nvPr/>
              </p:nvGrpSpPr>
              <p:grpSpPr>
                <a:xfrm>
                  <a:off x="7004732" y="2301608"/>
                  <a:ext cx="931951" cy="3370309"/>
                  <a:chOff x="6248739" y="2398877"/>
                  <a:chExt cx="931951" cy="337030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6" name="Oval 155">
                        <a:extLst>
                          <a:ext uri="{FF2B5EF4-FFF2-40B4-BE49-F238E27FC236}">
                            <a16:creationId xmlns:a16="http://schemas.microsoft.com/office/drawing/2014/main" id="{68A26E17-F2A7-4829-8F9B-538924B45F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42434" y="2398877"/>
                        <a:ext cx="603115" cy="603115"/>
                      </a:xfrm>
                      <a:prstGeom prst="ellips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a14:m>
                        <a:r>
                          <a:rPr lang="en-US" sz="900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56" name="Oval 155">
                        <a:extLst>
                          <a:ext uri="{FF2B5EF4-FFF2-40B4-BE49-F238E27FC236}">
                            <a16:creationId xmlns:a16="http://schemas.microsoft.com/office/drawing/2014/main" id="{68A26E17-F2A7-4829-8F9B-538924B45F1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42434" y="2398877"/>
                        <a:ext cx="603115" cy="603115"/>
                      </a:xfrm>
                      <a:prstGeom prst="ellipse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7" name="Oval 156">
                        <a:extLst>
                          <a:ext uri="{FF2B5EF4-FFF2-40B4-BE49-F238E27FC236}">
                            <a16:creationId xmlns:a16="http://schemas.microsoft.com/office/drawing/2014/main" id="{14856FD8-9460-4E49-A72F-03496214D0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42434" y="3109370"/>
                        <a:ext cx="603115" cy="603115"/>
                      </a:xfrm>
                      <a:prstGeom prst="ellips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lang="en-US" sz="900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57" name="Oval 156">
                        <a:extLst>
                          <a:ext uri="{FF2B5EF4-FFF2-40B4-BE49-F238E27FC236}">
                            <a16:creationId xmlns:a16="http://schemas.microsoft.com/office/drawing/2014/main" id="{14856FD8-9460-4E49-A72F-03496214D0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42434" y="3109370"/>
                        <a:ext cx="603115" cy="603115"/>
                      </a:xfrm>
                      <a:prstGeom prst="ellipse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8" name="Oval 157">
                        <a:extLst>
                          <a:ext uri="{FF2B5EF4-FFF2-40B4-BE49-F238E27FC236}">
                            <a16:creationId xmlns:a16="http://schemas.microsoft.com/office/drawing/2014/main" id="{ABF56E08-26F9-433D-BE40-8A0108AFA7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42434" y="5166071"/>
                        <a:ext cx="603115" cy="603115"/>
                      </a:xfrm>
                      <a:prstGeom prst="ellips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a14:m>
                        <a:r>
                          <a:rPr lang="en-US" sz="900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58" name="Oval 157">
                        <a:extLst>
                          <a:ext uri="{FF2B5EF4-FFF2-40B4-BE49-F238E27FC236}">
                            <a16:creationId xmlns:a16="http://schemas.microsoft.com/office/drawing/2014/main" id="{ABF56E08-26F9-433D-BE40-8A0108AFA7F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42434" y="5166071"/>
                        <a:ext cx="603115" cy="603115"/>
                      </a:xfrm>
                      <a:prstGeom prst="ellipse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9" name="Rectangle 158">
                        <a:extLst>
                          <a:ext uri="{FF2B5EF4-FFF2-40B4-BE49-F238E27FC236}">
                            <a16:creationId xmlns:a16="http://schemas.microsoft.com/office/drawing/2014/main" id="{E632EAE8-DDDA-49C6-95B1-0D654EE8AF3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6102475" y="3948022"/>
                        <a:ext cx="1224479" cy="931951"/>
                      </a:xfrm>
                      <a:prstGeom prst="rect">
                        <a:avLst/>
                      </a:prstGeom>
                      <a:ln w="12700">
                        <a:noFill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oMath>
                          </m:oMathPara>
                        </a14:m>
                        <a:endParaRPr lang="en-US" sz="900" dirty="0"/>
                      </a:p>
                    </p:txBody>
                  </p:sp>
                </mc:Choice>
                <mc:Fallback xmlns="">
                  <p:sp>
                    <p:nvSpPr>
                      <p:cNvPr id="159" name="Rectangle 158">
                        <a:extLst>
                          <a:ext uri="{FF2B5EF4-FFF2-40B4-BE49-F238E27FC236}">
                            <a16:creationId xmlns:a16="http://schemas.microsoft.com/office/drawing/2014/main" id="{E632EAE8-DDDA-49C6-95B1-0D654EE8AF3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5400000">
                        <a:off x="6102475" y="3948022"/>
                        <a:ext cx="1224479" cy="931951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  <a:ln w="12700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C412A3DB-7904-4EA9-A14D-492913B8F3CB}"/>
                  </a:ext>
                </a:extLst>
              </p:cNvPr>
              <p:cNvGrpSpPr/>
              <p:nvPr/>
            </p:nvGrpSpPr>
            <p:grpSpPr>
              <a:xfrm>
                <a:off x="10565859" y="2198471"/>
                <a:ext cx="935533" cy="3560888"/>
                <a:chOff x="10308408" y="2199037"/>
                <a:chExt cx="935533" cy="3560888"/>
              </a:xfrm>
            </p:grpSpPr>
            <p:sp>
              <p:nvSpPr>
                <p:cNvPr id="161" name="Rectangle: Rounded Corners 160">
                  <a:extLst>
                    <a:ext uri="{FF2B5EF4-FFF2-40B4-BE49-F238E27FC236}">
                      <a16:creationId xmlns:a16="http://schemas.microsoft.com/office/drawing/2014/main" id="{63EC3F8B-256F-41ED-9582-4443BB2E55C7}"/>
                    </a:ext>
                  </a:extLst>
                </p:cNvPr>
                <p:cNvSpPr/>
                <p:nvPr/>
              </p:nvSpPr>
              <p:spPr>
                <a:xfrm>
                  <a:off x="10308408" y="2199037"/>
                  <a:ext cx="787941" cy="3560888"/>
                </a:xfrm>
                <a:prstGeom prst="roundRect">
                  <a:avLst/>
                </a:prstGeom>
                <a:solidFill>
                  <a:schemeClr val="tx2">
                    <a:lumMod val="95000"/>
                  </a:schemeClr>
                </a:solidFill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/>
                </a:p>
              </p:txBody>
            </p: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15527AE1-CECE-423F-8716-80A6E95AB788}"/>
                    </a:ext>
                  </a:extLst>
                </p:cNvPr>
                <p:cNvGrpSpPr/>
                <p:nvPr/>
              </p:nvGrpSpPr>
              <p:grpSpPr>
                <a:xfrm>
                  <a:off x="10311990" y="2310595"/>
                  <a:ext cx="931951" cy="3362453"/>
                  <a:chOff x="6248739" y="2406733"/>
                  <a:chExt cx="931951" cy="3362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3" name="Oval 162">
                        <a:extLst>
                          <a:ext uri="{FF2B5EF4-FFF2-40B4-BE49-F238E27FC236}">
                            <a16:creationId xmlns:a16="http://schemas.microsoft.com/office/drawing/2014/main" id="{D3B9E2F8-39E6-4EBC-AB3D-F5197F3743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42434" y="2406733"/>
                        <a:ext cx="603115" cy="603115"/>
                      </a:xfrm>
                      <a:prstGeom prst="ellips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a14:m>
                        <a:r>
                          <a:rPr lang="en-US" sz="900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63" name="Oval 162">
                        <a:extLst>
                          <a:ext uri="{FF2B5EF4-FFF2-40B4-BE49-F238E27FC236}">
                            <a16:creationId xmlns:a16="http://schemas.microsoft.com/office/drawing/2014/main" id="{D3B9E2F8-39E6-4EBC-AB3D-F5197F37433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42434" y="2406733"/>
                        <a:ext cx="603115" cy="603115"/>
                      </a:xfrm>
                      <a:prstGeom prst="ellipse">
                        <a:avLst/>
                      </a:prstGeom>
                      <a:blipFill>
                        <a:blip r:embed="rId11"/>
                        <a:stretch>
                          <a:fillRect l="-3226"/>
                        </a:stretch>
                      </a:blip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4" name="Oval 163">
                        <a:extLst>
                          <a:ext uri="{FF2B5EF4-FFF2-40B4-BE49-F238E27FC236}">
                            <a16:creationId xmlns:a16="http://schemas.microsoft.com/office/drawing/2014/main" id="{9094D328-8139-4C21-B393-F703B6048E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42434" y="3117226"/>
                        <a:ext cx="603115" cy="603115"/>
                      </a:xfrm>
                      <a:prstGeom prst="ellips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lang="en-US" sz="900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64" name="Oval 163">
                        <a:extLst>
                          <a:ext uri="{FF2B5EF4-FFF2-40B4-BE49-F238E27FC236}">
                            <a16:creationId xmlns:a16="http://schemas.microsoft.com/office/drawing/2014/main" id="{9094D328-8139-4C21-B393-F703B6048ED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42434" y="3117226"/>
                        <a:ext cx="603115" cy="603115"/>
                      </a:xfrm>
                      <a:prstGeom prst="ellipse">
                        <a:avLst/>
                      </a:prstGeom>
                      <a:blipFill>
                        <a:blip r:embed="rId12"/>
                        <a:stretch>
                          <a:fillRect l="-3226"/>
                        </a:stretch>
                      </a:blip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5" name="Oval 164">
                        <a:extLst>
                          <a:ext uri="{FF2B5EF4-FFF2-40B4-BE49-F238E27FC236}">
                            <a16:creationId xmlns:a16="http://schemas.microsoft.com/office/drawing/2014/main" id="{E4358E5F-084A-466E-9E25-5CC4FA7846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42434" y="5166071"/>
                        <a:ext cx="603115" cy="603115"/>
                      </a:xfrm>
                      <a:prstGeom prst="ellips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a14:m>
                        <a:r>
                          <a:rPr lang="en-US" sz="900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65" name="Oval 164">
                        <a:extLst>
                          <a:ext uri="{FF2B5EF4-FFF2-40B4-BE49-F238E27FC236}">
                            <a16:creationId xmlns:a16="http://schemas.microsoft.com/office/drawing/2014/main" id="{E4358E5F-084A-466E-9E25-5CC4FA78462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42434" y="5166071"/>
                        <a:ext cx="603115" cy="603115"/>
                      </a:xfrm>
                      <a:prstGeom prst="ellipse">
                        <a:avLst/>
                      </a:prstGeom>
                      <a:blipFill>
                        <a:blip r:embed="rId13"/>
                        <a:stretch>
                          <a:fillRect l="-3226"/>
                        </a:stretch>
                      </a:blip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6" name="Rectangle 165">
                        <a:extLst>
                          <a:ext uri="{FF2B5EF4-FFF2-40B4-BE49-F238E27FC236}">
                            <a16:creationId xmlns:a16="http://schemas.microsoft.com/office/drawing/2014/main" id="{CC83D9D9-A539-4CF7-8A17-A33356364F5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6102475" y="3948018"/>
                        <a:ext cx="1224479" cy="931951"/>
                      </a:xfrm>
                      <a:prstGeom prst="rect">
                        <a:avLst/>
                      </a:prstGeom>
                      <a:ln w="12700">
                        <a:noFill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oMath>
                          </m:oMathPara>
                        </a14:m>
                        <a:endParaRPr lang="en-US" sz="900" dirty="0"/>
                      </a:p>
                    </p:txBody>
                  </p:sp>
                </mc:Choice>
                <mc:Fallback xmlns="">
                  <p:sp>
                    <p:nvSpPr>
                      <p:cNvPr id="166" name="Rectangle 165">
                        <a:extLst>
                          <a:ext uri="{FF2B5EF4-FFF2-40B4-BE49-F238E27FC236}">
                            <a16:creationId xmlns:a16="http://schemas.microsoft.com/office/drawing/2014/main" id="{CC83D9D9-A539-4CF7-8A17-A33356364F5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5400000">
                        <a:off x="6102475" y="3948018"/>
                        <a:ext cx="1224479" cy="931951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  <a:ln w="12700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0CA14A03-9ED2-4F52-A872-12352EBD17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8601" y="2754824"/>
                <a:ext cx="1172109" cy="8534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93696A5A-6A7F-45EC-AD61-A3C0C9372A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8601" y="2577830"/>
                <a:ext cx="1172109" cy="55205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320CC2C3-1649-4452-903E-7235F7FF3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8601" y="2905288"/>
                <a:ext cx="1172109" cy="166223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A21E8C0B-137A-427D-8C09-177192DDAD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8601" y="3239311"/>
                <a:ext cx="1172109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FC822D5B-57B2-46B3-A4C8-F09C5441DC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8601" y="3326860"/>
                <a:ext cx="1172109" cy="4380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3ED3B908-80E5-45E9-8296-A23492022D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8601" y="3480979"/>
                <a:ext cx="1172109" cy="12174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E468E290-423C-47FB-BEFB-B077226FC8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58601" y="3326861"/>
                <a:ext cx="1172109" cy="166561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4981EFF8-21CF-44DE-9708-C1CD814DDF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58601" y="4013676"/>
                <a:ext cx="1172109" cy="117116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3E0ABB96-40D0-48B4-8AE7-D72B382262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58601" y="4788201"/>
                <a:ext cx="1172109" cy="57173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5FDB0587-C434-4BE9-AECE-A1FB66127489}"/>
                  </a:ext>
                </a:extLst>
              </p:cNvPr>
              <p:cNvGrpSpPr/>
              <p:nvPr/>
            </p:nvGrpSpPr>
            <p:grpSpPr>
              <a:xfrm>
                <a:off x="8518259" y="2754824"/>
                <a:ext cx="964475" cy="2334934"/>
                <a:chOff x="10308408" y="2755390"/>
                <a:chExt cx="964475" cy="2334934"/>
              </a:xfrm>
            </p:grpSpPr>
            <p:sp>
              <p:nvSpPr>
                <p:cNvPr id="177" name="Rectangle: Rounded Corners 176">
                  <a:extLst>
                    <a:ext uri="{FF2B5EF4-FFF2-40B4-BE49-F238E27FC236}">
                      <a16:creationId xmlns:a16="http://schemas.microsoft.com/office/drawing/2014/main" id="{84C4FD62-C77B-4CE2-B4F0-7A8B78B0991C}"/>
                    </a:ext>
                  </a:extLst>
                </p:cNvPr>
                <p:cNvSpPr/>
                <p:nvPr/>
              </p:nvSpPr>
              <p:spPr>
                <a:xfrm>
                  <a:off x="10308408" y="2755390"/>
                  <a:ext cx="787941" cy="2334934"/>
                </a:xfrm>
                <a:prstGeom prst="roundRect">
                  <a:avLst/>
                </a:prstGeom>
                <a:solidFill>
                  <a:schemeClr val="tx2">
                    <a:lumMod val="95000"/>
                  </a:schemeClr>
                </a:solidFill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/>
                </a:p>
              </p:txBody>
            </p:sp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E735553A-E57C-4DD6-8025-8FD62A6DEB9A}"/>
                    </a:ext>
                  </a:extLst>
                </p:cNvPr>
                <p:cNvGrpSpPr/>
                <p:nvPr/>
              </p:nvGrpSpPr>
              <p:grpSpPr>
                <a:xfrm>
                  <a:off x="10340932" y="2816910"/>
                  <a:ext cx="931951" cy="2203838"/>
                  <a:chOff x="6277681" y="2913048"/>
                  <a:chExt cx="931951" cy="220383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8CB8128B-272A-4CA3-972D-65B149063E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42434" y="2913048"/>
                        <a:ext cx="603115" cy="603115"/>
                      </a:xfrm>
                      <a:prstGeom prst="ellips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a14:m>
                        <a:r>
                          <a:rPr lang="en-US" sz="900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8CB8128B-272A-4CA3-972D-65B149063EB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42434" y="2913048"/>
                        <a:ext cx="603115" cy="603115"/>
                      </a:xfrm>
                      <a:prstGeom prst="ellipse">
                        <a:avLst/>
                      </a:prstGeom>
                      <a:blipFill>
                        <a:blip r:embed="rId14"/>
                        <a:stretch>
                          <a:fillRect l="-3125"/>
                        </a:stretch>
                      </a:blip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0" name="Oval 179">
                        <a:extLst>
                          <a:ext uri="{FF2B5EF4-FFF2-40B4-BE49-F238E27FC236}">
                            <a16:creationId xmlns:a16="http://schemas.microsoft.com/office/drawing/2014/main" id="{6EC59E96-E522-47F4-80A6-23C060F085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42434" y="3577683"/>
                        <a:ext cx="603115" cy="603115"/>
                      </a:xfrm>
                      <a:prstGeom prst="ellips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lang="en-US" sz="900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80" name="Oval 179">
                        <a:extLst>
                          <a:ext uri="{FF2B5EF4-FFF2-40B4-BE49-F238E27FC236}">
                            <a16:creationId xmlns:a16="http://schemas.microsoft.com/office/drawing/2014/main" id="{6EC59E96-E522-47F4-80A6-23C060F0854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42434" y="3577683"/>
                        <a:ext cx="603115" cy="603115"/>
                      </a:xfrm>
                      <a:prstGeom prst="ellipse">
                        <a:avLst/>
                      </a:prstGeom>
                      <a:blipFill>
                        <a:blip r:embed="rId15"/>
                        <a:stretch>
                          <a:fillRect l="-3125"/>
                        </a:stretch>
                      </a:blip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3463E999-2C7F-4E15-B99F-5A7235C948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42434" y="4513771"/>
                        <a:ext cx="603115" cy="603115"/>
                      </a:xfrm>
                      <a:prstGeom prst="ellips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a14:m>
                        <a:r>
                          <a:rPr lang="en-US" sz="900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3463E999-2C7F-4E15-B99F-5A7235C9488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42434" y="4513771"/>
                        <a:ext cx="603115" cy="603115"/>
                      </a:xfrm>
                      <a:prstGeom prst="ellipse">
                        <a:avLst/>
                      </a:prstGeom>
                      <a:blipFill>
                        <a:blip r:embed="rId16"/>
                        <a:stretch>
                          <a:fillRect l="-12500" r="-3125"/>
                        </a:stretch>
                      </a:blip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2" name="Rectangle 181">
                        <a:extLst>
                          <a:ext uri="{FF2B5EF4-FFF2-40B4-BE49-F238E27FC236}">
                            <a16:creationId xmlns:a16="http://schemas.microsoft.com/office/drawing/2014/main" id="{70B484AE-22E0-4AC5-B18E-F372FF98FC2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6131416" y="3894621"/>
                        <a:ext cx="1224481" cy="931951"/>
                      </a:xfrm>
                      <a:prstGeom prst="rect">
                        <a:avLst/>
                      </a:prstGeom>
                      <a:ln w="12700">
                        <a:noFill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oMath>
                          </m:oMathPara>
                        </a14:m>
                        <a:endParaRPr lang="en-US" sz="900" dirty="0"/>
                      </a:p>
                    </p:txBody>
                  </p:sp>
                </mc:Choice>
                <mc:Fallback xmlns="">
                  <p:sp>
                    <p:nvSpPr>
                      <p:cNvPr id="182" name="Rectangle 181">
                        <a:extLst>
                          <a:ext uri="{FF2B5EF4-FFF2-40B4-BE49-F238E27FC236}">
                            <a16:creationId xmlns:a16="http://schemas.microsoft.com/office/drawing/2014/main" id="{70B484AE-22E0-4AC5-B18E-F372FF98FC2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5400000">
                        <a:off x="6131416" y="3894621"/>
                        <a:ext cx="1224481" cy="931951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  <a:ln w="12700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D10F3F8A-9920-4D6F-B80C-38F1E417ED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6200" y="3239311"/>
                <a:ext cx="1172109" cy="1040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342F1398-F549-489E-B0BD-747651B5FC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06200" y="2675106"/>
                <a:ext cx="1172109" cy="34541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39FF741C-5B78-47EC-9222-FE22867613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6200" y="3326860"/>
                <a:ext cx="1172109" cy="169332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D71F6FAC-AF87-474E-82CA-EE043EC872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06200" y="2816344"/>
                <a:ext cx="1172109" cy="8072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5924EFB6-DF92-4A35-8627-E6762C4657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06200" y="3419459"/>
                <a:ext cx="1172109" cy="34547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D720A437-FD17-4735-AA84-E2B406A1DB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6200" y="4013676"/>
                <a:ext cx="1172109" cy="117116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29155F4C-0CFF-4FCD-9D80-152FA6EA77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06200" y="2913144"/>
                <a:ext cx="1172109" cy="165438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5DA700D6-9EED-4D24-9564-02E3BE5621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06200" y="3608285"/>
                <a:ext cx="1172109" cy="10901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2D2B8DA4-2382-424E-83A3-D3669FF331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6200" y="4788201"/>
                <a:ext cx="1172109" cy="57173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2D205448-8153-455F-94EA-F73064CE0000}"/>
                </a:ext>
              </a:extLst>
            </p:cNvPr>
            <p:cNvSpPr/>
            <p:nvPr/>
          </p:nvSpPr>
          <p:spPr>
            <a:xfrm>
              <a:off x="6023994" y="3290763"/>
              <a:ext cx="1756474" cy="1621512"/>
            </a:xfrm>
            <a:prstGeom prst="roundRect">
              <a:avLst>
                <a:gd name="adj" fmla="val 929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EA36CF9B-0CDB-44B6-BF6E-20FC6AC57712}"/>
                </a:ext>
              </a:extLst>
            </p:cNvPr>
            <p:cNvSpPr txBox="1"/>
            <p:nvPr/>
          </p:nvSpPr>
          <p:spPr>
            <a:xfrm>
              <a:off x="6023994" y="3315050"/>
              <a:ext cx="17564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rbel" panose="020B0503020204020204" pitchFamily="34" charset="0"/>
                </a:rPr>
                <a:t>Autoencoders, Deep Clustering Networks</a:t>
              </a:r>
            </a:p>
          </p:txBody>
        </p:sp>
      </p:grpSp>
      <p:cxnSp>
        <p:nvCxnSpPr>
          <p:cNvPr id="235" name="Connector: Curved 234">
            <a:extLst>
              <a:ext uri="{FF2B5EF4-FFF2-40B4-BE49-F238E27FC236}">
                <a16:creationId xmlns:a16="http://schemas.microsoft.com/office/drawing/2014/main" id="{67E5E0C8-88D6-44C0-8663-69316E672CEB}"/>
              </a:ext>
            </a:extLst>
          </p:cNvPr>
          <p:cNvCxnSpPr>
            <a:cxnSpLocks/>
            <a:stCxn id="9" idx="2"/>
            <a:endCxn id="223" idx="1"/>
          </p:cNvCxnSpPr>
          <p:nvPr/>
        </p:nvCxnSpPr>
        <p:spPr>
          <a:xfrm rot="16200000" flipH="1">
            <a:off x="1736458" y="4384795"/>
            <a:ext cx="1613886" cy="131413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Connector: Curved 238">
            <a:extLst>
              <a:ext uri="{FF2B5EF4-FFF2-40B4-BE49-F238E27FC236}">
                <a16:creationId xmlns:a16="http://schemas.microsoft.com/office/drawing/2014/main" id="{1C7A7216-1118-4F15-9D4B-58430BCEF441}"/>
              </a:ext>
            </a:extLst>
          </p:cNvPr>
          <p:cNvCxnSpPr>
            <a:cxnSpLocks/>
            <a:stCxn id="9" idx="0"/>
            <a:endCxn id="10" idx="1"/>
          </p:cNvCxnSpPr>
          <p:nvPr/>
        </p:nvCxnSpPr>
        <p:spPr>
          <a:xfrm rot="5400000" flipH="1" flipV="1">
            <a:off x="2073830" y="2368612"/>
            <a:ext cx="783869" cy="1158863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nector: Curved 241">
            <a:extLst>
              <a:ext uri="{FF2B5EF4-FFF2-40B4-BE49-F238E27FC236}">
                <a16:creationId xmlns:a16="http://schemas.microsoft.com/office/drawing/2014/main" id="{E1246322-BB09-44BF-82A1-A69C6BAB4CBA}"/>
              </a:ext>
            </a:extLst>
          </p:cNvPr>
          <p:cNvCxnSpPr>
            <a:cxnSpLocks/>
            <a:stCxn id="224" idx="0"/>
            <a:endCxn id="10" idx="2"/>
          </p:cNvCxnSpPr>
          <p:nvPr/>
        </p:nvCxnSpPr>
        <p:spPr>
          <a:xfrm rot="16200000" flipV="1">
            <a:off x="3048138" y="4031770"/>
            <a:ext cx="2058758" cy="2378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CEC8444D-6C64-437C-8F7C-C2C37A5A6298}"/>
              </a:ext>
            </a:extLst>
          </p:cNvPr>
          <p:cNvSpPr txBox="1"/>
          <p:nvPr/>
        </p:nvSpPr>
        <p:spPr>
          <a:xfrm>
            <a:off x="1121037" y="5728977"/>
            <a:ext cx="2110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bel" panose="020B0503020204020204" pitchFamily="34" charset="0"/>
              </a:rPr>
              <a:t>Unlabeled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1DA13CBD-F568-4FA5-B4E5-D84C71DFEC0A}"/>
              </a:ext>
            </a:extLst>
          </p:cNvPr>
          <p:cNvSpPr txBox="1"/>
          <p:nvPr/>
        </p:nvSpPr>
        <p:spPr>
          <a:xfrm>
            <a:off x="843773" y="2399144"/>
            <a:ext cx="2110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bel" panose="020B0503020204020204" pitchFamily="34" charset="0"/>
              </a:rPr>
              <a:t>Labeled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DF3434F5-6D62-4571-85FD-288EB2033198}"/>
              </a:ext>
            </a:extLst>
          </p:cNvPr>
          <p:cNvSpPr txBox="1"/>
          <p:nvPr/>
        </p:nvSpPr>
        <p:spPr>
          <a:xfrm>
            <a:off x="4022725" y="3560644"/>
            <a:ext cx="1386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bel" panose="020B0503020204020204" pitchFamily="34" charset="0"/>
              </a:rPr>
              <a:t>Not good enough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 Get labels</a:t>
            </a:r>
            <a:endParaRPr lang="en-US" sz="16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2211732A-AC9B-4987-BBED-E867630AD949}"/>
              </a:ext>
            </a:extLst>
          </p:cNvPr>
          <p:cNvGrpSpPr/>
          <p:nvPr/>
        </p:nvGrpSpPr>
        <p:grpSpPr>
          <a:xfrm>
            <a:off x="7334128" y="1430967"/>
            <a:ext cx="3945459" cy="1965884"/>
            <a:chOff x="8009469" y="1344991"/>
            <a:chExt cx="3945459" cy="1965884"/>
          </a:xfrm>
        </p:grpSpPr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CF9983D2-D3D8-46EC-8545-AED96A6D432C}"/>
                </a:ext>
              </a:extLst>
            </p:cNvPr>
            <p:cNvGrpSpPr/>
            <p:nvPr/>
          </p:nvGrpSpPr>
          <p:grpSpPr>
            <a:xfrm>
              <a:off x="8009471" y="1632935"/>
              <a:ext cx="3945457" cy="1603427"/>
              <a:chOff x="7792108" y="1557599"/>
              <a:chExt cx="3945457" cy="1603427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2D6363E-16C5-424F-806E-D331F698D58D}"/>
                  </a:ext>
                </a:extLst>
              </p:cNvPr>
              <p:cNvGrpSpPr/>
              <p:nvPr/>
            </p:nvGrpSpPr>
            <p:grpSpPr>
              <a:xfrm>
                <a:off x="7792108" y="1564619"/>
                <a:ext cx="2025459" cy="1596407"/>
                <a:chOff x="2997796" y="1125772"/>
                <a:chExt cx="4616182" cy="3638340"/>
              </a:xfrm>
            </p:grpSpPr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A4DD967E-7A22-41AB-A0D1-3D66485B83B2}"/>
                    </a:ext>
                  </a:extLst>
                </p:cNvPr>
                <p:cNvSpPr/>
                <p:nvPr/>
              </p:nvSpPr>
              <p:spPr>
                <a:xfrm>
                  <a:off x="3676762" y="1925970"/>
                  <a:ext cx="3398196" cy="2037944"/>
                </a:xfrm>
                <a:prstGeom prst="roundRect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Oval 56">
                      <a:extLst>
                        <a:ext uri="{FF2B5EF4-FFF2-40B4-BE49-F238E27FC236}">
                          <a16:creationId xmlns:a16="http://schemas.microsoft.com/office/drawing/2014/main" id="{159740DE-7C46-4854-BC9A-600A00679A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08571" y="4319416"/>
                      <a:ext cx="444695" cy="444696"/>
                    </a:xfrm>
                    <a:prstGeom prst="ellipse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a14:m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57" name="Oval 56">
                      <a:extLst>
                        <a:ext uri="{FF2B5EF4-FFF2-40B4-BE49-F238E27FC236}">
                          <a16:creationId xmlns:a16="http://schemas.microsoft.com/office/drawing/2014/main" id="{159740DE-7C46-4854-BC9A-600A00679A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08571" y="4319416"/>
                      <a:ext cx="444695" cy="444696"/>
                    </a:xfrm>
                    <a:prstGeom prst="ellipse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Oval 57">
                      <a:extLst>
                        <a:ext uri="{FF2B5EF4-FFF2-40B4-BE49-F238E27FC236}">
                          <a16:creationId xmlns:a16="http://schemas.microsoft.com/office/drawing/2014/main" id="{53AA9A8E-79CC-49BE-9CD4-9D2B66193D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3274" y="1125772"/>
                      <a:ext cx="444695" cy="444696"/>
                    </a:xfrm>
                    <a:prstGeom prst="ellipse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9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a14:m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58" name="Oval 57">
                      <a:extLst>
                        <a:ext uri="{FF2B5EF4-FFF2-40B4-BE49-F238E27FC236}">
                          <a16:creationId xmlns:a16="http://schemas.microsoft.com/office/drawing/2014/main" id="{53AA9A8E-79CC-49BE-9CD4-9D2B66193DB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73274" y="1125772"/>
                      <a:ext cx="444695" cy="444696"/>
                    </a:xfrm>
                    <a:prstGeom prst="ellipse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9DEAAE67-706D-4E58-B328-2FBE69430A65}"/>
                    </a:ext>
                  </a:extLst>
                </p:cNvPr>
                <p:cNvSpPr/>
                <p:nvPr/>
              </p:nvSpPr>
              <p:spPr>
                <a:xfrm>
                  <a:off x="4879919" y="2686797"/>
                  <a:ext cx="991886" cy="51900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Corbel" panose="020B0503020204020204" pitchFamily="34" charset="0"/>
                    </a:rPr>
                    <a:t>tanh</a:t>
                  </a:r>
                </a:p>
              </p:txBody>
            </p:sp>
            <p:cxnSp>
              <p:nvCxnSpPr>
                <p:cNvPr id="60" name="Connector: Elbow 59">
                  <a:extLst>
                    <a:ext uri="{FF2B5EF4-FFF2-40B4-BE49-F238E27FC236}">
                      <a16:creationId xmlns:a16="http://schemas.microsoft.com/office/drawing/2014/main" id="{AABB1F76-7EBF-413A-AD81-ACF3E944A619}"/>
                    </a:ext>
                  </a:extLst>
                </p:cNvPr>
                <p:cNvCxnSpPr>
                  <a:cxnSpLocks/>
                  <a:endCxn id="59" idx="2"/>
                </p:cNvCxnSpPr>
                <p:nvPr/>
              </p:nvCxnSpPr>
              <p:spPr>
                <a:xfrm>
                  <a:off x="3218173" y="2547497"/>
                  <a:ext cx="2157689" cy="658306"/>
                </a:xfrm>
                <a:prstGeom prst="bentConnector4">
                  <a:avLst>
                    <a:gd name="adj1" fmla="val 42549"/>
                    <a:gd name="adj2" fmla="val 170661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ctor: Elbow 60">
                  <a:extLst>
                    <a:ext uri="{FF2B5EF4-FFF2-40B4-BE49-F238E27FC236}">
                      <a16:creationId xmlns:a16="http://schemas.microsoft.com/office/drawing/2014/main" id="{90669B67-413A-43B4-AFED-DB00A610078F}"/>
                    </a:ext>
                  </a:extLst>
                </p:cNvPr>
                <p:cNvCxnSpPr>
                  <a:cxnSpLocks/>
                  <a:stCxn id="57" idx="0"/>
                  <a:endCxn id="59" idx="2"/>
                </p:cNvCxnSpPr>
                <p:nvPr/>
              </p:nvCxnSpPr>
              <p:spPr>
                <a:xfrm rot="5400000" flipH="1" flipV="1">
                  <a:off x="4196584" y="3140141"/>
                  <a:ext cx="1113613" cy="1244942"/>
                </a:xfrm>
                <a:prstGeom prst="bentConnector3">
                  <a:avLst>
                    <a:gd name="adj1" fmla="val 58267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nector: Elbow 61">
                  <a:extLst>
                    <a:ext uri="{FF2B5EF4-FFF2-40B4-BE49-F238E27FC236}">
                      <a16:creationId xmlns:a16="http://schemas.microsoft.com/office/drawing/2014/main" id="{13766381-BFBB-4B99-BE9F-166F162F2B63}"/>
                    </a:ext>
                  </a:extLst>
                </p:cNvPr>
                <p:cNvCxnSpPr>
                  <a:cxnSpLocks/>
                  <a:stCxn id="59" idx="0"/>
                </p:cNvCxnSpPr>
                <p:nvPr/>
              </p:nvCxnSpPr>
              <p:spPr>
                <a:xfrm rot="5400000" flipH="1" flipV="1">
                  <a:off x="6385056" y="1538309"/>
                  <a:ext cx="139296" cy="2157685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ctor: Elbow 62">
                  <a:extLst>
                    <a:ext uri="{FF2B5EF4-FFF2-40B4-BE49-F238E27FC236}">
                      <a16:creationId xmlns:a16="http://schemas.microsoft.com/office/drawing/2014/main" id="{F140683E-D5F9-4F09-831F-367077E3137A}"/>
                    </a:ext>
                  </a:extLst>
                </p:cNvPr>
                <p:cNvCxnSpPr>
                  <a:cxnSpLocks/>
                  <a:stCxn id="59" idx="0"/>
                  <a:endCxn id="58" idx="4"/>
                </p:cNvCxnSpPr>
                <p:nvPr/>
              </p:nvCxnSpPr>
              <p:spPr>
                <a:xfrm rot="5400000" flipH="1" flipV="1">
                  <a:off x="5427578" y="1518752"/>
                  <a:ext cx="1116330" cy="121976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9FBDE531-6E38-42FA-9514-73363BBFC5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7796" y="2042154"/>
                      <a:ext cx="863094" cy="46318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a14:m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900" dirty="0"/>
                    </a:p>
                  </p:txBody>
                </p:sp>
              </mc:Choice>
              <mc:Fallback xmlns=""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9FBDE531-6E38-42FA-9514-73363BBFC5E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97796" y="2042154"/>
                      <a:ext cx="863094" cy="463187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b="-60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DABD6A02-EAD5-487B-9156-B4DE2EFCD6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6168" y="2036586"/>
                      <a:ext cx="647810" cy="46318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a14:m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900" dirty="0"/>
                    </a:p>
                  </p:txBody>
                </p:sp>
              </mc:Choice>
              <mc:Fallback xmlns=""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DABD6A02-EAD5-487B-9156-B4DE2EFCD6A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66168" y="2036586"/>
                      <a:ext cx="647810" cy="463187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b="-303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5E26644D-D4FA-4514-A23C-88F49DE39C2D}"/>
                  </a:ext>
                </a:extLst>
              </p:cNvPr>
              <p:cNvGrpSpPr/>
              <p:nvPr/>
            </p:nvGrpSpPr>
            <p:grpSpPr>
              <a:xfrm>
                <a:off x="9661393" y="1557599"/>
                <a:ext cx="2076172" cy="1581555"/>
                <a:chOff x="3199155" y="986377"/>
                <a:chExt cx="4776198" cy="3638340"/>
              </a:xfrm>
            </p:grpSpPr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756D01F4-6FCB-4D94-8748-F6E921767C3F}"/>
                    </a:ext>
                  </a:extLst>
                </p:cNvPr>
                <p:cNvSpPr/>
                <p:nvPr/>
              </p:nvSpPr>
              <p:spPr>
                <a:xfrm>
                  <a:off x="3960969" y="1786575"/>
                  <a:ext cx="3398196" cy="2037944"/>
                </a:xfrm>
                <a:prstGeom prst="roundRect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Oval 75">
                      <a:extLst>
                        <a:ext uri="{FF2B5EF4-FFF2-40B4-BE49-F238E27FC236}">
                          <a16:creationId xmlns:a16="http://schemas.microsoft.com/office/drawing/2014/main" id="{E5CC27F3-A759-4D57-81AD-C08A92D00C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58819" y="4180020"/>
                      <a:ext cx="444695" cy="444697"/>
                    </a:xfrm>
                    <a:prstGeom prst="ellipse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a14:m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76" name="Oval 75">
                      <a:extLst>
                        <a:ext uri="{FF2B5EF4-FFF2-40B4-BE49-F238E27FC236}">
                          <a16:creationId xmlns:a16="http://schemas.microsoft.com/office/drawing/2014/main" id="{E5CC27F3-A759-4D57-81AD-C08A92D00CF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58819" y="4180020"/>
                      <a:ext cx="444695" cy="444697"/>
                    </a:xfrm>
                    <a:prstGeom prst="ellipse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Oval 76">
                      <a:extLst>
                        <a:ext uri="{FF2B5EF4-FFF2-40B4-BE49-F238E27FC236}">
                          <a16:creationId xmlns:a16="http://schemas.microsoft.com/office/drawing/2014/main" id="{EE9EA805-2886-46A1-B032-1EE5DB8B55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44088" y="986377"/>
                      <a:ext cx="444695" cy="444697"/>
                    </a:xfrm>
                    <a:prstGeom prst="ellipse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9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a14:m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77" name="Oval 76">
                      <a:extLst>
                        <a:ext uri="{FF2B5EF4-FFF2-40B4-BE49-F238E27FC236}">
                          <a16:creationId xmlns:a16="http://schemas.microsoft.com/office/drawing/2014/main" id="{EE9EA805-2886-46A1-B032-1EE5DB8B552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44088" y="986377"/>
                      <a:ext cx="444695" cy="444697"/>
                    </a:xfrm>
                    <a:prstGeom prst="ellipse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0F95E0FB-9721-480C-BFF2-69217459F9E0}"/>
                    </a:ext>
                  </a:extLst>
                </p:cNvPr>
                <p:cNvSpPr/>
                <p:nvPr/>
              </p:nvSpPr>
              <p:spPr>
                <a:xfrm>
                  <a:off x="5235973" y="3225662"/>
                  <a:ext cx="848188" cy="3529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>
                      <a:solidFill>
                        <a:schemeClr val="tx1"/>
                      </a:solidFill>
                      <a:latin typeface="Corbel" panose="020B0503020204020204" pitchFamily="34" charset="0"/>
                    </a:rPr>
                    <a:t>tanh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D07F0E94-1F35-496D-A960-3BC93AC8A5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794" y="1590431"/>
                      <a:ext cx="706559" cy="523650"/>
                    </a:xfrm>
                    <a:prstGeom prst="rect">
                      <a:avLst/>
                    </a:prstGeom>
                    <a:ln w="19050">
                      <a:noFill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a14:m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900" dirty="0"/>
                    </a:p>
                  </p:txBody>
                </p:sp>
              </mc:Choice>
              <mc:Fallback xmlns=""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D07F0E94-1F35-496D-A960-3BC93AC8A54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8794" y="1590431"/>
                      <a:ext cx="706559" cy="523650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  <a:ln w="190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B9F942F3-D1BE-44A9-BAA1-B89F6B6A82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59731" y="3225667"/>
                      <a:ext cx="377988" cy="35291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a14:m>
                      <a:r>
                        <a:rPr lang="en-US" sz="10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B9F942F3-D1BE-44A9-BAA1-B89F6B6A828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59731" y="3225667"/>
                      <a:ext cx="377988" cy="352910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FAA4AC9B-3481-4A93-80D3-86080265E1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89448" y="3225662"/>
                      <a:ext cx="377988" cy="35291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a14:m>
                      <a:r>
                        <a:rPr lang="en-US" sz="10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FAA4AC9B-3481-4A93-80D3-86080265E1A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9448" y="3225662"/>
                      <a:ext cx="377988" cy="352910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F721599E-1B0A-491D-8C08-0B661A0386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7012" y="3225662"/>
                      <a:ext cx="377988" cy="35291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a14:m>
                      <a:r>
                        <a:rPr lang="en-US" sz="10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F721599E-1B0A-491D-8C08-0B661A0386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67012" y="3225662"/>
                      <a:ext cx="377988" cy="352910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189B1BEE-9117-4DB4-9240-CF8739657C36}"/>
                    </a:ext>
                  </a:extLst>
                </p:cNvPr>
                <p:cNvSpPr/>
                <p:nvPr/>
              </p:nvSpPr>
              <p:spPr>
                <a:xfrm>
                  <a:off x="6270539" y="2276704"/>
                  <a:ext cx="809775" cy="35291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>
                      <a:solidFill>
                        <a:schemeClr val="tx1"/>
                      </a:solidFill>
                      <a:latin typeface="Corbel" panose="020B0503020204020204" pitchFamily="34" charset="0"/>
                    </a:rPr>
                    <a:t>tanh</a:t>
                  </a:r>
                </a:p>
              </p:txBody>
            </p: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48E87433-3A25-4B13-9775-5F12008C1073}"/>
                    </a:ext>
                  </a:extLst>
                </p:cNvPr>
                <p:cNvGrpSpPr/>
                <p:nvPr/>
              </p:nvGrpSpPr>
              <p:grpSpPr>
                <a:xfrm rot="18900000">
                  <a:off x="5554474" y="2451003"/>
                  <a:ext cx="211186" cy="211186"/>
                  <a:chOff x="9270460" y="1841787"/>
                  <a:chExt cx="369332" cy="369332"/>
                </a:xfrm>
                <a:solidFill>
                  <a:schemeClr val="accent2">
                    <a:lumMod val="20000"/>
                    <a:lumOff val="80000"/>
                  </a:schemeClr>
                </a:solidFill>
              </p:grpSpPr>
              <p:sp>
                <p:nvSpPr>
                  <p:cNvPr id="85" name="Oval 84">
                    <a:extLst>
                      <a:ext uri="{FF2B5EF4-FFF2-40B4-BE49-F238E27FC236}">
                        <a16:creationId xmlns:a16="http://schemas.microsoft.com/office/drawing/2014/main" id="{384632A6-91A8-4D13-ABD8-F47B1AE79152}"/>
                      </a:ext>
                    </a:extLst>
                  </p:cNvPr>
                  <p:cNvSpPr/>
                  <p:nvPr/>
                </p:nvSpPr>
                <p:spPr>
                  <a:xfrm>
                    <a:off x="9270460" y="1841787"/>
                    <a:ext cx="369332" cy="369332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A1BD6C72-CA39-46F8-91BF-1BAE9CC0EEBB}"/>
                      </a:ext>
                    </a:extLst>
                  </p:cNvPr>
                  <p:cNvCxnSpPr>
                    <a:stCxn id="85" idx="0"/>
                    <a:endCxn id="85" idx="4"/>
                  </p:cNvCxnSpPr>
                  <p:nvPr/>
                </p:nvCxnSpPr>
                <p:spPr>
                  <a:xfrm>
                    <a:off x="9455126" y="1841787"/>
                    <a:ext cx="0" cy="369332"/>
                  </a:xfrm>
                  <a:prstGeom prst="line">
                    <a:avLst/>
                  </a:prstGeom>
                  <a:grpFill/>
                  <a:ln w="19050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AB1DD23A-0480-414B-96EA-DA3EC91187DC}"/>
                      </a:ext>
                    </a:extLst>
                  </p:cNvPr>
                  <p:cNvCxnSpPr>
                    <a:cxnSpLocks/>
                    <a:stCxn id="85" idx="2"/>
                    <a:endCxn id="85" idx="6"/>
                  </p:cNvCxnSpPr>
                  <p:nvPr/>
                </p:nvCxnSpPr>
                <p:spPr>
                  <a:xfrm>
                    <a:off x="9270460" y="2026453"/>
                    <a:ext cx="369332" cy="0"/>
                  </a:xfrm>
                  <a:prstGeom prst="line">
                    <a:avLst/>
                  </a:prstGeom>
                  <a:grpFill/>
                  <a:ln w="19050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8ABE1414-F943-4143-A3F6-1C9137B23B69}"/>
                    </a:ext>
                  </a:extLst>
                </p:cNvPr>
                <p:cNvGrpSpPr/>
                <p:nvPr/>
              </p:nvGrpSpPr>
              <p:grpSpPr>
                <a:xfrm rot="18900000">
                  <a:off x="6569832" y="2805205"/>
                  <a:ext cx="211186" cy="211186"/>
                  <a:chOff x="9270460" y="1841787"/>
                  <a:chExt cx="369332" cy="369332"/>
                </a:xfrm>
                <a:solidFill>
                  <a:schemeClr val="accent2">
                    <a:lumMod val="20000"/>
                    <a:lumOff val="80000"/>
                  </a:schemeClr>
                </a:solidFill>
              </p:grpSpPr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CF9FCE26-9999-4E1E-B273-748BA91B6181}"/>
                      </a:ext>
                    </a:extLst>
                  </p:cNvPr>
                  <p:cNvSpPr/>
                  <p:nvPr/>
                </p:nvSpPr>
                <p:spPr>
                  <a:xfrm>
                    <a:off x="9270460" y="1841787"/>
                    <a:ext cx="369332" cy="369332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457B1E8D-0CAB-4A35-BB3C-8D3512907C52}"/>
                      </a:ext>
                    </a:extLst>
                  </p:cNvPr>
                  <p:cNvCxnSpPr>
                    <a:stCxn id="89" idx="0"/>
                    <a:endCxn id="89" idx="4"/>
                  </p:cNvCxnSpPr>
                  <p:nvPr/>
                </p:nvCxnSpPr>
                <p:spPr>
                  <a:xfrm>
                    <a:off x="9455126" y="1841787"/>
                    <a:ext cx="0" cy="369332"/>
                  </a:xfrm>
                  <a:prstGeom prst="line">
                    <a:avLst/>
                  </a:prstGeom>
                  <a:grpFill/>
                  <a:ln w="19050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72F830CA-9C0F-4DB8-940B-94D593F8E7E1}"/>
                      </a:ext>
                    </a:extLst>
                  </p:cNvPr>
                  <p:cNvCxnSpPr>
                    <a:cxnSpLocks/>
                    <a:stCxn id="89" idx="2"/>
                    <a:endCxn id="89" idx="6"/>
                  </p:cNvCxnSpPr>
                  <p:nvPr/>
                </p:nvCxnSpPr>
                <p:spPr>
                  <a:xfrm>
                    <a:off x="9270460" y="2026453"/>
                    <a:ext cx="369332" cy="0"/>
                  </a:xfrm>
                  <a:prstGeom prst="line">
                    <a:avLst/>
                  </a:prstGeom>
                  <a:grpFill/>
                  <a:ln w="19050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2" name="Connector: Elbow 91">
                  <a:extLst>
                    <a:ext uri="{FF2B5EF4-FFF2-40B4-BE49-F238E27FC236}">
                      <a16:creationId xmlns:a16="http://schemas.microsoft.com/office/drawing/2014/main" id="{49C8A23E-58DA-4791-89DF-AAA8C0AAA72C}"/>
                    </a:ext>
                  </a:extLst>
                </p:cNvPr>
                <p:cNvCxnSpPr>
                  <a:cxnSpLocks/>
                  <a:stCxn id="81" idx="0"/>
                  <a:endCxn id="111" idx="3"/>
                </p:cNvCxnSpPr>
                <p:nvPr/>
              </p:nvCxnSpPr>
              <p:spPr>
                <a:xfrm rot="5400000" flipH="1" flipV="1">
                  <a:off x="3957737" y="2704755"/>
                  <a:ext cx="1041613" cy="202"/>
                </a:xfrm>
                <a:prstGeom prst="bentConnector3">
                  <a:avLst>
                    <a:gd name="adj1" fmla="val 50000"/>
                  </a:avLst>
                </a:prstGeom>
                <a:ln w="19050"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Connector: Elbow 92">
                  <a:extLst>
                    <a:ext uri="{FF2B5EF4-FFF2-40B4-BE49-F238E27FC236}">
                      <a16:creationId xmlns:a16="http://schemas.microsoft.com/office/drawing/2014/main" id="{33B600A5-B850-4681-B0F6-E5220CCE9740}"/>
                    </a:ext>
                  </a:extLst>
                </p:cNvPr>
                <p:cNvCxnSpPr>
                  <a:cxnSpLocks/>
                  <a:stCxn id="80" idx="0"/>
                  <a:endCxn id="85" idx="1"/>
                </p:cNvCxnSpPr>
                <p:nvPr/>
              </p:nvCxnSpPr>
              <p:spPr>
                <a:xfrm rot="5400000" flipH="1" flipV="1">
                  <a:off x="4917066" y="2588258"/>
                  <a:ext cx="669070" cy="605749"/>
                </a:xfrm>
                <a:prstGeom prst="bentConnector3">
                  <a:avLst>
                    <a:gd name="adj1" fmla="val 99406"/>
                  </a:avLst>
                </a:prstGeom>
                <a:ln w="19050"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or: Elbow 93">
                  <a:extLst>
                    <a:ext uri="{FF2B5EF4-FFF2-40B4-BE49-F238E27FC236}">
                      <a16:creationId xmlns:a16="http://schemas.microsoft.com/office/drawing/2014/main" id="{E9D3B2F4-61DF-4672-ACC0-E82C1383ACD6}"/>
                    </a:ext>
                  </a:extLst>
                </p:cNvPr>
                <p:cNvCxnSpPr>
                  <a:cxnSpLocks/>
                  <a:stCxn id="82" idx="0"/>
                  <a:endCxn id="89" idx="1"/>
                </p:cNvCxnSpPr>
                <p:nvPr/>
              </p:nvCxnSpPr>
              <p:spPr>
                <a:xfrm rot="5400000" flipH="1" flipV="1">
                  <a:off x="6305488" y="2961318"/>
                  <a:ext cx="314862" cy="213825"/>
                </a:xfrm>
                <a:prstGeom prst="bentConnector3">
                  <a:avLst>
                    <a:gd name="adj1" fmla="val 100481"/>
                  </a:avLst>
                </a:prstGeom>
                <a:ln w="19050"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nector: Elbow 94">
                  <a:extLst>
                    <a:ext uri="{FF2B5EF4-FFF2-40B4-BE49-F238E27FC236}">
                      <a16:creationId xmlns:a16="http://schemas.microsoft.com/office/drawing/2014/main" id="{9A93339D-3BB9-421C-A1DE-1ED34E61E5EB}"/>
                    </a:ext>
                  </a:extLst>
                </p:cNvPr>
                <p:cNvCxnSpPr>
                  <a:cxnSpLocks/>
                  <a:stCxn id="85" idx="7"/>
                  <a:endCxn id="115" idx="4"/>
                </p:cNvCxnSpPr>
                <p:nvPr/>
              </p:nvCxnSpPr>
              <p:spPr>
                <a:xfrm rot="16200000" flipV="1">
                  <a:off x="5527025" y="2317959"/>
                  <a:ext cx="266085" cy="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ctor: Elbow 95">
                  <a:extLst>
                    <a:ext uri="{FF2B5EF4-FFF2-40B4-BE49-F238E27FC236}">
                      <a16:creationId xmlns:a16="http://schemas.microsoft.com/office/drawing/2014/main" id="{DBBCA3A3-A90E-4ACE-86A4-C6712872581C}"/>
                    </a:ext>
                  </a:extLst>
                </p:cNvPr>
                <p:cNvCxnSpPr>
                  <a:cxnSpLocks/>
                  <a:stCxn id="89" idx="3"/>
                </p:cNvCxnSpPr>
                <p:nvPr/>
              </p:nvCxnSpPr>
              <p:spPr>
                <a:xfrm rot="16200000" flipH="1">
                  <a:off x="6898145" y="2793672"/>
                  <a:ext cx="684708" cy="1130148"/>
                </a:xfrm>
                <a:prstGeom prst="bentConnector2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nector: Elbow 96">
                  <a:extLst>
                    <a:ext uri="{FF2B5EF4-FFF2-40B4-BE49-F238E27FC236}">
                      <a16:creationId xmlns:a16="http://schemas.microsoft.com/office/drawing/2014/main" id="{7AD587CE-3F04-4E22-9892-A5285186DC57}"/>
                    </a:ext>
                  </a:extLst>
                </p:cNvPr>
                <p:cNvCxnSpPr>
                  <a:cxnSpLocks/>
                  <a:stCxn id="83" idx="0"/>
                </p:cNvCxnSpPr>
                <p:nvPr/>
              </p:nvCxnSpPr>
              <p:spPr>
                <a:xfrm rot="5400000" flipH="1" flipV="1">
                  <a:off x="7143160" y="1611607"/>
                  <a:ext cx="197365" cy="1132834"/>
                </a:xfrm>
                <a:prstGeom prst="bentConnector2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nector: Elbow 97">
                  <a:extLst>
                    <a:ext uri="{FF2B5EF4-FFF2-40B4-BE49-F238E27FC236}">
                      <a16:creationId xmlns:a16="http://schemas.microsoft.com/office/drawing/2014/main" id="{4CEAA779-ABA6-4283-A75D-E012A66E9B5D}"/>
                    </a:ext>
                  </a:extLst>
                </p:cNvPr>
                <p:cNvCxnSpPr>
                  <a:stCxn id="76" idx="0"/>
                  <a:endCxn id="81" idx="2"/>
                </p:cNvCxnSpPr>
                <p:nvPr/>
              </p:nvCxnSpPr>
              <p:spPr>
                <a:xfrm rot="16200000" flipV="1">
                  <a:off x="4179082" y="3877932"/>
                  <a:ext cx="601447" cy="2726"/>
                </a:xfrm>
                <a:prstGeom prst="bentConnector3">
                  <a:avLst>
                    <a:gd name="adj1" fmla="val 50000"/>
                  </a:avLst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nector: Elbow 98">
                  <a:extLst>
                    <a:ext uri="{FF2B5EF4-FFF2-40B4-BE49-F238E27FC236}">
                      <a16:creationId xmlns:a16="http://schemas.microsoft.com/office/drawing/2014/main" id="{CBD3EC78-411E-4A84-8C39-2C5AE75DC11F}"/>
                    </a:ext>
                  </a:extLst>
                </p:cNvPr>
                <p:cNvCxnSpPr>
                  <a:cxnSpLocks/>
                  <a:stCxn id="76" idx="0"/>
                  <a:endCxn id="80" idx="2"/>
                </p:cNvCxnSpPr>
                <p:nvPr/>
              </p:nvCxnSpPr>
              <p:spPr>
                <a:xfrm rot="5400000" flipH="1" flipV="1">
                  <a:off x="4414224" y="3645521"/>
                  <a:ext cx="601443" cy="467557"/>
                </a:xfrm>
                <a:prstGeom prst="bentConnector3">
                  <a:avLst>
                    <a:gd name="adj1" fmla="val 80057"/>
                  </a:avLst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nector: Elbow 99">
                  <a:extLst>
                    <a:ext uri="{FF2B5EF4-FFF2-40B4-BE49-F238E27FC236}">
                      <a16:creationId xmlns:a16="http://schemas.microsoft.com/office/drawing/2014/main" id="{322F539C-9675-4E1C-B888-13AD942E1F37}"/>
                    </a:ext>
                  </a:extLst>
                </p:cNvPr>
                <p:cNvCxnSpPr>
                  <a:cxnSpLocks/>
                  <a:stCxn id="76" idx="0"/>
                  <a:endCxn id="78" idx="2"/>
                </p:cNvCxnSpPr>
                <p:nvPr/>
              </p:nvCxnSpPr>
              <p:spPr>
                <a:xfrm rot="5400000" flipH="1" flipV="1">
                  <a:off x="4769892" y="3289848"/>
                  <a:ext cx="601447" cy="1178899"/>
                </a:xfrm>
                <a:prstGeom prst="bentConnector3">
                  <a:avLst>
                    <a:gd name="adj1" fmla="val 80057"/>
                  </a:avLst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nector: Elbow 100">
                  <a:extLst>
                    <a:ext uri="{FF2B5EF4-FFF2-40B4-BE49-F238E27FC236}">
                      <a16:creationId xmlns:a16="http://schemas.microsoft.com/office/drawing/2014/main" id="{CC30B65A-DA01-4838-881E-639EDFAF705A}"/>
                    </a:ext>
                  </a:extLst>
                </p:cNvPr>
                <p:cNvCxnSpPr>
                  <a:cxnSpLocks/>
                  <a:stCxn id="76" idx="0"/>
                  <a:endCxn id="82" idx="2"/>
                </p:cNvCxnSpPr>
                <p:nvPr/>
              </p:nvCxnSpPr>
              <p:spPr>
                <a:xfrm rot="5400000" flipH="1" flipV="1">
                  <a:off x="5117863" y="2941877"/>
                  <a:ext cx="601447" cy="1874838"/>
                </a:xfrm>
                <a:prstGeom prst="bentConnector3">
                  <a:avLst>
                    <a:gd name="adj1" fmla="val 80057"/>
                  </a:avLst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Connector: Elbow 101">
                  <a:extLst>
                    <a:ext uri="{FF2B5EF4-FFF2-40B4-BE49-F238E27FC236}">
                      <a16:creationId xmlns:a16="http://schemas.microsoft.com/office/drawing/2014/main" id="{D02F75BA-C312-4700-8DD5-1F249B41B416}"/>
                    </a:ext>
                  </a:extLst>
                </p:cNvPr>
                <p:cNvCxnSpPr>
                  <a:cxnSpLocks/>
                  <a:endCxn id="81" idx="2"/>
                </p:cNvCxnSpPr>
                <p:nvPr/>
              </p:nvCxnSpPr>
              <p:spPr>
                <a:xfrm flipV="1">
                  <a:off x="3437138" y="3578572"/>
                  <a:ext cx="1041304" cy="121921"/>
                </a:xfrm>
                <a:prstGeom prst="bentConnector2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50A9C2CD-913F-48D4-BF11-660F1DAED3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90685" y="2078455"/>
                  <a:ext cx="421725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C60B0D8C-C504-4745-B65F-98FF3C1B7795}"/>
                    </a:ext>
                  </a:extLst>
                </p:cNvPr>
                <p:cNvCxnSpPr>
                  <a:cxnSpLocks/>
                  <a:stCxn id="89" idx="7"/>
                  <a:endCxn id="83" idx="2"/>
                </p:cNvCxnSpPr>
                <p:nvPr/>
              </p:nvCxnSpPr>
              <p:spPr>
                <a:xfrm flipV="1">
                  <a:off x="6675426" y="2629614"/>
                  <a:ext cx="0" cy="17559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7DB012F7-492C-4F4C-839F-D8DD8B975C75}"/>
                    </a:ext>
                  </a:extLst>
                </p:cNvPr>
                <p:cNvCxnSpPr>
                  <a:cxnSpLocks/>
                  <a:stCxn id="77" idx="4"/>
                </p:cNvCxnSpPr>
                <p:nvPr/>
              </p:nvCxnSpPr>
              <p:spPr>
                <a:xfrm>
                  <a:off x="7166437" y="1431074"/>
                  <a:ext cx="0" cy="61267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88290093-680F-4E8E-9F2E-7FB8D72F9A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66437" y="2114081"/>
                  <a:ext cx="0" cy="158165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Rectangle 106">
                      <a:extLst>
                        <a:ext uri="{FF2B5EF4-FFF2-40B4-BE49-F238E27FC236}">
                          <a16:creationId xmlns:a16="http://schemas.microsoft.com/office/drawing/2014/main" id="{202A0608-92CD-4882-821E-90E6D7EF7C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54790" y="1590088"/>
                      <a:ext cx="957323" cy="523650"/>
                    </a:xfrm>
                    <a:prstGeom prst="rect">
                      <a:avLst/>
                    </a:prstGeom>
                    <a:ln w="19050">
                      <a:noFill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a14:m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900" dirty="0"/>
                    </a:p>
                  </p:txBody>
                </p:sp>
              </mc:Choice>
              <mc:Fallback xmlns="">
                <p:sp>
                  <p:nvSpPr>
                    <p:cNvPr id="107" name="Rectangle 106">
                      <a:extLst>
                        <a:ext uri="{FF2B5EF4-FFF2-40B4-BE49-F238E27FC236}">
                          <a16:creationId xmlns:a16="http://schemas.microsoft.com/office/drawing/2014/main" id="{202A0608-92CD-4882-821E-90E6D7EF7CB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54790" y="1590088"/>
                      <a:ext cx="957323" cy="52365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  <a:ln w="190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B0E0EB38-DC46-4B15-9034-C19665FBC0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4771" y="3192160"/>
                      <a:ext cx="739750" cy="523650"/>
                    </a:xfrm>
                    <a:prstGeom prst="rect">
                      <a:avLst/>
                    </a:prstGeom>
                    <a:ln w="19050">
                      <a:noFill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a14:m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900" dirty="0"/>
                    </a:p>
                  </p:txBody>
                </p:sp>
              </mc:Choice>
              <mc:Fallback xmlns=""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B0E0EB38-DC46-4B15-9034-C19665FBC0B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04771" y="3192160"/>
                      <a:ext cx="739750" cy="52365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  <a:ln w="190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Rectangle 108">
                      <a:extLst>
                        <a:ext uri="{FF2B5EF4-FFF2-40B4-BE49-F238E27FC236}">
                          <a16:creationId xmlns:a16="http://schemas.microsoft.com/office/drawing/2014/main" id="{4736B858-DE59-4DAE-A00B-085CE99483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9155" y="3191818"/>
                      <a:ext cx="990512" cy="523650"/>
                    </a:xfrm>
                    <a:prstGeom prst="rect">
                      <a:avLst/>
                    </a:prstGeom>
                    <a:ln w="19050">
                      <a:noFill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a14:m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900" dirty="0"/>
                    </a:p>
                  </p:txBody>
                </p:sp>
              </mc:Choice>
              <mc:Fallback xmlns="">
                <p:sp>
                  <p:nvSpPr>
                    <p:cNvPr id="109" name="Rectangle 108">
                      <a:extLst>
                        <a:ext uri="{FF2B5EF4-FFF2-40B4-BE49-F238E27FC236}">
                          <a16:creationId xmlns:a16="http://schemas.microsoft.com/office/drawing/2014/main" id="{4736B858-DE59-4DAE-A00B-085CE994832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99155" y="3191818"/>
                      <a:ext cx="990512" cy="52365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  <a:ln w="190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5A62B986-90BA-411C-B734-6D97B3366A04}"/>
                    </a:ext>
                  </a:extLst>
                </p:cNvPr>
                <p:cNvGrpSpPr/>
                <p:nvPr/>
              </p:nvGrpSpPr>
              <p:grpSpPr>
                <a:xfrm rot="18900000">
                  <a:off x="4373051" y="1972864"/>
                  <a:ext cx="211186" cy="211186"/>
                  <a:chOff x="9207206" y="1778539"/>
                  <a:chExt cx="369332" cy="369332"/>
                </a:xfrm>
                <a:solidFill>
                  <a:schemeClr val="accent2">
                    <a:lumMod val="20000"/>
                    <a:lumOff val="80000"/>
                  </a:schemeClr>
                </a:solidFill>
              </p:grpSpPr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5AA1443C-BD4D-4EFE-ABA2-B102F60C1D39}"/>
                      </a:ext>
                    </a:extLst>
                  </p:cNvPr>
                  <p:cNvSpPr/>
                  <p:nvPr/>
                </p:nvSpPr>
                <p:spPr>
                  <a:xfrm>
                    <a:off x="9207206" y="1778539"/>
                    <a:ext cx="369332" cy="369332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F5B693FE-E802-4050-A1CF-2F86D81E14A7}"/>
                      </a:ext>
                    </a:extLst>
                  </p:cNvPr>
                  <p:cNvCxnSpPr>
                    <a:stCxn id="111" idx="0"/>
                    <a:endCxn id="111" idx="4"/>
                  </p:cNvCxnSpPr>
                  <p:nvPr/>
                </p:nvCxnSpPr>
                <p:spPr>
                  <a:xfrm>
                    <a:off x="9261294" y="1832627"/>
                    <a:ext cx="261157" cy="261157"/>
                  </a:xfrm>
                  <a:prstGeom prst="line">
                    <a:avLst/>
                  </a:prstGeom>
                  <a:grpFill/>
                  <a:ln w="19050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24BE2711-3012-44C3-9743-39C85E6A4702}"/>
                      </a:ext>
                    </a:extLst>
                  </p:cNvPr>
                  <p:cNvCxnSpPr>
                    <a:cxnSpLocks/>
                    <a:stCxn id="111" idx="2"/>
                    <a:endCxn id="111" idx="6"/>
                  </p:cNvCxnSpPr>
                  <p:nvPr/>
                </p:nvCxnSpPr>
                <p:spPr>
                  <a:xfrm flipV="1">
                    <a:off x="9261294" y="1832627"/>
                    <a:ext cx="261157" cy="261157"/>
                  </a:xfrm>
                  <a:prstGeom prst="line">
                    <a:avLst/>
                  </a:prstGeom>
                  <a:grpFill/>
                  <a:ln w="19050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3F5C9579-4407-46A9-8904-EFDBA27029F2}"/>
                    </a:ext>
                  </a:extLst>
                </p:cNvPr>
                <p:cNvGrpSpPr/>
                <p:nvPr/>
              </p:nvGrpSpPr>
              <p:grpSpPr>
                <a:xfrm>
                  <a:off x="5554473" y="1973731"/>
                  <a:ext cx="211186" cy="211186"/>
                  <a:chOff x="9270460" y="1841787"/>
                  <a:chExt cx="369332" cy="369332"/>
                </a:xfrm>
                <a:solidFill>
                  <a:schemeClr val="accent2">
                    <a:lumMod val="20000"/>
                    <a:lumOff val="80000"/>
                  </a:schemeClr>
                </a:solidFill>
              </p:grpSpPr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54824D28-B62A-41D5-B731-1FE096F5F7A9}"/>
                      </a:ext>
                    </a:extLst>
                  </p:cNvPr>
                  <p:cNvSpPr/>
                  <p:nvPr/>
                </p:nvSpPr>
                <p:spPr>
                  <a:xfrm>
                    <a:off x="9270460" y="1841787"/>
                    <a:ext cx="369332" cy="369332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8CA6AC96-E018-4CA3-8A2F-B67A8C45918D}"/>
                      </a:ext>
                    </a:extLst>
                  </p:cNvPr>
                  <p:cNvCxnSpPr>
                    <a:stCxn id="115" idx="0"/>
                    <a:endCxn id="115" idx="4"/>
                  </p:cNvCxnSpPr>
                  <p:nvPr/>
                </p:nvCxnSpPr>
                <p:spPr>
                  <a:xfrm>
                    <a:off x="9455126" y="1841787"/>
                    <a:ext cx="0" cy="369332"/>
                  </a:xfrm>
                  <a:prstGeom prst="line">
                    <a:avLst/>
                  </a:prstGeom>
                  <a:grpFill/>
                  <a:ln w="19050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24CF4508-0D6A-4229-9E9A-B8000F0847C2}"/>
                      </a:ext>
                    </a:extLst>
                  </p:cNvPr>
                  <p:cNvCxnSpPr>
                    <a:cxnSpLocks/>
                    <a:stCxn id="115" idx="2"/>
                    <a:endCxn id="115" idx="6"/>
                  </p:cNvCxnSpPr>
                  <p:nvPr/>
                </p:nvCxnSpPr>
                <p:spPr>
                  <a:xfrm>
                    <a:off x="9270460" y="2026453"/>
                    <a:ext cx="369332" cy="0"/>
                  </a:xfrm>
                  <a:prstGeom prst="line">
                    <a:avLst/>
                  </a:prstGeom>
                  <a:grpFill/>
                  <a:ln w="19050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624B94DE-3104-4770-9B76-8D4A3CF87223}"/>
                    </a:ext>
                  </a:extLst>
                </p:cNvPr>
                <p:cNvCxnSpPr>
                  <a:cxnSpLocks/>
                  <a:stCxn id="78" idx="0"/>
                  <a:endCxn id="85" idx="3"/>
                </p:cNvCxnSpPr>
                <p:nvPr/>
              </p:nvCxnSpPr>
              <p:spPr>
                <a:xfrm flipV="1">
                  <a:off x="5660067" y="2662189"/>
                  <a:ext cx="2" cy="563473"/>
                </a:xfrm>
                <a:prstGeom prst="straightConnector1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0" name="Rectangle: Rounded Corners 249">
              <a:extLst>
                <a:ext uri="{FF2B5EF4-FFF2-40B4-BE49-F238E27FC236}">
                  <a16:creationId xmlns:a16="http://schemas.microsoft.com/office/drawing/2014/main" id="{A7066B9F-3BC1-4A45-9FE6-1DC384FED1AA}"/>
                </a:ext>
              </a:extLst>
            </p:cNvPr>
            <p:cNvSpPr/>
            <p:nvPr/>
          </p:nvSpPr>
          <p:spPr>
            <a:xfrm>
              <a:off x="8009470" y="1344991"/>
              <a:ext cx="3945457" cy="1965884"/>
            </a:xfrm>
            <a:prstGeom prst="roundRect">
              <a:avLst>
                <a:gd name="adj" fmla="val 929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CCBB6FB1-0B15-490C-A40B-A2D8A1DA4EF2}"/>
                </a:ext>
              </a:extLst>
            </p:cNvPr>
            <p:cNvSpPr txBox="1"/>
            <p:nvPr/>
          </p:nvSpPr>
          <p:spPr>
            <a:xfrm>
              <a:off x="8009469" y="1383870"/>
              <a:ext cx="39454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rbel" panose="020B0503020204020204" pitchFamily="34" charset="0"/>
                </a:rPr>
                <a:t>Recurrent Neural Networks, Long Short Term Memory Networks</a:t>
              </a:r>
            </a:p>
          </p:txBody>
        </p:sp>
      </p:grpSp>
      <p:cxnSp>
        <p:nvCxnSpPr>
          <p:cNvPr id="292" name="Connector: Curved 291">
            <a:extLst>
              <a:ext uri="{FF2B5EF4-FFF2-40B4-BE49-F238E27FC236}">
                <a16:creationId xmlns:a16="http://schemas.microsoft.com/office/drawing/2014/main" id="{DC59F3B4-2C5F-4CA1-9884-E42EA732CDB7}"/>
              </a:ext>
            </a:extLst>
          </p:cNvPr>
          <p:cNvCxnSpPr>
            <a:cxnSpLocks/>
            <a:stCxn id="10" idx="0"/>
            <a:endCxn id="250" idx="1"/>
          </p:cNvCxnSpPr>
          <p:nvPr/>
        </p:nvCxnSpPr>
        <p:spPr>
          <a:xfrm rot="16200000" flipH="1">
            <a:off x="5552591" y="632372"/>
            <a:ext cx="305273" cy="3257801"/>
          </a:xfrm>
          <a:prstGeom prst="curvedConnector4">
            <a:avLst>
              <a:gd name="adj1" fmla="val -74884"/>
              <a:gd name="adj2" fmla="val 6582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AB91B95F-25C0-45D1-A439-8128669EF828}"/>
              </a:ext>
            </a:extLst>
          </p:cNvPr>
          <p:cNvGrpSpPr/>
          <p:nvPr/>
        </p:nvGrpSpPr>
        <p:grpSpPr>
          <a:xfrm>
            <a:off x="5328357" y="5279060"/>
            <a:ext cx="3390104" cy="1386714"/>
            <a:chOff x="10496948" y="4863830"/>
            <a:chExt cx="3390104" cy="138671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4FC7805-510B-4AA2-B40E-1AAAF92A164B}"/>
                </a:ext>
              </a:extLst>
            </p:cNvPr>
            <p:cNvGrpSpPr/>
            <p:nvPr/>
          </p:nvGrpSpPr>
          <p:grpSpPr>
            <a:xfrm>
              <a:off x="10604558" y="5283298"/>
              <a:ext cx="3174884" cy="894945"/>
              <a:chOff x="7865563" y="1690688"/>
              <a:chExt cx="3174884" cy="894945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24848A-CD19-49E8-B264-CFCA3BFF717D}"/>
                  </a:ext>
                </a:extLst>
              </p:cNvPr>
              <p:cNvGrpSpPr/>
              <p:nvPr/>
            </p:nvGrpSpPr>
            <p:grpSpPr>
              <a:xfrm>
                <a:off x="7865563" y="1690688"/>
                <a:ext cx="1490073" cy="894945"/>
                <a:chOff x="7001150" y="2492449"/>
                <a:chExt cx="4948015" cy="2971801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342E3A8F-F02D-4FD0-9BEF-AB7CD9B5CC95}"/>
                    </a:ext>
                  </a:extLst>
                </p:cNvPr>
                <p:cNvGrpSpPr/>
                <p:nvPr/>
              </p:nvGrpSpPr>
              <p:grpSpPr>
                <a:xfrm>
                  <a:off x="7001150" y="2492449"/>
                  <a:ext cx="852816" cy="2971801"/>
                  <a:chOff x="7001150" y="2492449"/>
                  <a:chExt cx="852816" cy="2971801"/>
                </a:xfrm>
              </p:grpSpPr>
              <p:sp>
                <p:nvSpPr>
                  <p:cNvPr id="47" name="Rectangle: Rounded Corners 46">
                    <a:extLst>
                      <a:ext uri="{FF2B5EF4-FFF2-40B4-BE49-F238E27FC236}">
                        <a16:creationId xmlns:a16="http://schemas.microsoft.com/office/drawing/2014/main" id="{43195860-A377-4650-A4D9-B6B6C5C68FFF}"/>
                      </a:ext>
                    </a:extLst>
                  </p:cNvPr>
                  <p:cNvSpPr/>
                  <p:nvPr/>
                </p:nvSpPr>
                <p:spPr>
                  <a:xfrm>
                    <a:off x="7001150" y="2492449"/>
                    <a:ext cx="787941" cy="2971801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00"/>
                  </a:p>
                </p:txBody>
              </p:sp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4EAD5BB6-275E-4A42-95EA-D248F958E4B0}"/>
                      </a:ext>
                    </a:extLst>
                  </p:cNvPr>
                  <p:cNvGrpSpPr/>
                  <p:nvPr/>
                </p:nvGrpSpPr>
                <p:grpSpPr>
                  <a:xfrm>
                    <a:off x="7087453" y="2563245"/>
                    <a:ext cx="766513" cy="2827506"/>
                    <a:chOff x="6331460" y="2660514"/>
                    <a:chExt cx="766513" cy="2827506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9" name="Oval 48">
                          <a:extLst>
                            <a:ext uri="{FF2B5EF4-FFF2-40B4-BE49-F238E27FC236}">
                              <a16:creationId xmlns:a16="http://schemas.microsoft.com/office/drawing/2014/main" id="{9883B20C-5B3C-420C-8F26-B06F330F78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2434" y="2660514"/>
                          <a:ext cx="603115" cy="603115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9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49" name="Oval 48">
                          <a:extLst>
                            <a:ext uri="{FF2B5EF4-FFF2-40B4-BE49-F238E27FC236}">
                              <a16:creationId xmlns:a16="http://schemas.microsoft.com/office/drawing/2014/main" id="{9883B20C-5B3C-420C-8F26-B06F330F78D2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42434" y="2660514"/>
                          <a:ext cx="603115" cy="603115"/>
                        </a:xfrm>
                        <a:prstGeom prst="ellipse">
                          <a:avLst/>
                        </a:prstGeom>
                        <a:blipFill>
                          <a:blip r:embed="rId30"/>
                          <a:stretch>
                            <a:fillRect/>
                          </a:stretch>
                        </a:blipFill>
                        <a:ln w="1270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" name="Oval 49">
                          <a:extLst>
                            <a:ext uri="{FF2B5EF4-FFF2-40B4-BE49-F238E27FC236}">
                              <a16:creationId xmlns:a16="http://schemas.microsoft.com/office/drawing/2014/main" id="{30D35DDE-197F-4B9C-838B-06A4C295C0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2434" y="3371007"/>
                          <a:ext cx="603115" cy="603115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9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50" name="Oval 49">
                          <a:extLst>
                            <a:ext uri="{FF2B5EF4-FFF2-40B4-BE49-F238E27FC236}">
                              <a16:creationId xmlns:a16="http://schemas.microsoft.com/office/drawing/2014/main" id="{30D35DDE-197F-4B9C-838B-06A4C295C00A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42434" y="3371007"/>
                          <a:ext cx="603115" cy="603115"/>
                        </a:xfrm>
                        <a:prstGeom prst="ellipse">
                          <a:avLst/>
                        </a:prstGeom>
                        <a:blipFill>
                          <a:blip r:embed="rId31"/>
                          <a:stretch>
                            <a:fillRect/>
                          </a:stretch>
                        </a:blipFill>
                        <a:ln w="1270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1" name="Oval 50">
                          <a:extLst>
                            <a:ext uri="{FF2B5EF4-FFF2-40B4-BE49-F238E27FC236}">
                              <a16:creationId xmlns:a16="http://schemas.microsoft.com/office/drawing/2014/main" id="{CC96276D-E934-404B-8B89-6AD9FA46A5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2434" y="4884905"/>
                          <a:ext cx="603115" cy="603115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9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51" name="Oval 50">
                          <a:extLst>
                            <a:ext uri="{FF2B5EF4-FFF2-40B4-BE49-F238E27FC236}">
                              <a16:creationId xmlns:a16="http://schemas.microsoft.com/office/drawing/2014/main" id="{CC96276D-E934-404B-8B89-6AD9FA46A592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42434" y="4884905"/>
                          <a:ext cx="603115" cy="603115"/>
                        </a:xfrm>
                        <a:prstGeom prst="ellipse">
                          <a:avLst/>
                        </a:prstGeom>
                        <a:blipFill>
                          <a:blip r:embed="rId32"/>
                          <a:stretch>
                            <a:fillRect/>
                          </a:stretch>
                        </a:blipFill>
                        <a:ln w="1270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F1C83656-D405-4645-B176-ADDD8722E3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6211160" y="4030742"/>
                          <a:ext cx="1007114" cy="766513"/>
                        </a:xfrm>
                        <a:prstGeom prst="rect">
                          <a:avLst/>
                        </a:prstGeom>
                        <a:ln w="12700">
                          <a:noFill/>
                        </a:ln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p:txBody>
                    </p:sp>
                  </mc:Choice>
                  <mc:Fallback xmlns=""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F1C83656-D405-4645-B176-ADDD8722E33E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rot="5400000">
                          <a:off x="6211160" y="4030742"/>
                          <a:ext cx="1007114" cy="766513"/>
                        </a:xfrm>
                        <a:prstGeom prst="rect">
                          <a:avLst/>
                        </a:prstGeom>
                        <a:blipFill>
                          <a:blip r:embed="rId33"/>
                          <a:stretch>
                            <a:fillRect/>
                          </a:stretch>
                        </a:blipFill>
                        <a:ln w="12700"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208104C-7E62-4D02-8973-8C8969D7D05D}"/>
                    </a:ext>
                  </a:extLst>
                </p:cNvPr>
                <p:cNvGrpSpPr/>
                <p:nvPr/>
              </p:nvGrpSpPr>
              <p:grpSpPr>
                <a:xfrm>
                  <a:off x="11096349" y="2492449"/>
                  <a:ext cx="852816" cy="2971801"/>
                  <a:chOff x="10308408" y="2493580"/>
                  <a:chExt cx="852816" cy="2971801"/>
                </a:xfrm>
              </p:grpSpPr>
              <p:sp>
                <p:nvSpPr>
                  <p:cNvPr id="41" name="Rectangle: Rounded Corners 40">
                    <a:extLst>
                      <a:ext uri="{FF2B5EF4-FFF2-40B4-BE49-F238E27FC236}">
                        <a16:creationId xmlns:a16="http://schemas.microsoft.com/office/drawing/2014/main" id="{BE6DD1D6-3391-4EB1-AADB-99CDC3EEA4B1}"/>
                      </a:ext>
                    </a:extLst>
                  </p:cNvPr>
                  <p:cNvSpPr/>
                  <p:nvPr/>
                </p:nvSpPr>
                <p:spPr>
                  <a:xfrm>
                    <a:off x="10308408" y="2493580"/>
                    <a:ext cx="787941" cy="2971801"/>
                  </a:xfrm>
                  <a:prstGeom prst="roundRect">
                    <a:avLst/>
                  </a:prstGeom>
                  <a:solidFill>
                    <a:schemeClr val="tx2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00"/>
                  </a:p>
                </p:txBody>
              </p:sp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22847DE9-0716-43A8-BC18-7933990CB0C0}"/>
                      </a:ext>
                    </a:extLst>
                  </p:cNvPr>
                  <p:cNvGrpSpPr/>
                  <p:nvPr/>
                </p:nvGrpSpPr>
                <p:grpSpPr>
                  <a:xfrm>
                    <a:off x="10394711" y="2564376"/>
                    <a:ext cx="766513" cy="2827506"/>
                    <a:chOff x="6331460" y="2660514"/>
                    <a:chExt cx="766513" cy="2827506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3" name="Oval 42">
                          <a:extLst>
                            <a:ext uri="{FF2B5EF4-FFF2-40B4-BE49-F238E27FC236}">
                              <a16:creationId xmlns:a16="http://schemas.microsoft.com/office/drawing/2014/main" id="{B4183A09-9A36-4E47-9AEC-907231C510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2434" y="2660514"/>
                          <a:ext cx="603115" cy="603115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9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43" name="Oval 42">
                          <a:extLst>
                            <a:ext uri="{FF2B5EF4-FFF2-40B4-BE49-F238E27FC236}">
                              <a16:creationId xmlns:a16="http://schemas.microsoft.com/office/drawing/2014/main" id="{B4183A09-9A36-4E47-9AEC-907231C510B5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42434" y="2660514"/>
                          <a:ext cx="603115" cy="603115"/>
                        </a:xfrm>
                        <a:prstGeom prst="ellipse">
                          <a:avLst/>
                        </a:prstGeom>
                        <a:blipFill>
                          <a:blip r:embed="rId34"/>
                          <a:stretch>
                            <a:fillRect l="-3125" b="-6250"/>
                          </a:stretch>
                        </a:blipFill>
                        <a:ln w="1270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4" name="Oval 43">
                          <a:extLst>
                            <a:ext uri="{FF2B5EF4-FFF2-40B4-BE49-F238E27FC236}">
                              <a16:creationId xmlns:a16="http://schemas.microsoft.com/office/drawing/2014/main" id="{AB535242-0006-4337-AB61-A0D4DE9A1B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2434" y="3371007"/>
                          <a:ext cx="603115" cy="603115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9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44" name="Oval 43">
                          <a:extLst>
                            <a:ext uri="{FF2B5EF4-FFF2-40B4-BE49-F238E27FC236}">
                              <a16:creationId xmlns:a16="http://schemas.microsoft.com/office/drawing/2014/main" id="{AB535242-0006-4337-AB61-A0D4DE9A1BC9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42434" y="3371007"/>
                          <a:ext cx="603115" cy="603115"/>
                        </a:xfrm>
                        <a:prstGeom prst="ellipse">
                          <a:avLst/>
                        </a:prstGeom>
                        <a:blipFill>
                          <a:blip r:embed="rId35"/>
                          <a:stretch>
                            <a:fillRect l="-3125" b="-6250"/>
                          </a:stretch>
                        </a:blipFill>
                        <a:ln w="1270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5" name="Oval 44">
                          <a:extLst>
                            <a:ext uri="{FF2B5EF4-FFF2-40B4-BE49-F238E27FC236}">
                              <a16:creationId xmlns:a16="http://schemas.microsoft.com/office/drawing/2014/main" id="{EB42180D-CE7B-4C10-80E3-DD3109A441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2434" y="4884905"/>
                          <a:ext cx="603115" cy="603115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9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45" name="Oval 44">
                          <a:extLst>
                            <a:ext uri="{FF2B5EF4-FFF2-40B4-BE49-F238E27FC236}">
                              <a16:creationId xmlns:a16="http://schemas.microsoft.com/office/drawing/2014/main" id="{EB42180D-CE7B-4C10-80E3-DD3109A44159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42434" y="4884905"/>
                          <a:ext cx="603115" cy="603115"/>
                        </a:xfrm>
                        <a:prstGeom prst="ellipse">
                          <a:avLst/>
                        </a:prstGeom>
                        <a:blipFill>
                          <a:blip r:embed="rId36"/>
                          <a:stretch>
                            <a:fillRect b="-6250"/>
                          </a:stretch>
                        </a:blipFill>
                        <a:ln w="1270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" name="Rectangle 45">
                          <a:extLst>
                            <a:ext uri="{FF2B5EF4-FFF2-40B4-BE49-F238E27FC236}">
                              <a16:creationId xmlns:a16="http://schemas.microsoft.com/office/drawing/2014/main" id="{A6BE450F-9AEC-4B99-A898-38D5303F07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6211160" y="4030742"/>
                          <a:ext cx="1007114" cy="766513"/>
                        </a:xfrm>
                        <a:prstGeom prst="rect">
                          <a:avLst/>
                        </a:prstGeom>
                        <a:ln w="12700">
                          <a:noFill/>
                        </a:ln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p:txBody>
                    </p:sp>
                  </mc:Choice>
                  <mc:Fallback xmlns="">
                    <p:sp>
                      <p:nvSpPr>
                        <p:cNvPr id="46" name="Rectangle 45">
                          <a:extLst>
                            <a:ext uri="{FF2B5EF4-FFF2-40B4-BE49-F238E27FC236}">
                              <a16:creationId xmlns:a16="http://schemas.microsoft.com/office/drawing/2014/main" id="{A6BE450F-9AEC-4B99-A898-38D5303F07EA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rot="5400000">
                          <a:off x="6211160" y="4030742"/>
                          <a:ext cx="1007114" cy="766513"/>
                        </a:xfrm>
                        <a:prstGeom prst="rect">
                          <a:avLst/>
                        </a:prstGeom>
                        <a:blipFill>
                          <a:blip r:embed="rId37"/>
                          <a:stretch>
                            <a:fillRect/>
                          </a:stretch>
                        </a:blipFill>
                        <a:ln w="12700"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75388144-9545-49A6-B3EC-DC967B1237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9091" y="2911550"/>
                  <a:ext cx="1172110" cy="6388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554AD7B8-634E-47AD-994C-EF6D4E7592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9091" y="2810882"/>
                  <a:ext cx="117211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AC8E6D7D-B98D-4EAF-B4BF-0AA61F1C54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9091" y="3012101"/>
                  <a:ext cx="1172110" cy="177553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7634DA4A-9AC7-4CC2-965E-BCE3B6FF32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89091" y="2963447"/>
                  <a:ext cx="1172109" cy="5100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2B9D1B04-C83A-4734-903A-4215D433DE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9091" y="3607720"/>
                  <a:ext cx="117211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1D79D64D-385A-44F3-96FF-963A06B7A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9091" y="3699999"/>
                  <a:ext cx="1172110" cy="12650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60F18E20-6E7B-4BC3-88B7-68AD6986BD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89091" y="3129316"/>
                  <a:ext cx="1172109" cy="178708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8BFF617F-33D3-402D-B58A-8A7BCB4EC9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89091" y="3764371"/>
                  <a:ext cx="1172110" cy="122753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92DAA345-F4D1-44D1-9FFC-38A8152A32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9091" y="5068802"/>
                  <a:ext cx="117211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9AAAFC56-1F5E-4848-BBA8-C9CDD47A9A64}"/>
                    </a:ext>
                  </a:extLst>
                </p:cNvPr>
                <p:cNvGrpSpPr/>
                <p:nvPr/>
              </p:nvGrpSpPr>
              <p:grpSpPr>
                <a:xfrm>
                  <a:off x="9048748" y="2492449"/>
                  <a:ext cx="852817" cy="2971801"/>
                  <a:chOff x="10308407" y="2493580"/>
                  <a:chExt cx="852817" cy="2971801"/>
                </a:xfrm>
              </p:grpSpPr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E6348939-DB18-4B78-9E37-84978C1D2F43}"/>
                      </a:ext>
                    </a:extLst>
                  </p:cNvPr>
                  <p:cNvSpPr/>
                  <p:nvPr/>
                </p:nvSpPr>
                <p:spPr>
                  <a:xfrm>
                    <a:off x="10308407" y="2493580"/>
                    <a:ext cx="787941" cy="2971801"/>
                  </a:xfrm>
                  <a:prstGeom prst="roundRect">
                    <a:avLst/>
                  </a:prstGeom>
                  <a:solidFill>
                    <a:schemeClr val="tx2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00"/>
                  </a:p>
                </p:txBody>
              </p:sp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4E30C6C0-5B15-4E0C-B79A-EE8447962F10}"/>
                      </a:ext>
                    </a:extLst>
                  </p:cNvPr>
                  <p:cNvGrpSpPr/>
                  <p:nvPr/>
                </p:nvGrpSpPr>
                <p:grpSpPr>
                  <a:xfrm>
                    <a:off x="10394711" y="2564376"/>
                    <a:ext cx="766513" cy="2827506"/>
                    <a:chOff x="6331460" y="2660514"/>
                    <a:chExt cx="766513" cy="2827506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Oval 36">
                          <a:extLst>
                            <a:ext uri="{FF2B5EF4-FFF2-40B4-BE49-F238E27FC236}">
                              <a16:creationId xmlns:a16="http://schemas.microsoft.com/office/drawing/2014/main" id="{A42188D6-4469-44A9-9911-7D6138EE35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2434" y="2660514"/>
                          <a:ext cx="603115" cy="603115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9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37" name="Oval 36">
                          <a:extLst>
                            <a:ext uri="{FF2B5EF4-FFF2-40B4-BE49-F238E27FC236}">
                              <a16:creationId xmlns:a16="http://schemas.microsoft.com/office/drawing/2014/main" id="{A42188D6-4469-44A9-9911-7D6138EE35E2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42434" y="2660514"/>
                          <a:ext cx="603115" cy="603115"/>
                        </a:xfrm>
                        <a:prstGeom prst="ellipse">
                          <a:avLst/>
                        </a:prstGeom>
                        <a:blipFill>
                          <a:blip r:embed="rId38"/>
                          <a:stretch>
                            <a:fillRect l="-6250"/>
                          </a:stretch>
                        </a:blipFill>
                        <a:ln w="1270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" name="Oval 37">
                          <a:extLst>
                            <a:ext uri="{FF2B5EF4-FFF2-40B4-BE49-F238E27FC236}">
                              <a16:creationId xmlns:a16="http://schemas.microsoft.com/office/drawing/2014/main" id="{5920D88F-64A1-4C65-AF4A-2DE5394092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2434" y="3371007"/>
                          <a:ext cx="603115" cy="603115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9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38" name="Oval 37">
                          <a:extLst>
                            <a:ext uri="{FF2B5EF4-FFF2-40B4-BE49-F238E27FC236}">
                              <a16:creationId xmlns:a16="http://schemas.microsoft.com/office/drawing/2014/main" id="{5920D88F-64A1-4C65-AF4A-2DE539409295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42434" y="3371007"/>
                          <a:ext cx="603115" cy="603115"/>
                        </a:xfrm>
                        <a:prstGeom prst="ellipse">
                          <a:avLst/>
                        </a:prstGeom>
                        <a:blipFill>
                          <a:blip r:embed="rId39"/>
                          <a:stretch>
                            <a:fillRect l="-6250"/>
                          </a:stretch>
                        </a:blipFill>
                        <a:ln w="1270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9" name="Oval 38">
                          <a:extLst>
                            <a:ext uri="{FF2B5EF4-FFF2-40B4-BE49-F238E27FC236}">
                              <a16:creationId xmlns:a16="http://schemas.microsoft.com/office/drawing/2014/main" id="{A03C518E-103D-4D4A-A80C-06AB408AE3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2434" y="4884905"/>
                          <a:ext cx="603115" cy="603115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9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39" name="Oval 38">
                          <a:extLst>
                            <a:ext uri="{FF2B5EF4-FFF2-40B4-BE49-F238E27FC236}">
                              <a16:creationId xmlns:a16="http://schemas.microsoft.com/office/drawing/2014/main" id="{A03C518E-103D-4D4A-A80C-06AB408AE3B2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42434" y="4884905"/>
                          <a:ext cx="603115" cy="603115"/>
                        </a:xfrm>
                        <a:prstGeom prst="ellipse">
                          <a:avLst/>
                        </a:prstGeom>
                        <a:blipFill>
                          <a:blip r:embed="rId40"/>
                          <a:stretch>
                            <a:fillRect l="-12500"/>
                          </a:stretch>
                        </a:blipFill>
                        <a:ln w="1270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Rectangle 39">
                          <a:extLst>
                            <a:ext uri="{FF2B5EF4-FFF2-40B4-BE49-F238E27FC236}">
                              <a16:creationId xmlns:a16="http://schemas.microsoft.com/office/drawing/2014/main" id="{AE19BDC8-724E-43A8-BD4C-F6B0AF350B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6211160" y="4030742"/>
                          <a:ext cx="1007114" cy="766513"/>
                        </a:xfrm>
                        <a:prstGeom prst="rect">
                          <a:avLst/>
                        </a:prstGeom>
                        <a:ln w="12700">
                          <a:noFill/>
                        </a:ln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p:txBody>
                    </p:sp>
                  </mc:Choice>
                  <mc:Fallback xmlns="">
                    <p:sp>
                      <p:nvSpPr>
                        <p:cNvPr id="40" name="Rectangle 39">
                          <a:extLst>
                            <a:ext uri="{FF2B5EF4-FFF2-40B4-BE49-F238E27FC236}">
                              <a16:creationId xmlns:a16="http://schemas.microsoft.com/office/drawing/2014/main" id="{AE19BDC8-724E-43A8-BD4C-F6B0AF350B23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rot="5400000">
                          <a:off x="6211160" y="4030742"/>
                          <a:ext cx="1007114" cy="766513"/>
                        </a:xfrm>
                        <a:prstGeom prst="rect">
                          <a:avLst/>
                        </a:prstGeom>
                        <a:blipFill>
                          <a:blip r:embed="rId33"/>
                          <a:stretch>
                            <a:fillRect/>
                          </a:stretch>
                        </a:blipFill>
                        <a:ln w="12700"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632075DD-ECC7-4102-8FA2-CA96568251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36690" y="2911550"/>
                  <a:ext cx="1172110" cy="6388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892FF152-A6D5-4281-A0BF-8C1583A14A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36690" y="2810882"/>
                  <a:ext cx="117211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561853F8-F82F-4829-AEF8-2B77E94B6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36690" y="3012101"/>
                  <a:ext cx="1172110" cy="177553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1662918E-C093-4846-8915-FD2630C797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36690" y="2963447"/>
                  <a:ext cx="1172109" cy="5100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DB56C18F-51A5-405D-8B70-4904CE84DD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36690" y="3607720"/>
                  <a:ext cx="117211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AABB5C52-F861-4398-8583-56E2B4BDCD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36690" y="3699999"/>
                  <a:ext cx="1172110" cy="12650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49503676-F097-4A51-BF23-9D172D94E9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36690" y="3129316"/>
                  <a:ext cx="1172109" cy="178708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A6E94C6D-390E-4FFC-A261-1545715C4B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36690" y="3764371"/>
                  <a:ext cx="1172110" cy="122753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C7BAAFF2-E926-4A10-89E6-668FD06E41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36690" y="5068802"/>
                  <a:ext cx="117211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3" name="Picture 2" descr="Image result for very deep convolutional networks for large-scale image recognition">
                <a:extLst>
                  <a:ext uri="{FF2B5EF4-FFF2-40B4-BE49-F238E27FC236}">
                    <a16:creationId xmlns:a16="http://schemas.microsoft.com/office/drawing/2014/main" id="{A2A5FA20-27C8-44AD-BC8E-ADD247A17A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51789" y="1690689"/>
                <a:ext cx="1588658" cy="8949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98" name="Rectangle: Rounded Corners 297">
              <a:extLst>
                <a:ext uri="{FF2B5EF4-FFF2-40B4-BE49-F238E27FC236}">
                  <a16:creationId xmlns:a16="http://schemas.microsoft.com/office/drawing/2014/main" id="{08C9ED57-709A-4AF2-ADC9-BC3773863CF4}"/>
                </a:ext>
              </a:extLst>
            </p:cNvPr>
            <p:cNvSpPr/>
            <p:nvPr/>
          </p:nvSpPr>
          <p:spPr>
            <a:xfrm>
              <a:off x="10496948" y="4863830"/>
              <a:ext cx="3390104" cy="1386714"/>
            </a:xfrm>
            <a:prstGeom prst="roundRect">
              <a:avLst>
                <a:gd name="adj" fmla="val 929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3F87E91D-C126-4A67-9714-8EC7F1385979}"/>
                </a:ext>
              </a:extLst>
            </p:cNvPr>
            <p:cNvSpPr txBox="1"/>
            <p:nvPr/>
          </p:nvSpPr>
          <p:spPr>
            <a:xfrm>
              <a:off x="10509468" y="4866819"/>
              <a:ext cx="337758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rbel" panose="020B0503020204020204" pitchFamily="34" charset="0"/>
                </a:rPr>
                <a:t>Multi-layer </a:t>
              </a:r>
              <a:r>
                <a:rPr lang="en-US" sz="1100" dirty="0" err="1">
                  <a:solidFill>
                    <a:schemeClr val="tx1"/>
                  </a:solidFill>
                  <a:latin typeface="Corbel" panose="020B0503020204020204" pitchFamily="34" charset="0"/>
                </a:rPr>
                <a:t>perceptrons</a:t>
              </a:r>
              <a:r>
                <a:rPr lang="en-US" sz="1100" dirty="0">
                  <a:solidFill>
                    <a:schemeClr val="tx1"/>
                  </a:solidFill>
                  <a:latin typeface="Corbel" panose="020B0503020204020204" pitchFamily="34" charset="0"/>
                </a:rPr>
                <a:t>, Convolutional Neural Networks</a:t>
              </a:r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2C358479-37DA-49B2-B10A-1D9D3232ED26}"/>
              </a:ext>
            </a:extLst>
          </p:cNvPr>
          <p:cNvGrpSpPr/>
          <p:nvPr/>
        </p:nvGrpSpPr>
        <p:grpSpPr>
          <a:xfrm>
            <a:off x="10052389" y="4477845"/>
            <a:ext cx="1525823" cy="1621512"/>
            <a:chOff x="11516262" y="4678064"/>
            <a:chExt cx="1525823" cy="1621512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893375A-1351-4F0B-BF8B-CADE4A3F4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11645109" y="5142221"/>
              <a:ext cx="1311281" cy="873625"/>
            </a:xfrm>
            <a:prstGeom prst="rect">
              <a:avLst/>
            </a:prstGeom>
          </p:spPr>
        </p:pic>
        <p:sp>
          <p:nvSpPr>
            <p:cNvPr id="342" name="Rectangle: Rounded Corners 341">
              <a:extLst>
                <a:ext uri="{FF2B5EF4-FFF2-40B4-BE49-F238E27FC236}">
                  <a16:creationId xmlns:a16="http://schemas.microsoft.com/office/drawing/2014/main" id="{743D62DA-2296-476B-99E2-D50C2953EFD3}"/>
                </a:ext>
              </a:extLst>
            </p:cNvPr>
            <p:cNvSpPr/>
            <p:nvPr/>
          </p:nvSpPr>
          <p:spPr>
            <a:xfrm>
              <a:off x="11575477" y="4678064"/>
              <a:ext cx="1398681" cy="1621512"/>
            </a:xfrm>
            <a:prstGeom prst="roundRect">
              <a:avLst>
                <a:gd name="adj" fmla="val 929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EBE3BFFD-FD8F-4A5D-8C2F-66E50F48390E}"/>
                </a:ext>
              </a:extLst>
            </p:cNvPr>
            <p:cNvSpPr txBox="1"/>
            <p:nvPr/>
          </p:nvSpPr>
          <p:spPr>
            <a:xfrm>
              <a:off x="11516262" y="4688850"/>
              <a:ext cx="152582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rbel" panose="020B0503020204020204" pitchFamily="34" charset="0"/>
                </a:rPr>
                <a:t>Encoder-Decoder Convolutional Neural Networks</a:t>
              </a:r>
            </a:p>
          </p:txBody>
        </p:sp>
      </p:grpSp>
      <p:cxnSp>
        <p:nvCxnSpPr>
          <p:cNvPr id="393" name="Connector: Curved 392">
            <a:extLst>
              <a:ext uri="{FF2B5EF4-FFF2-40B4-BE49-F238E27FC236}">
                <a16:creationId xmlns:a16="http://schemas.microsoft.com/office/drawing/2014/main" id="{7C418FF7-0DB6-4B14-9145-56E0542D751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107459" y="2556108"/>
            <a:ext cx="884819" cy="1469643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6" name="TextBox 395">
            <a:extLst>
              <a:ext uri="{FF2B5EF4-FFF2-40B4-BE49-F238E27FC236}">
                <a16:creationId xmlns:a16="http://schemas.microsoft.com/office/drawing/2014/main" id="{13D4D505-7831-496F-A3BE-353FFA799849}"/>
              </a:ext>
            </a:extLst>
          </p:cNvPr>
          <p:cNvSpPr txBox="1"/>
          <p:nvPr/>
        </p:nvSpPr>
        <p:spPr>
          <a:xfrm>
            <a:off x="4476641" y="1491967"/>
            <a:ext cx="2110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bel" panose="020B0503020204020204" pitchFamily="34" charset="0"/>
              </a:rPr>
              <a:t>Sequence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0DE553F5-4218-4FCA-8448-87FF8DE53E9B}"/>
              </a:ext>
            </a:extLst>
          </p:cNvPr>
          <p:cNvSpPr txBox="1"/>
          <p:nvPr/>
        </p:nvSpPr>
        <p:spPr>
          <a:xfrm>
            <a:off x="5411153" y="2872497"/>
            <a:ext cx="128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bel" panose="020B0503020204020204" pitchFamily="34" charset="0"/>
              </a:rPr>
              <a:t>Fixed-size</a:t>
            </a:r>
          </a:p>
        </p:txBody>
      </p:sp>
      <p:cxnSp>
        <p:nvCxnSpPr>
          <p:cNvPr id="399" name="Connector: Curved 398">
            <a:extLst>
              <a:ext uri="{FF2B5EF4-FFF2-40B4-BE49-F238E27FC236}">
                <a16:creationId xmlns:a16="http://schemas.microsoft.com/office/drawing/2014/main" id="{E02BA3CD-EFB0-4446-9749-7974524100EC}"/>
              </a:ext>
            </a:extLst>
          </p:cNvPr>
          <p:cNvCxnSpPr>
            <a:cxnSpLocks/>
            <a:stCxn id="11" idx="2"/>
            <a:endCxn id="299" idx="0"/>
          </p:cNvCxnSpPr>
          <p:nvPr/>
        </p:nvCxnSpPr>
        <p:spPr>
          <a:xfrm rot="16200000" flipH="1">
            <a:off x="6622126" y="4874506"/>
            <a:ext cx="808826" cy="6259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2" name="Connector: Curved 401">
            <a:extLst>
              <a:ext uri="{FF2B5EF4-FFF2-40B4-BE49-F238E27FC236}">
                <a16:creationId xmlns:a16="http://schemas.microsoft.com/office/drawing/2014/main" id="{612FCA52-363E-439E-9A54-174B84AAF24A}"/>
              </a:ext>
            </a:extLst>
          </p:cNvPr>
          <p:cNvCxnSpPr>
            <a:cxnSpLocks/>
            <a:stCxn id="11" idx="3"/>
            <a:endCxn id="342" idx="1"/>
          </p:cNvCxnSpPr>
          <p:nvPr/>
        </p:nvCxnSpPr>
        <p:spPr>
          <a:xfrm>
            <a:off x="8054541" y="4025751"/>
            <a:ext cx="2057063" cy="126285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2CDA22F2-E68B-47A4-B403-615C60E1FB0D}"/>
              </a:ext>
            </a:extLst>
          </p:cNvPr>
          <p:cNvSpPr txBox="1"/>
          <p:nvPr/>
        </p:nvSpPr>
        <p:spPr>
          <a:xfrm>
            <a:off x="5291910" y="4690899"/>
            <a:ext cx="2110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bel" panose="020B0503020204020204" pitchFamily="34" charset="0"/>
              </a:rPr>
              <a:t>Classification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5F5451C8-CFA4-4081-B5C8-CF2E37F5D8B0}"/>
              </a:ext>
            </a:extLst>
          </p:cNvPr>
          <p:cNvSpPr txBox="1"/>
          <p:nvPr/>
        </p:nvSpPr>
        <p:spPr>
          <a:xfrm>
            <a:off x="8539229" y="4051575"/>
            <a:ext cx="2110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bel" panose="020B0503020204020204" pitchFamily="34" charset="0"/>
              </a:rPr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97162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45" grpId="0"/>
      <p:bldP spid="246" grpId="0"/>
      <p:bldP spid="247" grpId="0"/>
      <p:bldP spid="396" grpId="0"/>
      <p:bldP spid="398" grpId="0"/>
      <p:bldP spid="405" grpId="0"/>
      <p:bldP spid="4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Deep learning: pros &amp; cons</a:t>
            </a:r>
            <a:endParaRPr/>
          </a:p>
        </p:txBody>
      </p:sp>
      <p:sp>
        <p:nvSpPr>
          <p:cNvPr id="411" name="Google Shape;411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297800"/>
          </a:xfrm>
          <a:prstGeom prst="rect">
            <a:avLst/>
          </a:prstGeom>
          <a:solidFill>
            <a:srgbClr val="D9EAD3"/>
          </a:solidFill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nl-BE"/>
              <a:t>State-of-the-art performance in most domains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BE"/>
              <a:t>Existing frameworks make implementation relatively easy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nl-BE"/>
              <a:t>Keras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nl-BE"/>
              <a:t>TensorFlow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nl-BE"/>
              <a:t>PyTorch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BE"/>
              <a:t>Large user-community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nl-BE"/>
              <a:t>Code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nl-BE"/>
              <a:t>Data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nl-BE"/>
              <a:t>Pre-trained models</a:t>
            </a:r>
            <a:endParaRPr/>
          </a:p>
        </p:txBody>
      </p:sp>
      <p:sp>
        <p:nvSpPr>
          <p:cNvPr id="412" name="Google Shape;412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4</a:t>
            </a:fld>
            <a:endParaRPr/>
          </a:p>
        </p:txBody>
      </p:sp>
      <p:sp>
        <p:nvSpPr>
          <p:cNvPr id="413" name="Google Shape;413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297800"/>
          </a:xfrm>
          <a:prstGeom prst="rect">
            <a:avLst/>
          </a:prstGeom>
          <a:solidFill>
            <a:srgbClr val="F4CCCC"/>
          </a:solidFill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nl-BE" dirty="0" err="1"/>
              <a:t>Requires</a:t>
            </a:r>
            <a:r>
              <a:rPr lang="nl-BE" dirty="0"/>
              <a:t> </a:t>
            </a:r>
            <a:r>
              <a:rPr lang="nl-BE" dirty="0" err="1"/>
              <a:t>lots</a:t>
            </a:r>
            <a:r>
              <a:rPr lang="nl-BE" dirty="0"/>
              <a:t> of (</a:t>
            </a:r>
            <a:r>
              <a:rPr lang="nl-BE" dirty="0" err="1"/>
              <a:t>labeled</a:t>
            </a:r>
            <a:r>
              <a:rPr lang="nl-BE" dirty="0"/>
              <a:t>) data! 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BE" dirty="0" err="1"/>
              <a:t>Computationally</a:t>
            </a:r>
            <a:r>
              <a:rPr lang="nl-BE" dirty="0"/>
              <a:t> </a:t>
            </a:r>
            <a:r>
              <a:rPr lang="nl-BE" dirty="0" err="1"/>
              <a:t>expensive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nl-BE" dirty="0" err="1"/>
              <a:t>Typically</a:t>
            </a:r>
            <a:r>
              <a:rPr lang="nl-BE" dirty="0"/>
              <a:t> </a:t>
            </a:r>
            <a:r>
              <a:rPr lang="nl-BE" dirty="0" err="1"/>
              <a:t>requires</a:t>
            </a:r>
            <a:r>
              <a:rPr lang="nl-BE" dirty="0"/>
              <a:t> GPU(s)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nl-BE" dirty="0"/>
              <a:t>Training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time-</a:t>
            </a:r>
            <a:r>
              <a:rPr lang="nl-BE" dirty="0" err="1"/>
              <a:t>consuming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BE" dirty="0"/>
              <a:t>Model </a:t>
            </a:r>
            <a:r>
              <a:rPr lang="nl-BE" dirty="0" err="1"/>
              <a:t>finetuning</a:t>
            </a:r>
            <a:r>
              <a:rPr lang="nl-BE" dirty="0"/>
              <a:t> </a:t>
            </a:r>
            <a:r>
              <a:rPr lang="nl-BE" dirty="0" err="1"/>
              <a:t>requires</a:t>
            </a:r>
            <a:r>
              <a:rPr lang="nl-BE" dirty="0"/>
              <a:t> expertise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BE" dirty="0" err="1"/>
              <a:t>Extracted</a:t>
            </a:r>
            <a:r>
              <a:rPr lang="nl-BE" dirty="0"/>
              <a:t> features are hard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interpret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BE" dirty="0" err="1"/>
              <a:t>Still</a:t>
            </a:r>
            <a:r>
              <a:rPr lang="nl-BE" dirty="0"/>
              <a:t> </a:t>
            </a:r>
            <a:r>
              <a:rPr lang="nl-BE" dirty="0" err="1"/>
              <a:t>lacking</a:t>
            </a:r>
            <a:r>
              <a:rPr lang="nl-BE" dirty="0"/>
              <a:t> </a:t>
            </a:r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theoretical</a:t>
            </a:r>
            <a:r>
              <a:rPr lang="nl-BE" dirty="0"/>
              <a:t> </a:t>
            </a:r>
            <a:r>
              <a:rPr lang="nl-BE" dirty="0" err="1"/>
              <a:t>fundaments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2EA8AD-B630-4BAB-9169-348A45A5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tips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68E346-0664-4F68-A102-8A78D6878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41787"/>
            <a:ext cx="5257800" cy="4274256"/>
          </a:xfrm>
        </p:spPr>
        <p:txBody>
          <a:bodyPr/>
          <a:lstStyle/>
          <a:p>
            <a:pPr marL="50800" indent="0">
              <a:buNone/>
            </a:pPr>
            <a:r>
              <a:rPr lang="en-US" sz="2000" dirty="0"/>
              <a:t>If you want to get started by yourself: </a:t>
            </a:r>
          </a:p>
          <a:p>
            <a:r>
              <a:rPr lang="en-US" sz="2000" dirty="0"/>
              <a:t>Start simple: </a:t>
            </a:r>
          </a:p>
          <a:p>
            <a:pPr lvl="1"/>
            <a:r>
              <a:rPr lang="en-US" sz="1800" dirty="0"/>
              <a:t>Classical methods (SVM, K-means, PCA, etc.) can perform sufficiently well! </a:t>
            </a:r>
          </a:p>
          <a:p>
            <a:r>
              <a:rPr lang="en-US" sz="2000" dirty="0"/>
              <a:t>Training a custom neural network: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1800" dirty="0"/>
              <a:t>Start with a small network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1800" dirty="0"/>
              <a:t>Increase the network capacity (wider and/or deeper) to fit the training data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1800" dirty="0"/>
              <a:t>Keep track of overfitting and make the proper adjustments (dropout, data augmentation, batch normalization, etc.)</a:t>
            </a:r>
          </a:p>
          <a:p>
            <a:pPr marL="533400" indent="-457200"/>
            <a:r>
              <a:rPr lang="en-US" sz="2000" dirty="0"/>
              <a:t>Need GPU compute resources? </a:t>
            </a:r>
          </a:p>
          <a:p>
            <a:pPr marL="990600" lvl="1" indent="-457200"/>
            <a:r>
              <a:rPr lang="en-US" sz="1800" dirty="0"/>
              <a:t>UGent HPC: </a:t>
            </a:r>
            <a:r>
              <a:rPr lang="en-US" sz="1800" dirty="0">
                <a:hlinkClick r:id="rId2"/>
              </a:rPr>
              <a:t>https://www.ugent.be/hpc/en</a:t>
            </a:r>
            <a:r>
              <a:rPr lang="en-US" sz="1800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87755-42E3-4119-BD36-9DE28FB6D7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5</a:t>
            </a:fld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6B629A-CAAE-4136-81A5-90853D8BC4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72" t="20627" r="11995" b="21531"/>
          <a:stretch/>
        </p:blipFill>
        <p:spPr>
          <a:xfrm>
            <a:off x="6095999" y="2256817"/>
            <a:ext cx="5698227" cy="341893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937B3D-A2E2-4B0D-B358-A8C8183646A1}"/>
              </a:ext>
            </a:extLst>
          </p:cNvPr>
          <p:cNvSpPr/>
          <p:nvPr/>
        </p:nvSpPr>
        <p:spPr>
          <a:xfrm>
            <a:off x="9982200" y="4640094"/>
            <a:ext cx="1905000" cy="103565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9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6328-5A20-433A-B9A3-6376215B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0C37A-E4C2-48E8-BC72-69313520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41787"/>
            <a:ext cx="6204626" cy="4274256"/>
          </a:xfrm>
        </p:spPr>
        <p:txBody>
          <a:bodyPr/>
          <a:lstStyle/>
          <a:p>
            <a:pPr marL="50800" indent="0">
              <a:buNone/>
            </a:pPr>
            <a:r>
              <a:rPr lang="en-US" sz="2400" dirty="0"/>
              <a:t>Lots of resources available! </a:t>
            </a:r>
          </a:p>
          <a:p>
            <a:r>
              <a:rPr lang="en-US" sz="2400" dirty="0"/>
              <a:t>Deep Learning e-book: </a:t>
            </a:r>
            <a:r>
              <a:rPr lang="en-US" sz="2400" dirty="0">
                <a:hlinkClick r:id="rId2"/>
              </a:rPr>
              <a:t>https://www.deeplearningbook.org/</a:t>
            </a:r>
            <a:r>
              <a:rPr lang="en-US" sz="2400" dirty="0"/>
              <a:t> </a:t>
            </a:r>
          </a:p>
          <a:p>
            <a:r>
              <a:rPr lang="en-US" sz="2400" dirty="0"/>
              <a:t>Practical tutorials in </a:t>
            </a:r>
            <a:r>
              <a:rPr lang="en-US" sz="2400" dirty="0" err="1"/>
              <a:t>PyTorch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https://pytorch.org/tutorials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Slides and exercises (+ solutions) of this workshop are available: </a:t>
            </a:r>
            <a:r>
              <a:rPr lang="en-US" sz="2400" dirty="0">
                <a:hlinkClick r:id="rId4"/>
              </a:rPr>
              <a:t>https://github.com/JorisRoels/deep-learning-biology</a:t>
            </a:r>
            <a:r>
              <a:rPr lang="en-US" sz="2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C3D13-E2CB-4295-BDFB-1DED780534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6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8B680C-2325-467F-87DD-2EBDAE392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6692" y="1690688"/>
            <a:ext cx="3361695" cy="442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0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F526F-E355-4C6B-9736-95CF228894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7</a:t>
            </a:fld>
            <a:endParaRPr lang="nl-B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04ED352-4FDA-4B6B-A95B-564BE742E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sz="6600" dirty="0"/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108854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E119F-F4D4-4A96-A0CA-D154E4BE859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374806"/>
      </p:ext>
    </p:extLst>
  </p:cSld>
  <p:clrMapOvr>
    <a:masterClrMapping/>
  </p:clrMapOvr>
</p:sld>
</file>

<file path=ppt/theme/theme1.xml><?xml version="1.0" encoding="utf-8"?>
<a:theme xmlns:a="http://schemas.openxmlformats.org/drawingml/2006/main" name="VIB_templates">
  <a:themeElements>
    <a:clrScheme name="VIB Colours">
      <a:dk1>
        <a:srgbClr val="1B2944"/>
      </a:dk1>
      <a:lt1>
        <a:srgbClr val="FFFFFF"/>
      </a:lt1>
      <a:dk2>
        <a:srgbClr val="1B2944"/>
      </a:dk2>
      <a:lt2>
        <a:srgbClr val="FFFFFF"/>
      </a:lt2>
      <a:accent1>
        <a:srgbClr val="5DB7B1"/>
      </a:accent1>
      <a:accent2>
        <a:srgbClr val="5A2A82"/>
      </a:accent2>
      <a:accent3>
        <a:srgbClr val="FF681E"/>
      </a:accent3>
      <a:accent4>
        <a:srgbClr val="1B2944"/>
      </a:accent4>
      <a:accent5>
        <a:srgbClr val="7C7C7C"/>
      </a:accent5>
      <a:accent6>
        <a:srgbClr val="FFFFFF"/>
      </a:accent6>
      <a:hlink>
        <a:srgbClr val="5DB7B1"/>
      </a:hlink>
      <a:folHlink>
        <a:srgbClr val="5DB7B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323</Words>
  <Application>Microsoft Office PowerPoint</Application>
  <PresentationFormat>Widescreen</PresentationFormat>
  <Paragraphs>102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Wingdings</vt:lpstr>
      <vt:lpstr>Corbel</vt:lpstr>
      <vt:lpstr>Cambria Math</vt:lpstr>
      <vt:lpstr>Arial</vt:lpstr>
      <vt:lpstr>Calibri</vt:lpstr>
      <vt:lpstr>VIB_templates</vt:lpstr>
      <vt:lpstr>Deep Learning for Biology</vt:lpstr>
      <vt:lpstr>Conclusion</vt:lpstr>
      <vt:lpstr>Deep learning road to solutions</vt:lpstr>
      <vt:lpstr>Deep learning: pros &amp; cons</vt:lpstr>
      <vt:lpstr>Practical tips</vt:lpstr>
      <vt:lpstr>More information</vt:lpstr>
      <vt:lpstr>Thank you!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Biology</dc:title>
  <cp:lastModifiedBy>Joris Roels</cp:lastModifiedBy>
  <cp:revision>17</cp:revision>
  <dcterms:modified xsi:type="dcterms:W3CDTF">2021-12-07T21:18:59Z</dcterms:modified>
</cp:coreProperties>
</file>