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orbel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41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413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regular.fntdata"/><Relationship Id="rId14" Type="http://schemas.openxmlformats.org/officeDocument/2006/relationships/slide" Target="slides/slide9.xml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rbe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4732f2a3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4732f2a3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4732f2a3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f21f230c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f21f230c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af21f230c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f21f230c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f21f230c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af21f230cd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f21f230cd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f21f230cd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af21f230cd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f21f230cd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f21f230cd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af21f230cd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f21f230cd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f21f230cd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af21f230cd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f21f230cd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f21f230cd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af21f230cd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f21f230cd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f21f230cd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af21f230cd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f21f230cd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f21f230cd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af21f230cd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45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437702" y="1276473"/>
            <a:ext cx="941864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rbel"/>
              <a:buNone/>
              <a:defRPr b="1" sz="5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424301" y="3756148"/>
            <a:ext cx="9432043" cy="822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000"/>
              <a:buFont typeface="Corbel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2" type="body"/>
          </p:nvPr>
        </p:nvSpPr>
        <p:spPr>
          <a:xfrm>
            <a:off x="8047664" y="6343466"/>
            <a:ext cx="3617360" cy="22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3" type="body"/>
          </p:nvPr>
        </p:nvSpPr>
        <p:spPr>
          <a:xfrm>
            <a:off x="5140322" y="6343466"/>
            <a:ext cx="1474152" cy="216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ctrTitle"/>
          </p:nvPr>
        </p:nvSpPr>
        <p:spPr>
          <a:xfrm>
            <a:off x="437702" y="1276473"/>
            <a:ext cx="902633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5400"/>
              <a:buFont typeface="Corbel"/>
              <a:buNone/>
              <a:defRPr b="1" sz="54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424301" y="3756148"/>
            <a:ext cx="9039181" cy="822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2944"/>
              </a:buClr>
              <a:buSzPts val="2400"/>
              <a:buNone/>
              <a:defRPr sz="24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000"/>
              <a:buFont typeface="Corbel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idx="2" type="body"/>
          </p:nvPr>
        </p:nvSpPr>
        <p:spPr>
          <a:xfrm>
            <a:off x="7887644" y="6343466"/>
            <a:ext cx="3617360" cy="22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3" type="body"/>
          </p:nvPr>
        </p:nvSpPr>
        <p:spPr>
          <a:xfrm>
            <a:off x="10030852" y="6050735"/>
            <a:ext cx="1474152" cy="216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_slide">
  <p:cSld name="Chapter_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>
            <p:ph type="ctrTitle"/>
          </p:nvPr>
        </p:nvSpPr>
        <p:spPr>
          <a:xfrm>
            <a:off x="437702" y="1276473"/>
            <a:ext cx="941864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b="1" sz="4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41787"/>
            <a:ext cx="10515600" cy="427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">
  <p:cSld name="Title, sub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8200" y="365126"/>
            <a:ext cx="10515600" cy="7728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8200" y="1841787"/>
            <a:ext cx="10515600" cy="427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40" name="Google Shape;40;p6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42" name="Google Shape;42;p6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838200" y="1191349"/>
            <a:ext cx="10515600" cy="58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6341"/>
              </a:buClr>
              <a:buSzPts val="3200"/>
              <a:buNone/>
              <a:defRPr sz="3200">
                <a:solidFill>
                  <a:srgbClr val="EA63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49" name="Google Shape;49;p6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838200" y="1825625"/>
            <a:ext cx="5181600" cy="4297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6172200" y="1825625"/>
            <a:ext cx="5181600" cy="4297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58" name="Google Shape;58;p7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60" name="Google Shape;60;p7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5" name="Google Shape;6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66" name="Google Shape;66;p7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2" name="Google Shape;7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73" name="Google Shape;73;p8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75" name="Google Shape;75;p8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" name="Google Shape;79;p8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0" name="Google Shape;8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81" name="Google Shape;81;p8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" name="Google Shape;8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87" name="Google Shape;87;p9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8" name="Google Shape;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89" name="Google Shape;89;p9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9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4" name="Google Shape;9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95" name="Google Shape;95;p9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" name="Google Shape;9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 b="1" i="0" sz="44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294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400"/>
              <a:buFont typeface="Corbel"/>
              <a:buChar char="•"/>
              <a:defRPr b="0" i="0" sz="24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ctrTitle"/>
          </p:nvPr>
        </p:nvSpPr>
        <p:spPr>
          <a:xfrm>
            <a:off x="437702" y="1276473"/>
            <a:ext cx="94185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Deep Learning for Biology</a:t>
            </a:r>
            <a:endParaRPr/>
          </a:p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424301" y="3756148"/>
            <a:ext cx="9432000" cy="8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nl-BE"/>
              <a:t>Joris Roels</a:t>
            </a:r>
            <a:endParaRPr/>
          </a:p>
        </p:txBody>
      </p:sp>
      <p:sp>
        <p:nvSpPr>
          <p:cNvPr id="108" name="Google Shape;108;p11"/>
          <p:cNvSpPr txBox="1"/>
          <p:nvPr>
            <p:ph idx="2" type="body"/>
          </p:nvPr>
        </p:nvSpPr>
        <p:spPr>
          <a:xfrm>
            <a:off x="8047664" y="6343466"/>
            <a:ext cx="3617400" cy="22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 txBox="1"/>
          <p:nvPr>
            <p:ph idx="3" type="body"/>
          </p:nvPr>
        </p:nvSpPr>
        <p:spPr>
          <a:xfrm>
            <a:off x="5140322" y="6343466"/>
            <a:ext cx="1474200" cy="21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ctrTitle"/>
          </p:nvPr>
        </p:nvSpPr>
        <p:spPr>
          <a:xfrm>
            <a:off x="437702" y="1276473"/>
            <a:ext cx="94185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Recurrent</a:t>
            </a:r>
            <a:r>
              <a:rPr lang="nl-BE"/>
              <a:t> Neural Networks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Overview</a:t>
            </a:r>
            <a:endParaRPr/>
          </a:p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838200" y="1841775"/>
            <a:ext cx="5257800" cy="427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nl-BE"/>
              <a:t>Introduction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nl-BE"/>
              <a:t>Recurrent Neural Networks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nl-BE"/>
              <a:t>Vanishing/exploding gradients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nl-BE"/>
              <a:t>Long Short Term Memory Networks</a:t>
            </a:r>
            <a:endParaRPr/>
          </a:p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ctrTitle"/>
          </p:nvPr>
        </p:nvSpPr>
        <p:spPr>
          <a:xfrm>
            <a:off x="437702" y="1276473"/>
            <a:ext cx="90264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Introduction</a:t>
            </a:r>
            <a:endParaRPr/>
          </a:p>
        </p:txBody>
      </p:sp>
      <p:sp>
        <p:nvSpPr>
          <p:cNvPr id="130" name="Google Shape;130;p14"/>
          <p:cNvSpPr txBox="1"/>
          <p:nvPr>
            <p:ph idx="1" type="subTitle"/>
          </p:nvPr>
        </p:nvSpPr>
        <p:spPr>
          <a:xfrm>
            <a:off x="424301" y="3756148"/>
            <a:ext cx="9039300" cy="8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7887644" y="6343466"/>
            <a:ext cx="3617400" cy="22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 txBox="1"/>
          <p:nvPr>
            <p:ph idx="3" type="body"/>
          </p:nvPr>
        </p:nvSpPr>
        <p:spPr>
          <a:xfrm>
            <a:off x="10030852" y="6050735"/>
            <a:ext cx="1474200" cy="21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ctrTitle"/>
          </p:nvPr>
        </p:nvSpPr>
        <p:spPr>
          <a:xfrm>
            <a:off x="437702" y="1276473"/>
            <a:ext cx="90264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Recurrent Neural Networks</a:t>
            </a:r>
            <a:endParaRPr/>
          </a:p>
        </p:txBody>
      </p:sp>
      <p:sp>
        <p:nvSpPr>
          <p:cNvPr id="139" name="Google Shape;139;p15"/>
          <p:cNvSpPr txBox="1"/>
          <p:nvPr>
            <p:ph idx="1" type="subTitle"/>
          </p:nvPr>
        </p:nvSpPr>
        <p:spPr>
          <a:xfrm>
            <a:off x="424301" y="3756148"/>
            <a:ext cx="9039300" cy="8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>
            <p:ph idx="2" type="body"/>
          </p:nvPr>
        </p:nvSpPr>
        <p:spPr>
          <a:xfrm>
            <a:off x="7887644" y="6343466"/>
            <a:ext cx="3617400" cy="22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3" type="body"/>
          </p:nvPr>
        </p:nvSpPr>
        <p:spPr>
          <a:xfrm>
            <a:off x="10030852" y="6050735"/>
            <a:ext cx="1474200" cy="21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ctrTitle"/>
          </p:nvPr>
        </p:nvSpPr>
        <p:spPr>
          <a:xfrm>
            <a:off x="437702" y="1276473"/>
            <a:ext cx="90264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Vanishing/exploding gradients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subTitle"/>
          </p:nvPr>
        </p:nvSpPr>
        <p:spPr>
          <a:xfrm>
            <a:off x="424301" y="3756148"/>
            <a:ext cx="9039300" cy="8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>
            <p:ph idx="2" type="body"/>
          </p:nvPr>
        </p:nvSpPr>
        <p:spPr>
          <a:xfrm>
            <a:off x="7887644" y="6343466"/>
            <a:ext cx="3617400" cy="22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idx="3" type="body"/>
          </p:nvPr>
        </p:nvSpPr>
        <p:spPr>
          <a:xfrm>
            <a:off x="10030852" y="6050735"/>
            <a:ext cx="1474200" cy="21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ctrTitle"/>
          </p:nvPr>
        </p:nvSpPr>
        <p:spPr>
          <a:xfrm>
            <a:off x="437702" y="1276473"/>
            <a:ext cx="90264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Long Short Term Memory Networks</a:t>
            </a:r>
            <a:endParaRPr/>
          </a:p>
        </p:txBody>
      </p:sp>
      <p:sp>
        <p:nvSpPr>
          <p:cNvPr id="157" name="Google Shape;157;p17"/>
          <p:cNvSpPr txBox="1"/>
          <p:nvPr>
            <p:ph idx="1" type="subTitle"/>
          </p:nvPr>
        </p:nvSpPr>
        <p:spPr>
          <a:xfrm>
            <a:off x="424301" y="3756148"/>
            <a:ext cx="9039300" cy="8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2" type="body"/>
          </p:nvPr>
        </p:nvSpPr>
        <p:spPr>
          <a:xfrm>
            <a:off x="7887644" y="6343466"/>
            <a:ext cx="3617400" cy="22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3" type="body"/>
          </p:nvPr>
        </p:nvSpPr>
        <p:spPr>
          <a:xfrm>
            <a:off x="10030852" y="6050735"/>
            <a:ext cx="1474200" cy="21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References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38200" y="1841787"/>
            <a:ext cx="10515600" cy="427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t/>
            </a:r>
            <a:endParaRPr sz="2000"/>
          </a:p>
        </p:txBody>
      </p:sp>
      <p:sp>
        <p:nvSpPr>
          <p:cNvPr id="172" name="Google Shape;172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B_templates">
  <a:themeElements>
    <a:clrScheme name="VIB Colours">
      <a:dk1>
        <a:srgbClr val="1B2944"/>
      </a:dk1>
      <a:lt1>
        <a:srgbClr val="FFFFFF"/>
      </a:lt1>
      <a:dk2>
        <a:srgbClr val="1B2944"/>
      </a:dk2>
      <a:lt2>
        <a:srgbClr val="FFFFFF"/>
      </a:lt2>
      <a:accent1>
        <a:srgbClr val="5DB7B1"/>
      </a:accent1>
      <a:accent2>
        <a:srgbClr val="5A2A82"/>
      </a:accent2>
      <a:accent3>
        <a:srgbClr val="FF681E"/>
      </a:accent3>
      <a:accent4>
        <a:srgbClr val="1B2944"/>
      </a:accent4>
      <a:accent5>
        <a:srgbClr val="7C7C7C"/>
      </a:accent5>
      <a:accent6>
        <a:srgbClr val="FFFFFF"/>
      </a:accent6>
      <a:hlink>
        <a:srgbClr val="5DB7B1"/>
      </a:hlink>
      <a:folHlink>
        <a:srgbClr val="5DB7B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