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3" r:id="rId3"/>
    <p:sldId id="257" r:id="rId4"/>
    <p:sldId id="258" r:id="rId5"/>
    <p:sldId id="267" r:id="rId6"/>
    <p:sldId id="262" r:id="rId7"/>
    <p:sldId id="268" r:id="rId8"/>
    <p:sldId id="272" r:id="rId9"/>
    <p:sldId id="269"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89" autoAdjust="0"/>
  </p:normalViewPr>
  <p:slideViewPr>
    <p:cSldViewPr snapToGrid="0">
      <p:cViewPr varScale="1">
        <p:scale>
          <a:sx n="77" d="100"/>
          <a:sy n="77" d="100"/>
        </p:scale>
        <p:origin x="10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EF924-DFF2-4BBC-B7D5-F5FE604AB757}" type="datetimeFigureOut">
              <a:rPr lang="en-GB" smtClean="0"/>
              <a:t>24/05/2019</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D512F-4FAC-4F6F-A98A-C0FD150A2758}" type="slidenum">
              <a:rPr lang="en-GB" smtClean="0"/>
              <a:t>‹nr.›</a:t>
            </a:fld>
            <a:endParaRPr lang="en-GB"/>
          </a:p>
        </p:txBody>
      </p:sp>
    </p:spTree>
    <p:extLst>
      <p:ext uri="{BB962C8B-B14F-4D97-AF65-F5344CB8AC3E}">
        <p14:creationId xmlns:p14="http://schemas.microsoft.com/office/powerpoint/2010/main" val="402460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Embed a boardgame with somewhat complex rules with technology to decrease the knowledge needed to play this game. </a:t>
            </a:r>
          </a:p>
          <a:p>
            <a:r>
              <a:rPr lang="en-GB" dirty="0"/>
              <a:t>We used monopoly as an example, we played it online once and there are a lot of rules that I never used while playing with the physical boardgame that made the game more interesting </a:t>
            </a:r>
            <a:r>
              <a:rPr lang="en-GB" dirty="0" err="1"/>
              <a:t>imo</a:t>
            </a:r>
            <a:r>
              <a:rPr lang="en-GB" dirty="0"/>
              <a:t>.</a:t>
            </a:r>
          </a:p>
          <a:p>
            <a:r>
              <a:rPr lang="en-GB" dirty="0"/>
              <a:t>Our goal was to make a framework that can be used in all boardgames with a similar style. Right now it could be used with all boardgames which have a linear pathway.</a:t>
            </a:r>
          </a:p>
          <a:p>
            <a:r>
              <a:rPr lang="en-GB" dirty="0"/>
              <a:t>This framework would combine RFID tags to determine which piece had moved and LIDAR to determine where it moved to. This changed during our research and experiments.</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2</a:t>
            </a:fld>
            <a:endParaRPr lang="en-GB"/>
          </a:p>
        </p:txBody>
      </p:sp>
    </p:spTree>
    <p:extLst>
      <p:ext uri="{BB962C8B-B14F-4D97-AF65-F5344CB8AC3E}">
        <p14:creationId xmlns:p14="http://schemas.microsoft.com/office/powerpoint/2010/main" val="240505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With the use of this LIDAR we made a program were you can set the amount of cells the boardgame has, the minimum range to the cells and the maximum range which is the distance from the LIDAR to the end of the cells. With this program we could determine which cells were occupied and pass this information to the game itself. From there we can then determine which cell position has moved (based on the previous received array).</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12</a:t>
            </a:fld>
            <a:endParaRPr lang="en-GB"/>
          </a:p>
        </p:txBody>
      </p:sp>
    </p:spTree>
    <p:extLst>
      <p:ext uri="{BB962C8B-B14F-4D97-AF65-F5344CB8AC3E}">
        <p14:creationId xmlns:p14="http://schemas.microsoft.com/office/powerpoint/2010/main" val="297085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We then found and adjusted a open source monopoly game. It turns out that finding a feature complete monopoly game that is open source is not that easy. Our original goal for using technology to make the complex features easier is not achieved by this because only the simple features are implemented. To completely implement the game is </a:t>
            </a:r>
            <a:r>
              <a:rPr lang="en-GB" dirty="0" err="1"/>
              <a:t>kinda</a:t>
            </a:r>
            <a:r>
              <a:rPr lang="en-GB" dirty="0"/>
              <a:t> out of the scope of this project, the important part is using the LIDAR and plugging it into the game. If the game was feature complete we only needed to change the ‘</a:t>
            </a:r>
            <a:r>
              <a:rPr lang="en-GB" dirty="0" err="1"/>
              <a:t>rollDice</a:t>
            </a:r>
            <a:r>
              <a:rPr lang="en-GB" dirty="0"/>
              <a:t>’ function in order to make it work. Right now we even added a history function because we didn’t even knew what happened during a turn.</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13</a:t>
            </a:fld>
            <a:endParaRPr lang="en-GB"/>
          </a:p>
        </p:txBody>
      </p:sp>
    </p:spTree>
    <p:extLst>
      <p:ext uri="{BB962C8B-B14F-4D97-AF65-F5344CB8AC3E}">
        <p14:creationId xmlns:p14="http://schemas.microsoft.com/office/powerpoint/2010/main" val="396483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This gives the option to play on a physical boardgame to people all over the world. Off course the difficulty here would be checking if the player is not cheating, right now you could easily set your piece wherever you want and then the game will just assume your new position as your actual position. </a:t>
            </a:r>
          </a:p>
          <a:p>
            <a:r>
              <a:rPr lang="en-GB" dirty="0"/>
              <a:t>Right now it’s not hard to plug the software we created for the lidar in any boardgame because all you need to do is set some parameters according to the board you printed or drew. We could make this process even easier by communicating through COM ports or something similar.</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15</a:t>
            </a:fld>
            <a:endParaRPr lang="en-GB"/>
          </a:p>
        </p:txBody>
      </p:sp>
    </p:spTree>
    <p:extLst>
      <p:ext uri="{BB962C8B-B14F-4D97-AF65-F5344CB8AC3E}">
        <p14:creationId xmlns:p14="http://schemas.microsoft.com/office/powerpoint/2010/main" val="18114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Our first idea was to work with multiple scanners and RFID tags on every piece of the board game. With this we could make an triangular calculation with the signal strength of each RFID tag to determine the location.</a:t>
            </a:r>
          </a:p>
          <a:p>
            <a:r>
              <a:rPr lang="en-GB" dirty="0"/>
              <a:t>In our feedback of this idea we understood that you would need an Arduino with a reader for every single scanner which would turn out to be too expensive.</a:t>
            </a:r>
          </a:p>
          <a:p>
            <a:r>
              <a:rPr lang="en-GB" dirty="0"/>
              <a:t>Then you also said that an simultaneous RFID reader is available here at EDM. This reader should be able to read multiple tags at once.</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4</a:t>
            </a:fld>
            <a:endParaRPr lang="en-GB"/>
          </a:p>
        </p:txBody>
      </p:sp>
    </p:spTree>
    <p:extLst>
      <p:ext uri="{BB962C8B-B14F-4D97-AF65-F5344CB8AC3E}">
        <p14:creationId xmlns:p14="http://schemas.microsoft.com/office/powerpoint/2010/main" val="143946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So the next thing we needed to do was test the available RFID reader that could read multiple tags simultaneously, according to the spec sheets this reader is able to read 100 tags at once.</a:t>
            </a: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BD512F-4FAC-4F6F-A98A-C0FD150A275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781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Even with a very simple setup like this you get results like these. Bad CRC shows that the received signal is not reliable enough to ensure a correct received value. Like you can see most of the time only 2 different tags are detected, with the addition of tags in front of the reader this doesn’t increase, it makes it even worst sometimes.</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6</a:t>
            </a:fld>
            <a:endParaRPr lang="en-GB"/>
          </a:p>
        </p:txBody>
      </p:sp>
    </p:spTree>
    <p:extLst>
      <p:ext uri="{BB962C8B-B14F-4D97-AF65-F5344CB8AC3E}">
        <p14:creationId xmlns:p14="http://schemas.microsoft.com/office/powerpoint/2010/main" val="167423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So this test resulted that the RFID reader is way to unreliable for even a simple setup so let alone a board filled with even more tags.</a:t>
            </a:r>
          </a:p>
          <a:p>
            <a:r>
              <a:rPr lang="en-GB" dirty="0"/>
              <a:t>We did some research why this was the case because the reviews of the reader are good and a lot of people have shown a working example. The tags are Ultra-High Frequency tags, so these should avoid interference with other tags according to our research. </a:t>
            </a:r>
          </a:p>
          <a:p>
            <a:r>
              <a:rPr lang="en-GB" dirty="0"/>
              <a:t>During this research we saw that the examples had an external power supply so we tried adding a power supply as well. But the results were not better than before we attached the power supply.</a:t>
            </a:r>
          </a:p>
          <a:p>
            <a:r>
              <a:rPr lang="en-GB" dirty="0"/>
              <a:t>We also noticed that the examples had completely different use cases which only required to read each tag once. So we tried putting the tags out of the scanners range and back in the scanners range. This resulted in way better output, even just moving the tags results in better output. An RFID tag draws energy from Radio Frequency waves, we think that if these stay stationary this energy may be insufficient for the RFID tag to sent a reliable and complete signal. In all use cases for RFID the tags are moving, like using RFID tags to track inventory items from a warehouse.</a:t>
            </a:r>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BD512F-4FAC-4F6F-A98A-C0FD150A275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2156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Tijdelijke aanduiding voor dianumm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BD512F-4FAC-4F6F-A98A-C0FD150A275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29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While working on the RFID tags we also experimented with the LIDAR.</a:t>
            </a:r>
          </a:p>
          <a:p>
            <a:endParaRPr lang="en-GB" dirty="0"/>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9</a:t>
            </a:fld>
            <a:endParaRPr lang="en-GB"/>
          </a:p>
        </p:txBody>
      </p:sp>
    </p:spTree>
    <p:extLst>
      <p:ext uri="{BB962C8B-B14F-4D97-AF65-F5344CB8AC3E}">
        <p14:creationId xmlns:p14="http://schemas.microsoft.com/office/powerpoint/2010/main" val="312894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started experimenting with the </a:t>
            </a:r>
            <a:r>
              <a:rPr lang="en-GB" dirty="0" err="1">
                <a:solidFill>
                  <a:srgbClr val="191B0E"/>
                </a:solidFill>
              </a:rPr>
              <a:t>Velodyne</a:t>
            </a:r>
            <a:r>
              <a:rPr lang="en-GB" dirty="0">
                <a:solidFill>
                  <a:srgbClr val="191B0E"/>
                </a:solidFill>
              </a:rPr>
              <a:t> LIDAR which was available from EDM.</a:t>
            </a:r>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10</a:t>
            </a:fld>
            <a:endParaRPr lang="en-GB"/>
          </a:p>
        </p:txBody>
      </p:sp>
    </p:spTree>
    <p:extLst>
      <p:ext uri="{BB962C8B-B14F-4D97-AF65-F5344CB8AC3E}">
        <p14:creationId xmlns:p14="http://schemas.microsoft.com/office/powerpoint/2010/main" val="44826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The </a:t>
            </a:r>
            <a:r>
              <a:rPr lang="en-GB" dirty="0" err="1"/>
              <a:t>Velodyne</a:t>
            </a:r>
            <a:r>
              <a:rPr lang="en-GB" dirty="0"/>
              <a:t> LIDAR has a minimum range of 0.9 meters and a maximum range of 100 meters. This is good for outdoors, which the LIDAR is designed for, but not really for our idea. We could change our idea yes, but at this stage we still though to combine the RFID tags and the LIDAR on a single boardgame. So we looked into different LIDAR’s and found a cheaper developer edition with a minimum range of 20 </a:t>
            </a:r>
            <a:r>
              <a:rPr lang="en-GB" dirty="0" err="1"/>
              <a:t>centimeters</a:t>
            </a:r>
            <a:r>
              <a:rPr lang="en-GB" dirty="0"/>
              <a:t>. This one was ordered and delivered very quickly.</a:t>
            </a:r>
          </a:p>
          <a:p>
            <a:endParaRPr lang="en-GB" dirty="0"/>
          </a:p>
        </p:txBody>
      </p:sp>
      <p:sp>
        <p:nvSpPr>
          <p:cNvPr id="4" name="Tijdelijke aanduiding voor dianummer 3"/>
          <p:cNvSpPr>
            <a:spLocks noGrp="1"/>
          </p:cNvSpPr>
          <p:nvPr>
            <p:ph type="sldNum" sz="quarter" idx="5"/>
          </p:nvPr>
        </p:nvSpPr>
        <p:spPr/>
        <p:txBody>
          <a:bodyPr/>
          <a:lstStyle/>
          <a:p>
            <a:fld id="{56BD512F-4FAC-4F6F-A98A-C0FD150A2758}" type="slidenum">
              <a:rPr lang="en-GB" smtClean="0"/>
              <a:t>11</a:t>
            </a:fld>
            <a:endParaRPr lang="en-GB"/>
          </a:p>
        </p:txBody>
      </p:sp>
    </p:spTree>
    <p:extLst>
      <p:ext uri="{BB962C8B-B14F-4D97-AF65-F5344CB8AC3E}">
        <p14:creationId xmlns:p14="http://schemas.microsoft.com/office/powerpoint/2010/main" val="212054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nl-NL"/>
              <a:t>Klik om stijl te bewerken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9B9F911-4387-43F8-A07F-201CD4871AB4}" type="slidenum">
              <a:rPr lang="en-GB" smtClean="0"/>
              <a:t>‹nr.›</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577636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92832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225817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94348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63EAFDA-3715-4AF6-B48A-1D2BB523B6C0}" type="datetimeFigureOut">
              <a:rPr lang="en-GB" smtClean="0"/>
              <a:t>24/05/2019</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9B9F911-4387-43F8-A07F-201CD4871AB4}" type="slidenum">
              <a:rPr lang="en-GB" smtClean="0"/>
              <a:t>‹nr.›</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4376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nl-NL"/>
              <a:t>Klik om stijl te bewerken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F63EAFDA-3715-4AF6-B48A-1D2BB523B6C0}" type="datetimeFigureOut">
              <a:rPr lang="en-GB" smtClean="0"/>
              <a:t>24/05/2019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34263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nl-NL"/>
              <a:t>Klik om stijl te bewerken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F63EAFDA-3715-4AF6-B48A-1D2BB523B6C0}" type="datetimeFigureOut">
              <a:rPr lang="en-GB" smtClean="0"/>
              <a:t>24/05/2019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275959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F63EAFDA-3715-4AF6-B48A-1D2BB523B6C0}" type="datetimeFigureOut">
              <a:rPr lang="en-GB" smtClean="0"/>
              <a:t>24/05/2019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36648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EAFDA-3715-4AF6-B48A-1D2BB523B6C0}" type="datetimeFigureOut">
              <a:rPr lang="en-GB" smtClean="0"/>
              <a:t>24/05/2019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B9F911-4387-43F8-A07F-201CD4871AB4}" type="slidenum">
              <a:rPr lang="en-GB" smtClean="0"/>
              <a:t>‹nr.›</a:t>
            </a:fld>
            <a:endParaRPr lang="en-GB"/>
          </a:p>
        </p:txBody>
      </p:sp>
    </p:spTree>
    <p:extLst>
      <p:ext uri="{BB962C8B-B14F-4D97-AF65-F5344CB8AC3E}">
        <p14:creationId xmlns:p14="http://schemas.microsoft.com/office/powerpoint/2010/main" val="370387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nl-NL"/>
              <a:t>Klik om stijl te bewerken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3EAFDA-3715-4AF6-B48A-1D2BB523B6C0}" type="datetimeFigureOut">
              <a:rPr lang="en-GB" smtClean="0"/>
              <a:t>24/05/2019</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9B9F911-4387-43F8-A07F-201CD4871AB4}" type="slidenum">
              <a:rPr lang="en-GB" smtClean="0"/>
              <a:t>‹nr.›</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49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nl-NL"/>
              <a:t>Klik om stijl te bewerken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63EAFDA-3715-4AF6-B48A-1D2BB523B6C0}" type="datetimeFigureOut">
              <a:rPr lang="en-GB" smtClean="0"/>
              <a:t>24/05/2019</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9B9F911-4387-43F8-A07F-201CD4871AB4}" type="slidenum">
              <a:rPr lang="en-GB" smtClean="0"/>
              <a:t>‹nr.›</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286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63EAFDA-3715-4AF6-B48A-1D2BB523B6C0}" type="datetimeFigureOut">
              <a:rPr lang="en-GB" smtClean="0"/>
              <a:t>24/05/2019</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9B9F911-4387-43F8-A07F-201CD4871AB4}" type="slidenum">
              <a:rPr lang="en-GB" smtClean="0"/>
              <a:t>‹nr.›</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1701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1"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23" name="Rectangle 22">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7DF78F5-41E8-4778-974D-DC8C3BC0D0B6}"/>
              </a:ext>
            </a:extLst>
          </p:cNvPr>
          <p:cNvSpPr>
            <a:spLocks noGrp="1"/>
          </p:cNvSpPr>
          <p:nvPr>
            <p:ph type="ctrTitle"/>
          </p:nvPr>
        </p:nvSpPr>
        <p:spPr>
          <a:xfrm>
            <a:off x="1720099" y="1653731"/>
            <a:ext cx="8110584" cy="3935906"/>
          </a:xfrm>
        </p:spPr>
        <p:txBody>
          <a:bodyPr anchor="t">
            <a:normAutofit/>
          </a:bodyPr>
          <a:lstStyle/>
          <a:p>
            <a:pPr algn="l"/>
            <a:r>
              <a:rPr lang="en-US" sz="8800" dirty="0"/>
              <a:t>Presentation</a:t>
            </a:r>
            <a:r>
              <a:rPr lang="en-GB" sz="8800" dirty="0"/>
              <a:t> Project</a:t>
            </a:r>
          </a:p>
        </p:txBody>
      </p:sp>
      <p:sp>
        <p:nvSpPr>
          <p:cNvPr id="3" name="Ondertitel 2">
            <a:extLst>
              <a:ext uri="{FF2B5EF4-FFF2-40B4-BE49-F238E27FC236}">
                <a16:creationId xmlns:a16="http://schemas.microsoft.com/office/drawing/2014/main" id="{D165498A-A95A-4630-808B-33A072EE23A9}"/>
              </a:ext>
            </a:extLst>
          </p:cNvPr>
          <p:cNvSpPr>
            <a:spLocks noGrp="1"/>
          </p:cNvSpPr>
          <p:nvPr>
            <p:ph type="subTitle" idx="1"/>
          </p:nvPr>
        </p:nvSpPr>
        <p:spPr>
          <a:xfrm>
            <a:off x="1720099" y="5589638"/>
            <a:ext cx="9790030" cy="811162"/>
          </a:xfrm>
        </p:spPr>
        <p:txBody>
          <a:bodyPr>
            <a:noAutofit/>
          </a:bodyPr>
          <a:lstStyle/>
          <a:p>
            <a:pPr algn="l">
              <a:lnSpc>
                <a:spcPct val="102000"/>
              </a:lnSpc>
              <a:spcAft>
                <a:spcPts val="600"/>
              </a:spcAft>
            </a:pPr>
            <a:r>
              <a:rPr lang="en-GB" sz="1800" dirty="0"/>
              <a:t>Bjorn Jorissen</a:t>
            </a:r>
          </a:p>
          <a:p>
            <a:pPr algn="l">
              <a:lnSpc>
                <a:spcPct val="102000"/>
              </a:lnSpc>
              <a:spcAft>
                <a:spcPts val="600"/>
              </a:spcAft>
            </a:pPr>
            <a:r>
              <a:rPr lang="en-GB" sz="1800" dirty="0"/>
              <a:t>William Thenaers</a:t>
            </a:r>
          </a:p>
        </p:txBody>
      </p:sp>
    </p:spTree>
    <p:extLst>
      <p:ext uri="{BB962C8B-B14F-4D97-AF65-F5344CB8AC3E}">
        <p14:creationId xmlns:p14="http://schemas.microsoft.com/office/powerpoint/2010/main" val="6244397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42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Tijdelijke aanduiding voor inhoud 30" descr="Afbeelding met boom, binnen, tafel&#10;&#10;Automatisch gegenereerde beschrijving">
            <a:extLst>
              <a:ext uri="{FF2B5EF4-FFF2-40B4-BE49-F238E27FC236}">
                <a16:creationId xmlns:a16="http://schemas.microsoft.com/office/drawing/2014/main" id="{017AAD55-5F05-4377-8D80-CFB5D1F96C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012" y="830593"/>
            <a:ext cx="11236355" cy="5196813"/>
          </a:xfrm>
          <a:prstGeom prst="rect">
            <a:avLst/>
          </a:prstGeom>
        </p:spPr>
      </p:pic>
      <p:sp>
        <p:nvSpPr>
          <p:cNvPr id="35" name="Tijdelijke aanduiding voor inhoud 2">
            <a:extLst>
              <a:ext uri="{FF2B5EF4-FFF2-40B4-BE49-F238E27FC236}">
                <a16:creationId xmlns:a16="http://schemas.microsoft.com/office/drawing/2014/main" id="{67658250-6243-4EC7-B3E1-FEB0FC91BD61}"/>
              </a:ext>
            </a:extLst>
          </p:cNvPr>
          <p:cNvSpPr txBox="1">
            <a:spLocks/>
          </p:cNvSpPr>
          <p:nvPr/>
        </p:nvSpPr>
        <p:spPr>
          <a:xfrm>
            <a:off x="475392" y="3218465"/>
            <a:ext cx="5436894" cy="42106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lvl="0" indent="0">
              <a:buNone/>
              <a:defRPr/>
            </a:pPr>
            <a:r>
              <a:rPr lang="en-GB" dirty="0">
                <a:solidFill>
                  <a:schemeClr val="bg1"/>
                </a:solidFill>
              </a:rPr>
              <a:t>Maybe insert that video here, can’t find it though</a:t>
            </a:r>
          </a:p>
        </p:txBody>
      </p:sp>
    </p:spTree>
    <p:extLst>
      <p:ext uri="{BB962C8B-B14F-4D97-AF65-F5344CB8AC3E}">
        <p14:creationId xmlns:p14="http://schemas.microsoft.com/office/powerpoint/2010/main" val="302744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4" descr="Afbeelding met tekst, whiteboard&#10;&#10;Automatisch gegenereerde beschrijving">
            <a:extLst>
              <a:ext uri="{FF2B5EF4-FFF2-40B4-BE49-F238E27FC236}">
                <a16:creationId xmlns:a16="http://schemas.microsoft.com/office/drawing/2014/main" id="{48F22C4A-F4F9-4E48-AD4E-F2B6318E0058}"/>
              </a:ext>
            </a:extLst>
          </p:cNvPr>
          <p:cNvPicPr>
            <a:picLocks noChangeAspect="1"/>
          </p:cNvPicPr>
          <p:nvPr/>
        </p:nvPicPr>
        <p:blipFill rotWithShape="1">
          <a:blip r:embed="rId3">
            <a:extLst>
              <a:ext uri="{28A0092B-C50C-407E-A947-70E740481C1C}">
                <a14:useLocalDpi xmlns:a14="http://schemas.microsoft.com/office/drawing/2010/main" val="0"/>
              </a:ext>
            </a:extLst>
          </a:blip>
          <a:srcRect l="67867"/>
          <a:stretch/>
        </p:blipFill>
        <p:spPr>
          <a:xfrm>
            <a:off x="1195755" y="954911"/>
            <a:ext cx="3613629" cy="4948178"/>
          </a:xfrm>
          <a:prstGeom prst="rect">
            <a:avLst/>
          </a:prstGeom>
        </p:spPr>
      </p:pic>
      <p:sp>
        <p:nvSpPr>
          <p:cNvPr id="5" name="Tijdelijke aanduiding voor inhoud 2">
            <a:extLst>
              <a:ext uri="{FF2B5EF4-FFF2-40B4-BE49-F238E27FC236}">
                <a16:creationId xmlns:a16="http://schemas.microsoft.com/office/drawing/2014/main" id="{0DC612DC-2B85-4014-9EF2-0089542EE306}"/>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0">
              <a:defRPr/>
            </a:pPr>
            <a:r>
              <a:rPr lang="en-GB" dirty="0" err="1">
                <a:solidFill>
                  <a:srgbClr val="191B0E"/>
                </a:solidFill>
              </a:rPr>
              <a:t>Velodyne</a:t>
            </a:r>
            <a:r>
              <a:rPr lang="en-GB" dirty="0">
                <a:solidFill>
                  <a:srgbClr val="191B0E"/>
                </a:solidFill>
              </a:rPr>
              <a:t> LIDAR</a:t>
            </a:r>
          </a:p>
          <a:p>
            <a:pPr lvl="1">
              <a:defRPr/>
            </a:pPr>
            <a:r>
              <a:rPr lang="en-GB" dirty="0">
                <a:solidFill>
                  <a:srgbClr val="191B0E"/>
                </a:solidFill>
              </a:rPr>
              <a:t>0.9 meter &gt; Range &gt; 100 meter</a:t>
            </a:r>
          </a:p>
          <a:p>
            <a:pPr lvl="1">
              <a:defRPr/>
            </a:pPr>
            <a:r>
              <a:rPr lang="en-GB" dirty="0">
                <a:solidFill>
                  <a:srgbClr val="191B0E"/>
                </a:solidFill>
              </a:rPr>
              <a:t>Outdoors </a:t>
            </a:r>
          </a:p>
          <a:p>
            <a:pPr>
              <a:defRPr/>
            </a:pPr>
            <a:r>
              <a:rPr lang="en-GB" dirty="0">
                <a:solidFill>
                  <a:srgbClr val="191B0E"/>
                </a:solidFill>
              </a:rPr>
              <a:t>RPLIDAR</a:t>
            </a:r>
          </a:p>
          <a:p>
            <a:pPr lvl="1">
              <a:defRPr/>
            </a:pPr>
            <a:r>
              <a:rPr lang="en-US" dirty="0">
                <a:solidFill>
                  <a:srgbClr val="191B0E"/>
                </a:solidFill>
              </a:rPr>
              <a:t>20 centimeters &gt; Range &gt; 6 meter</a:t>
            </a:r>
          </a:p>
          <a:p>
            <a:pPr lvl="1">
              <a:defRPr/>
            </a:pPr>
            <a:r>
              <a:rPr lang="en-GB" dirty="0">
                <a:solidFill>
                  <a:srgbClr val="191B0E"/>
                </a:solidFill>
              </a:rPr>
              <a:t>Indoors </a:t>
            </a:r>
          </a:p>
          <a:p>
            <a:pPr>
              <a:defRPr/>
            </a:pPr>
            <a:endParaRPr lang="en-GB" dirty="0">
              <a:solidFill>
                <a:srgbClr val="191B0E"/>
              </a:solidFill>
            </a:endParaRPr>
          </a:p>
        </p:txBody>
      </p:sp>
      <p:pic>
        <p:nvPicPr>
          <p:cNvPr id="3" name="Graphic 2" descr="Duim onhoog ">
            <a:extLst>
              <a:ext uri="{FF2B5EF4-FFF2-40B4-BE49-F238E27FC236}">
                <a16:creationId xmlns:a16="http://schemas.microsoft.com/office/drawing/2014/main" id="{F00AF5D4-F413-4E23-8B32-199FCB890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30019" y="1565030"/>
            <a:ext cx="519754" cy="519754"/>
          </a:xfrm>
          <a:prstGeom prst="rect">
            <a:avLst/>
          </a:prstGeom>
        </p:spPr>
      </p:pic>
      <p:pic>
        <p:nvPicPr>
          <p:cNvPr id="6" name="Graphic 5" descr="Duim onhoog ">
            <a:extLst>
              <a:ext uri="{FF2B5EF4-FFF2-40B4-BE49-F238E27FC236}">
                <a16:creationId xmlns:a16="http://schemas.microsoft.com/office/drawing/2014/main" id="{8FBC8920-512D-4A5E-BC25-9648E611D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9339" y="2714987"/>
            <a:ext cx="519754" cy="519754"/>
          </a:xfrm>
          <a:prstGeom prst="rect">
            <a:avLst/>
          </a:prstGeom>
        </p:spPr>
      </p:pic>
    </p:spTree>
    <p:extLst>
      <p:ext uri="{BB962C8B-B14F-4D97-AF65-F5344CB8AC3E}">
        <p14:creationId xmlns:p14="http://schemas.microsoft.com/office/powerpoint/2010/main" val="337810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Tijdelijke aanduiding voor inhoud 4">
            <a:extLst>
              <a:ext uri="{FF2B5EF4-FFF2-40B4-BE49-F238E27FC236}">
                <a16:creationId xmlns:a16="http://schemas.microsoft.com/office/drawing/2014/main" id="{58EAC3E0-546C-4D4E-A176-136EC4912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80" y="805126"/>
            <a:ext cx="6247317" cy="5247747"/>
          </a:xfrm>
          <a:prstGeom prst="rect">
            <a:avLst/>
          </a:prstGeom>
        </p:spPr>
      </p:pic>
      <p:sp>
        <p:nvSpPr>
          <p:cNvPr id="10" name="Content Placeholder 9">
            <a:extLst>
              <a:ext uri="{FF2B5EF4-FFF2-40B4-BE49-F238E27FC236}">
                <a16:creationId xmlns:a16="http://schemas.microsoft.com/office/drawing/2014/main" id="{01B80B98-5224-4A14-8365-9290C38F2BE0}"/>
              </a:ext>
            </a:extLst>
          </p:cNvPr>
          <p:cNvSpPr>
            <a:spLocks noGrp="1"/>
          </p:cNvSpPr>
          <p:nvPr>
            <p:ph idx="1"/>
          </p:nvPr>
        </p:nvSpPr>
        <p:spPr>
          <a:xfrm>
            <a:off x="7294782" y="805125"/>
            <a:ext cx="4222304" cy="5247747"/>
          </a:xfrm>
        </p:spPr>
        <p:txBody>
          <a:bodyPr>
            <a:normAutofit/>
          </a:bodyPr>
          <a:lstStyle/>
          <a:p>
            <a:r>
              <a:rPr lang="en-US" dirty="0"/>
              <a:t>Amount of cells</a:t>
            </a:r>
          </a:p>
          <a:p>
            <a:r>
              <a:rPr lang="en-US" dirty="0"/>
              <a:t>Range of the cells</a:t>
            </a:r>
          </a:p>
          <a:p>
            <a:r>
              <a:rPr lang="en-US" dirty="0"/>
              <a:t>Determine which cells are occupied</a:t>
            </a:r>
          </a:p>
          <a:p>
            <a:r>
              <a:rPr lang="en-US" dirty="0"/>
              <a:t>Sent the new positions to the boardgame</a:t>
            </a:r>
          </a:p>
        </p:txBody>
      </p:sp>
    </p:spTree>
    <p:extLst>
      <p:ext uri="{BB962C8B-B14F-4D97-AF65-F5344CB8AC3E}">
        <p14:creationId xmlns:p14="http://schemas.microsoft.com/office/powerpoint/2010/main" val="251537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Tijdelijke aanduiding voor inhoud 4">
            <a:extLst>
              <a:ext uri="{FF2B5EF4-FFF2-40B4-BE49-F238E27FC236}">
                <a16:creationId xmlns:a16="http://schemas.microsoft.com/office/drawing/2014/main" id="{349AFA92-F61D-4A2A-927A-AF1987E23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53" y="805125"/>
            <a:ext cx="5247747" cy="5247747"/>
          </a:xfrm>
          <a:prstGeom prst="rect">
            <a:avLst/>
          </a:prstGeom>
        </p:spPr>
      </p:pic>
      <p:sp>
        <p:nvSpPr>
          <p:cNvPr id="10" name="Content Placeholder 9">
            <a:extLst>
              <a:ext uri="{FF2B5EF4-FFF2-40B4-BE49-F238E27FC236}">
                <a16:creationId xmlns:a16="http://schemas.microsoft.com/office/drawing/2014/main" id="{CD03E978-93CA-4418-AB14-B3568DB77403}"/>
              </a:ext>
            </a:extLst>
          </p:cNvPr>
          <p:cNvSpPr>
            <a:spLocks noGrp="1"/>
          </p:cNvSpPr>
          <p:nvPr>
            <p:ph idx="1"/>
          </p:nvPr>
        </p:nvSpPr>
        <p:spPr>
          <a:xfrm>
            <a:off x="6625883" y="805125"/>
            <a:ext cx="4891203" cy="5247747"/>
          </a:xfrm>
        </p:spPr>
        <p:txBody>
          <a:bodyPr>
            <a:normAutofit/>
          </a:bodyPr>
          <a:lstStyle/>
          <a:p>
            <a:r>
              <a:rPr lang="en-US" dirty="0"/>
              <a:t>Not feature complete</a:t>
            </a:r>
          </a:p>
          <a:p>
            <a:r>
              <a:rPr lang="en-US" dirty="0"/>
              <a:t>Some of our additions</a:t>
            </a:r>
          </a:p>
          <a:p>
            <a:pPr lvl="1"/>
            <a:r>
              <a:rPr lang="en-US" dirty="0"/>
              <a:t>History</a:t>
            </a:r>
          </a:p>
          <a:p>
            <a:pPr lvl="1"/>
            <a:r>
              <a:rPr lang="en-US" dirty="0"/>
              <a:t>Visibility of pieces</a:t>
            </a:r>
          </a:p>
          <a:p>
            <a:pPr lvl="1"/>
            <a:r>
              <a:rPr lang="en-US" dirty="0"/>
              <a:t>Improvement in comfort</a:t>
            </a:r>
          </a:p>
          <a:p>
            <a:pPr lvl="1"/>
            <a:r>
              <a:rPr lang="en-US" dirty="0"/>
              <a:t>Visual changes</a:t>
            </a:r>
          </a:p>
          <a:p>
            <a:pPr lvl="1"/>
            <a:r>
              <a:rPr lang="en-US" dirty="0"/>
              <a:t>Bug fixes (lots of them)</a:t>
            </a:r>
          </a:p>
        </p:txBody>
      </p:sp>
    </p:spTree>
    <p:extLst>
      <p:ext uri="{BB962C8B-B14F-4D97-AF65-F5344CB8AC3E}">
        <p14:creationId xmlns:p14="http://schemas.microsoft.com/office/powerpoint/2010/main" val="369362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BB8CFB-36E1-4127-9647-87287BFE97CE}"/>
              </a:ext>
            </a:extLst>
          </p:cNvPr>
          <p:cNvSpPr>
            <a:spLocks noGrp="1"/>
          </p:cNvSpPr>
          <p:nvPr>
            <p:ph type="title"/>
          </p:nvPr>
        </p:nvSpPr>
        <p:spPr/>
        <p:txBody>
          <a:bodyPr/>
          <a:lstStyle/>
          <a:p>
            <a:r>
              <a:rPr lang="en-GB" dirty="0"/>
              <a:t>[Finished project pictures and stuff</a:t>
            </a:r>
            <a:br>
              <a:rPr lang="en-GB" dirty="0"/>
            </a:br>
            <a:r>
              <a:rPr lang="en-GB" dirty="0"/>
              <a:t>carton board, pieces &amp; LIDAR]</a:t>
            </a:r>
          </a:p>
        </p:txBody>
      </p:sp>
      <p:sp>
        <p:nvSpPr>
          <p:cNvPr id="3" name="Tijdelijke aanduiding voor inhoud 2">
            <a:extLst>
              <a:ext uri="{FF2B5EF4-FFF2-40B4-BE49-F238E27FC236}">
                <a16:creationId xmlns:a16="http://schemas.microsoft.com/office/drawing/2014/main" id="{919079F0-3FF0-4FEB-ADD8-26861189549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5748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055BE-08AB-4D7F-A687-56D580FA5556}"/>
              </a:ext>
            </a:extLst>
          </p:cNvPr>
          <p:cNvSpPr>
            <a:spLocks noGrp="1"/>
          </p:cNvSpPr>
          <p:nvPr>
            <p:ph type="title"/>
          </p:nvPr>
        </p:nvSpPr>
        <p:spPr/>
        <p:txBody>
          <a:bodyPr/>
          <a:lstStyle/>
          <a:p>
            <a:r>
              <a:rPr lang="en-GB" dirty="0"/>
              <a:t>Future work</a:t>
            </a:r>
          </a:p>
        </p:txBody>
      </p:sp>
      <p:sp>
        <p:nvSpPr>
          <p:cNvPr id="3" name="Tijdelijke aanduiding voor inhoud 2">
            <a:extLst>
              <a:ext uri="{FF2B5EF4-FFF2-40B4-BE49-F238E27FC236}">
                <a16:creationId xmlns:a16="http://schemas.microsoft.com/office/drawing/2014/main" id="{ADDCB978-8C2A-4F2D-B5B7-3DB6B33029A3}"/>
              </a:ext>
            </a:extLst>
          </p:cNvPr>
          <p:cNvSpPr>
            <a:spLocks noGrp="1"/>
          </p:cNvSpPr>
          <p:nvPr>
            <p:ph idx="1"/>
          </p:nvPr>
        </p:nvSpPr>
        <p:spPr/>
        <p:txBody>
          <a:bodyPr/>
          <a:lstStyle/>
          <a:p>
            <a:r>
              <a:rPr lang="en-GB" dirty="0"/>
              <a:t>Multiplayer</a:t>
            </a:r>
          </a:p>
          <a:p>
            <a:r>
              <a:rPr lang="en-GB" dirty="0"/>
              <a:t>More games</a:t>
            </a:r>
          </a:p>
        </p:txBody>
      </p:sp>
    </p:spTree>
    <p:extLst>
      <p:ext uri="{BB962C8B-B14F-4D97-AF65-F5344CB8AC3E}">
        <p14:creationId xmlns:p14="http://schemas.microsoft.com/office/powerpoint/2010/main" val="303487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8D3E6C-FD3A-4F07-B92B-68917D896BA9}"/>
              </a:ext>
            </a:extLst>
          </p:cNvPr>
          <p:cNvSpPr>
            <a:spLocks noGrp="1"/>
          </p:cNvSpPr>
          <p:nvPr>
            <p:ph type="title"/>
          </p:nvPr>
        </p:nvSpPr>
        <p:spPr/>
        <p:txBody>
          <a:bodyPr/>
          <a:lstStyle/>
          <a:p>
            <a:r>
              <a:rPr lang="en-GB" dirty="0"/>
              <a:t>Our Idea</a:t>
            </a:r>
          </a:p>
        </p:txBody>
      </p:sp>
      <p:sp>
        <p:nvSpPr>
          <p:cNvPr id="3" name="Tijdelijke aanduiding voor inhoud 2">
            <a:extLst>
              <a:ext uri="{FF2B5EF4-FFF2-40B4-BE49-F238E27FC236}">
                <a16:creationId xmlns:a16="http://schemas.microsoft.com/office/drawing/2014/main" id="{3C4440AF-C62B-4303-8EB8-8F3167252B58}"/>
              </a:ext>
            </a:extLst>
          </p:cNvPr>
          <p:cNvSpPr>
            <a:spLocks noGrp="1"/>
          </p:cNvSpPr>
          <p:nvPr>
            <p:ph idx="1"/>
          </p:nvPr>
        </p:nvSpPr>
        <p:spPr/>
        <p:txBody>
          <a:bodyPr/>
          <a:lstStyle/>
          <a:p>
            <a:r>
              <a:rPr lang="en-GB" dirty="0"/>
              <a:t>Complex rules </a:t>
            </a:r>
            <a:r>
              <a:rPr lang="en-GB" dirty="0">
                <a:sym typeface="Wingdings" panose="05000000000000000000" pitchFamily="2" charset="2"/>
              </a:rPr>
              <a:t> use </a:t>
            </a:r>
            <a:r>
              <a:rPr lang="en-GB" dirty="0"/>
              <a:t>technology</a:t>
            </a:r>
          </a:p>
          <a:p>
            <a:r>
              <a:rPr lang="en-GB" dirty="0"/>
              <a:t>Monopoly has rules that are often overlooked</a:t>
            </a:r>
          </a:p>
          <a:p>
            <a:r>
              <a:rPr lang="en-GB" dirty="0"/>
              <a:t>Framework </a:t>
            </a:r>
            <a:r>
              <a:rPr lang="en-GB" dirty="0">
                <a:sym typeface="Wingdings" panose="05000000000000000000" pitchFamily="2" charset="2"/>
              </a:rPr>
              <a:t> boardgames with linear pathway</a:t>
            </a:r>
          </a:p>
          <a:p>
            <a:r>
              <a:rPr lang="en-GB" dirty="0">
                <a:sym typeface="Wingdings" panose="05000000000000000000" pitchFamily="2" charset="2"/>
              </a:rPr>
              <a:t>Using RFID tags &amp; LIDAR</a:t>
            </a:r>
            <a:endParaRPr lang="en-GB" dirty="0"/>
          </a:p>
        </p:txBody>
      </p:sp>
    </p:spTree>
    <p:extLst>
      <p:ext uri="{BB962C8B-B14F-4D97-AF65-F5344CB8AC3E}">
        <p14:creationId xmlns:p14="http://schemas.microsoft.com/office/powerpoint/2010/main" val="194611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Tijdelijke aanduiding voor inhoud 4" descr="Afbeelding met tekst, whiteboard&#10;&#10;Automatisch gegenereerde beschrijving">
            <a:extLst>
              <a:ext uri="{FF2B5EF4-FFF2-40B4-BE49-F238E27FC236}">
                <a16:creationId xmlns:a16="http://schemas.microsoft.com/office/drawing/2014/main" id="{B9A2D624-5763-4E72-B393-735C1A988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071" y="954911"/>
            <a:ext cx="11245860" cy="4948178"/>
          </a:xfrm>
          <a:prstGeom prst="rect">
            <a:avLst/>
          </a:prstGeom>
        </p:spPr>
      </p:pic>
    </p:spTree>
    <p:extLst>
      <p:ext uri="{BB962C8B-B14F-4D97-AF65-F5344CB8AC3E}">
        <p14:creationId xmlns:p14="http://schemas.microsoft.com/office/powerpoint/2010/main" val="2388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Tijdelijke aanduiding voor inhoud 4" descr="Afbeelding met tekst, whiteboard&#10;&#10;Automatisch gegenereerde beschrijving">
            <a:extLst>
              <a:ext uri="{FF2B5EF4-FFF2-40B4-BE49-F238E27FC236}">
                <a16:creationId xmlns:a16="http://schemas.microsoft.com/office/drawing/2014/main" id="{B9A2D624-5763-4E72-B393-735C1A9882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71180"/>
          <a:stretch/>
        </p:blipFill>
        <p:spPr>
          <a:xfrm>
            <a:off x="1287814" y="755120"/>
            <a:ext cx="3437271" cy="5247747"/>
          </a:xfrm>
          <a:prstGeom prst="rect">
            <a:avLst/>
          </a:prstGeom>
        </p:spPr>
      </p:pic>
      <p:sp>
        <p:nvSpPr>
          <p:cNvPr id="11" name="Tijdelijke aanduiding voor inhoud 2">
            <a:extLst>
              <a:ext uri="{FF2B5EF4-FFF2-40B4-BE49-F238E27FC236}">
                <a16:creationId xmlns:a16="http://schemas.microsoft.com/office/drawing/2014/main" id="{4051F2DD-20D5-4BC7-98F9-236CFF8469A0}"/>
              </a:ext>
            </a:extLst>
          </p:cNvPr>
          <p:cNvSpPr txBox="1">
            <a:spLocks/>
          </p:cNvSpPr>
          <p:nvPr/>
        </p:nvSpPr>
        <p:spPr>
          <a:xfrm>
            <a:off x="5306204" y="755120"/>
            <a:ext cx="6407701" cy="524774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Idea: multiple scanners</a:t>
            </a:r>
          </a:p>
          <a:p>
            <a:r>
              <a:rPr lang="en-US" dirty="0"/>
              <a:t>Feedback: to expensive</a:t>
            </a:r>
          </a:p>
          <a:p>
            <a:pPr marL="384048" lvl="1"/>
            <a:r>
              <a:rPr lang="en-US" dirty="0"/>
              <a:t>Every scanner </a:t>
            </a:r>
            <a:r>
              <a:rPr lang="en-US" dirty="0">
                <a:sym typeface="Wingdings" panose="05000000000000000000" pitchFamily="2" charset="2"/>
              </a:rPr>
              <a:t> </a:t>
            </a:r>
            <a:r>
              <a:rPr lang="en-US" dirty="0"/>
              <a:t>an Arduino</a:t>
            </a:r>
          </a:p>
          <a:p>
            <a:pPr marL="384048" lvl="1"/>
            <a:r>
              <a:rPr lang="en-US" dirty="0"/>
              <a:t>Simultaneous RFID reader available</a:t>
            </a:r>
          </a:p>
        </p:txBody>
      </p:sp>
    </p:spTree>
    <p:extLst>
      <p:ext uri="{BB962C8B-B14F-4D97-AF65-F5344CB8AC3E}">
        <p14:creationId xmlns:p14="http://schemas.microsoft.com/office/powerpoint/2010/main" val="404575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jdelijke aanduiding voor inhoud 2">
            <a:extLst>
              <a:ext uri="{FF2B5EF4-FFF2-40B4-BE49-F238E27FC236}">
                <a16:creationId xmlns:a16="http://schemas.microsoft.com/office/drawing/2014/main" id="{4051F2DD-20D5-4BC7-98F9-236CFF8469A0}"/>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GB" dirty="0">
                <a:solidFill>
                  <a:schemeClr val="tx1"/>
                </a:solidFill>
              </a:rPr>
              <a:t>Test the available simultaneous RFID reader</a:t>
            </a:r>
          </a:p>
        </p:txBody>
      </p:sp>
      <p:pic>
        <p:nvPicPr>
          <p:cNvPr id="6" name="Tijdelijke aanduiding voor inhoud 4" descr="Afbeelding met tekst, whiteboard&#10;&#10;Automatisch gegenereerde beschrijving">
            <a:extLst>
              <a:ext uri="{FF2B5EF4-FFF2-40B4-BE49-F238E27FC236}">
                <a16:creationId xmlns:a16="http://schemas.microsoft.com/office/drawing/2014/main" id="{C3342955-27C4-4EB8-8C40-4FA446A826A7}"/>
              </a:ext>
            </a:extLst>
          </p:cNvPr>
          <p:cNvPicPr>
            <a:picLocks noChangeAspect="1"/>
          </p:cNvPicPr>
          <p:nvPr/>
        </p:nvPicPr>
        <p:blipFill rotWithShape="1">
          <a:blip r:embed="rId3">
            <a:extLst>
              <a:ext uri="{28A0092B-C50C-407E-A947-70E740481C1C}">
                <a14:useLocalDpi xmlns:a14="http://schemas.microsoft.com/office/drawing/2010/main" val="0"/>
              </a:ext>
            </a:extLst>
          </a:blip>
          <a:srcRect l="32377" r="37643"/>
          <a:stretch/>
        </p:blipFill>
        <p:spPr>
          <a:xfrm>
            <a:off x="1289401" y="906691"/>
            <a:ext cx="3437270" cy="5044618"/>
          </a:xfrm>
          <a:prstGeom prst="rect">
            <a:avLst/>
          </a:prstGeom>
        </p:spPr>
      </p:pic>
    </p:spTree>
    <p:extLst>
      <p:ext uri="{BB962C8B-B14F-4D97-AF65-F5344CB8AC3E}">
        <p14:creationId xmlns:p14="http://schemas.microsoft.com/office/powerpoint/2010/main" val="34824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ijdelijke aanduiding voor inhoud 4" descr="Afbeelding met tafel, object&#10;&#10;Automatisch gegenereerde beschrijving">
            <a:extLst>
              <a:ext uri="{FF2B5EF4-FFF2-40B4-BE49-F238E27FC236}">
                <a16:creationId xmlns:a16="http://schemas.microsoft.com/office/drawing/2014/main" id="{7F228B25-54D3-4F79-B349-848EDF9611B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60867" y="602625"/>
            <a:ext cx="7536999" cy="5652750"/>
          </a:xfrm>
          <a:prstGeom prst="rect">
            <a:avLst/>
          </a:prstGeom>
        </p:spPr>
      </p:pic>
      <p:pic>
        <p:nvPicPr>
          <p:cNvPr id="17" name="2019-05-03 17-48-17">
            <a:hlinkClick r:id="" action="ppaction://media"/>
            <a:extLst>
              <a:ext uri="{FF2B5EF4-FFF2-40B4-BE49-F238E27FC236}">
                <a16:creationId xmlns:a16="http://schemas.microsoft.com/office/drawing/2014/main" id="{43168616-2AC9-4798-ABCF-CF818403BDBD}"/>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6"/>
          <a:srcRect r="62704" b="13971"/>
          <a:stretch/>
        </p:blipFill>
        <p:spPr>
          <a:xfrm>
            <a:off x="7858733" y="721108"/>
            <a:ext cx="4172399" cy="5413197"/>
          </a:xfrm>
          <a:prstGeom prst="rect">
            <a:avLst/>
          </a:prstGeom>
        </p:spPr>
      </p:pic>
    </p:spTree>
    <p:extLst>
      <p:ext uri="{BB962C8B-B14F-4D97-AF65-F5344CB8AC3E}">
        <p14:creationId xmlns:p14="http://schemas.microsoft.com/office/powerpoint/2010/main" val="28469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7"/>
                                        </p:tgtEl>
                                      </p:cBhvr>
                                    </p:cmd>
                                  </p:childTnLst>
                                </p:cTn>
                              </p:par>
                            </p:childTnLst>
                          </p:cTn>
                        </p:par>
                      </p:childTnLst>
                    </p:cTn>
                  </p:par>
                </p:childTnLst>
              </p:cTn>
              <p:nextCondLst>
                <p:cond evt="onClick" delay="0">
                  <p:tgtEl>
                    <p:spTgt spid="17"/>
                  </p:tgtEl>
                </p:cond>
              </p:nextCondLst>
            </p:seq>
            <p:video>
              <p:cMediaNode vol="80000">
                <p:cTn id="12" fill="hold" display="0">
                  <p:stCondLst>
                    <p:cond delay="indefinite"/>
                  </p:stCondLst>
                </p:cTn>
                <p:tgtEl>
                  <p:spTgt spid="1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ijdelijke aanduiding voor inhoud 2">
            <a:extLst>
              <a:ext uri="{FF2B5EF4-FFF2-40B4-BE49-F238E27FC236}">
                <a16:creationId xmlns:a16="http://schemas.microsoft.com/office/drawing/2014/main" id="{4051F2DD-20D5-4BC7-98F9-236CFF8469A0}"/>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0">
              <a:defRPr/>
            </a:pPr>
            <a:r>
              <a:rPr lang="en-GB" dirty="0">
                <a:solidFill>
                  <a:srgbClr val="191B0E"/>
                </a:solidFill>
              </a:rPr>
              <a:t>Test the available simultaneous RFID reader</a:t>
            </a:r>
          </a:p>
          <a:p>
            <a:pPr lvl="1">
              <a:defRPr/>
            </a:pPr>
            <a:r>
              <a:rPr lang="en-GB" dirty="0">
                <a:solidFill>
                  <a:srgbClr val="191B0E"/>
                </a:solidFill>
              </a:rPr>
              <a:t>Way to unreliable for a simple setup</a:t>
            </a:r>
          </a:p>
          <a:p>
            <a:pPr lvl="0">
              <a:defRPr/>
            </a:pPr>
            <a:r>
              <a:rPr lang="en-GB" dirty="0">
                <a:solidFill>
                  <a:srgbClr val="191B0E"/>
                </a:solidFill>
              </a:rPr>
              <a:t>Interference of UHF tags and receivers</a:t>
            </a:r>
          </a:p>
          <a:p>
            <a:pPr lvl="0">
              <a:defRPr/>
            </a:pPr>
            <a:r>
              <a:rPr lang="en-GB" dirty="0">
                <a:solidFill>
                  <a:srgbClr val="191B0E"/>
                </a:solidFill>
              </a:rPr>
              <a:t>Power supply</a:t>
            </a:r>
          </a:p>
          <a:p>
            <a:pPr lvl="0">
              <a:defRPr/>
            </a:pPr>
            <a:r>
              <a:rPr lang="en-GB" dirty="0">
                <a:solidFill>
                  <a:srgbClr val="191B0E"/>
                </a:solidFill>
              </a:rPr>
              <a:t>In and out of range</a:t>
            </a:r>
          </a:p>
          <a:p>
            <a:pPr lvl="0">
              <a:defRPr/>
            </a:pPr>
            <a:endParaRPr lang="en-GB" dirty="0">
              <a:solidFill>
                <a:srgbClr val="191B0E"/>
              </a:solidFill>
            </a:endParaRPr>
          </a:p>
        </p:txBody>
      </p:sp>
      <p:pic>
        <p:nvPicPr>
          <p:cNvPr id="6" name="Tijdelijke aanduiding voor inhoud 4" descr="Afbeelding met tekst, whiteboard&#10;&#10;Automatisch gegenereerde beschrijving">
            <a:extLst>
              <a:ext uri="{FF2B5EF4-FFF2-40B4-BE49-F238E27FC236}">
                <a16:creationId xmlns:a16="http://schemas.microsoft.com/office/drawing/2014/main" id="{C3342955-27C4-4EB8-8C40-4FA446A826A7}"/>
              </a:ext>
            </a:extLst>
          </p:cNvPr>
          <p:cNvPicPr>
            <a:picLocks noChangeAspect="1"/>
          </p:cNvPicPr>
          <p:nvPr/>
        </p:nvPicPr>
        <p:blipFill rotWithShape="1">
          <a:blip r:embed="rId3">
            <a:extLst>
              <a:ext uri="{28A0092B-C50C-407E-A947-70E740481C1C}">
                <a14:useLocalDpi xmlns:a14="http://schemas.microsoft.com/office/drawing/2010/main" val="0"/>
              </a:ext>
            </a:extLst>
          </a:blip>
          <a:srcRect l="32377" r="37643"/>
          <a:stretch/>
        </p:blipFill>
        <p:spPr>
          <a:xfrm>
            <a:off x="1289401" y="906691"/>
            <a:ext cx="3437270" cy="5044618"/>
          </a:xfrm>
          <a:prstGeom prst="rect">
            <a:avLst/>
          </a:prstGeom>
        </p:spPr>
      </p:pic>
    </p:spTree>
    <p:extLst>
      <p:ext uri="{BB962C8B-B14F-4D97-AF65-F5344CB8AC3E}">
        <p14:creationId xmlns:p14="http://schemas.microsoft.com/office/powerpoint/2010/main" val="200357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11">
                                            <p:txEl>
                                              <p:pRg st="2" end="2"/>
                                            </p:txEl>
                                          </p:spTgt>
                                        </p:tgtEl>
                                        <p:attrNameLst>
                                          <p:attrName>style.opacity</p:attrName>
                                        </p:attrNameLst>
                                      </p:cBhvr>
                                      <p:to>
                                        <p:strVal val="0.5"/>
                                      </p:to>
                                    </p:set>
                                    <p:animEffect filter="image" prLst="opacity: 0.5">
                                      <p:cBhvr rctx="IE">
                                        <p:cTn id="17" dur="indefinite"/>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mph" presetSubtype="0" nodeType="clickEffect">
                                  <p:stCondLst>
                                    <p:cond delay="0"/>
                                  </p:stCondLst>
                                  <p:childTnLst>
                                    <p:set>
                                      <p:cBhvr>
                                        <p:cTn id="24" dur="indefinite"/>
                                        <p:tgtEl>
                                          <p:spTgt spid="11">
                                            <p:txEl>
                                              <p:pRg st="3" end="3"/>
                                            </p:txEl>
                                          </p:spTgt>
                                        </p:tgtEl>
                                        <p:attrNameLst>
                                          <p:attrName>style.opacity</p:attrName>
                                        </p:attrNameLst>
                                      </p:cBhvr>
                                      <p:to>
                                        <p:strVal val="0.5"/>
                                      </p:to>
                                    </p:set>
                                    <p:animEffect filter="image" prLst="opacity: 0.5">
                                      <p:cBhvr rctx="IE">
                                        <p:cTn id="25" dur="indefinite"/>
                                        <p:tgtEl>
                                          <p:spTgt spid="11">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fade">
                                      <p:cBhvr>
                                        <p:cTn id="2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sp>
        <p:nvSpPr>
          <p:cNvPr id="11" name="Titel 1">
            <a:extLst>
              <a:ext uri="{FF2B5EF4-FFF2-40B4-BE49-F238E27FC236}">
                <a16:creationId xmlns:a16="http://schemas.microsoft.com/office/drawing/2014/main" id="{D040B01F-1979-484C-ABED-83F34792AF7E}"/>
              </a:ext>
            </a:extLst>
          </p:cNvPr>
          <p:cNvSpPr>
            <a:spLocks noGrp="1"/>
          </p:cNvSpPr>
          <p:nvPr>
            <p:ph type="title"/>
          </p:nvPr>
        </p:nvSpPr>
        <p:spPr>
          <a:xfrm>
            <a:off x="1371600" y="685800"/>
            <a:ext cx="9601200" cy="1485900"/>
          </a:xfrm>
        </p:spPr>
        <p:txBody>
          <a:bodyPr/>
          <a:lstStyle/>
          <a:p>
            <a:pPr algn="ctr"/>
            <a:r>
              <a:rPr lang="en-GB" dirty="0"/>
              <a:t>[Moving tags &amp; output video]</a:t>
            </a:r>
          </a:p>
        </p:txBody>
      </p:sp>
    </p:spTree>
    <p:extLst>
      <p:ext uri="{BB962C8B-B14F-4D97-AF65-F5344CB8AC3E}">
        <p14:creationId xmlns:p14="http://schemas.microsoft.com/office/powerpoint/2010/main" val="248183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4" descr="Afbeelding met tekst, whiteboard&#10;&#10;Automatisch gegenereerde beschrijving">
            <a:extLst>
              <a:ext uri="{FF2B5EF4-FFF2-40B4-BE49-F238E27FC236}">
                <a16:creationId xmlns:a16="http://schemas.microsoft.com/office/drawing/2014/main" id="{48F22C4A-F4F9-4E48-AD4E-F2B6318E0058}"/>
              </a:ext>
            </a:extLst>
          </p:cNvPr>
          <p:cNvPicPr>
            <a:picLocks noChangeAspect="1"/>
          </p:cNvPicPr>
          <p:nvPr/>
        </p:nvPicPr>
        <p:blipFill rotWithShape="1">
          <a:blip r:embed="rId3">
            <a:extLst>
              <a:ext uri="{28A0092B-C50C-407E-A947-70E740481C1C}">
                <a14:useLocalDpi xmlns:a14="http://schemas.microsoft.com/office/drawing/2010/main" val="0"/>
              </a:ext>
            </a:extLst>
          </a:blip>
          <a:srcRect l="67867"/>
          <a:stretch/>
        </p:blipFill>
        <p:spPr>
          <a:xfrm>
            <a:off x="1195755" y="954911"/>
            <a:ext cx="3613629" cy="4948178"/>
          </a:xfrm>
          <a:prstGeom prst="rect">
            <a:avLst/>
          </a:prstGeom>
        </p:spPr>
      </p:pic>
      <p:sp>
        <p:nvSpPr>
          <p:cNvPr id="5" name="Tijdelijke aanduiding voor inhoud 2">
            <a:extLst>
              <a:ext uri="{FF2B5EF4-FFF2-40B4-BE49-F238E27FC236}">
                <a16:creationId xmlns:a16="http://schemas.microsoft.com/office/drawing/2014/main" id="{0DC612DC-2B85-4014-9EF2-0089542EE306}"/>
              </a:ext>
            </a:extLst>
          </p:cNvPr>
          <p:cNvSpPr txBox="1">
            <a:spLocks/>
          </p:cNvSpPr>
          <p:nvPr/>
        </p:nvSpPr>
        <p:spPr>
          <a:xfrm>
            <a:off x="5309377" y="906691"/>
            <a:ext cx="6207709" cy="496070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lvl="0">
              <a:defRPr/>
            </a:pPr>
            <a:r>
              <a:rPr lang="en-GB" dirty="0" err="1">
                <a:solidFill>
                  <a:srgbClr val="191B0E"/>
                </a:solidFill>
              </a:rPr>
              <a:t>Velodyne</a:t>
            </a:r>
            <a:r>
              <a:rPr lang="en-GB" dirty="0">
                <a:solidFill>
                  <a:srgbClr val="191B0E"/>
                </a:solidFill>
              </a:rPr>
              <a:t> LIDAR</a:t>
            </a:r>
          </a:p>
        </p:txBody>
      </p:sp>
    </p:spTree>
    <p:extLst>
      <p:ext uri="{BB962C8B-B14F-4D97-AF65-F5344CB8AC3E}">
        <p14:creationId xmlns:p14="http://schemas.microsoft.com/office/powerpoint/2010/main" val="127352584"/>
      </p:ext>
    </p:extLst>
  </p:cSld>
  <p:clrMapOvr>
    <a:masterClrMapping/>
  </p:clrMapOvr>
</p:sld>
</file>

<file path=ppt/theme/theme1.xml><?xml version="1.0" encoding="utf-8"?>
<a:theme xmlns:a="http://schemas.openxmlformats.org/drawingml/2006/main" name="Bijgesneden">
  <a:themeElements>
    <a:clrScheme name="Bijgesneden">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ijgesneden">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ijgesneden">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TM10001105[[fn=Bijsnijden]]</Template>
  <TotalTime>219</TotalTime>
  <Words>1170</Words>
  <Application>Microsoft Office PowerPoint</Application>
  <PresentationFormat>Breedbeeld</PresentationFormat>
  <Paragraphs>74</Paragraphs>
  <Slides>15</Slides>
  <Notes>12</Notes>
  <HiddenSlides>0</HiddenSlides>
  <MMClips>1</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15</vt:i4>
      </vt:variant>
    </vt:vector>
  </HeadingPairs>
  <TitlesOfParts>
    <vt:vector size="18" baseType="lpstr">
      <vt:lpstr>Calibri</vt:lpstr>
      <vt:lpstr>Franklin Gothic Book</vt:lpstr>
      <vt:lpstr>Bijgesneden</vt:lpstr>
      <vt:lpstr>Presentation Project</vt:lpstr>
      <vt:lpstr>Our Idea</vt:lpstr>
      <vt:lpstr>PowerPoint-presentatie</vt:lpstr>
      <vt:lpstr>PowerPoint-presentatie</vt:lpstr>
      <vt:lpstr>PowerPoint-presentatie</vt:lpstr>
      <vt:lpstr>PowerPoint-presentatie</vt:lpstr>
      <vt:lpstr>PowerPoint-presentatie</vt:lpstr>
      <vt:lpstr>[Moving tags &amp; output video]</vt:lpstr>
      <vt:lpstr>PowerPoint-presentatie</vt:lpstr>
      <vt:lpstr>PowerPoint-presentatie</vt:lpstr>
      <vt:lpstr>PowerPoint-presentatie</vt:lpstr>
      <vt:lpstr>PowerPoint-presentatie</vt:lpstr>
      <vt:lpstr>PowerPoint-presentatie</vt:lpstr>
      <vt:lpstr>[Finished project pictures and stuff carton board, pieces &amp; LIDAR]</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Project</dc:title>
  <dc:creator>Bjorn Jorissen</dc:creator>
  <cp:lastModifiedBy>Bjorn Jorissen</cp:lastModifiedBy>
  <cp:revision>23</cp:revision>
  <dcterms:created xsi:type="dcterms:W3CDTF">2019-05-24T10:24:07Z</dcterms:created>
  <dcterms:modified xsi:type="dcterms:W3CDTF">2019-05-24T14:12:18Z</dcterms:modified>
</cp:coreProperties>
</file>