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61FE-8FEA-47E3-BA37-326B9C69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ABFA-4CF5-46B7-8F20-45479A22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B6D-F672-470A-87B7-2222635E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B006-2EA0-46EA-B8E2-44D369F5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E12C-9CBE-4B54-9C23-E1ABCC61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7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92DD-94DB-43A2-AF0D-CDDC1E70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CEC63-C2D8-439E-94A7-3D99D8E1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F35C-0846-41EE-A03E-EC6DB3AB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88B2-1927-42AA-8C10-F53C1562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BC88-504E-442F-BC81-9125F017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0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5079A-17CB-4124-99A1-006C00235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17EE-BFC8-42F9-8115-F5510C02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F7E8-E7C6-4C88-A9F9-961DC3E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3C9C-07C6-48E3-A935-8E3EA1BE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7F37-5613-421C-9ECC-0895DED4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84B6-F6B1-4786-B4EF-8A507E0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D587-C820-4FAC-A9B4-0C1F2A48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6431-67A6-4811-9137-D0A418E3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0A43-7AD5-481D-BC8E-46CB0915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3C38-D928-412B-890F-4F318201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59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F0D2-87C6-4417-BF50-4F04B5A4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709A-72AB-4C24-B176-602E50BE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332A-BC8B-4075-9565-6F8362D7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6E68-2D61-45DE-88F3-D1DA4E95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0054-F547-43A7-9593-E57B45F4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5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793E-FD20-402D-9276-5CC1C2DC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7A3C-F6E2-4220-8B07-1EAED90F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EB193-6095-4458-AC9D-382B8BDE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94B78-B75F-43CB-91CD-2171C5E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8D1B-B53E-4779-A858-CA869754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DEC6-52CB-4B92-ADD3-C4B6A2E6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06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7AEC-B64E-4C13-B93A-CBC6F7F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32BE-DBB8-45E0-9D08-84EEB947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700F2-9F66-49EC-889C-A1BB94DD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23BA6-1F30-4D88-8C24-281A0B10E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5E23A-5061-42D8-AE4F-018B075A4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E1712-31A5-4A59-AD5B-B465D306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513B-0690-43BD-9AE7-3D3D8C76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C2498-7267-40C3-B0B0-6D3A7B15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8CFF-74B6-4C3A-A8A4-1D1CC82A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76270-E9FF-4595-996B-6EAAFA5C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5FF06-10B4-4DC6-989C-74144D0F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9670C-0C5D-4CB8-B487-FFA87F34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0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77866-9085-4C38-9CA6-47DB7138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D3C6-B02F-44B7-8985-84E122B1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F603-9B5E-46E3-9A83-BACB4A6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73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FE28-CFED-4C28-A37D-7456D072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736B-8B29-4E41-80AC-E6C9A5E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6781-10DD-4D0B-BB6B-E1CD98F1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5C09-DF78-4BF4-935F-19040F4D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93C6-59CD-4214-8BD5-1B889DB0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CC08-B8CA-467D-A316-DC9112B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4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FFD2-8CF7-460F-9A25-41A32122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B6049-06BC-42D0-A972-8E177CBAD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163A-995E-49E8-94C6-FF8394A4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B2FAC-D340-4D51-8861-6894E43A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946EB-EABF-42F1-891D-C7B8D9A4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56CB-0AA5-4AAC-B089-915D4FFB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8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F4230-3EBE-4589-BD63-5A45E591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8AEC4-6A93-4B8C-B4CB-CCD95F7E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67E3-2C42-470D-8DC8-C7010A22F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C0E1-3C09-4D62-869C-037C8950EBCF}" type="datetimeFigureOut">
              <a:rPr lang="en-NL" smtClean="0"/>
              <a:t>02/09/2019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D71E-4175-4074-902C-41C6B9EE6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69BA-03FE-48AF-8AB8-A3DED51B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7506-98BC-4667-8E94-39D9C75309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82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41A65B-5781-44F0-8C47-1511CC2DB87D}"/>
              </a:ext>
            </a:extLst>
          </p:cNvPr>
          <p:cNvSpPr/>
          <p:nvPr/>
        </p:nvSpPr>
        <p:spPr>
          <a:xfrm>
            <a:off x="2514441" y="745415"/>
            <a:ext cx="2163297" cy="5143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9DFD-F6F5-44E0-BDF4-8C52E170EA20}"/>
              </a:ext>
            </a:extLst>
          </p:cNvPr>
          <p:cNvSpPr/>
          <p:nvPr/>
        </p:nvSpPr>
        <p:spPr>
          <a:xfrm>
            <a:off x="2825145" y="745415"/>
            <a:ext cx="1081069" cy="5143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5CA1B4-3AB4-4175-9141-46D21F9C3CA7}"/>
              </a:ext>
            </a:extLst>
          </p:cNvPr>
          <p:cNvCxnSpPr>
            <a:cxnSpLocks/>
          </p:cNvCxnSpPr>
          <p:nvPr/>
        </p:nvCxnSpPr>
        <p:spPr>
          <a:xfrm flipH="1">
            <a:off x="2349473" y="999614"/>
            <a:ext cx="2009183" cy="2758677"/>
          </a:xfrm>
          <a:prstGeom prst="line">
            <a:avLst/>
          </a:prstGeom>
          <a:ln w="190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1AF3C4-9FAE-4E89-B7BA-A8FBB2306D46}"/>
              </a:ext>
            </a:extLst>
          </p:cNvPr>
          <p:cNvSpPr/>
          <p:nvPr/>
        </p:nvSpPr>
        <p:spPr>
          <a:xfrm>
            <a:off x="2457995" y="745415"/>
            <a:ext cx="33379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EB69E-55F4-4542-B9C5-776FC2C69292}"/>
              </a:ext>
            </a:extLst>
          </p:cNvPr>
          <p:cNvSpPr/>
          <p:nvPr/>
        </p:nvSpPr>
        <p:spPr>
          <a:xfrm>
            <a:off x="3911916" y="745415"/>
            <a:ext cx="18479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F75E04-48AA-4ED1-AA11-99DA1FB6D2BD}"/>
              </a:ext>
            </a:extLst>
          </p:cNvPr>
          <p:cNvCxnSpPr>
            <a:cxnSpLocks/>
          </p:cNvCxnSpPr>
          <p:nvPr/>
        </p:nvCxnSpPr>
        <p:spPr>
          <a:xfrm>
            <a:off x="2585827" y="745415"/>
            <a:ext cx="425037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E0342-34A6-4238-AC36-41211B22F6CA}"/>
              </a:ext>
            </a:extLst>
          </p:cNvPr>
          <p:cNvCxnSpPr>
            <a:cxnSpLocks/>
          </p:cNvCxnSpPr>
          <p:nvPr/>
        </p:nvCxnSpPr>
        <p:spPr>
          <a:xfrm>
            <a:off x="2585827" y="1259765"/>
            <a:ext cx="425037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8A7A9-825A-4CC9-92F0-9E7DED76C884}"/>
              </a:ext>
            </a:extLst>
          </p:cNvPr>
          <p:cNvCxnSpPr>
            <a:cxnSpLocks/>
          </p:cNvCxnSpPr>
          <p:nvPr/>
        </p:nvCxnSpPr>
        <p:spPr>
          <a:xfrm>
            <a:off x="4159816" y="1137132"/>
            <a:ext cx="383381" cy="24526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4722C9-3226-40A1-B704-94FDCDCAA7D3}"/>
              </a:ext>
            </a:extLst>
          </p:cNvPr>
          <p:cNvCxnSpPr>
            <a:cxnSpLocks/>
          </p:cNvCxnSpPr>
          <p:nvPr/>
        </p:nvCxnSpPr>
        <p:spPr>
          <a:xfrm>
            <a:off x="4358653" y="340601"/>
            <a:ext cx="0" cy="13239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324C67-7B73-40BC-91F2-A75D625BA8D6}"/>
              </a:ext>
            </a:extLst>
          </p:cNvPr>
          <p:cNvCxnSpPr>
            <a:cxnSpLocks/>
          </p:cNvCxnSpPr>
          <p:nvPr/>
        </p:nvCxnSpPr>
        <p:spPr>
          <a:xfrm>
            <a:off x="2791789" y="340602"/>
            <a:ext cx="0" cy="13239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CD363-8E1E-4BE6-BE98-2067E997AEAE}"/>
              </a:ext>
            </a:extLst>
          </p:cNvPr>
          <p:cNvCxnSpPr>
            <a:cxnSpLocks/>
          </p:cNvCxnSpPr>
          <p:nvPr/>
        </p:nvCxnSpPr>
        <p:spPr>
          <a:xfrm>
            <a:off x="4159816" y="632305"/>
            <a:ext cx="383381" cy="24526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BC4C4D-8734-455B-B885-FA0EEED93788}"/>
              </a:ext>
            </a:extLst>
          </p:cNvPr>
          <p:cNvCxnSpPr>
            <a:cxnSpLocks/>
          </p:cNvCxnSpPr>
          <p:nvPr/>
        </p:nvCxnSpPr>
        <p:spPr>
          <a:xfrm>
            <a:off x="2585827" y="999614"/>
            <a:ext cx="42503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CBEF0-8CB3-400C-BD40-1964624AB9E0}"/>
              </a:ext>
            </a:extLst>
          </p:cNvPr>
          <p:cNvCxnSpPr>
            <a:cxnSpLocks/>
          </p:cNvCxnSpPr>
          <p:nvPr/>
        </p:nvCxnSpPr>
        <p:spPr>
          <a:xfrm>
            <a:off x="4159816" y="854956"/>
            <a:ext cx="383381" cy="2666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40B711-4404-49FC-ADE7-DC2CCB5816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91789" y="1002590"/>
            <a:ext cx="0" cy="2879824"/>
          </a:xfrm>
          <a:prstGeom prst="line">
            <a:avLst/>
          </a:prstGeom>
          <a:ln w="190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255B6B5-4B73-4DCB-B727-A9A84EAFB29E}"/>
              </a:ext>
            </a:extLst>
          </p:cNvPr>
          <p:cNvSpPr/>
          <p:nvPr/>
        </p:nvSpPr>
        <p:spPr>
          <a:xfrm>
            <a:off x="124803" y="472464"/>
            <a:ext cx="5333981" cy="53244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EE7F360-EC3A-438D-B736-04C5A0095C1A}"/>
              </a:ext>
            </a:extLst>
          </p:cNvPr>
          <p:cNvSpPr/>
          <p:nvPr/>
        </p:nvSpPr>
        <p:spPr>
          <a:xfrm>
            <a:off x="623590" y="1009435"/>
            <a:ext cx="4319658" cy="430856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5C20B3-203B-4907-8346-AF8722221019}"/>
              </a:ext>
            </a:extLst>
          </p:cNvPr>
          <p:cNvCxnSpPr>
            <a:cxnSpLocks/>
          </p:cNvCxnSpPr>
          <p:nvPr/>
        </p:nvCxnSpPr>
        <p:spPr>
          <a:xfrm>
            <a:off x="3568078" y="360243"/>
            <a:ext cx="0" cy="13239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5D10BD-F225-4BA1-A667-FBD66D29885D}"/>
              </a:ext>
            </a:extLst>
          </p:cNvPr>
          <p:cNvCxnSpPr>
            <a:cxnSpLocks/>
          </p:cNvCxnSpPr>
          <p:nvPr/>
        </p:nvCxnSpPr>
        <p:spPr>
          <a:xfrm>
            <a:off x="3376713" y="970458"/>
            <a:ext cx="397014" cy="13334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DCF1D59-C3FB-493D-8619-9DB1EB7E66F8}"/>
              </a:ext>
            </a:extLst>
          </p:cNvPr>
          <p:cNvSpPr/>
          <p:nvPr/>
        </p:nvSpPr>
        <p:spPr>
          <a:xfrm>
            <a:off x="477214" y="891867"/>
            <a:ext cx="4619626" cy="45716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5899957-B661-4899-BA0D-464771BCBC62}"/>
              </a:ext>
            </a:extLst>
          </p:cNvPr>
          <p:cNvCxnSpPr>
            <a:cxnSpLocks/>
          </p:cNvCxnSpPr>
          <p:nvPr/>
        </p:nvCxnSpPr>
        <p:spPr>
          <a:xfrm flipH="1">
            <a:off x="2514441" y="1018367"/>
            <a:ext cx="1063170" cy="2886375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78F902B3-790C-4313-8BBC-743421AB0F43}"/>
              </a:ext>
            </a:extLst>
          </p:cNvPr>
          <p:cNvSpPr/>
          <p:nvPr/>
        </p:nvSpPr>
        <p:spPr>
          <a:xfrm>
            <a:off x="2195359" y="2235087"/>
            <a:ext cx="1181354" cy="323347"/>
          </a:xfrm>
          <a:prstGeom prst="arc">
            <a:avLst>
              <a:gd name="adj1" fmla="val 16200000"/>
              <a:gd name="adj2" fmla="val 2154244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9462CF1B-48D7-4C6D-AB8E-1F5C7CBEF91C}"/>
              </a:ext>
            </a:extLst>
          </p:cNvPr>
          <p:cNvSpPr/>
          <p:nvPr/>
        </p:nvSpPr>
        <p:spPr>
          <a:xfrm>
            <a:off x="2360849" y="1862933"/>
            <a:ext cx="851215" cy="31337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62BE91-B7AC-4E78-A4A6-7FD43F11E346}"/>
              </a:ext>
            </a:extLst>
          </p:cNvPr>
          <p:cNvSpPr txBox="1"/>
          <p:nvPr/>
        </p:nvSpPr>
        <p:spPr>
          <a:xfrm>
            <a:off x="2858124" y="155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β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F107755-3D08-4A73-B33B-665ED4B14254}"/>
              </a:ext>
            </a:extLst>
          </p:cNvPr>
          <p:cNvSpPr/>
          <p:nvPr/>
        </p:nvSpPr>
        <p:spPr>
          <a:xfrm>
            <a:off x="2723163" y="926388"/>
            <a:ext cx="114300" cy="109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03538B0-3FF4-44F4-B1E5-04489CBE75D6}"/>
              </a:ext>
            </a:extLst>
          </p:cNvPr>
          <p:cNvSpPr/>
          <p:nvPr/>
        </p:nvSpPr>
        <p:spPr>
          <a:xfrm>
            <a:off x="4276618" y="945883"/>
            <a:ext cx="114300" cy="109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05A829-5121-4E4D-9423-1ABBC851BBF2}"/>
              </a:ext>
            </a:extLst>
          </p:cNvPr>
          <p:cNvSpPr/>
          <p:nvPr/>
        </p:nvSpPr>
        <p:spPr>
          <a:xfrm>
            <a:off x="3492861" y="945883"/>
            <a:ext cx="114300" cy="109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66EB66-3317-4CDE-9614-86CE4F7A70A8}"/>
              </a:ext>
            </a:extLst>
          </p:cNvPr>
          <p:cNvSpPr/>
          <p:nvPr/>
        </p:nvSpPr>
        <p:spPr>
          <a:xfrm>
            <a:off x="2733675" y="3122793"/>
            <a:ext cx="114300" cy="109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FE29C4-4A22-4441-8C2F-879941031A3C}"/>
              </a:ext>
            </a:extLst>
          </p:cNvPr>
          <p:cNvSpPr txBox="1"/>
          <p:nvPr/>
        </p:nvSpPr>
        <p:spPr>
          <a:xfrm>
            <a:off x="2401792" y="29928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L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CC0CE8-0BC8-4A84-9665-849DD34B91A1}"/>
              </a:ext>
            </a:extLst>
          </p:cNvPr>
          <p:cNvSpPr txBox="1"/>
          <p:nvPr/>
        </p:nvSpPr>
        <p:spPr>
          <a:xfrm>
            <a:off x="2764648" y="7068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NL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26AB71-EBEA-434B-93C7-91D3E891430C}"/>
              </a:ext>
            </a:extLst>
          </p:cNvPr>
          <p:cNvSpPr txBox="1"/>
          <p:nvPr/>
        </p:nvSpPr>
        <p:spPr>
          <a:xfrm>
            <a:off x="4310994" y="73405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N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043176-FBF5-45DD-82A9-C838B599F9C0}"/>
              </a:ext>
            </a:extLst>
          </p:cNvPr>
          <p:cNvSpPr txBox="1"/>
          <p:nvPr/>
        </p:nvSpPr>
        <p:spPr>
          <a:xfrm>
            <a:off x="3537420" y="74172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NL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4BD7FE-E876-4DF2-8924-2786996445A6}"/>
              </a:ext>
            </a:extLst>
          </p:cNvPr>
          <p:cNvCxnSpPr>
            <a:cxnSpLocks/>
          </p:cNvCxnSpPr>
          <p:nvPr/>
        </p:nvCxnSpPr>
        <p:spPr>
          <a:xfrm>
            <a:off x="2878929" y="1103382"/>
            <a:ext cx="0" cy="234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11CE733-3AC2-45CE-B16F-DF1F9A6F26F2}"/>
              </a:ext>
            </a:extLst>
          </p:cNvPr>
          <p:cNvCxnSpPr>
            <a:cxnSpLocks/>
          </p:cNvCxnSpPr>
          <p:nvPr/>
        </p:nvCxnSpPr>
        <p:spPr>
          <a:xfrm flipH="1">
            <a:off x="2878929" y="1103382"/>
            <a:ext cx="236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0EF4734-B529-4D11-AB49-55EE9C34F2DC}"/>
              </a:ext>
            </a:extLst>
          </p:cNvPr>
          <p:cNvCxnSpPr>
            <a:cxnSpLocks/>
          </p:cNvCxnSpPr>
          <p:nvPr/>
        </p:nvCxnSpPr>
        <p:spPr>
          <a:xfrm>
            <a:off x="3286243" y="195034"/>
            <a:ext cx="2592807" cy="1779221"/>
          </a:xfrm>
          <a:prstGeom prst="line">
            <a:avLst/>
          </a:prstGeom>
          <a:ln w="190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0FE1530-2606-499B-A32E-42A9848648D3}"/>
              </a:ext>
            </a:extLst>
          </p:cNvPr>
          <p:cNvCxnSpPr>
            <a:cxnSpLocks/>
          </p:cNvCxnSpPr>
          <p:nvPr/>
        </p:nvCxnSpPr>
        <p:spPr>
          <a:xfrm flipV="1">
            <a:off x="591328" y="1012388"/>
            <a:ext cx="5517612" cy="11300"/>
          </a:xfrm>
          <a:prstGeom prst="line">
            <a:avLst/>
          </a:prstGeom>
          <a:ln w="190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3E461A1-CCAD-480E-B3D1-775226CF49E6}"/>
              </a:ext>
            </a:extLst>
          </p:cNvPr>
          <p:cNvSpPr txBox="1"/>
          <p:nvPr/>
        </p:nvSpPr>
        <p:spPr>
          <a:xfrm>
            <a:off x="5422242" y="113227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α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7C121D98-DF7D-4641-95E6-E2DA35950138}"/>
              </a:ext>
            </a:extLst>
          </p:cNvPr>
          <p:cNvSpPr/>
          <p:nvPr/>
        </p:nvSpPr>
        <p:spPr>
          <a:xfrm rot="5400000">
            <a:off x="4712124" y="845682"/>
            <a:ext cx="1181354" cy="323347"/>
          </a:xfrm>
          <a:prstGeom prst="arc">
            <a:avLst>
              <a:gd name="adj1" fmla="val 16200000"/>
              <a:gd name="adj2" fmla="val 2154244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8B77AFD-CDB5-46A9-A98D-A6D9FCD1AF05}"/>
              </a:ext>
            </a:extLst>
          </p:cNvPr>
          <p:cNvSpPr txBox="1"/>
          <p:nvPr/>
        </p:nvSpPr>
        <p:spPr>
          <a:xfrm>
            <a:off x="6830983" y="178224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 = RF / tan (</a:t>
            </a:r>
            <a:r>
              <a:rPr lang="el-GR" dirty="0"/>
              <a:t>α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F08D94-7222-4AC1-8D91-5FF23A0C1D3E}"/>
              </a:ext>
            </a:extLst>
          </p:cNvPr>
          <p:cNvSpPr txBox="1"/>
          <p:nvPr/>
        </p:nvSpPr>
        <p:spPr>
          <a:xfrm>
            <a:off x="6830983" y="2183551"/>
            <a:ext cx="362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err="1"/>
              <a:t>atan</a:t>
            </a:r>
            <a:r>
              <a:rPr lang="en-US" dirty="0"/>
              <a:t> (RC / RM) = </a:t>
            </a:r>
            <a:r>
              <a:rPr lang="en-US" dirty="0" err="1"/>
              <a:t>atan</a:t>
            </a:r>
            <a:r>
              <a:rPr lang="en-US" dirty="0"/>
              <a:t> (½ tan (</a:t>
            </a:r>
            <a:r>
              <a:rPr lang="el-GR" dirty="0"/>
              <a:t>α</a:t>
            </a:r>
            <a:r>
              <a:rPr lang="en-US" dirty="0"/>
              <a:t>)) </a:t>
            </a:r>
            <a:endParaRPr lang="en-NL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C991901-5AEF-4ECF-9B20-1357B6717C7E}"/>
              </a:ext>
            </a:extLst>
          </p:cNvPr>
          <p:cNvSpPr txBox="1"/>
          <p:nvPr/>
        </p:nvSpPr>
        <p:spPr>
          <a:xfrm>
            <a:off x="5965696" y="1160848"/>
            <a:ext cx="611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symmetry considerations: all points of car describe circles.</a:t>
            </a:r>
            <a:endParaRPr lang="en-NL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19AA03-FDF6-4D34-A0E6-54A150FE2B00}"/>
              </a:ext>
            </a:extLst>
          </p:cNvPr>
          <p:cNvSpPr txBox="1"/>
          <p:nvPr/>
        </p:nvSpPr>
        <p:spPr>
          <a:xfrm>
            <a:off x="6040989" y="3318279"/>
            <a:ext cx="475027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Suppose approximated linear displacement </a:t>
            </a:r>
            <a:r>
              <a:rPr lang="el-GR" dirty="0"/>
              <a:t>Δ</a:t>
            </a:r>
            <a:r>
              <a:rPr lang="en-US" dirty="0"/>
              <a:t>x.</a:t>
            </a:r>
          </a:p>
          <a:p>
            <a:r>
              <a:rPr lang="en-US" dirty="0"/>
              <a:t>then </a:t>
            </a:r>
            <a:r>
              <a:rPr lang="en-US" b="1" u="sng" dirty="0"/>
              <a:t>Δ</a:t>
            </a:r>
            <a:r>
              <a:rPr lang="el-GR" b="1" u="sng" dirty="0"/>
              <a:t>α</a:t>
            </a:r>
            <a:r>
              <a:rPr lang="en-US" dirty="0"/>
              <a:t> = 2 </a:t>
            </a:r>
            <a:r>
              <a:rPr lang="el-GR" dirty="0"/>
              <a:t>π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x / (2 </a:t>
            </a:r>
            <a:r>
              <a:rPr lang="el-GR" dirty="0"/>
              <a:t>π</a:t>
            </a:r>
            <a:r>
              <a:rPr lang="en-US" dirty="0"/>
              <a:t> CM) = </a:t>
            </a:r>
            <a:r>
              <a:rPr lang="el-GR" dirty="0"/>
              <a:t>Δ</a:t>
            </a:r>
            <a:r>
              <a:rPr lang="en-US" dirty="0"/>
              <a:t>x / CM =</a:t>
            </a:r>
          </a:p>
          <a:p>
            <a:r>
              <a:rPr lang="en-US" dirty="0"/>
              <a:t>2 </a:t>
            </a:r>
            <a:r>
              <a:rPr lang="en-US" dirty="0" err="1"/>
              <a:t>Δx</a:t>
            </a:r>
            <a:r>
              <a:rPr lang="en-US" dirty="0"/>
              <a:t> sin (</a:t>
            </a:r>
            <a:r>
              <a:rPr lang="el-GR" dirty="0"/>
              <a:t>β</a:t>
            </a:r>
            <a:r>
              <a:rPr lang="en-US" dirty="0"/>
              <a:t>) / RF = </a:t>
            </a:r>
            <a:r>
              <a:rPr lang="en-US" b="1" u="sng" dirty="0"/>
              <a:t>2 </a:t>
            </a:r>
            <a:r>
              <a:rPr lang="en-US" b="1" u="sng" dirty="0" err="1"/>
              <a:t>Δx</a:t>
            </a:r>
            <a:r>
              <a:rPr lang="en-US" b="1" u="sng" dirty="0"/>
              <a:t> sin (</a:t>
            </a:r>
            <a:r>
              <a:rPr lang="en-US" b="1" u="sng" dirty="0" err="1"/>
              <a:t>atan</a:t>
            </a:r>
            <a:r>
              <a:rPr lang="en-US" b="1" u="sng" dirty="0"/>
              <a:t> (</a:t>
            </a:r>
            <a:r>
              <a:rPr lang="en-US" b="1" u="sng" dirty="0" err="1"/>
              <a:t>½tan</a:t>
            </a:r>
            <a:r>
              <a:rPr lang="en-US" b="1" u="sng" dirty="0"/>
              <a:t> (</a:t>
            </a:r>
            <a:r>
              <a:rPr lang="el-GR" b="1" u="sng" dirty="0"/>
              <a:t>α</a:t>
            </a:r>
            <a:r>
              <a:rPr lang="en-US" b="1" u="sng" dirty="0"/>
              <a:t>)) / RF </a:t>
            </a:r>
            <a:endParaRPr lang="en-NL" b="1" u="sng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49C29B-9BBE-4B59-835F-97316315F4C3}"/>
              </a:ext>
            </a:extLst>
          </p:cNvPr>
          <p:cNvSpPr txBox="1"/>
          <p:nvPr/>
        </p:nvSpPr>
        <p:spPr>
          <a:xfrm>
            <a:off x="6830983" y="2696103"/>
            <a:ext cx="31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 = RC / sin (</a:t>
            </a:r>
            <a:r>
              <a:rPr lang="el-GR" dirty="0"/>
              <a:t>β</a:t>
            </a:r>
            <a:r>
              <a:rPr lang="en-US" dirty="0"/>
              <a:t>) = ½ RF / sin (</a:t>
            </a:r>
            <a:r>
              <a:rPr lang="el-GR" dirty="0"/>
              <a:t>β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B33790C-33AD-4C91-8559-01B914C01406}"/>
              </a:ext>
            </a:extLst>
          </p:cNvPr>
          <p:cNvSpPr/>
          <p:nvPr/>
        </p:nvSpPr>
        <p:spPr>
          <a:xfrm>
            <a:off x="4901807" y="14864"/>
            <a:ext cx="727150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realtime</a:t>
            </a:r>
            <a:r>
              <a:rPr lang="en-US" b="1" dirty="0"/>
              <a:t> vehicle track simulation using numerical integration, compute vehicle rotation around center C at infinitesimal displacement of C over</a:t>
            </a:r>
          </a:p>
          <a:p>
            <a:r>
              <a:rPr lang="en-US" b="1" dirty="0" err="1"/>
              <a:t>Δx</a:t>
            </a:r>
            <a:r>
              <a:rPr lang="en-US" b="1" dirty="0"/>
              <a:t> = v </a:t>
            </a:r>
            <a:r>
              <a:rPr lang="en-US" b="1" dirty="0" err="1"/>
              <a:t>Δt</a:t>
            </a:r>
            <a:r>
              <a:rPr lang="en-US" b="1" dirty="0"/>
              <a:t> with steering angle </a:t>
            </a:r>
            <a:r>
              <a:rPr lang="el-GR" b="1" dirty="0"/>
              <a:t>α</a:t>
            </a:r>
            <a:r>
              <a:rPr lang="en-US" b="1" dirty="0"/>
              <a:t>, given wheel </a:t>
            </a:r>
            <a:r>
              <a:rPr lang="en-US" b="1"/>
              <a:t>base RF.</a:t>
            </a:r>
            <a:endParaRPr lang="en-US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64FF8BC-4520-4D3C-83A0-FA1FED8174AE}"/>
              </a:ext>
            </a:extLst>
          </p:cNvPr>
          <p:cNvSpPr txBox="1"/>
          <p:nvPr/>
        </p:nvSpPr>
        <p:spPr>
          <a:xfrm>
            <a:off x="5302801" y="4432269"/>
            <a:ext cx="6717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these are the appropriate approximations.</a:t>
            </a:r>
          </a:p>
          <a:p>
            <a:r>
              <a:rPr lang="en-US" dirty="0"/>
              <a:t>If so, program a simulation and visualization using these formulae.</a:t>
            </a:r>
          </a:p>
          <a:p>
            <a:endParaRPr lang="en-US" dirty="0"/>
          </a:p>
          <a:p>
            <a:r>
              <a:rPr lang="en-US" dirty="0"/>
              <a:t>The radii of the circles differ for starboard and portside wheels,</a:t>
            </a:r>
          </a:p>
          <a:p>
            <a:r>
              <a:rPr lang="en-US" dirty="0"/>
              <a:t>what about rotational speed difference, required centripetal acceleration?</a:t>
            </a:r>
          </a:p>
          <a:p>
            <a:endParaRPr lang="en-US" dirty="0"/>
          </a:p>
          <a:p>
            <a:r>
              <a:rPr lang="en-US" dirty="0"/>
              <a:t>Extra:  What about toe-in, toe-out, caster, camber?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EF82-9253-4645-8CE2-4D044C54C2A5}"/>
              </a:ext>
            </a:extLst>
          </p:cNvPr>
          <p:cNvSpPr txBox="1"/>
          <p:nvPr/>
        </p:nvSpPr>
        <p:spPr>
          <a:xfrm>
            <a:off x="124803" y="6215653"/>
            <a:ext cx="15166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GEATEC</a:t>
            </a:r>
            <a:r>
              <a:rPr lang="en-US" sz="120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engineering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400" dirty="0" err="1"/>
              <a:t>Licence</a:t>
            </a:r>
            <a:r>
              <a:rPr lang="en-US" sz="1400" dirty="0"/>
              <a:t>: Apache 2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8AE10-43B5-4AB4-8099-F7659F4CC0E5}"/>
              </a:ext>
            </a:extLst>
          </p:cNvPr>
          <p:cNvSpPr txBox="1"/>
          <p:nvPr/>
        </p:nvSpPr>
        <p:spPr>
          <a:xfrm>
            <a:off x="771503" y="2280604"/>
            <a:ext cx="1265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= Front</a:t>
            </a:r>
          </a:p>
          <a:p>
            <a:r>
              <a:rPr lang="en-US" dirty="0"/>
              <a:t>C  = Center</a:t>
            </a:r>
          </a:p>
          <a:p>
            <a:r>
              <a:rPr lang="en-US" dirty="0"/>
              <a:t>R  = Rear</a:t>
            </a:r>
          </a:p>
          <a:p>
            <a:r>
              <a:rPr lang="en-US" dirty="0"/>
              <a:t>M = Middle</a:t>
            </a:r>
            <a:endParaRPr lang="en-N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0A33C-9A7C-4E2E-8767-8AD5615714ED}"/>
              </a:ext>
            </a:extLst>
          </p:cNvPr>
          <p:cNvSpPr txBox="1"/>
          <p:nvPr/>
        </p:nvSpPr>
        <p:spPr>
          <a:xfrm>
            <a:off x="2830470" y="195342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α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BA114-FCB8-4C89-B465-4CAC50209560}"/>
              </a:ext>
            </a:extLst>
          </p:cNvPr>
          <p:cNvSpPr txBox="1"/>
          <p:nvPr/>
        </p:nvSpPr>
        <p:spPr>
          <a:xfrm>
            <a:off x="1274226" y="3861791"/>
            <a:ext cx="3242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C follows the orange circle.</a:t>
            </a:r>
          </a:p>
          <a:p>
            <a:r>
              <a:rPr lang="en-US" dirty="0"/>
              <a:t>It’s also the center of rotation of</a:t>
            </a:r>
          </a:p>
          <a:p>
            <a:r>
              <a:rPr lang="en-US" dirty="0"/>
              <a:t>the fuselage.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2014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de Hooge</dc:creator>
  <cp:lastModifiedBy>Jacques de Hooge</cp:lastModifiedBy>
  <cp:revision>21</cp:revision>
  <dcterms:created xsi:type="dcterms:W3CDTF">2019-09-02T13:51:57Z</dcterms:created>
  <dcterms:modified xsi:type="dcterms:W3CDTF">2019-09-02T16:09:25Z</dcterms:modified>
</cp:coreProperties>
</file>