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01-Aug-23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01-Aug-23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4E45-ADA7-4B27-8F4E-9F0610EEA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Mobility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57F8D-F390-C9A6-B43D-DEB16EC1E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1688" y="3602038"/>
            <a:ext cx="8906311" cy="1655762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Уеб </a:t>
            </a:r>
            <a:r>
              <a:rPr lang="ru-RU" sz="2400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базирана</a:t>
            </a:r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система за </a:t>
            </a:r>
            <a:r>
              <a:rPr lang="bg-BG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предоставяне</a:t>
            </a: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bg-BG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 </a:t>
            </a:r>
            <a:r>
              <a:rPr lang="ru-RU" sz="2400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наемане</a:t>
            </a:r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на </a:t>
            </a:r>
            <a:r>
              <a:rPr lang="ru-RU" sz="2400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превозни</a:t>
            </a:r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средства </a:t>
            </a:r>
            <a:endParaRPr lang="en-US" sz="24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4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39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F5C2-CAFC-29D2-9D62-BF1405D2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30" y="0"/>
            <a:ext cx="4402986" cy="654381"/>
          </a:xfrm>
        </p:spPr>
        <p:txBody>
          <a:bodyPr>
            <a:norm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A8E4-E4D8-32E9-EE61-72A2F227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21" y="758389"/>
            <a:ext cx="4095298" cy="5911097"/>
          </a:xfrm>
        </p:spPr>
        <p:txBody>
          <a:bodyPr>
            <a:normAutofit fontScale="92500" lnSpcReduction="20000"/>
          </a:bodyPr>
          <a:lstStyle/>
          <a:p>
            <a:r>
              <a:rPr lang="bg-BG" b="1" dirty="0"/>
              <a:t>Ръководителят на сервизния център </a:t>
            </a:r>
            <a:r>
              <a:rPr lang="bg-BG" dirty="0"/>
              <a:t>има възможност от своя </a:t>
            </a:r>
            <a:r>
              <a:rPr lang="bg-BG" b="1" dirty="0"/>
              <a:t>контролен панел </a:t>
            </a:r>
            <a:r>
              <a:rPr lang="bg-BG" dirty="0"/>
              <a:t>да направи поръчка на части, която остава в базата данни, като амортизационни разходи на превозното средство (опция за следващ етап на разработка) и след отстраняване на техническите проблеми </a:t>
            </a:r>
            <a:r>
              <a:rPr lang="bg-BG" b="1" dirty="0"/>
              <a:t>да изпрати превозното средство за почистване, придружено от запис появяващ се в контролния панел на ръководителя на центъра за почистване.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77A72-3F31-56D2-94C5-53BF82D1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740" y="-1"/>
            <a:ext cx="747226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6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58E7-2266-0B58-6760-AF49D6BD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09" y="-442032"/>
            <a:ext cx="10466703" cy="1448711"/>
          </a:xfrm>
        </p:spPr>
        <p:txBody>
          <a:bodyPr>
            <a:norm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1268-B122-D820-7082-A3A3C42B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059" y="732387"/>
            <a:ext cx="3497255" cy="5599075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Ръководителят на центъра за почистване </a:t>
            </a:r>
            <a:r>
              <a:rPr lang="bg-BG" dirty="0"/>
              <a:t>от своя </a:t>
            </a:r>
            <a:r>
              <a:rPr lang="bg-BG" b="1" dirty="0"/>
              <a:t>контролен панел </a:t>
            </a:r>
            <a:r>
              <a:rPr lang="bg-BG" dirty="0"/>
              <a:t>има </a:t>
            </a:r>
            <a:r>
              <a:rPr lang="bg-BG" b="1" dirty="0"/>
              <a:t>възможността и задължението </a:t>
            </a:r>
            <a:r>
              <a:rPr lang="bg-BG" dirty="0"/>
              <a:t>след почистването на превозното средство, </a:t>
            </a:r>
            <a:r>
              <a:rPr lang="bg-BG" b="1" dirty="0"/>
              <a:t>да го върне към свободните за наемане превозни средства, натискайки бутона </a:t>
            </a:r>
            <a:r>
              <a:rPr lang="en-US" b="1" dirty="0"/>
              <a:t>“Washed”</a:t>
            </a:r>
            <a:r>
              <a:rPr lang="bg-BG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31D6B-3DE3-ACE2-587F-60D9E7B1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957" y="0"/>
            <a:ext cx="8007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7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CE9A-D5FB-1758-0274-DFE2AD4C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12800"/>
          </a:xfrm>
        </p:spPr>
        <p:txBody>
          <a:bodyPr>
            <a:normAutofit/>
          </a:bodyPr>
          <a:lstStyle/>
          <a:p>
            <a:r>
              <a:rPr lang="bg-BG" sz="2600" dirty="0"/>
              <a:t>Заключение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A165-BC0F-F4C3-595B-7EE44A26D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5" y="408214"/>
            <a:ext cx="3468913" cy="6393450"/>
          </a:xfrm>
        </p:spPr>
        <p:txBody>
          <a:bodyPr>
            <a:normAutofit fontScale="70000" lnSpcReduction="20000"/>
          </a:bodyPr>
          <a:lstStyle/>
          <a:p>
            <a:endParaRPr lang="en-US" b="1" dirty="0"/>
          </a:p>
          <a:p>
            <a:r>
              <a:rPr lang="bg-BG" b="1" dirty="0"/>
              <a:t>Управителят</a:t>
            </a:r>
            <a:r>
              <a:rPr lang="bg-BG" dirty="0"/>
              <a:t> има достъп до </a:t>
            </a:r>
            <a:r>
              <a:rPr lang="bg-BG" b="1" dirty="0"/>
              <a:t>всички части на системата, за наблюдение в реално време</a:t>
            </a:r>
            <a:r>
              <a:rPr lang="bg-BG" dirty="0"/>
              <a:t>, като </a:t>
            </a:r>
            <a:r>
              <a:rPr lang="bg-BG" b="1" dirty="0"/>
              <a:t>единствено не разполага със специфичните функции и действия на съответните длъжности</a:t>
            </a:r>
            <a:r>
              <a:rPr lang="bg-BG" dirty="0"/>
              <a:t>, с цел </a:t>
            </a:r>
            <a:r>
              <a:rPr lang="bg-BG" b="1" dirty="0"/>
              <a:t>да не оказва влияние на правилното функциониране на системата</a:t>
            </a:r>
            <a:r>
              <a:rPr lang="en-US" dirty="0"/>
              <a:t>.</a:t>
            </a:r>
            <a:r>
              <a:rPr lang="bg-BG" dirty="0"/>
              <a:t> </a:t>
            </a:r>
          </a:p>
          <a:p>
            <a:r>
              <a:rPr lang="bg-BG" b="1" dirty="0"/>
              <a:t>Правилното функциониране на тази система </a:t>
            </a:r>
            <a:r>
              <a:rPr lang="bg-BG" dirty="0"/>
              <a:t>създава възможността </a:t>
            </a:r>
            <a:r>
              <a:rPr lang="bg-BG" b="1" dirty="0"/>
              <a:t>актуална статистическа информация, да достига до Управителя в реално време</a:t>
            </a:r>
            <a:r>
              <a:rPr lang="bg-BG" dirty="0"/>
              <a:t>, което от своя страна </a:t>
            </a:r>
            <a:r>
              <a:rPr lang="bg-BG" b="1" dirty="0"/>
              <a:t>помага за взимането на правилни решения </a:t>
            </a:r>
            <a:r>
              <a:rPr lang="bg-BG" dirty="0"/>
              <a:t>за развиването на системата в желаната от ръководството посока. 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3BB88-D39A-A570-80F0-BD39EB2C2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199" y="56337"/>
            <a:ext cx="8545871" cy="674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1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79E4D-0311-03D7-9C81-D25117D45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086" y="0"/>
            <a:ext cx="4044722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1DFA7-EDBF-7DBF-F18D-9C4A40F4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357" y="2026163"/>
            <a:ext cx="4835979" cy="246963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B0B533-363D-7C01-AA20-EF6657B6EF0A}"/>
              </a:ext>
            </a:extLst>
          </p:cNvPr>
          <p:cNvCxnSpPr>
            <a:cxnSpLocks/>
          </p:cNvCxnSpPr>
          <p:nvPr/>
        </p:nvCxnSpPr>
        <p:spPr>
          <a:xfrm flipV="1">
            <a:off x="5950857" y="2895600"/>
            <a:ext cx="1681843" cy="349068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93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1990-1BBD-6A66-951F-4A2DADAF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918"/>
            <a:ext cx="12192000" cy="1478570"/>
          </a:xfrm>
        </p:spPr>
        <p:txBody>
          <a:bodyPr>
            <a:normAutofit/>
          </a:bodyPr>
          <a:lstStyle/>
          <a:p>
            <a:pPr algn="ctr"/>
            <a:r>
              <a:rPr lang="bg-BG" sz="4000" i="0" dirty="0">
                <a:effectLst/>
                <a:latin typeface="Source Sans Pro" panose="020B0503030403020204" pitchFamily="34" charset="0"/>
              </a:rPr>
              <a:t>Благодаря за вниманието</a:t>
            </a:r>
            <a:endParaRPr lang="en-US" sz="4000" i="0" dirty="0"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25D5-A9D4-9FFD-0E77-D81DA023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3288"/>
            <a:ext cx="9905998" cy="768447"/>
          </a:xfrm>
        </p:spPr>
        <p:txBody>
          <a:bodyPr/>
          <a:lstStyle/>
          <a:p>
            <a:r>
              <a:rPr lang="bg-BG" dirty="0"/>
              <a:t> </a:t>
            </a:r>
            <a:r>
              <a:rPr lang="bg-BG" sz="2400" dirty="0"/>
              <a:t>Категория </a:t>
            </a:r>
            <a:r>
              <a:rPr lang="en-US" sz="2400" dirty="0"/>
              <a:t> - </a:t>
            </a:r>
            <a:r>
              <a:rPr lang="bg-BG" sz="2400" dirty="0"/>
              <a:t> Уеб приложение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BC28-4678-49DC-8282-C9CE5B77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090" y="788724"/>
            <a:ext cx="10546881" cy="5759033"/>
          </a:xfrm>
        </p:spPr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Целта на проекта е </a:t>
            </a:r>
            <a:r>
              <a:rPr lang="bg-BG" sz="2000" dirty="0"/>
              <a:t>създаване на </a:t>
            </a:r>
            <a:r>
              <a:rPr lang="bg-BG" sz="2000" b="1" dirty="0"/>
              <a:t>система за управление и контрол</a:t>
            </a:r>
            <a:r>
              <a:rPr lang="bg-BG" sz="2000" dirty="0"/>
              <a:t>, предоставяща възможност за ръководството да получава в реално време актуална бизнес информация, която да подпомага взимането на правилни решения за развиването на системата. 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773DC-1CC1-CE54-E28E-F642F349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6210"/>
            <a:ext cx="6533965" cy="3971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57834F-C416-B441-1AA5-0C4823B39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65" y="2886209"/>
            <a:ext cx="5656448" cy="397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4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E715-1310-ADCD-FE36-8A2CCAA4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107"/>
          </a:xfrm>
        </p:spPr>
        <p:txBody>
          <a:bodyPr/>
          <a:lstStyle/>
          <a:p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Използвани технологии</a:t>
            </a:r>
            <a:br>
              <a:rPr lang="bg-BG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0390-51D8-A5A4-C4D0-8BC29E0FA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4625"/>
            <a:ext cx="10108973" cy="4704857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bg-BG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.NET 6 </a:t>
            </a:r>
            <a:endParaRPr lang="bg-BG" sz="2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MVC</a:t>
            </a:r>
            <a:r>
              <a:rPr lang="bg-BG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Entity Framework Core 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SQL Server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C#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Java Script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Toast Notification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Sweet Alert 2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E4DA5-1CBD-1D52-4DC7-8C1E8B3D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870" y="4118994"/>
            <a:ext cx="4625130" cy="2739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7A101-1FA8-4684-C3FB-85123ADC5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827" y="1782679"/>
            <a:ext cx="2340173" cy="18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5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67EF-20D1-A96C-7ED4-A9947BB1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672"/>
            <a:ext cx="9905998" cy="663047"/>
          </a:xfrm>
        </p:spPr>
        <p:txBody>
          <a:bodyPr>
            <a:normAutofit/>
          </a:bodyPr>
          <a:lstStyle/>
          <a:p>
            <a:r>
              <a:rPr lang="bg-BG" sz="2800" dirty="0"/>
              <a:t> </a:t>
            </a:r>
            <a:r>
              <a:rPr lang="bg-BG" sz="2400" dirty="0"/>
              <a:t>Кратко</a:t>
            </a:r>
            <a:r>
              <a:rPr lang="bg-BG" sz="2800" dirty="0"/>
              <a:t> </a:t>
            </a:r>
            <a:r>
              <a:rPr lang="bg-BG" sz="2400" dirty="0"/>
              <a:t>Описание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CD53-0E48-FDB2-3F98-681C3431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64" y="645952"/>
            <a:ext cx="11505321" cy="6032434"/>
          </a:xfrm>
        </p:spPr>
        <p:txBody>
          <a:bodyPr>
            <a:normAutofit/>
          </a:bodyPr>
          <a:lstStyle/>
          <a:p>
            <a:r>
              <a:rPr lang="bg-BG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Приложението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разполага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потребителска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част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клиентите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услугата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административна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 персонала,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който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работи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предоставянето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тази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услуга.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bg-BG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Потребителската част дава възможност на клиентите да изберат най-удобния за тях парк за наемане на превозни средства, от  където да наемат необходимото им превозно средство.  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6ADA7-3044-9C99-7B38-EAB416E1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37" y="2387486"/>
            <a:ext cx="9674150" cy="44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2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314F-7DE3-BB83-3C3D-57B9796E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01" y="-62918"/>
            <a:ext cx="10583712" cy="734037"/>
          </a:xfrm>
        </p:spPr>
        <p:txBody>
          <a:bodyPr>
            <a:normAutofit/>
          </a:bodyPr>
          <a:lstStyle/>
          <a:p>
            <a:r>
              <a:rPr lang="bg-BG" sz="2400" dirty="0"/>
              <a:t>ПОТРЕБИТЕЛСКА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E5CD-854F-16B3-CE1D-604F9C5E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48" y="755009"/>
            <a:ext cx="10959799" cy="1494155"/>
          </a:xfrm>
        </p:spPr>
        <p:txBody>
          <a:bodyPr>
            <a:normAutofit fontScale="92500"/>
          </a:bodyPr>
          <a:lstStyle/>
          <a:p>
            <a:r>
              <a:rPr lang="bg-BG" dirty="0"/>
              <a:t>След избора на място, потребителя може да избира измежду наличните превозни средства, като платформата му предоставя функционалността да търси по вид или дума и да сортира по цена, по най-ново или по рейтинг, търсеното превозно средство.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C4AC9-9710-4C34-0A32-B9F522B37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39" y="2047499"/>
            <a:ext cx="9284121" cy="48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7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8A07-03F6-14D8-6536-26D8DD28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84" y="151001"/>
            <a:ext cx="10354027" cy="863073"/>
          </a:xfrm>
        </p:spPr>
        <p:txBody>
          <a:bodyPr>
            <a:noAutofit/>
          </a:bodyPr>
          <a:lstStyle/>
          <a:p>
            <a:r>
              <a:rPr lang="bg-BG" sz="2400" dirty="0"/>
              <a:t>ПОТРЕБИТЕЛСКА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87F8-C3FC-2F57-1823-13626E48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7" y="1308761"/>
            <a:ext cx="3133818" cy="5127549"/>
          </a:xfrm>
        </p:spPr>
        <p:txBody>
          <a:bodyPr/>
          <a:lstStyle/>
          <a:p>
            <a:r>
              <a:rPr lang="bg-BG" dirty="0"/>
              <a:t>Потребителят може да </a:t>
            </a:r>
            <a:r>
              <a:rPr lang="bg-BG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създаде профил, където да се съхраняват наетите от него превозни средства и където да получава, плаща и съхранява своите сметки от използваните услуги.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084C0-F382-3327-15F6-1B27218D6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153" y="1"/>
            <a:ext cx="8356849" cy="3791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DE524-DA62-A20E-6677-57D8E33F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153" y="3791943"/>
            <a:ext cx="8356847" cy="30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4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AF4E-1D72-FA38-11B4-5659480E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7113"/>
            <a:ext cx="9905998" cy="396588"/>
          </a:xfrm>
        </p:spPr>
        <p:txBody>
          <a:bodyPr>
            <a:no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538E-378F-E531-53DA-B6FED577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058" y="498370"/>
            <a:ext cx="4624003" cy="6359629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Административната част на платформата предоставя интерактивна работна среда за персонала на системата.</a:t>
            </a:r>
          </a:p>
          <a:p>
            <a:r>
              <a:rPr lang="bg-BG" dirty="0"/>
              <a:t>Работната среда е разработена според специфичните нужди на всяка длъжност, като целта е създаването на единна система, позволяваща ефективно управление на процесите и предоставяща необходимата информация за взимането на правилни бизнес решения. </a:t>
            </a:r>
          </a:p>
          <a:p>
            <a:r>
              <a:rPr lang="bg-BG" dirty="0"/>
              <a:t>Достъпът до различните части на административната част е съобразен, със специфичните нужди на всяка длъжност.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4222C-07BB-27BB-F894-9DC41C76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441" y="0"/>
            <a:ext cx="7136919" cy="68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2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5655-540F-A769-214A-A258BBED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06" y="143009"/>
            <a:ext cx="6452805" cy="411697"/>
          </a:xfrm>
        </p:spPr>
        <p:txBody>
          <a:bodyPr>
            <a:no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F19D-C33F-B612-07DE-FA30D73D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77" y="671716"/>
            <a:ext cx="4337983" cy="6186284"/>
          </a:xfrm>
        </p:spPr>
        <p:txBody>
          <a:bodyPr>
            <a:normAutofit fontScale="85000" lnSpcReduction="10000"/>
          </a:bodyPr>
          <a:lstStyle/>
          <a:p>
            <a:r>
              <a:rPr lang="bg-BG" b="1" dirty="0"/>
              <a:t>Администраторът</a:t>
            </a:r>
            <a:r>
              <a:rPr lang="bg-BG" dirty="0"/>
              <a:t> е длъжността, която по разпореждане на </a:t>
            </a:r>
            <a:r>
              <a:rPr lang="bg-BG" b="1" dirty="0"/>
              <a:t>управителя</a:t>
            </a:r>
            <a:r>
              <a:rPr lang="bg-BG" dirty="0"/>
              <a:t>, може и </a:t>
            </a:r>
            <a:r>
              <a:rPr lang="bg-BG" b="1" dirty="0"/>
              <a:t>създава</a:t>
            </a:r>
            <a:r>
              <a:rPr lang="bg-BG" dirty="0"/>
              <a:t>, </a:t>
            </a:r>
            <a:r>
              <a:rPr lang="bg-BG" b="1" dirty="0"/>
              <a:t>променя</a:t>
            </a:r>
            <a:r>
              <a:rPr lang="bg-BG" dirty="0"/>
              <a:t> и </a:t>
            </a:r>
            <a:r>
              <a:rPr lang="bg-BG" b="1" dirty="0"/>
              <a:t>изтрива</a:t>
            </a:r>
            <a:r>
              <a:rPr lang="bg-BG" dirty="0"/>
              <a:t> всички </a:t>
            </a:r>
            <a:r>
              <a:rPr lang="bg-BG" b="1" dirty="0"/>
              <a:t>необходими ресурси </a:t>
            </a:r>
            <a:r>
              <a:rPr lang="bg-BG" dirty="0"/>
              <a:t>за </a:t>
            </a:r>
            <a:r>
              <a:rPr lang="bg-BG" b="1" dirty="0"/>
              <a:t>правилното функциониране и развитието на системата, като</a:t>
            </a:r>
            <a:r>
              <a:rPr lang="bg-BG" dirty="0"/>
              <a:t>:</a:t>
            </a:r>
          </a:p>
          <a:p>
            <a:pPr marL="0" indent="0">
              <a:buNone/>
            </a:pPr>
            <a:r>
              <a:rPr lang="bg-BG" dirty="0"/>
              <a:t>- Паркове за предоставяне и наемане на превозни средства</a:t>
            </a:r>
          </a:p>
          <a:p>
            <a:pPr marL="0" indent="0">
              <a:buNone/>
            </a:pPr>
            <a:r>
              <a:rPr lang="bg-BG" dirty="0"/>
              <a:t>- Превозни средства</a:t>
            </a:r>
          </a:p>
          <a:p>
            <a:pPr marL="0" indent="0">
              <a:buNone/>
            </a:pPr>
            <a:r>
              <a:rPr lang="bg-BG" dirty="0"/>
              <a:t>- Центрове за сервиз и почистване на превозните средства</a:t>
            </a:r>
          </a:p>
          <a:p>
            <a:pPr marL="0" indent="0">
              <a:buNone/>
            </a:pPr>
            <a:r>
              <a:rPr lang="bg-BG" dirty="0"/>
              <a:t>- Длъжности със специфични функции и нива на достъп в съответствие със спецификата на тяхната работа.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8E7EB-4264-B52B-FF67-E3E53FFB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364" y="1"/>
            <a:ext cx="7199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9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59F6-3A8F-1ADE-4302-1A894B47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96" y="177679"/>
            <a:ext cx="9729981" cy="494037"/>
          </a:xfrm>
        </p:spPr>
        <p:txBody>
          <a:bodyPr>
            <a:norm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E668-E3BC-1F7E-59D0-6AE533DD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28380"/>
            <a:ext cx="10682445" cy="2190322"/>
          </a:xfrm>
        </p:spPr>
        <p:txBody>
          <a:bodyPr>
            <a:noAutofit/>
          </a:bodyPr>
          <a:lstStyle/>
          <a:p>
            <a:r>
              <a:rPr lang="bg-BG" sz="1800" b="1" dirty="0"/>
              <a:t>Мениджърът</a:t>
            </a:r>
            <a:r>
              <a:rPr lang="bg-BG" sz="1800" dirty="0"/>
              <a:t> е длъжност, която има задължения свързани със </a:t>
            </a:r>
            <a:r>
              <a:rPr lang="bg-BG" sz="1800" b="1" dirty="0"/>
              <a:t>приемане, предаване, проверка и разпределяне </a:t>
            </a:r>
            <a:r>
              <a:rPr lang="bg-BG" sz="1800" dirty="0"/>
              <a:t>(според установеното състояние от проверката) за </a:t>
            </a:r>
            <a:r>
              <a:rPr lang="bg-BG" sz="1800" b="1" dirty="0"/>
              <a:t>сервиз</a:t>
            </a:r>
            <a:r>
              <a:rPr lang="bg-BG" sz="1800" dirty="0"/>
              <a:t> или </a:t>
            </a:r>
            <a:r>
              <a:rPr lang="bg-BG" sz="1800" b="1" dirty="0"/>
              <a:t>почистване</a:t>
            </a:r>
            <a:r>
              <a:rPr lang="bg-BG" sz="1800" dirty="0"/>
              <a:t>, на върнато от наем превозно средство, преди предоставянето му отново на потребителите на услугата. </a:t>
            </a:r>
          </a:p>
          <a:p>
            <a:r>
              <a:rPr lang="bg-BG" sz="1800" b="1" dirty="0"/>
              <a:t>Мениджърът</a:t>
            </a:r>
            <a:r>
              <a:rPr lang="bg-BG" sz="1800" dirty="0"/>
              <a:t> изготвя и изпраща </a:t>
            </a:r>
            <a:r>
              <a:rPr lang="bg-BG" sz="1800" b="1" dirty="0"/>
              <a:t>сметката на потребителите</a:t>
            </a:r>
            <a:r>
              <a:rPr lang="bg-BG" sz="1800" dirty="0"/>
              <a:t>.</a:t>
            </a:r>
          </a:p>
          <a:p>
            <a:r>
              <a:rPr lang="bg-BG" sz="1800" dirty="0"/>
              <a:t>От своя </a:t>
            </a:r>
            <a:r>
              <a:rPr lang="bg-BG" sz="1800" b="1" dirty="0"/>
              <a:t>контролен панел</a:t>
            </a:r>
            <a:r>
              <a:rPr lang="bg-BG" sz="1800" dirty="0"/>
              <a:t>, </a:t>
            </a:r>
            <a:r>
              <a:rPr lang="bg-BG" sz="1800" b="1" dirty="0"/>
              <a:t>мениджърът има възможност </a:t>
            </a:r>
            <a:r>
              <a:rPr lang="bg-BG" sz="1800" dirty="0"/>
              <a:t>да </a:t>
            </a:r>
            <a:r>
              <a:rPr lang="bg-BG" sz="1800" b="1" dirty="0"/>
              <a:t>напише и изпрати съобщение</a:t>
            </a:r>
            <a:r>
              <a:rPr lang="bg-BG" sz="1800" dirty="0"/>
              <a:t>, отнасящо се за изпращаното превозно средство, което </a:t>
            </a:r>
            <a:r>
              <a:rPr lang="bg-BG" sz="1800" b="1" dirty="0"/>
              <a:t>се появява в контролния панел на получателя - ръководителя на сервизния център </a:t>
            </a:r>
            <a:r>
              <a:rPr lang="bg-BG" sz="1800" dirty="0"/>
              <a:t>или </a:t>
            </a:r>
            <a:r>
              <a:rPr lang="bg-BG" sz="1800" b="1" dirty="0"/>
              <a:t>ръководителя на центъра за почистване</a:t>
            </a:r>
            <a:r>
              <a:rPr lang="bg-BG" sz="1800" dirty="0"/>
              <a:t>. 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BD0F8-8ED4-A9D4-694C-D6F4CBEC2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92" y="3269403"/>
            <a:ext cx="9526430" cy="35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24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1092</TotalTime>
  <Words>625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Source Sans Pro</vt:lpstr>
      <vt:lpstr>Tw Cen MT</vt:lpstr>
      <vt:lpstr>Circuit</vt:lpstr>
      <vt:lpstr>Mobility System</vt:lpstr>
      <vt:lpstr> Категория  -  Уеб приложение</vt:lpstr>
      <vt:lpstr>Използвани технологии </vt:lpstr>
      <vt:lpstr> Кратко Описание</vt:lpstr>
      <vt:lpstr>ПОТРЕБИТЕЛСКА ЧАСТ</vt:lpstr>
      <vt:lpstr>ПОТРЕБИТЕЛСКА ЧАСТ</vt:lpstr>
      <vt:lpstr>АДМИНИСТРАТИВНА ЧАСТ</vt:lpstr>
      <vt:lpstr>АДМИНИСТРАТИВНА ЧАСТ</vt:lpstr>
      <vt:lpstr>АДМИНИСТРАТИВНА ЧАСТ</vt:lpstr>
      <vt:lpstr>АДМИНИСТРАТИВНА ЧАСТ</vt:lpstr>
      <vt:lpstr>АДМИНИСТРАТИВНА ЧАСТ</vt:lpstr>
      <vt:lpstr>Заключение</vt:lpstr>
      <vt:lpstr>PowerPoint Presentation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Mobility System</dc:title>
  <dc:creator>Георги Колев</dc:creator>
  <cp:lastModifiedBy>Georgi Kolev</cp:lastModifiedBy>
  <cp:revision>16</cp:revision>
  <dcterms:created xsi:type="dcterms:W3CDTF">2023-02-22T12:35:00Z</dcterms:created>
  <dcterms:modified xsi:type="dcterms:W3CDTF">2023-08-01T10:04:51Z</dcterms:modified>
</cp:coreProperties>
</file>