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58" r:id="rId3"/>
    <p:sldId id="279" r:id="rId4"/>
    <p:sldId id="280" r:id="rId5"/>
    <p:sldId id="281" r:id="rId6"/>
    <p:sldId id="268" r:id="rId7"/>
    <p:sldId id="267" r:id="rId8"/>
    <p:sldId id="275" r:id="rId9"/>
    <p:sldId id="274" r:id="rId10"/>
    <p:sldId id="276" r:id="rId11"/>
    <p:sldId id="277" r:id="rId12"/>
    <p:sldId id="283" r:id="rId13"/>
    <p:sldId id="282" r:id="rId14"/>
    <p:sldId id="284" r:id="rId15"/>
    <p:sldId id="285"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97B0ACF-4729-4F07-83C0-03229A4B392C}">
          <p14:sldIdLst>
            <p14:sldId id="257"/>
            <p14:sldId id="258"/>
            <p14:sldId id="279"/>
            <p14:sldId id="280"/>
            <p14:sldId id="281"/>
            <p14:sldId id="268"/>
            <p14:sldId id="267"/>
            <p14:sldId id="275"/>
            <p14:sldId id="274"/>
            <p14:sldId id="276"/>
            <p14:sldId id="277"/>
            <p14:sldId id="283"/>
            <p14:sldId id="282"/>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p:scale>
          <a:sx n="75" d="100"/>
          <a:sy n="75" d="100"/>
        </p:scale>
        <p:origin x="54" y="-15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8316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12/10/2019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94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LG_Smart_DIOS_V9100.jpg" TargetMode="External"/><Relationship Id="rId2" Type="http://schemas.openxmlformats.org/officeDocument/2006/relationships/image" Target="../media/image2.bin"/><Relationship Id="rId1" Type="http://schemas.openxmlformats.org/officeDocument/2006/relationships/slideLayout" Target="../slideLayouts/slideLayout1.xml"/><Relationship Id="rId4" Type="http://schemas.openxmlformats.org/officeDocument/2006/relationships/hyperlink" Target="http://creativecommons.org/licenses/by/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ISNCC.2017.8071989" TargetMode="External"/><Relationship Id="rId2" Type="http://schemas.openxmlformats.org/officeDocument/2006/relationships/hyperlink" Target="https://doi.org/10.1109/JIOT.2017.27260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640080"/>
            <a:ext cx="4208656" cy="3034857"/>
          </a:xfrm>
        </p:spPr>
        <p:txBody>
          <a:bodyPr anchor="b">
            <a:normAutofit/>
          </a:bodyPr>
          <a:lstStyle/>
          <a:p>
            <a:pPr algn="just"/>
            <a:r>
              <a:rPr lang="en-US" sz="4400" dirty="0">
                <a:solidFill>
                  <a:srgbClr val="FFFFFF"/>
                </a:solidFill>
              </a:rPr>
              <a:t>5g </a:t>
            </a:r>
            <a:r>
              <a:rPr lang="en-US" sz="4400" dirty="0" err="1">
                <a:solidFill>
                  <a:srgbClr val="FFFFFF"/>
                </a:solidFill>
              </a:rPr>
              <a:t>en</a:t>
            </a:r>
            <a:r>
              <a:rPr lang="en-US" sz="4400" dirty="0">
                <a:solidFill>
                  <a:srgbClr val="FFFFFF"/>
                </a:solidFill>
              </a:rPr>
              <a:t> el Internet de las </a:t>
            </a:r>
            <a:r>
              <a:rPr lang="en-US" sz="4400" dirty="0" err="1">
                <a:solidFill>
                  <a:srgbClr val="FFFFFF"/>
                </a:solidFill>
              </a:rPr>
              <a:t>cosas</a:t>
            </a:r>
            <a:r>
              <a:rPr lang="en-US" sz="4400" dirty="0">
                <a:solidFill>
                  <a:srgbClr val="FFFFFF"/>
                </a:solidFill>
              </a:rPr>
              <a:t> Y REDES DE SENSORES INALÁBRICAS</a:t>
            </a:r>
          </a:p>
        </p:txBody>
      </p:sp>
      <p:sp>
        <p:nvSpPr>
          <p:cNvPr id="3" name="Content Placeholder 2"/>
          <p:cNvSpPr>
            <a:spLocks noGrp="1"/>
          </p:cNvSpPr>
          <p:nvPr>
            <p:ph type="subTitle" idx="1"/>
          </p:nvPr>
        </p:nvSpPr>
        <p:spPr>
          <a:xfrm>
            <a:off x="638921" y="3849539"/>
            <a:ext cx="4204012" cy="2359417"/>
          </a:xfrm>
        </p:spPr>
        <p:txBody>
          <a:bodyPr anchor="t">
            <a:normAutofit/>
          </a:bodyPr>
          <a:lstStyle/>
          <a:p>
            <a:pPr algn="r"/>
            <a:r>
              <a:rPr lang="es-ES" sz="1600" dirty="0">
                <a:solidFill>
                  <a:srgbClr val="FFFFFF"/>
                </a:solidFill>
              </a:rPr>
              <a:t>JORGE CONTRERAS ORTIZ</a:t>
            </a:r>
            <a:endParaRPr sz="1600" dirty="0">
              <a:solidFill>
                <a:srgbClr val="FFFFFF"/>
              </a:solidFill>
            </a:endParaRPr>
          </a:p>
        </p:txBody>
      </p:sp>
      <p:cxnSp>
        <p:nvCxnSpPr>
          <p:cNvPr id="15" name="Straight Connector 14">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LG전자가 스마트 기능을 획기적으로 향상한 냉장고 신제품 ‘스마트 디오스 V9100’ 을 출시하며 국내 스마트가전 시장 주도권을 한층 강화한다."/>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965" y="640080"/>
            <a:ext cx="3105540" cy="5578816"/>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Foto</a:t>
            </a:r>
            <a:r>
              <a:rPr lang="en-US" dirty="0"/>
              <a:t> de LG전자 / </a:t>
            </a:r>
            <a:r>
              <a:rPr lang="en-US" dirty="0">
                <a:hlinkClick r:id="rId4"/>
              </a:rPr>
              <a:t>CC BY 2.0</a:t>
            </a:r>
          </a:p>
        </p:txBody>
      </p:sp>
    </p:spTree>
    <p:extLst>
      <p:ext uri="{BB962C8B-B14F-4D97-AF65-F5344CB8AC3E}">
        <p14:creationId xmlns:p14="http://schemas.microsoft.com/office/powerpoint/2010/main" val="233682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sz="5400" dirty="0"/>
              <a:t>Retos del Agrupamiento de cada a 5g.</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762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E977E-264F-424F-B7D5-A6546F675F88}"/>
              </a:ext>
            </a:extLst>
          </p:cNvPr>
          <p:cNvSpPr>
            <a:spLocks noGrp="1"/>
          </p:cNvSpPr>
          <p:nvPr>
            <p:ph type="title"/>
          </p:nvPr>
        </p:nvSpPr>
        <p:spPr/>
        <p:txBody>
          <a:bodyPr/>
          <a:lstStyle/>
          <a:p>
            <a:r>
              <a:rPr lang="es-ES" dirty="0" err="1"/>
              <a:t>rEtos</a:t>
            </a:r>
            <a:endParaRPr lang="es-ES" dirty="0"/>
          </a:p>
        </p:txBody>
      </p:sp>
      <p:sp>
        <p:nvSpPr>
          <p:cNvPr id="3" name="Marcador de contenido 2">
            <a:extLst>
              <a:ext uri="{FF2B5EF4-FFF2-40B4-BE49-F238E27FC236}">
                <a16:creationId xmlns:a16="http://schemas.microsoft.com/office/drawing/2014/main" id="{82617BB0-6025-4273-AF46-541872779DEA}"/>
              </a:ext>
            </a:extLst>
          </p:cNvPr>
          <p:cNvSpPr>
            <a:spLocks noGrp="1"/>
          </p:cNvSpPr>
          <p:nvPr>
            <p:ph idx="1"/>
          </p:nvPr>
        </p:nvSpPr>
        <p:spPr>
          <a:xfrm>
            <a:off x="1024127" y="3429000"/>
            <a:ext cx="9720073" cy="2197510"/>
          </a:xfrm>
        </p:spPr>
        <p:txBody>
          <a:bodyPr/>
          <a:lstStyle/>
          <a:p>
            <a:pPr marL="457200" indent="-457200">
              <a:buFont typeface="+mj-lt"/>
              <a:buAutoNum type="arabicPeriod"/>
            </a:pPr>
            <a:r>
              <a:rPr lang="es-ES" dirty="0"/>
              <a:t>Gran diversidad de los sistemas </a:t>
            </a:r>
            <a:r>
              <a:rPr lang="es-ES" dirty="0" err="1"/>
              <a:t>IoT</a:t>
            </a:r>
            <a:r>
              <a:rPr lang="es-ES" dirty="0"/>
              <a:t>. Se agrupan dispositivos o sensores parecidos para reducir datos redundantes. Elementos sencillos para solo transmitir y los más potentes reciben la información de los diferentes nodos.</a:t>
            </a:r>
          </a:p>
          <a:p>
            <a:pPr marL="457200" indent="-457200">
              <a:buFont typeface="+mj-lt"/>
              <a:buAutoNum type="arabicPeriod"/>
            </a:pPr>
            <a:r>
              <a:rPr lang="es-ES" dirty="0"/>
              <a:t>Coste de la transmisión de datos.</a:t>
            </a:r>
          </a:p>
          <a:p>
            <a:pPr marL="457200" indent="-457200">
              <a:buFont typeface="+mj-lt"/>
              <a:buAutoNum type="arabicPeriod"/>
            </a:pPr>
            <a:r>
              <a:rPr lang="es-ES" dirty="0"/>
              <a:t>Como mejorar la experiencia de usuario.</a:t>
            </a:r>
          </a:p>
        </p:txBody>
      </p:sp>
    </p:spTree>
    <p:extLst>
      <p:ext uri="{BB962C8B-B14F-4D97-AF65-F5344CB8AC3E}">
        <p14:creationId xmlns:p14="http://schemas.microsoft.com/office/powerpoint/2010/main" val="49925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sz="5400" dirty="0"/>
              <a:t>Arquitectura 5g-Iot [3].</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65528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234BD4-113D-4031-A56E-CEFF333FBCF0}"/>
              </a:ext>
            </a:extLst>
          </p:cNvPr>
          <p:cNvSpPr>
            <a:spLocks noGrp="1"/>
          </p:cNvSpPr>
          <p:nvPr>
            <p:ph idx="1"/>
          </p:nvPr>
        </p:nvSpPr>
        <p:spPr>
          <a:xfrm>
            <a:off x="1024129" y="984738"/>
            <a:ext cx="8708346" cy="2954216"/>
          </a:xfrm>
        </p:spPr>
        <p:txBody>
          <a:bodyPr>
            <a:normAutofit/>
          </a:bodyPr>
          <a:lstStyle/>
          <a:p>
            <a:r>
              <a:rPr lang="es-ES" sz="1100" dirty="0"/>
              <a:t>El 5G tiene que cubrir y dar servicio a aplicaciones en tiempo real, bajo demanda, reconfigurables, todo en línea. Esto implica que la arquitectura elegida sea capaz de coordinarse E2E y que se opere inteligentemente en cada fase.  </a:t>
            </a:r>
          </a:p>
          <a:p>
            <a:r>
              <a:rPr lang="es-ES" sz="1100" dirty="0"/>
              <a:t>Esta arquitectura se espera que provea:</a:t>
            </a:r>
          </a:p>
          <a:p>
            <a:pPr marL="457200" lvl="0" indent="-457200">
              <a:buFont typeface="+mj-lt"/>
              <a:buAutoNum type="arabicPeriod"/>
            </a:pPr>
            <a:r>
              <a:rPr lang="es-ES" sz="1100" dirty="0"/>
              <a:t>Redes independientes en función de la aplicación.</a:t>
            </a:r>
          </a:p>
          <a:p>
            <a:pPr marL="457200" lvl="0" indent="-457200">
              <a:buFont typeface="+mj-lt"/>
              <a:buAutoNum type="arabicPeriod"/>
            </a:pPr>
            <a:r>
              <a:rPr lang="es-ES" sz="1100" dirty="0"/>
              <a:t>Uso de la nube basada en RAN para reconstruir RAN y proveer conexiones masivas de diferentes estándares e implementar bajo demanda funciones RAN requeridas por el 5G.</a:t>
            </a:r>
          </a:p>
          <a:p>
            <a:pPr marL="457200" lvl="0" indent="-457200">
              <a:buFont typeface="+mj-lt"/>
              <a:buAutoNum type="arabicPeriod"/>
            </a:pPr>
            <a:r>
              <a:rPr lang="es-ES" sz="1100" dirty="0"/>
              <a:t>Simplificar la arquitectura de la red para implementar bajo demanda la configuración de las funciones de la red.</a:t>
            </a:r>
          </a:p>
          <a:p>
            <a:pPr marL="457200" lvl="0" indent="-457200">
              <a:buFont typeface="+mj-lt"/>
              <a:buAutoNum type="arabicPeriod"/>
            </a:pPr>
            <a:r>
              <a:rPr lang="es-ES" sz="1100" dirty="0"/>
              <a:t>Red escalable.</a:t>
            </a:r>
          </a:p>
          <a:p>
            <a:pPr marL="457200" lvl="0" indent="-457200">
              <a:buFont typeface="+mj-lt"/>
              <a:buAutoNum type="arabicPeriod"/>
            </a:pPr>
            <a:r>
              <a:rPr lang="es-ES" sz="1100" dirty="0"/>
              <a:t>Capacidad de la virtualización de red.</a:t>
            </a:r>
          </a:p>
          <a:p>
            <a:r>
              <a:rPr lang="es-ES" sz="1100" dirty="0"/>
              <a:t>Esta arquitectura, se basará principalmente en sistemas inalámbricos 5G, por lo que su arquitectura incluirá los planos de datos y de control</a:t>
            </a:r>
          </a:p>
        </p:txBody>
      </p:sp>
      <p:sp>
        <p:nvSpPr>
          <p:cNvPr id="4" name="Rectangle 2">
            <a:extLst>
              <a:ext uri="{FF2B5EF4-FFF2-40B4-BE49-F238E27FC236}">
                <a16:creationId xmlns:a16="http://schemas.microsoft.com/office/drawing/2014/main" id="{F2470219-7732-440C-BAD8-F595989F9788}"/>
              </a:ext>
            </a:extLst>
          </p:cNvPr>
          <p:cNvSpPr>
            <a:spLocks noChangeArrowheads="1"/>
          </p:cNvSpPr>
          <p:nvPr/>
        </p:nvSpPr>
        <p:spPr bwMode="auto">
          <a:xfrm>
            <a:off x="2092569" y="35872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25" name="Imagen 5">
            <a:extLst>
              <a:ext uri="{FF2B5EF4-FFF2-40B4-BE49-F238E27FC236}">
                <a16:creationId xmlns:a16="http://schemas.microsoft.com/office/drawing/2014/main" id="{7410920D-C335-4F7D-BCCB-E848508F7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525" y="3938954"/>
            <a:ext cx="6334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7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4F498-86A7-41E8-A6F4-8D9280B70321}"/>
              </a:ext>
            </a:extLst>
          </p:cNvPr>
          <p:cNvSpPr>
            <a:spLocks noGrp="1"/>
          </p:cNvSpPr>
          <p:nvPr>
            <p:ph type="title"/>
          </p:nvPr>
        </p:nvSpPr>
        <p:spPr/>
        <p:txBody>
          <a:bodyPr/>
          <a:lstStyle/>
          <a:p>
            <a:pPr algn="ctr"/>
            <a:r>
              <a:rPr lang="es-ES" dirty="0"/>
              <a:t>D2D y M2M</a:t>
            </a:r>
          </a:p>
        </p:txBody>
      </p:sp>
      <p:sp>
        <p:nvSpPr>
          <p:cNvPr id="3" name="Marcador de contenido 2">
            <a:extLst>
              <a:ext uri="{FF2B5EF4-FFF2-40B4-BE49-F238E27FC236}">
                <a16:creationId xmlns:a16="http://schemas.microsoft.com/office/drawing/2014/main" id="{F37E122F-5D1B-4BC5-9AA9-B8828506F488}"/>
              </a:ext>
            </a:extLst>
          </p:cNvPr>
          <p:cNvSpPr>
            <a:spLocks noGrp="1"/>
          </p:cNvSpPr>
          <p:nvPr>
            <p:ph idx="1"/>
          </p:nvPr>
        </p:nvSpPr>
        <p:spPr>
          <a:xfrm>
            <a:off x="1024129" y="2286000"/>
            <a:ext cx="4157472" cy="4023360"/>
          </a:xfrm>
        </p:spPr>
        <p:txBody>
          <a:bodyPr>
            <a:normAutofit fontScale="92500" lnSpcReduction="10000"/>
          </a:bodyPr>
          <a:lstStyle/>
          <a:p>
            <a:pPr algn="ctr"/>
            <a:r>
              <a:rPr lang="es-ES" u="sng" dirty="0"/>
              <a:t>D2D[3] </a:t>
            </a:r>
          </a:p>
          <a:p>
            <a:r>
              <a:rPr lang="es-ES" dirty="0"/>
              <a:t>Nuevo modo para transmisión de datos para comunicaciones de corto rango entre dos dispositivos, mejorando en una mejor experiencia de usuario y un bajo consumo de potencia. Baja latencia.</a:t>
            </a:r>
          </a:p>
          <a:p>
            <a:r>
              <a:rPr lang="es-ES" dirty="0"/>
              <a:t>D2D es una extensión del NB-</a:t>
            </a:r>
            <a:r>
              <a:rPr lang="es-ES" dirty="0" err="1"/>
              <a:t>IoT</a:t>
            </a:r>
            <a:r>
              <a:rPr lang="es-ES" dirty="0"/>
              <a:t>. También se espera que mejore:</a:t>
            </a:r>
          </a:p>
          <a:p>
            <a:pPr marL="457200" lvl="0" indent="-457200">
              <a:buFont typeface="+mj-lt"/>
              <a:buAutoNum type="arabicPeriod"/>
            </a:pPr>
            <a:r>
              <a:rPr lang="es-ES" dirty="0"/>
              <a:t>Espectro de eficiencia.</a:t>
            </a:r>
          </a:p>
          <a:p>
            <a:pPr marL="457200" lvl="0" indent="-457200">
              <a:buFont typeface="+mj-lt"/>
              <a:buAutoNum type="arabicPeriod"/>
            </a:pPr>
            <a:r>
              <a:rPr lang="es-ES" dirty="0"/>
              <a:t>Espectro de eficiencia en los UPLINK</a:t>
            </a:r>
          </a:p>
          <a:p>
            <a:endParaRPr lang="es-ES" dirty="0"/>
          </a:p>
        </p:txBody>
      </p:sp>
      <p:sp>
        <p:nvSpPr>
          <p:cNvPr id="4" name="Marcador de contenido 2">
            <a:extLst>
              <a:ext uri="{FF2B5EF4-FFF2-40B4-BE49-F238E27FC236}">
                <a16:creationId xmlns:a16="http://schemas.microsoft.com/office/drawing/2014/main" id="{063AF9C0-F438-4619-B481-BA2097CA0ACA}"/>
              </a:ext>
            </a:extLst>
          </p:cNvPr>
          <p:cNvSpPr txBox="1">
            <a:spLocks/>
          </p:cNvSpPr>
          <p:nvPr/>
        </p:nvSpPr>
        <p:spPr>
          <a:xfrm>
            <a:off x="7010399" y="2286000"/>
            <a:ext cx="41574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s-ES" u="sng" dirty="0"/>
              <a:t>M2M[5] </a:t>
            </a:r>
          </a:p>
          <a:p>
            <a:r>
              <a:rPr lang="es-ES" dirty="0"/>
              <a:t>Es similar a comunicaciones D2D, involucra muchos datos, procesado, </a:t>
            </a:r>
            <a:r>
              <a:rPr lang="es-ES" dirty="0" err="1"/>
              <a:t>etc</a:t>
            </a:r>
            <a:r>
              <a:rPr lang="es-ES" dirty="0"/>
              <a:t>, pero se diferencia que no conecta dispositivos sino Sensores, Equipamientos de Smart </a:t>
            </a:r>
            <a:r>
              <a:rPr lang="es-ES" dirty="0" err="1"/>
              <a:t>Grids</a:t>
            </a:r>
            <a:r>
              <a:rPr lang="es-ES" dirty="0"/>
              <a:t>, Smart </a:t>
            </a:r>
            <a:r>
              <a:rPr lang="es-ES" dirty="0" err="1"/>
              <a:t>Metering</a:t>
            </a:r>
            <a:r>
              <a:rPr lang="es-ES" dirty="0"/>
              <a:t>, etc.</a:t>
            </a:r>
          </a:p>
          <a:p>
            <a:r>
              <a:rPr lang="es-ES" dirty="0"/>
              <a:t>Transmisiones esporádicas de alta confiabilidad, con datos pequeños, baja latencia y en tiempo real.</a:t>
            </a:r>
          </a:p>
          <a:p>
            <a:endParaRPr lang="es-ES" dirty="0"/>
          </a:p>
        </p:txBody>
      </p:sp>
    </p:spTree>
    <p:extLst>
      <p:ext uri="{BB962C8B-B14F-4D97-AF65-F5344CB8AC3E}">
        <p14:creationId xmlns:p14="http://schemas.microsoft.com/office/powerpoint/2010/main" val="219012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b="1" dirty="0"/>
              <a:t>Habilitadores de Red para </a:t>
            </a:r>
            <a:r>
              <a:rPr lang="es-ES" b="1" dirty="0" err="1"/>
              <a:t>IoT</a:t>
            </a:r>
            <a:r>
              <a:rPr lang="es-ES" b="1" dirty="0"/>
              <a:t>. [4]</a:t>
            </a:r>
            <a:br>
              <a:rPr lang="es-ES" b="1" dirty="0"/>
            </a:br>
            <a:r>
              <a:rPr lang="es-ES" sz="5400" dirty="0"/>
              <a:t>.</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760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5795AF-0308-45B1-9A0A-AF8BA352BD73}"/>
              </a:ext>
            </a:extLst>
          </p:cNvPr>
          <p:cNvSpPr>
            <a:spLocks noGrp="1"/>
          </p:cNvSpPr>
          <p:nvPr>
            <p:ph idx="1"/>
          </p:nvPr>
        </p:nvSpPr>
        <p:spPr>
          <a:xfrm>
            <a:off x="1024128" y="927100"/>
            <a:ext cx="9720073" cy="5382260"/>
          </a:xfrm>
        </p:spPr>
        <p:txBody>
          <a:bodyPr>
            <a:normAutofit fontScale="77500" lnSpcReduction="20000"/>
          </a:bodyPr>
          <a:lstStyle/>
          <a:p>
            <a:r>
              <a:rPr lang="es-ES" sz="2400" dirty="0"/>
              <a:t>Las redes actuales están dejando de ser capaces de dar soporte al crecimiento de las redes </a:t>
            </a:r>
            <a:r>
              <a:rPr lang="es-ES" sz="2400" dirty="0" err="1"/>
              <a:t>IoT</a:t>
            </a:r>
            <a:r>
              <a:rPr lang="es-ES" sz="2400" dirty="0"/>
              <a:t>, con el 5G salen las siguientes tecnologías emergentes:</a:t>
            </a:r>
          </a:p>
          <a:p>
            <a:endParaRPr lang="es-ES" sz="2400" dirty="0"/>
          </a:p>
          <a:p>
            <a:pPr lvl="1"/>
            <a:r>
              <a:rPr lang="es-ES" sz="2600" b="1" u="sng" dirty="0">
                <a:effectLst>
                  <a:outerShdw blurRad="38100" dist="38100" dir="2700000" algn="tl">
                    <a:srgbClr val="000000">
                      <a:alpha val="43137"/>
                    </a:srgbClr>
                  </a:outerShdw>
                </a:effectLst>
              </a:rPr>
              <a:t>Software-</a:t>
            </a:r>
            <a:r>
              <a:rPr lang="es-ES" sz="2600" b="1" u="sng" dirty="0" err="1">
                <a:effectLst>
                  <a:outerShdw blurRad="38100" dist="38100" dir="2700000" algn="tl">
                    <a:srgbClr val="000000">
                      <a:alpha val="43137"/>
                    </a:srgbClr>
                  </a:outerShdw>
                </a:effectLst>
              </a:rPr>
              <a:t>Defined</a:t>
            </a:r>
            <a:r>
              <a:rPr lang="es-ES" sz="2600" b="1" u="sng" dirty="0">
                <a:effectLst>
                  <a:outerShdw blurRad="38100" dist="38100" dir="2700000" algn="tl">
                    <a:srgbClr val="000000">
                      <a:alpha val="43137"/>
                    </a:srgbClr>
                  </a:outerShdw>
                </a:effectLst>
              </a:rPr>
              <a:t> WSN (SDWSN)</a:t>
            </a:r>
            <a:r>
              <a:rPr lang="es-ES" sz="2600" u="sng" dirty="0">
                <a:effectLst>
                  <a:outerShdw blurRad="38100" dist="38100" dir="2700000" algn="tl">
                    <a:srgbClr val="000000">
                      <a:alpha val="43137"/>
                    </a:srgbClr>
                  </a:outerShdw>
                </a:effectLst>
              </a:rPr>
              <a:t> </a:t>
            </a:r>
          </a:p>
          <a:p>
            <a:r>
              <a:rPr lang="es-ES" sz="2400" dirty="0"/>
              <a:t>Este es un modelo de las </a:t>
            </a:r>
            <a:r>
              <a:rPr lang="es-ES" sz="2400" b="1" dirty="0"/>
              <a:t>Software-</a:t>
            </a:r>
            <a:r>
              <a:rPr lang="es-ES" sz="2400" b="1" dirty="0" err="1"/>
              <a:t>Defined</a:t>
            </a:r>
            <a:r>
              <a:rPr lang="es-ES" sz="2400" b="1" dirty="0"/>
              <a:t> </a:t>
            </a:r>
            <a:r>
              <a:rPr lang="es-ES" sz="2400" b="1" dirty="0" err="1"/>
              <a:t>Networking</a:t>
            </a:r>
            <a:r>
              <a:rPr lang="es-ES" sz="2400" dirty="0"/>
              <a:t> aplicado a WSN. El principal objetivo es descentralizar el plano de control del dispositivo de red. Se consigue también una mayor facilidad de introducir nuevos servicios a la aplicación y habilita mayor flexibilidad del control de la red, pudiendo soportar el crecimiento de tráfico creciente.</a:t>
            </a:r>
          </a:p>
          <a:p>
            <a:r>
              <a:rPr lang="es-ES" sz="2400" dirty="0"/>
              <a:t> </a:t>
            </a:r>
          </a:p>
          <a:p>
            <a:pPr lvl="1"/>
            <a:r>
              <a:rPr lang="es-ES" sz="2600" b="1" u="sng" dirty="0">
                <a:effectLst>
                  <a:outerShdw blurRad="38100" dist="38100" dir="2700000" algn="tl">
                    <a:srgbClr val="000000">
                      <a:alpha val="43137"/>
                    </a:srgbClr>
                  </a:outerShdw>
                </a:effectLst>
              </a:rPr>
              <a:t>Network </a:t>
            </a:r>
            <a:r>
              <a:rPr lang="es-ES" sz="2600" b="1" u="sng" dirty="0" err="1">
                <a:effectLst>
                  <a:outerShdw blurRad="38100" dist="38100" dir="2700000" algn="tl">
                    <a:srgbClr val="000000">
                      <a:alpha val="43137"/>
                    </a:srgbClr>
                  </a:outerShdw>
                </a:effectLst>
              </a:rPr>
              <a:t>Function</a:t>
            </a:r>
            <a:r>
              <a:rPr lang="es-ES" sz="2600" b="1" u="sng" dirty="0">
                <a:effectLst>
                  <a:outerShdw blurRad="38100" dist="38100" dir="2700000" algn="tl">
                    <a:srgbClr val="000000">
                      <a:alpha val="43137"/>
                    </a:srgbClr>
                  </a:outerShdw>
                </a:effectLst>
              </a:rPr>
              <a:t> </a:t>
            </a:r>
            <a:r>
              <a:rPr lang="es-ES" sz="2600" b="1" u="sng" dirty="0" err="1">
                <a:effectLst>
                  <a:outerShdw blurRad="38100" dist="38100" dir="2700000" algn="tl">
                    <a:srgbClr val="000000">
                      <a:alpha val="43137"/>
                    </a:srgbClr>
                  </a:outerShdw>
                </a:effectLst>
              </a:rPr>
              <a:t>Virtualization</a:t>
            </a:r>
            <a:r>
              <a:rPr lang="es-ES" sz="2600" b="1" u="sng" dirty="0">
                <a:effectLst>
                  <a:outerShdw blurRad="38100" dist="38100" dir="2700000" algn="tl">
                    <a:srgbClr val="000000">
                      <a:alpha val="43137"/>
                    </a:srgbClr>
                  </a:outerShdw>
                </a:effectLst>
              </a:rPr>
              <a:t> (NFV)</a:t>
            </a:r>
            <a:r>
              <a:rPr lang="es-ES" sz="2400" u="sng" dirty="0">
                <a:effectLst>
                  <a:outerShdw blurRad="38100" dist="38100" dir="2700000" algn="tl">
                    <a:srgbClr val="000000">
                      <a:alpha val="43137"/>
                    </a:srgbClr>
                  </a:outerShdw>
                </a:effectLst>
              </a:rPr>
              <a:t> </a:t>
            </a:r>
          </a:p>
          <a:p>
            <a:r>
              <a:rPr lang="es-ES" sz="2400" dirty="0"/>
              <a:t>Es complementario al SDN. Está previsto como un habilitador de red. Algunas funciones de red se implementan vía paquetes SW de cara a dar eficientemente un servicio requerido. NFV asegura que en el despliegue de Dispositivos con Comunicaciones </a:t>
            </a:r>
            <a:r>
              <a:rPr lang="es-ES" sz="2400" dirty="0" err="1"/>
              <a:t>Maniche-Type</a:t>
            </a:r>
            <a:r>
              <a:rPr lang="es-ES" sz="2400" dirty="0"/>
              <a:t> se consiga que las aplicaciones Criticas y Masivas de </a:t>
            </a:r>
            <a:r>
              <a:rPr lang="es-ES" sz="2400" dirty="0" err="1"/>
              <a:t>IoT</a:t>
            </a:r>
            <a:r>
              <a:rPr lang="es-ES" sz="2400" dirty="0"/>
              <a:t> son bien manejadas y controladas. Se reduciría el consumo energético y se daría una mayor escalabilidad y flexibilidad.</a:t>
            </a:r>
          </a:p>
          <a:p>
            <a:r>
              <a:rPr lang="es-ES" sz="2400" dirty="0"/>
              <a:t> </a:t>
            </a:r>
            <a:endParaRPr lang="es-ES" sz="2400" u="sng" dirty="0">
              <a:effectLst>
                <a:outerShdw blurRad="38100" dist="38100" dir="2700000" algn="tl">
                  <a:srgbClr val="000000">
                    <a:alpha val="43137"/>
                  </a:srgbClr>
                </a:outerShdw>
              </a:effectLst>
            </a:endParaRPr>
          </a:p>
          <a:p>
            <a:pPr lvl="1"/>
            <a:r>
              <a:rPr lang="es-ES" sz="2600" b="1" u="sng" dirty="0" err="1">
                <a:effectLst>
                  <a:outerShdw blurRad="38100" dist="38100" dir="2700000" algn="tl">
                    <a:srgbClr val="000000">
                      <a:alpha val="43137"/>
                    </a:srgbClr>
                  </a:outerShdw>
                </a:effectLst>
              </a:rPr>
              <a:t>Cognitive</a:t>
            </a:r>
            <a:r>
              <a:rPr lang="es-ES" sz="2600" b="1" u="sng" dirty="0">
                <a:effectLst>
                  <a:outerShdw blurRad="38100" dist="38100" dir="2700000" algn="tl">
                    <a:srgbClr val="000000">
                      <a:alpha val="43137"/>
                    </a:srgbClr>
                  </a:outerShdw>
                </a:effectLst>
              </a:rPr>
              <a:t> Radio Networks</a:t>
            </a:r>
          </a:p>
          <a:p>
            <a:br>
              <a:rPr lang="es-ES" sz="2400" dirty="0"/>
            </a:br>
            <a:r>
              <a:rPr lang="es-ES" sz="2400" dirty="0"/>
              <a:t> </a:t>
            </a:r>
          </a:p>
          <a:p>
            <a:endParaRPr lang="es-ES" dirty="0"/>
          </a:p>
        </p:txBody>
      </p:sp>
    </p:spTree>
    <p:extLst>
      <p:ext uri="{BB962C8B-B14F-4D97-AF65-F5344CB8AC3E}">
        <p14:creationId xmlns:p14="http://schemas.microsoft.com/office/powerpoint/2010/main" val="2634307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7E300-E78B-45C3-B781-ABCE9093014F}"/>
              </a:ext>
            </a:extLst>
          </p:cNvPr>
          <p:cNvSpPr>
            <a:spLocks noGrp="1"/>
          </p:cNvSpPr>
          <p:nvPr>
            <p:ph type="title"/>
          </p:nvPr>
        </p:nvSpPr>
        <p:spPr/>
        <p:txBody>
          <a:bodyPr/>
          <a:lstStyle/>
          <a:p>
            <a:pPr algn="ctr"/>
            <a:r>
              <a:rPr lang="es-ES" dirty="0"/>
              <a:t>Referencias</a:t>
            </a:r>
          </a:p>
        </p:txBody>
      </p:sp>
      <p:sp>
        <p:nvSpPr>
          <p:cNvPr id="3" name="Marcador de contenido 2">
            <a:extLst>
              <a:ext uri="{FF2B5EF4-FFF2-40B4-BE49-F238E27FC236}">
                <a16:creationId xmlns:a16="http://schemas.microsoft.com/office/drawing/2014/main" id="{FB2EFE50-EE54-4220-B353-5BF8E07F17CE}"/>
              </a:ext>
            </a:extLst>
          </p:cNvPr>
          <p:cNvSpPr>
            <a:spLocks noGrp="1"/>
          </p:cNvSpPr>
          <p:nvPr>
            <p:ph idx="1"/>
          </p:nvPr>
        </p:nvSpPr>
        <p:spPr/>
        <p:txBody>
          <a:bodyPr>
            <a:normAutofit fontScale="85000" lnSpcReduction="20000"/>
          </a:bodyPr>
          <a:lstStyle/>
          <a:p>
            <a:pPr marL="457200" lvl="0" indent="-457200">
              <a:buFont typeface="+mj-lt"/>
              <a:buAutoNum type="arabicPeriod"/>
            </a:pPr>
            <a:r>
              <a:rPr lang="en-GB" dirty="0"/>
              <a:t>Xu, L., Collier, R., &amp; O’Hare, G. M. P. (2017). A Survey of Clustering Techniques in WSNs and Consideration of the Challenges of Applying Such to 5G IoT Scenarios. </a:t>
            </a:r>
            <a:r>
              <a:rPr lang="es-ES" i="1" dirty="0"/>
              <a:t>IEEE Internet </a:t>
            </a:r>
            <a:r>
              <a:rPr lang="es-ES" i="1" dirty="0" err="1"/>
              <a:t>of</a:t>
            </a:r>
            <a:r>
              <a:rPr lang="es-ES" i="1" dirty="0"/>
              <a:t> </a:t>
            </a:r>
            <a:r>
              <a:rPr lang="es-ES" i="1" dirty="0" err="1"/>
              <a:t>Things</a:t>
            </a:r>
            <a:r>
              <a:rPr lang="es-ES" i="1" dirty="0"/>
              <a:t> </a:t>
            </a:r>
            <a:r>
              <a:rPr lang="es-ES" i="1" dirty="0" err="1"/>
              <a:t>Journal</a:t>
            </a:r>
            <a:r>
              <a:rPr lang="es-ES" dirty="0"/>
              <a:t>, </a:t>
            </a:r>
            <a:r>
              <a:rPr lang="es-ES" i="1" dirty="0"/>
              <a:t>4</a:t>
            </a:r>
            <a:r>
              <a:rPr lang="es-ES" dirty="0"/>
              <a:t>(5), 1229–1249. </a:t>
            </a:r>
            <a:r>
              <a:rPr lang="es-ES" u="sng" dirty="0">
                <a:hlinkClick r:id="rId2"/>
              </a:rPr>
              <a:t>https://doi.org/10.1109/JIOT.2017.2726014</a:t>
            </a:r>
            <a:r>
              <a:rPr lang="es-ES" dirty="0"/>
              <a:t> </a:t>
            </a:r>
          </a:p>
          <a:p>
            <a:pPr marL="457200" lvl="0" indent="-457200">
              <a:buFont typeface="+mj-lt"/>
              <a:buAutoNum type="arabicPeriod"/>
            </a:pPr>
            <a:r>
              <a:rPr lang="es-ES" dirty="0" err="1"/>
              <a:t>Martinez</a:t>
            </a:r>
            <a:r>
              <a:rPr lang="es-ES" dirty="0"/>
              <a:t>, I. S. H., Salcedo, I. P. O. J., &amp; Daza, I. B. S. R. (2017). </a:t>
            </a:r>
            <a:r>
              <a:rPr lang="en-GB" dirty="0"/>
              <a:t>IoT application of WSN on 5G infrastructure. </a:t>
            </a:r>
            <a:r>
              <a:rPr lang="en-GB" i="1" dirty="0"/>
              <a:t>2017 International Symposium on Networks, Computers and Communications, ISNCC 2017</a:t>
            </a:r>
            <a:r>
              <a:rPr lang="en-GB" dirty="0"/>
              <a:t>, 6–11. </a:t>
            </a:r>
            <a:r>
              <a:rPr lang="en-GB" u="sng" dirty="0">
                <a:hlinkClick r:id="rId3"/>
              </a:rPr>
              <a:t>https://doi.org/10.1109/ISNCC.2017.8071989</a:t>
            </a:r>
            <a:r>
              <a:rPr lang="en-GB" dirty="0"/>
              <a:t> </a:t>
            </a:r>
            <a:endParaRPr lang="es-ES" dirty="0"/>
          </a:p>
          <a:p>
            <a:pPr marL="457200" lvl="0" indent="-457200">
              <a:buFont typeface="+mj-lt"/>
              <a:buAutoNum type="arabicPeriod"/>
            </a:pPr>
            <a:r>
              <a:rPr lang="es-ES" dirty="0"/>
              <a:t>Li, S., </a:t>
            </a:r>
            <a:r>
              <a:rPr lang="es-ES" dirty="0" err="1"/>
              <a:t>Xu</a:t>
            </a:r>
            <a:r>
              <a:rPr lang="es-ES" dirty="0"/>
              <a:t>, L. Da, &amp; Zhao, S. (2018). </a:t>
            </a:r>
            <a:r>
              <a:rPr lang="en-GB" dirty="0"/>
              <a:t>5G Internet of Things: A survey. </a:t>
            </a:r>
            <a:r>
              <a:rPr lang="en-GB" i="1" dirty="0"/>
              <a:t>Journal of Industrial Information Integration</a:t>
            </a:r>
            <a:r>
              <a:rPr lang="en-GB" dirty="0"/>
              <a:t>, </a:t>
            </a:r>
            <a:r>
              <a:rPr lang="en-GB" i="1" dirty="0"/>
              <a:t>10</a:t>
            </a:r>
            <a:r>
              <a:rPr lang="en-GB" dirty="0"/>
              <a:t>(February), 1–9. https://doi.org/10.1016/j.jii.2018.01.005 </a:t>
            </a:r>
            <a:endParaRPr lang="es-ES" dirty="0"/>
          </a:p>
          <a:p>
            <a:pPr marL="457200" lvl="0" indent="-457200">
              <a:buFont typeface="+mj-lt"/>
              <a:buAutoNum type="arabicPeriod"/>
            </a:pPr>
            <a:r>
              <a:rPr lang="en-GB" dirty="0" err="1"/>
              <a:t>Akpakwu</a:t>
            </a:r>
            <a:r>
              <a:rPr lang="en-GB" dirty="0"/>
              <a:t>, G. A., Silva, B. J., Hancke, G. P., &amp; Abu-Mahfouz, A. M. (2017). A Survey on 5G Networks for the Internet of Things: Communication Technologies and Challenges. </a:t>
            </a:r>
            <a:r>
              <a:rPr lang="es-ES" i="1" dirty="0"/>
              <a:t>IEEE Access</a:t>
            </a:r>
            <a:r>
              <a:rPr lang="es-ES" dirty="0"/>
              <a:t>, </a:t>
            </a:r>
            <a:r>
              <a:rPr lang="es-ES" i="1" dirty="0"/>
              <a:t>6</a:t>
            </a:r>
            <a:r>
              <a:rPr lang="es-ES" dirty="0"/>
              <a:t>, 3619–3647. https://doi.org/10.1109/ACCESS</a:t>
            </a:r>
            <a:r>
              <a:rPr lang="es-ES"/>
              <a:t>.2017.2779844 </a:t>
            </a:r>
            <a:endParaRPr lang="es-ES" dirty="0"/>
          </a:p>
          <a:p>
            <a:pPr marL="457200" lvl="0" indent="-457200">
              <a:buFont typeface="+mj-lt"/>
              <a:buAutoNum type="arabicPeriod"/>
            </a:pPr>
            <a:r>
              <a:rPr lang="es-ES" dirty="0" err="1"/>
              <a:t>Agiwal</a:t>
            </a:r>
            <a:r>
              <a:rPr lang="es-ES" dirty="0"/>
              <a:t>, M., Roy, A., &amp; </a:t>
            </a:r>
            <a:r>
              <a:rPr lang="es-ES" dirty="0" err="1"/>
              <a:t>Saxena</a:t>
            </a:r>
            <a:r>
              <a:rPr lang="es-ES" dirty="0"/>
              <a:t>, N. (2016). </a:t>
            </a:r>
            <a:r>
              <a:rPr lang="en-GB" dirty="0"/>
              <a:t>Next generation 5G wireless networks: A comprehensive survey. </a:t>
            </a:r>
            <a:r>
              <a:rPr lang="es-ES" i="1" dirty="0"/>
              <a:t>IEEE </a:t>
            </a:r>
            <a:r>
              <a:rPr lang="es-ES" i="1" dirty="0" err="1"/>
              <a:t>Communications</a:t>
            </a:r>
            <a:r>
              <a:rPr lang="es-ES" i="1" dirty="0"/>
              <a:t> </a:t>
            </a:r>
            <a:r>
              <a:rPr lang="es-ES" i="1" dirty="0" err="1"/>
              <a:t>Surveys</a:t>
            </a:r>
            <a:r>
              <a:rPr lang="es-ES" i="1" dirty="0"/>
              <a:t> and </a:t>
            </a:r>
            <a:r>
              <a:rPr lang="es-ES" i="1" dirty="0" err="1"/>
              <a:t>Tutorials</a:t>
            </a:r>
            <a:r>
              <a:rPr lang="es-ES" dirty="0"/>
              <a:t>, </a:t>
            </a:r>
            <a:r>
              <a:rPr lang="es-ES" i="1" dirty="0"/>
              <a:t>18</a:t>
            </a:r>
            <a:r>
              <a:rPr lang="es-ES" dirty="0"/>
              <a:t>(3), 1617–1655. https://doi.org/10.1109/COMST.2016.2532458</a:t>
            </a:r>
          </a:p>
          <a:p>
            <a:endParaRPr lang="es-ES" dirty="0"/>
          </a:p>
        </p:txBody>
      </p:sp>
    </p:spTree>
    <p:extLst>
      <p:ext uri="{BB962C8B-B14F-4D97-AF65-F5344CB8AC3E}">
        <p14:creationId xmlns:p14="http://schemas.microsoft.com/office/powerpoint/2010/main" val="172223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a:solidFill>
                  <a:srgbClr val="FFFFFF"/>
                </a:solidFill>
              </a:rPr>
              <a:t>Contenido</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s-ES" sz="1500" dirty="0" err="1"/>
              <a:t>Overview</a:t>
            </a:r>
            <a:r>
              <a:rPr lang="es-ES" sz="1500" dirty="0"/>
              <a:t> 5G</a:t>
            </a:r>
          </a:p>
          <a:p>
            <a:r>
              <a:rPr lang="es-ES" sz="1500" dirty="0"/>
              <a:t>Requerimientos del 5G</a:t>
            </a:r>
          </a:p>
          <a:p>
            <a:r>
              <a:rPr lang="es-ES" sz="1500" dirty="0"/>
              <a:t>Tecnologías Inalámbricas</a:t>
            </a:r>
          </a:p>
          <a:p>
            <a:r>
              <a:rPr lang="es-ES" sz="1500" dirty="0"/>
              <a:t>Tecnologías de Redes</a:t>
            </a:r>
          </a:p>
          <a:p>
            <a:r>
              <a:rPr lang="es-ES" sz="1500" dirty="0"/>
              <a:t>Estrategias de agrupamiento en sistemas </a:t>
            </a:r>
            <a:r>
              <a:rPr lang="es-ES" sz="1500" dirty="0" err="1"/>
              <a:t>IoT</a:t>
            </a:r>
            <a:r>
              <a:rPr lang="es-ES" sz="1500" dirty="0"/>
              <a:t> con 5G</a:t>
            </a:r>
          </a:p>
          <a:p>
            <a:r>
              <a:rPr lang="es-ES" sz="1500" dirty="0"/>
              <a:t>Retos en el agrupamiento de cara a 5G</a:t>
            </a:r>
          </a:p>
        </p:txBody>
      </p:sp>
    </p:spTree>
    <p:extLst>
      <p:ext uri="{BB962C8B-B14F-4D97-AF65-F5344CB8AC3E}">
        <p14:creationId xmlns:p14="http://schemas.microsoft.com/office/powerpoint/2010/main" val="261135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sz="5400" dirty="0" err="1"/>
              <a:t>Overview</a:t>
            </a:r>
            <a:r>
              <a:rPr lang="en-US" sz="5400" dirty="0"/>
              <a:t> 5G</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1966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6D6C13-D65B-4E35-A1C9-33AB250F3EE6}"/>
              </a:ext>
            </a:extLst>
          </p:cNvPr>
          <p:cNvSpPr>
            <a:spLocks noGrp="1"/>
          </p:cNvSpPr>
          <p:nvPr>
            <p:ph idx="1"/>
          </p:nvPr>
        </p:nvSpPr>
        <p:spPr>
          <a:xfrm>
            <a:off x="1024128" y="2286000"/>
            <a:ext cx="4754880" cy="4023360"/>
          </a:xfrm>
        </p:spPr>
        <p:txBody>
          <a:bodyPr>
            <a:normAutofit/>
          </a:bodyPr>
          <a:lstStyle/>
          <a:p>
            <a:r>
              <a:rPr lang="es-ES" dirty="0"/>
              <a:t>- Demanda creciente de una plataforma más versátil de comunicaciones M2M, la cuál será cubierta por el 5G.</a:t>
            </a:r>
          </a:p>
          <a:p>
            <a:r>
              <a:rPr lang="es-ES" dirty="0"/>
              <a:t>- 5G en frecuencias por encima de los 6GHz. Se tiene previsto que se provean funcionalidades de selección de tráfico, análisis de usuarios, etc.</a:t>
            </a:r>
          </a:p>
          <a:p>
            <a:r>
              <a:rPr lang="es-ES" dirty="0"/>
              <a:t>[1]</a:t>
            </a:r>
          </a:p>
          <a:p>
            <a:endParaRPr lang="es-ES" dirty="0"/>
          </a:p>
        </p:txBody>
      </p:sp>
      <p:pic>
        <p:nvPicPr>
          <p:cNvPr id="4" name="Imagen 3">
            <a:extLst>
              <a:ext uri="{FF2B5EF4-FFF2-40B4-BE49-F238E27FC236}">
                <a16:creationId xmlns:a16="http://schemas.microsoft.com/office/drawing/2014/main" id="{4FCF8B53-135B-405F-A676-1156A8B66481}"/>
              </a:ext>
            </a:extLst>
          </p:cNvPr>
          <p:cNvPicPr/>
          <p:nvPr/>
        </p:nvPicPr>
        <p:blipFill>
          <a:blip r:embed="rId2"/>
          <a:stretch>
            <a:fillRect/>
          </a:stretch>
        </p:blipFill>
        <p:spPr>
          <a:xfrm>
            <a:off x="6247105" y="2178616"/>
            <a:ext cx="4526278" cy="2500768"/>
          </a:xfrm>
          <a:prstGeom prst="rect">
            <a:avLst/>
          </a:prstGeom>
        </p:spPr>
      </p:pic>
    </p:spTree>
    <p:extLst>
      <p:ext uri="{BB962C8B-B14F-4D97-AF65-F5344CB8AC3E}">
        <p14:creationId xmlns:p14="http://schemas.microsoft.com/office/powerpoint/2010/main" val="106542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BACFC5-AD2C-4FCD-A348-2E48DB7650EE}"/>
              </a:ext>
            </a:extLst>
          </p:cNvPr>
          <p:cNvSpPr>
            <a:spLocks noGrp="1"/>
          </p:cNvSpPr>
          <p:nvPr>
            <p:ph idx="1"/>
          </p:nvPr>
        </p:nvSpPr>
        <p:spPr>
          <a:xfrm>
            <a:off x="1024128" y="875489"/>
            <a:ext cx="9720073" cy="5433871"/>
          </a:xfrm>
        </p:spPr>
        <p:txBody>
          <a:bodyPr>
            <a:normAutofit lnSpcReduction="10000"/>
          </a:bodyPr>
          <a:lstStyle/>
          <a:p>
            <a:r>
              <a:rPr lang="es-ES" dirty="0"/>
              <a:t>Las comunicaciones D2D (</a:t>
            </a:r>
            <a:r>
              <a:rPr lang="es-ES" dirty="0" err="1"/>
              <a:t>device</a:t>
            </a:r>
            <a:r>
              <a:rPr lang="es-ES" dirty="0"/>
              <a:t> </a:t>
            </a:r>
            <a:r>
              <a:rPr lang="es-ES" dirty="0" err="1"/>
              <a:t>to</a:t>
            </a:r>
            <a:r>
              <a:rPr lang="es-ES" dirty="0"/>
              <a:t> </a:t>
            </a:r>
            <a:r>
              <a:rPr lang="es-ES" dirty="0" err="1"/>
              <a:t>device</a:t>
            </a:r>
            <a:r>
              <a:rPr lang="es-ES" dirty="0"/>
              <a:t>) en redes 5G permiten una eficaz infraestructura en aplicaciones de Smart City como la seguridad pública. Para optimizar la energía consumida, está propuesta una arquitectura jerárquica y con comunicación D2D, donde una Red Software Centralizada (SDN) con parte en el </a:t>
            </a:r>
            <a:r>
              <a:rPr lang="es-ES" dirty="0" err="1"/>
              <a:t>cloud</a:t>
            </a:r>
            <a:r>
              <a:rPr lang="es-ES" dirty="0"/>
              <a:t> para ahorrar LTE links. Esta arquitectura basada en el Cloud, permite las siguientes ventajas:</a:t>
            </a:r>
          </a:p>
          <a:p>
            <a:pPr marL="457200" lvl="0" indent="-457200">
              <a:buFont typeface="+mj-lt"/>
              <a:buAutoNum type="arabicPeriod"/>
            </a:pPr>
            <a:r>
              <a:rPr lang="es-ES" dirty="0"/>
              <a:t>Escalabilidad: Los </a:t>
            </a:r>
            <a:r>
              <a:rPr lang="es-ES" dirty="0" err="1"/>
              <a:t>Clouds</a:t>
            </a:r>
            <a:r>
              <a:rPr lang="es-ES" dirty="0"/>
              <a:t> móviles y drivers jerárquicos.</a:t>
            </a:r>
          </a:p>
          <a:p>
            <a:pPr marL="457200" lvl="0" indent="-457200">
              <a:buFont typeface="+mj-lt"/>
              <a:buAutoNum type="arabicPeriod"/>
            </a:pPr>
            <a:r>
              <a:rPr lang="es-ES" dirty="0"/>
              <a:t>Eficiencia energética y espectral: Los dispositivos de usuarios (</a:t>
            </a:r>
            <a:r>
              <a:rPr lang="es-ES" dirty="0" err="1"/>
              <a:t>User</a:t>
            </a:r>
            <a:r>
              <a:rPr lang="es-ES" dirty="0"/>
              <a:t> </a:t>
            </a:r>
            <a:r>
              <a:rPr lang="es-ES" dirty="0" err="1"/>
              <a:t>equipment</a:t>
            </a:r>
            <a:r>
              <a:rPr lang="es-ES" dirty="0"/>
              <a:t>) se comunican entre sí a través de links inalámbricos y el </a:t>
            </a:r>
            <a:r>
              <a:rPr lang="es-ES" dirty="0" err="1"/>
              <a:t>cloud</a:t>
            </a:r>
            <a:r>
              <a:rPr lang="es-ES" dirty="0"/>
              <a:t> transmite la información a través de las SDN.</a:t>
            </a:r>
          </a:p>
          <a:p>
            <a:pPr marL="457200" lvl="0" indent="-457200">
              <a:buFont typeface="+mj-lt"/>
              <a:buAutoNum type="arabicPeriod"/>
            </a:pPr>
            <a:r>
              <a:rPr lang="es-ES" dirty="0"/>
              <a:t>Robustez: En caso de fallo de un punto de acceso, los dispositivos son capaces de comunicarse entre sí con una infraestructura parcial.</a:t>
            </a:r>
          </a:p>
          <a:p>
            <a:pPr marL="457200" indent="-457200">
              <a:buFont typeface="+mj-lt"/>
              <a:buAutoNum type="arabicPeriod"/>
            </a:pPr>
            <a:r>
              <a:rPr lang="es-ES" dirty="0"/>
              <a:t>Reducción de interferencias</a:t>
            </a:r>
          </a:p>
          <a:p>
            <a:pPr marL="0" indent="0">
              <a:buNone/>
            </a:pPr>
            <a:endParaRPr lang="es-ES" dirty="0"/>
          </a:p>
          <a:p>
            <a:pPr marL="0" indent="0">
              <a:buNone/>
            </a:pPr>
            <a:r>
              <a:rPr lang="es-ES" dirty="0"/>
              <a:t>[2]</a:t>
            </a:r>
          </a:p>
        </p:txBody>
      </p:sp>
    </p:spTree>
    <p:extLst>
      <p:ext uri="{BB962C8B-B14F-4D97-AF65-F5344CB8AC3E}">
        <p14:creationId xmlns:p14="http://schemas.microsoft.com/office/powerpoint/2010/main" val="391022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sz="5400" dirty="0"/>
              <a:t>requerimientos</a:t>
            </a:r>
            <a:r>
              <a:rPr lang="en-US" sz="5400" dirty="0"/>
              <a:t> 5G</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9194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819EB6-B2A4-4F36-A032-E912ED12FD6D}"/>
              </a:ext>
            </a:extLst>
          </p:cNvPr>
          <p:cNvSpPr>
            <a:spLocks noGrp="1"/>
          </p:cNvSpPr>
          <p:nvPr>
            <p:ph idx="1"/>
          </p:nvPr>
        </p:nvSpPr>
        <p:spPr>
          <a:xfrm>
            <a:off x="1486244" y="701588"/>
            <a:ext cx="4609756" cy="4866968"/>
          </a:xfrm>
        </p:spPr>
        <p:txBody>
          <a:bodyPr>
            <a:normAutofit fontScale="77500" lnSpcReduction="20000"/>
          </a:bodyPr>
          <a:lstStyle/>
          <a:p>
            <a:pPr algn="ctr"/>
            <a:r>
              <a:rPr lang="es-ES" sz="2600" b="1" u="sng" dirty="0"/>
              <a:t>5G </a:t>
            </a:r>
            <a:r>
              <a:rPr lang="es-ES" sz="2800" b="1" u="sng" dirty="0"/>
              <a:t>[2]</a:t>
            </a:r>
            <a:endParaRPr lang="es-ES" sz="2600" b="1" u="sng" dirty="0"/>
          </a:p>
          <a:p>
            <a:r>
              <a:rPr lang="es-ES" dirty="0"/>
              <a:t>El primer requerimiento para poder disponer del servicio 5G, es que el sistema debe de ser diseñado para trabajar en un ancho rango de banda espectral.</a:t>
            </a:r>
          </a:p>
          <a:p>
            <a:r>
              <a:rPr lang="es-ES" dirty="0"/>
              <a:t>Para una mayor escalabilidad, los </a:t>
            </a:r>
            <a:r>
              <a:rPr lang="es-ES" dirty="0" err="1"/>
              <a:t>cores</a:t>
            </a:r>
            <a:r>
              <a:rPr lang="es-ES" dirty="0"/>
              <a:t> de la red deben de ser configurados por SW.</a:t>
            </a:r>
          </a:p>
          <a:p>
            <a:r>
              <a:rPr lang="es-ES" dirty="0"/>
              <a:t>Las bandas de frecuencias definidas por la FCC son:</a:t>
            </a:r>
          </a:p>
          <a:p>
            <a:pPr marL="457200" lvl="0" indent="-457200">
              <a:buFont typeface="+mj-lt"/>
              <a:buAutoNum type="arabicPeriod"/>
            </a:pPr>
            <a:r>
              <a:rPr lang="en-GB" sz="1800" dirty="0"/>
              <a:t>Bands of 24 GHz: 24.25-24.45 GHz y 25.05-25.25 GHz</a:t>
            </a:r>
            <a:endParaRPr lang="es-ES" sz="1800" dirty="0"/>
          </a:p>
          <a:p>
            <a:pPr marL="457200" lvl="0" indent="-457200">
              <a:buFont typeface="+mj-lt"/>
              <a:buAutoNum type="arabicPeriod"/>
            </a:pPr>
            <a:r>
              <a:rPr lang="en-GB" sz="1800" dirty="0"/>
              <a:t>Band LMDS: 27.5-28.35 GHz, 29.1-29.25 GHz, y 31-31.3 GHz</a:t>
            </a:r>
            <a:endParaRPr lang="es-ES" sz="1800" dirty="0"/>
          </a:p>
          <a:p>
            <a:pPr marL="457200" lvl="0" indent="-457200">
              <a:buFont typeface="+mj-lt"/>
              <a:buAutoNum type="arabicPeriod"/>
            </a:pPr>
            <a:r>
              <a:rPr lang="en-GB" sz="1800" dirty="0"/>
              <a:t>Band of 39 GHz: 38.6-40 GHz</a:t>
            </a:r>
            <a:endParaRPr lang="es-ES" sz="1800" dirty="0"/>
          </a:p>
          <a:p>
            <a:pPr marL="457200" lvl="0" indent="-457200">
              <a:buFont typeface="+mj-lt"/>
              <a:buAutoNum type="arabicPeriod"/>
            </a:pPr>
            <a:r>
              <a:rPr lang="en-GB" sz="1800" dirty="0"/>
              <a:t>Bands of 37/42 GHz: 37.0-38.6 GHz y 42.0-42.5 GHz</a:t>
            </a:r>
            <a:endParaRPr lang="es-ES" sz="1800" dirty="0"/>
          </a:p>
          <a:p>
            <a:pPr marL="457200" lvl="0" indent="-457200">
              <a:buFont typeface="+mj-lt"/>
              <a:buAutoNum type="arabicPeriod"/>
            </a:pPr>
            <a:r>
              <a:rPr lang="en-GB" sz="1800" dirty="0"/>
              <a:t>Bands of 60 GHz: 57-64 GHz y 64-71 GHz (extension)</a:t>
            </a:r>
            <a:endParaRPr lang="es-ES" sz="1800" dirty="0"/>
          </a:p>
          <a:p>
            <a:pPr marL="457200" lvl="0" indent="-457200">
              <a:buFont typeface="+mj-lt"/>
              <a:buAutoNum type="arabicPeriod"/>
            </a:pPr>
            <a:r>
              <a:rPr lang="en-GB" sz="1800" dirty="0"/>
              <a:t>Bands of 70/80 GHz: 71-76 GHz, 81-86 GHz, 92-95 GHz</a:t>
            </a:r>
            <a:endParaRPr lang="es-ES" sz="1800" dirty="0"/>
          </a:p>
          <a:p>
            <a:pPr marL="457200" indent="-457200">
              <a:buFont typeface="+mj-lt"/>
              <a:buAutoNum type="arabicPeriod"/>
            </a:pPr>
            <a:endParaRPr lang="es-ES" dirty="0"/>
          </a:p>
        </p:txBody>
      </p:sp>
      <p:sp>
        <p:nvSpPr>
          <p:cNvPr id="2" name="CuadroTexto 1">
            <a:extLst>
              <a:ext uri="{FF2B5EF4-FFF2-40B4-BE49-F238E27FC236}">
                <a16:creationId xmlns:a16="http://schemas.microsoft.com/office/drawing/2014/main" id="{14A7FB8D-F62B-43A5-9FCD-47C3FF68BB37}"/>
              </a:ext>
            </a:extLst>
          </p:cNvPr>
          <p:cNvSpPr txBox="1"/>
          <p:nvPr/>
        </p:nvSpPr>
        <p:spPr>
          <a:xfrm>
            <a:off x="6096000" y="701588"/>
            <a:ext cx="5770057" cy="3596882"/>
          </a:xfrm>
          <a:prstGeom prst="rect">
            <a:avLst/>
          </a:prstGeom>
          <a:noFill/>
        </p:spPr>
        <p:txBody>
          <a:bodyPr wrap="square" rtlCol="0">
            <a:spAutoFit/>
          </a:bodyPr>
          <a:lstStyle/>
          <a:p>
            <a:pPr algn="ctr"/>
            <a:r>
              <a:rPr lang="es-ES" sz="2000" b="1" u="sng" dirty="0"/>
              <a:t>5G-IoT [1]</a:t>
            </a:r>
          </a:p>
          <a:p>
            <a:pPr algn="just"/>
            <a:endParaRPr lang="es-ES" dirty="0"/>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Alta velocidad de envío de datos, de al menos 25 Mbps..</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Redes Fine-</a:t>
            </a:r>
            <a:r>
              <a:rPr lang="es-ES" sz="1400" dirty="0" err="1"/>
              <a:t>Grain</a:t>
            </a:r>
            <a:r>
              <a:rPr lang="es-ES" sz="1400" dirty="0"/>
              <a:t> y altamente escalables.</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Baja latencia.</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Resiliencia de Confiabilidad.</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Seguridad.</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Larga duración de batería.</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Alta densidad de conexiones.</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Movilidad para las comunicaciones D2D.</a:t>
            </a:r>
          </a:p>
          <a:p>
            <a:pPr algn="just"/>
            <a:endParaRPr lang="es-ES" dirty="0"/>
          </a:p>
        </p:txBody>
      </p:sp>
    </p:spTree>
    <p:extLst>
      <p:ext uri="{BB962C8B-B14F-4D97-AF65-F5344CB8AC3E}">
        <p14:creationId xmlns:p14="http://schemas.microsoft.com/office/powerpoint/2010/main" val="137130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sz="5400" dirty="0"/>
              <a:t>Agrupamiento en sistemas </a:t>
            </a:r>
            <a:r>
              <a:rPr lang="es-ES" sz="5400" dirty="0" err="1"/>
              <a:t>Iot</a:t>
            </a:r>
            <a:r>
              <a:rPr lang="es-ES" sz="5400" dirty="0"/>
              <a:t> con 5g.</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0378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9B0DA6-80D0-44B8-A919-D643A765300D}"/>
              </a:ext>
            </a:extLst>
          </p:cNvPr>
          <p:cNvSpPr>
            <a:spLocks noGrp="1"/>
          </p:cNvSpPr>
          <p:nvPr>
            <p:ph idx="1"/>
          </p:nvPr>
        </p:nvSpPr>
        <p:spPr>
          <a:xfrm>
            <a:off x="1024128" y="698090"/>
            <a:ext cx="9720073" cy="3687097"/>
          </a:xfrm>
        </p:spPr>
        <p:txBody>
          <a:bodyPr>
            <a:normAutofit lnSpcReduction="10000"/>
          </a:bodyPr>
          <a:lstStyle/>
          <a:p>
            <a:pPr algn="just"/>
            <a:r>
              <a:rPr lang="es-ES" sz="1800" dirty="0"/>
              <a:t>Los sistemas de comunicación se dividen en 3 capas: [1]</a:t>
            </a:r>
          </a:p>
          <a:p>
            <a:pPr marL="457200" indent="-457200" algn="just">
              <a:buFont typeface="+mj-lt"/>
              <a:buAutoNum type="arabicPeriod"/>
            </a:pPr>
            <a:r>
              <a:rPr lang="es-ES" sz="1400" dirty="0"/>
              <a:t>La 1ª Capa se compone de los sensores y dispositivos.</a:t>
            </a:r>
          </a:p>
          <a:p>
            <a:pPr marL="457200" indent="-457200" algn="just">
              <a:buFont typeface="+mj-lt"/>
              <a:buAutoNum type="arabicPeriod"/>
            </a:pPr>
            <a:r>
              <a:rPr lang="es-ES" sz="1400" dirty="0"/>
              <a:t>La 2ª Capa incluyo los operadores móviles con células que soporten 3GPP standard </a:t>
            </a:r>
            <a:r>
              <a:rPr lang="es-ES" sz="1400" dirty="0" err="1"/>
              <a:t>communication</a:t>
            </a:r>
            <a:r>
              <a:rPr lang="es-ES" sz="1400" dirty="0"/>
              <a:t>.</a:t>
            </a:r>
          </a:p>
          <a:p>
            <a:pPr marL="457200" indent="-457200" algn="just">
              <a:buFont typeface="+mj-lt"/>
              <a:buAutoNum type="arabicPeriod"/>
            </a:pPr>
            <a:r>
              <a:rPr lang="es-ES" sz="1400" dirty="0"/>
              <a:t>Incluye el controlador de red que recolectará la información y los datos.</a:t>
            </a:r>
          </a:p>
          <a:p>
            <a:pPr marL="0" indent="0" algn="just">
              <a:buNone/>
            </a:pPr>
            <a:r>
              <a:rPr lang="es-ES" sz="1800" dirty="0"/>
              <a:t>Las técnicas de agrupamiento son necesarias para:</a:t>
            </a:r>
          </a:p>
          <a:p>
            <a:pPr marL="342900" indent="-342900" algn="just">
              <a:buFont typeface="+mj-lt"/>
              <a:buAutoNum type="arabicPeriod"/>
            </a:pPr>
            <a:r>
              <a:rPr lang="es-ES" sz="1400" dirty="0"/>
              <a:t>Eficiencia Energética.</a:t>
            </a:r>
          </a:p>
          <a:p>
            <a:pPr marL="342900" indent="-342900" algn="just">
              <a:buFont typeface="+mj-lt"/>
              <a:buAutoNum type="arabicPeriod"/>
            </a:pPr>
            <a:r>
              <a:rPr lang="es-ES" sz="1400" dirty="0"/>
              <a:t>Procesamiento Distribuidos.</a:t>
            </a:r>
          </a:p>
          <a:p>
            <a:pPr marL="342900" indent="-342900" algn="just">
              <a:buFont typeface="+mj-lt"/>
              <a:buAutoNum type="arabicPeriod"/>
            </a:pPr>
            <a:r>
              <a:rPr lang="es-ES" sz="1400" dirty="0"/>
              <a:t>Manejo de la Jerarquía.</a:t>
            </a:r>
          </a:p>
          <a:p>
            <a:pPr marL="0" indent="0" algn="just">
              <a:buNone/>
            </a:pPr>
            <a:r>
              <a:rPr lang="es-ES" sz="1400" dirty="0"/>
              <a:t>En agrupamientos de tipo racimo, el manejo de datos será realizado por el jefe de racimo, que estará en la capa 1. Con esto, las comunicaciones M2M solo pasan en la capa 1, por lo que al reducirse el número de capas comunicándose entre sí, se reduce el consumo de la batería.</a:t>
            </a:r>
          </a:p>
        </p:txBody>
      </p:sp>
      <p:pic>
        <p:nvPicPr>
          <p:cNvPr id="4" name="Imagen 3">
            <a:extLst>
              <a:ext uri="{FF2B5EF4-FFF2-40B4-BE49-F238E27FC236}">
                <a16:creationId xmlns:a16="http://schemas.microsoft.com/office/drawing/2014/main" id="{52C5B793-4C51-4B2D-8AFD-8AAEA8F596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607335"/>
            <a:ext cx="3035300" cy="1552575"/>
          </a:xfrm>
          <a:prstGeom prst="rect">
            <a:avLst/>
          </a:prstGeom>
          <a:noFill/>
          <a:ln>
            <a:noFill/>
          </a:ln>
        </p:spPr>
      </p:pic>
      <p:pic>
        <p:nvPicPr>
          <p:cNvPr id="5" name="Imagen 4">
            <a:extLst>
              <a:ext uri="{FF2B5EF4-FFF2-40B4-BE49-F238E27FC236}">
                <a16:creationId xmlns:a16="http://schemas.microsoft.com/office/drawing/2014/main" id="{3F68C2D9-F5FB-4B21-8C59-447EE92A7C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07172" y="4626384"/>
            <a:ext cx="3060700" cy="1514475"/>
          </a:xfrm>
          <a:prstGeom prst="rect">
            <a:avLst/>
          </a:prstGeom>
          <a:noFill/>
          <a:ln>
            <a:noFill/>
          </a:ln>
        </p:spPr>
      </p:pic>
    </p:spTree>
    <p:extLst>
      <p:ext uri="{BB962C8B-B14F-4D97-AF65-F5344CB8AC3E}">
        <p14:creationId xmlns:p14="http://schemas.microsoft.com/office/powerpoint/2010/main" val="616763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1351</Words>
  <Application>Microsoft Office PowerPoint</Application>
  <PresentationFormat>Panorámica</PresentationFormat>
  <Paragraphs>92</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Calibri</vt:lpstr>
      <vt:lpstr>Tw Cen MT</vt:lpstr>
      <vt:lpstr>Tw Cen MT Condensed</vt:lpstr>
      <vt:lpstr>Wingdings 3</vt:lpstr>
      <vt:lpstr>Integral</vt:lpstr>
      <vt:lpstr>5g en el Internet de las cosas Y REDES DE SENSORES INALÁBRICAS</vt:lpstr>
      <vt:lpstr>Contenido</vt:lpstr>
      <vt:lpstr>Overview 5G</vt:lpstr>
      <vt:lpstr>Presentación de PowerPoint</vt:lpstr>
      <vt:lpstr>Presentación de PowerPoint</vt:lpstr>
      <vt:lpstr>requerimientos 5G</vt:lpstr>
      <vt:lpstr>Presentación de PowerPoint</vt:lpstr>
      <vt:lpstr>Agrupamiento en sistemas Iot con 5g.</vt:lpstr>
      <vt:lpstr>Presentación de PowerPoint</vt:lpstr>
      <vt:lpstr>Retos del Agrupamiento de cada a 5g.</vt:lpstr>
      <vt:lpstr>rEtos</vt:lpstr>
      <vt:lpstr>Arquitectura 5g-Iot [3].</vt:lpstr>
      <vt:lpstr>Presentación de PowerPoint</vt:lpstr>
      <vt:lpstr>D2D y M2M</vt:lpstr>
      <vt:lpstr>Habilitadores de Red para IoT. [4] .</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en el Internet de las cosas Y REDES DE SENSORES INALÁBRICAS</dc:title>
  <dc:creator>Jorge Contri</dc:creator>
  <cp:lastModifiedBy>Jorge Contri</cp:lastModifiedBy>
  <cp:revision>4</cp:revision>
  <dcterms:created xsi:type="dcterms:W3CDTF">2019-12-10T19:47:48Z</dcterms:created>
  <dcterms:modified xsi:type="dcterms:W3CDTF">2019-12-10T20:11:37Z</dcterms:modified>
</cp:coreProperties>
</file>