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svg"/><Relationship Id="rId1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6AE9C-E00A-45B1-8BEC-D9ADC684C7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01413C6-C92C-4274-8397-5F783E57D6AD}">
      <dgm:prSet/>
      <dgm:spPr/>
      <dgm:t>
        <a:bodyPr/>
        <a:lstStyle/>
        <a:p>
          <a:r>
            <a:rPr lang="en-GB"/>
            <a:t>NB-IoT is a cellular low power wide area technology introduced in the 3GPP. It is expected to ease the massive deployment of the IoT. LTE Cat-NB1 (NB-IoT) operates at a minimum system bandwith of 180Khz for both directions. It is possible for a GSM operator to replace one GSM carrier of 200 KHz with an NB-IoT app. (1)</a:t>
          </a:r>
          <a:endParaRPr lang="en-US"/>
        </a:p>
      </dgm:t>
    </dgm:pt>
    <dgm:pt modelId="{F827527B-699F-452F-91FA-C92879490D4F}" type="parTrans" cxnId="{3975D30F-30BE-4D57-A379-053722ADCDD2}">
      <dgm:prSet/>
      <dgm:spPr/>
      <dgm:t>
        <a:bodyPr/>
        <a:lstStyle/>
        <a:p>
          <a:endParaRPr lang="en-US"/>
        </a:p>
      </dgm:t>
    </dgm:pt>
    <dgm:pt modelId="{97220750-EE99-4502-86F9-EC7685BBEAE4}" type="sibTrans" cxnId="{3975D30F-30BE-4D57-A379-053722ADCDD2}">
      <dgm:prSet/>
      <dgm:spPr/>
      <dgm:t>
        <a:bodyPr/>
        <a:lstStyle/>
        <a:p>
          <a:endParaRPr lang="en-US"/>
        </a:p>
      </dgm:t>
    </dgm:pt>
    <dgm:pt modelId="{9C6B965D-2DF4-4FDC-8187-179B2BB90FED}">
      <dgm:prSet/>
      <dgm:spPr/>
      <dgm:t>
        <a:bodyPr/>
        <a:lstStyle/>
        <a:p>
          <a:r>
            <a:rPr lang="en-GB"/>
            <a:t>The NB-IoT air interface is well optimized to ensure harmonious coexistence with LTE, which means, when an NB-IoT is deployed inside an LTE carrier, the performance of LTE or Cat-NB1 cannot be compromised. Thus, NB-IoT enables flexible deployment of Massive IoT to network providers as:</a:t>
          </a:r>
          <a:endParaRPr lang="en-US"/>
        </a:p>
      </dgm:t>
    </dgm:pt>
    <dgm:pt modelId="{2AF33129-583B-4F47-987B-FEEC900ABDB1}" type="parTrans" cxnId="{282EBFAE-13CA-410D-B944-97D238903A49}">
      <dgm:prSet/>
      <dgm:spPr/>
      <dgm:t>
        <a:bodyPr/>
        <a:lstStyle/>
        <a:p>
          <a:endParaRPr lang="en-US"/>
        </a:p>
      </dgm:t>
    </dgm:pt>
    <dgm:pt modelId="{140AE472-9225-47A3-A5B0-DF18EF918D0F}" type="sibTrans" cxnId="{282EBFAE-13CA-410D-B944-97D238903A49}">
      <dgm:prSet/>
      <dgm:spPr/>
      <dgm:t>
        <a:bodyPr/>
        <a:lstStyle/>
        <a:p>
          <a:endParaRPr lang="en-US"/>
        </a:p>
      </dgm:t>
    </dgm:pt>
    <dgm:pt modelId="{38B7B430-2F77-467C-847C-5A958ABCA2F5}">
      <dgm:prSet/>
      <dgm:spPr/>
      <dgm:t>
        <a:bodyPr/>
        <a:lstStyle/>
        <a:p>
          <a:r>
            <a:rPr lang="en-GB" b="1" u="sng"/>
            <a:t>In band:</a:t>
          </a:r>
          <a:r>
            <a:rPr lang="en-GB"/>
            <a:t> Integrated as part of the resource regularly used for tge eNB communication.</a:t>
          </a:r>
          <a:endParaRPr lang="en-US"/>
        </a:p>
      </dgm:t>
    </dgm:pt>
    <dgm:pt modelId="{CBDAB94F-BAE8-44DD-8E52-D4A886DF4956}" type="parTrans" cxnId="{7F91A868-2780-4651-8620-EF5144CC2662}">
      <dgm:prSet/>
      <dgm:spPr/>
      <dgm:t>
        <a:bodyPr/>
        <a:lstStyle/>
        <a:p>
          <a:endParaRPr lang="en-US"/>
        </a:p>
      </dgm:t>
    </dgm:pt>
    <dgm:pt modelId="{8441A953-797E-4B5F-8776-0F06195969E5}" type="sibTrans" cxnId="{7F91A868-2780-4651-8620-EF5144CC2662}">
      <dgm:prSet/>
      <dgm:spPr/>
      <dgm:t>
        <a:bodyPr/>
        <a:lstStyle/>
        <a:p>
          <a:endParaRPr lang="en-US"/>
        </a:p>
      </dgm:t>
    </dgm:pt>
    <dgm:pt modelId="{DA3DC284-25B8-4CE7-942D-4403EDA489E5}">
      <dgm:prSet/>
      <dgm:spPr/>
      <dgm:t>
        <a:bodyPr/>
        <a:lstStyle/>
        <a:p>
          <a:r>
            <a:rPr lang="en-GB" b="1" u="sng"/>
            <a:t>Guard Band:</a:t>
          </a:r>
          <a:r>
            <a:rPr lang="en-GB"/>
            <a:t> Uses the freq band of 180 KHz (between the last PRB and the channelization edge).</a:t>
          </a:r>
          <a:endParaRPr lang="en-US"/>
        </a:p>
      </dgm:t>
    </dgm:pt>
    <dgm:pt modelId="{F140B74B-D350-4B41-9CCB-71CB8D5C0B65}" type="parTrans" cxnId="{46C58202-817F-4A86-A304-EB74F100D2F2}">
      <dgm:prSet/>
      <dgm:spPr/>
      <dgm:t>
        <a:bodyPr/>
        <a:lstStyle/>
        <a:p>
          <a:endParaRPr lang="en-US"/>
        </a:p>
      </dgm:t>
    </dgm:pt>
    <dgm:pt modelId="{64814E8E-385F-4F2C-B266-A06F6E2177AC}" type="sibTrans" cxnId="{46C58202-817F-4A86-A304-EB74F100D2F2}">
      <dgm:prSet/>
      <dgm:spPr/>
      <dgm:t>
        <a:bodyPr/>
        <a:lstStyle/>
        <a:p>
          <a:endParaRPr lang="en-US"/>
        </a:p>
      </dgm:t>
    </dgm:pt>
    <dgm:pt modelId="{107CF702-DD44-48C3-8E0E-EF575967BA34}">
      <dgm:prSet/>
      <dgm:spPr/>
      <dgm:t>
        <a:bodyPr/>
        <a:lstStyle/>
        <a:p>
          <a:r>
            <a:rPr lang="en-GB" b="1" u="sng"/>
            <a:t>Standalone system:</a:t>
          </a:r>
          <a:r>
            <a:rPr lang="en-GB"/>
            <a:t> based on a re-farmed channel  of a legacy GSM/GPRS system  operated by a service operator. </a:t>
          </a:r>
          <a:endParaRPr lang="en-US"/>
        </a:p>
      </dgm:t>
    </dgm:pt>
    <dgm:pt modelId="{0FAC685F-4671-45E2-8A13-B4EE8E271D0C}" type="parTrans" cxnId="{6A35DAD3-EC4C-476B-A068-9B1B19B45882}">
      <dgm:prSet/>
      <dgm:spPr/>
      <dgm:t>
        <a:bodyPr/>
        <a:lstStyle/>
        <a:p>
          <a:endParaRPr lang="en-US"/>
        </a:p>
      </dgm:t>
    </dgm:pt>
    <dgm:pt modelId="{B643C874-EDF7-48AB-862D-06DD0C3F0DBA}" type="sibTrans" cxnId="{6A35DAD3-EC4C-476B-A068-9B1B19B45882}">
      <dgm:prSet/>
      <dgm:spPr/>
      <dgm:t>
        <a:bodyPr/>
        <a:lstStyle/>
        <a:p>
          <a:endParaRPr lang="en-US"/>
        </a:p>
      </dgm:t>
    </dgm:pt>
    <dgm:pt modelId="{BBB604D7-6F75-4DD2-A457-B27D710F81EB}" type="pres">
      <dgm:prSet presAssocID="{7756AE9C-E00A-45B1-8BEC-D9ADC684C71E}" presName="root" presStyleCnt="0">
        <dgm:presLayoutVars>
          <dgm:dir/>
          <dgm:resizeHandles val="exact"/>
        </dgm:presLayoutVars>
      </dgm:prSet>
      <dgm:spPr/>
    </dgm:pt>
    <dgm:pt modelId="{9799EB17-A96F-41F8-8526-166D561C2976}" type="pres">
      <dgm:prSet presAssocID="{701413C6-C92C-4274-8397-5F783E57D6AD}" presName="compNode" presStyleCnt="0"/>
      <dgm:spPr/>
    </dgm:pt>
    <dgm:pt modelId="{3D484A49-A887-416A-82C4-9A5CE1AD90EC}" type="pres">
      <dgm:prSet presAssocID="{701413C6-C92C-4274-8397-5F783E57D6AD}" presName="bgRect" presStyleLbl="bgShp" presStyleIdx="0" presStyleCnt="2"/>
      <dgm:spPr/>
    </dgm:pt>
    <dgm:pt modelId="{840174EA-17BB-486A-A3C2-A12E53E544A1}" type="pres">
      <dgm:prSet presAssocID="{701413C6-C92C-4274-8397-5F783E57D6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CE1AF9F2-0DA5-40F5-80B8-FE0C431C03BA}" type="pres">
      <dgm:prSet presAssocID="{701413C6-C92C-4274-8397-5F783E57D6AD}" presName="spaceRect" presStyleCnt="0"/>
      <dgm:spPr/>
    </dgm:pt>
    <dgm:pt modelId="{29EB5B5F-F940-4273-84B7-B7F3A30C166A}" type="pres">
      <dgm:prSet presAssocID="{701413C6-C92C-4274-8397-5F783E57D6AD}" presName="parTx" presStyleLbl="revTx" presStyleIdx="0" presStyleCnt="3">
        <dgm:presLayoutVars>
          <dgm:chMax val="0"/>
          <dgm:chPref val="0"/>
        </dgm:presLayoutVars>
      </dgm:prSet>
      <dgm:spPr/>
    </dgm:pt>
    <dgm:pt modelId="{3E5005DD-8D4F-44B8-B785-2198F85A828F}" type="pres">
      <dgm:prSet presAssocID="{97220750-EE99-4502-86F9-EC7685BBEAE4}" presName="sibTrans" presStyleCnt="0"/>
      <dgm:spPr/>
    </dgm:pt>
    <dgm:pt modelId="{1651F3CD-FF54-433A-8821-3E95130D1A96}" type="pres">
      <dgm:prSet presAssocID="{9C6B965D-2DF4-4FDC-8187-179B2BB90FED}" presName="compNode" presStyleCnt="0"/>
      <dgm:spPr/>
    </dgm:pt>
    <dgm:pt modelId="{F0D3709E-70FB-4F81-82EB-24FD00D6D458}" type="pres">
      <dgm:prSet presAssocID="{9C6B965D-2DF4-4FDC-8187-179B2BB90FED}" presName="bgRect" presStyleLbl="bgShp" presStyleIdx="1" presStyleCnt="2"/>
      <dgm:spPr/>
    </dgm:pt>
    <dgm:pt modelId="{8A589DDF-40E1-4202-92ED-0532A8AF16E3}" type="pres">
      <dgm:prSet presAssocID="{9C6B965D-2DF4-4FDC-8187-179B2BB90F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89ECBD6-1E08-4BE7-8BB8-246E1F50737D}" type="pres">
      <dgm:prSet presAssocID="{9C6B965D-2DF4-4FDC-8187-179B2BB90FED}" presName="spaceRect" presStyleCnt="0"/>
      <dgm:spPr/>
    </dgm:pt>
    <dgm:pt modelId="{EF1937F7-3736-4AC9-B833-8321D6A43837}" type="pres">
      <dgm:prSet presAssocID="{9C6B965D-2DF4-4FDC-8187-179B2BB90FED}" presName="parTx" presStyleLbl="revTx" presStyleIdx="1" presStyleCnt="3">
        <dgm:presLayoutVars>
          <dgm:chMax val="0"/>
          <dgm:chPref val="0"/>
        </dgm:presLayoutVars>
      </dgm:prSet>
      <dgm:spPr/>
    </dgm:pt>
    <dgm:pt modelId="{B453405F-1BA4-40F5-B627-F30FE44C7444}" type="pres">
      <dgm:prSet presAssocID="{9C6B965D-2DF4-4FDC-8187-179B2BB90FED}" presName="desTx" presStyleLbl="revTx" presStyleIdx="2" presStyleCnt="3">
        <dgm:presLayoutVars/>
      </dgm:prSet>
      <dgm:spPr/>
    </dgm:pt>
  </dgm:ptLst>
  <dgm:cxnLst>
    <dgm:cxn modelId="{46C58202-817F-4A86-A304-EB74F100D2F2}" srcId="{9C6B965D-2DF4-4FDC-8187-179B2BB90FED}" destId="{DA3DC284-25B8-4CE7-942D-4403EDA489E5}" srcOrd="1" destOrd="0" parTransId="{F140B74B-D350-4B41-9CCB-71CB8D5C0B65}" sibTransId="{64814E8E-385F-4F2C-B266-A06F6E2177AC}"/>
    <dgm:cxn modelId="{3975D30F-30BE-4D57-A379-053722ADCDD2}" srcId="{7756AE9C-E00A-45B1-8BEC-D9ADC684C71E}" destId="{701413C6-C92C-4274-8397-5F783E57D6AD}" srcOrd="0" destOrd="0" parTransId="{F827527B-699F-452F-91FA-C92879490D4F}" sibTransId="{97220750-EE99-4502-86F9-EC7685BBEAE4}"/>
    <dgm:cxn modelId="{0A122833-5D7D-40E7-B071-E1ACB551A15E}" type="presOf" srcId="{7756AE9C-E00A-45B1-8BEC-D9ADC684C71E}" destId="{BBB604D7-6F75-4DD2-A457-B27D710F81EB}" srcOrd="0" destOrd="0" presId="urn:microsoft.com/office/officeart/2018/2/layout/IconVerticalSolidList"/>
    <dgm:cxn modelId="{4DC7573D-A308-4BF9-A6F1-B17CC6A85912}" type="presOf" srcId="{DA3DC284-25B8-4CE7-942D-4403EDA489E5}" destId="{B453405F-1BA4-40F5-B627-F30FE44C7444}" srcOrd="0" destOrd="1" presId="urn:microsoft.com/office/officeart/2018/2/layout/IconVerticalSolidList"/>
    <dgm:cxn modelId="{8D945A68-EC4F-4271-8A5F-0AF1F2EE71CA}" type="presOf" srcId="{701413C6-C92C-4274-8397-5F783E57D6AD}" destId="{29EB5B5F-F940-4273-84B7-B7F3A30C166A}" srcOrd="0" destOrd="0" presId="urn:microsoft.com/office/officeart/2018/2/layout/IconVerticalSolidList"/>
    <dgm:cxn modelId="{7F91A868-2780-4651-8620-EF5144CC2662}" srcId="{9C6B965D-2DF4-4FDC-8187-179B2BB90FED}" destId="{38B7B430-2F77-467C-847C-5A958ABCA2F5}" srcOrd="0" destOrd="0" parTransId="{CBDAB94F-BAE8-44DD-8E52-D4A886DF4956}" sibTransId="{8441A953-797E-4B5F-8776-0F06195969E5}"/>
    <dgm:cxn modelId="{A62AE5A2-79AB-4878-BC32-41FF6416749F}" type="presOf" srcId="{9C6B965D-2DF4-4FDC-8187-179B2BB90FED}" destId="{EF1937F7-3736-4AC9-B833-8321D6A43837}" srcOrd="0" destOrd="0" presId="urn:microsoft.com/office/officeart/2018/2/layout/IconVerticalSolidList"/>
    <dgm:cxn modelId="{282EBFAE-13CA-410D-B944-97D238903A49}" srcId="{7756AE9C-E00A-45B1-8BEC-D9ADC684C71E}" destId="{9C6B965D-2DF4-4FDC-8187-179B2BB90FED}" srcOrd="1" destOrd="0" parTransId="{2AF33129-583B-4F47-987B-FEEC900ABDB1}" sibTransId="{140AE472-9225-47A3-A5B0-DF18EF918D0F}"/>
    <dgm:cxn modelId="{139755B8-8D93-4AB9-9D6D-D90C6CC14101}" type="presOf" srcId="{107CF702-DD44-48C3-8E0E-EF575967BA34}" destId="{B453405F-1BA4-40F5-B627-F30FE44C7444}" srcOrd="0" destOrd="2" presId="urn:microsoft.com/office/officeart/2018/2/layout/IconVerticalSolidList"/>
    <dgm:cxn modelId="{6A35DAD3-EC4C-476B-A068-9B1B19B45882}" srcId="{9C6B965D-2DF4-4FDC-8187-179B2BB90FED}" destId="{107CF702-DD44-48C3-8E0E-EF575967BA34}" srcOrd="2" destOrd="0" parTransId="{0FAC685F-4671-45E2-8A13-B4EE8E271D0C}" sibTransId="{B643C874-EDF7-48AB-862D-06DD0C3F0DBA}"/>
    <dgm:cxn modelId="{D40306DA-E278-4A41-8971-DDD944E30A6C}" type="presOf" srcId="{38B7B430-2F77-467C-847C-5A958ABCA2F5}" destId="{B453405F-1BA4-40F5-B627-F30FE44C7444}" srcOrd="0" destOrd="0" presId="urn:microsoft.com/office/officeart/2018/2/layout/IconVerticalSolidList"/>
    <dgm:cxn modelId="{A375905F-915B-4841-BEF3-C492B5F2C4E8}" type="presParOf" srcId="{BBB604D7-6F75-4DD2-A457-B27D710F81EB}" destId="{9799EB17-A96F-41F8-8526-166D561C2976}" srcOrd="0" destOrd="0" presId="urn:microsoft.com/office/officeart/2018/2/layout/IconVerticalSolidList"/>
    <dgm:cxn modelId="{89CDB049-B8F6-4815-8515-BDAD5BE83F91}" type="presParOf" srcId="{9799EB17-A96F-41F8-8526-166D561C2976}" destId="{3D484A49-A887-416A-82C4-9A5CE1AD90EC}" srcOrd="0" destOrd="0" presId="urn:microsoft.com/office/officeart/2018/2/layout/IconVerticalSolidList"/>
    <dgm:cxn modelId="{7B2034B3-EEF3-440F-BFC6-C1F5A707E840}" type="presParOf" srcId="{9799EB17-A96F-41F8-8526-166D561C2976}" destId="{840174EA-17BB-486A-A3C2-A12E53E544A1}" srcOrd="1" destOrd="0" presId="urn:microsoft.com/office/officeart/2018/2/layout/IconVerticalSolidList"/>
    <dgm:cxn modelId="{26E2FFDE-D40A-4F39-829F-A31EAED809F6}" type="presParOf" srcId="{9799EB17-A96F-41F8-8526-166D561C2976}" destId="{CE1AF9F2-0DA5-40F5-80B8-FE0C431C03BA}" srcOrd="2" destOrd="0" presId="urn:microsoft.com/office/officeart/2018/2/layout/IconVerticalSolidList"/>
    <dgm:cxn modelId="{195B9AFE-B0BC-4894-8F7F-A722BB27D889}" type="presParOf" srcId="{9799EB17-A96F-41F8-8526-166D561C2976}" destId="{29EB5B5F-F940-4273-84B7-B7F3A30C166A}" srcOrd="3" destOrd="0" presId="urn:microsoft.com/office/officeart/2018/2/layout/IconVerticalSolidList"/>
    <dgm:cxn modelId="{0F0E9787-BDCD-4ABA-93A7-213F53899BCE}" type="presParOf" srcId="{BBB604D7-6F75-4DD2-A457-B27D710F81EB}" destId="{3E5005DD-8D4F-44B8-B785-2198F85A828F}" srcOrd="1" destOrd="0" presId="urn:microsoft.com/office/officeart/2018/2/layout/IconVerticalSolidList"/>
    <dgm:cxn modelId="{217499D9-1B66-42F2-84EF-3EB4BF597E55}" type="presParOf" srcId="{BBB604D7-6F75-4DD2-A457-B27D710F81EB}" destId="{1651F3CD-FF54-433A-8821-3E95130D1A96}" srcOrd="2" destOrd="0" presId="urn:microsoft.com/office/officeart/2018/2/layout/IconVerticalSolidList"/>
    <dgm:cxn modelId="{3C987B15-966B-4A4E-81C9-462A21782319}" type="presParOf" srcId="{1651F3CD-FF54-433A-8821-3E95130D1A96}" destId="{F0D3709E-70FB-4F81-82EB-24FD00D6D458}" srcOrd="0" destOrd="0" presId="urn:microsoft.com/office/officeart/2018/2/layout/IconVerticalSolidList"/>
    <dgm:cxn modelId="{1DC6E5A2-41D1-4211-A5C6-1FDF6FE3BA93}" type="presParOf" srcId="{1651F3CD-FF54-433A-8821-3E95130D1A96}" destId="{8A589DDF-40E1-4202-92ED-0532A8AF16E3}" srcOrd="1" destOrd="0" presId="urn:microsoft.com/office/officeart/2018/2/layout/IconVerticalSolidList"/>
    <dgm:cxn modelId="{1849A900-B67C-4289-B6D9-BDB6EC46F7A8}" type="presParOf" srcId="{1651F3CD-FF54-433A-8821-3E95130D1A96}" destId="{289ECBD6-1E08-4BE7-8BB8-246E1F50737D}" srcOrd="2" destOrd="0" presId="urn:microsoft.com/office/officeart/2018/2/layout/IconVerticalSolidList"/>
    <dgm:cxn modelId="{0E5AA4B4-4543-47FD-A604-765AC9364597}" type="presParOf" srcId="{1651F3CD-FF54-433A-8821-3E95130D1A96}" destId="{EF1937F7-3736-4AC9-B833-8321D6A43837}" srcOrd="3" destOrd="0" presId="urn:microsoft.com/office/officeart/2018/2/layout/IconVerticalSolidList"/>
    <dgm:cxn modelId="{2185E785-40D3-4F3A-B56F-20898404D769}" type="presParOf" srcId="{1651F3CD-FF54-433A-8821-3E95130D1A96}" destId="{B453405F-1BA4-40F5-B627-F30FE44C744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517437-1509-4F05-BC62-4DBB236962D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96D508-7D83-49BA-A70C-40CC577E2103}">
      <dgm:prSet/>
      <dgm:spPr/>
      <dgm:t>
        <a:bodyPr/>
        <a:lstStyle/>
        <a:p>
          <a:r>
            <a:rPr lang="en-GB"/>
            <a:t>NB-IoT will be introduced with the following design targets for all operations:</a:t>
          </a:r>
          <a:endParaRPr lang="en-US"/>
        </a:p>
      </dgm:t>
    </dgm:pt>
    <dgm:pt modelId="{891E1D28-3D6C-46E2-8563-3E728D704CF4}" type="parTrans" cxnId="{E55ADE5F-1F10-49A4-B6FA-4DCFCBE9C64B}">
      <dgm:prSet/>
      <dgm:spPr/>
      <dgm:t>
        <a:bodyPr/>
        <a:lstStyle/>
        <a:p>
          <a:endParaRPr lang="en-US"/>
        </a:p>
      </dgm:t>
    </dgm:pt>
    <dgm:pt modelId="{AF309B42-56F0-41FB-9CBF-DD8C5EAEF119}" type="sibTrans" cxnId="{E55ADE5F-1F10-49A4-B6FA-4DCFCBE9C64B}">
      <dgm:prSet/>
      <dgm:spPr/>
      <dgm:t>
        <a:bodyPr/>
        <a:lstStyle/>
        <a:p>
          <a:endParaRPr lang="en-US"/>
        </a:p>
      </dgm:t>
    </dgm:pt>
    <dgm:pt modelId="{E039C8B2-4A0F-47FA-A944-63BBDB7100A5}">
      <dgm:prSet/>
      <dgm:spPr/>
      <dgm:t>
        <a:bodyPr/>
        <a:lstStyle/>
        <a:p>
          <a:r>
            <a:rPr lang="en-GB" b="1" u="sng"/>
            <a:t>Improved indoor coverage: </a:t>
          </a:r>
          <a:r>
            <a:rPr lang="en-GB"/>
            <a:t>Achieve and extended coverage of 20 dB compared to legacy GPRS devices. Achieving a 164 dB max. coupling loss, supporting 160 bps of data rate.</a:t>
          </a:r>
          <a:endParaRPr lang="en-US"/>
        </a:p>
      </dgm:t>
    </dgm:pt>
    <dgm:pt modelId="{E7FE6DEB-4604-4D5E-BC13-5B010333B6F6}" type="parTrans" cxnId="{45A3B76D-2CDF-429A-9A95-64EF18BC34C8}">
      <dgm:prSet/>
      <dgm:spPr/>
      <dgm:t>
        <a:bodyPr/>
        <a:lstStyle/>
        <a:p>
          <a:endParaRPr lang="en-US"/>
        </a:p>
      </dgm:t>
    </dgm:pt>
    <dgm:pt modelId="{0F714454-63BE-4BD0-A52E-552BE1B275EA}" type="sibTrans" cxnId="{45A3B76D-2CDF-429A-9A95-64EF18BC34C8}">
      <dgm:prSet/>
      <dgm:spPr/>
      <dgm:t>
        <a:bodyPr/>
        <a:lstStyle/>
        <a:p>
          <a:endParaRPr lang="en-US"/>
        </a:p>
      </dgm:t>
    </dgm:pt>
    <dgm:pt modelId="{5B7E420B-F329-4C7A-A25C-4BF550598CC5}">
      <dgm:prSet/>
      <dgm:spPr/>
      <dgm:t>
        <a:bodyPr/>
        <a:lstStyle/>
        <a:p>
          <a:r>
            <a:rPr lang="en-GB" b="1" u="sng"/>
            <a:t>Massive number of low-throughput devices:</a:t>
          </a:r>
          <a:r>
            <a:rPr lang="en-GB"/>
            <a:t> It is targeted at least 52547 devices (40 devices per househould).</a:t>
          </a:r>
          <a:endParaRPr lang="en-US"/>
        </a:p>
      </dgm:t>
    </dgm:pt>
    <dgm:pt modelId="{F0DD706D-E2A2-4D69-9A26-5B95C5F4F743}" type="parTrans" cxnId="{42E59ADA-907F-4F48-9A02-BBF128270292}">
      <dgm:prSet/>
      <dgm:spPr/>
      <dgm:t>
        <a:bodyPr/>
        <a:lstStyle/>
        <a:p>
          <a:endParaRPr lang="en-US"/>
        </a:p>
      </dgm:t>
    </dgm:pt>
    <dgm:pt modelId="{6A9B5924-61B6-4254-8554-AC2B11E40888}" type="sibTrans" cxnId="{42E59ADA-907F-4F48-9A02-BBF128270292}">
      <dgm:prSet/>
      <dgm:spPr/>
      <dgm:t>
        <a:bodyPr/>
        <a:lstStyle/>
        <a:p>
          <a:endParaRPr lang="en-US"/>
        </a:p>
      </dgm:t>
    </dgm:pt>
    <dgm:pt modelId="{116DA767-5C4D-4CED-806A-5D0BB171CFC7}">
      <dgm:prSet/>
      <dgm:spPr/>
      <dgm:t>
        <a:bodyPr/>
        <a:lstStyle/>
        <a:p>
          <a:r>
            <a:rPr lang="en-GB" b="1" u="sng"/>
            <a:t>Reduced complexity and Improved Power efficiency.</a:t>
          </a:r>
          <a:endParaRPr lang="en-US"/>
        </a:p>
      </dgm:t>
    </dgm:pt>
    <dgm:pt modelId="{626C86BB-A85F-4A8E-A41A-974EFB17CCEE}" type="parTrans" cxnId="{018A2B5D-C30A-4216-98CF-F3DA08FA78F4}">
      <dgm:prSet/>
      <dgm:spPr/>
      <dgm:t>
        <a:bodyPr/>
        <a:lstStyle/>
        <a:p>
          <a:endParaRPr lang="en-US"/>
        </a:p>
      </dgm:t>
    </dgm:pt>
    <dgm:pt modelId="{D7DE1585-2910-43A8-AB0B-B012C69C7C79}" type="sibTrans" cxnId="{018A2B5D-C30A-4216-98CF-F3DA08FA78F4}">
      <dgm:prSet/>
      <dgm:spPr/>
      <dgm:t>
        <a:bodyPr/>
        <a:lstStyle/>
        <a:p>
          <a:endParaRPr lang="en-US"/>
        </a:p>
      </dgm:t>
    </dgm:pt>
    <dgm:pt modelId="{21546FE7-347D-4DCD-8BD7-55FD6F84560E}">
      <dgm:prSet/>
      <dgm:spPr/>
      <dgm:t>
        <a:bodyPr/>
        <a:lstStyle/>
        <a:p>
          <a:r>
            <a:rPr lang="en-GB" b="1" u="sng"/>
            <a:t>Latency: </a:t>
          </a:r>
          <a:r>
            <a:rPr lang="en-GB"/>
            <a:t> 10 sec or less of latency.</a:t>
          </a:r>
          <a:endParaRPr lang="en-US"/>
        </a:p>
      </dgm:t>
    </dgm:pt>
    <dgm:pt modelId="{05C98EDE-88EA-4FDE-BFD5-2105E3E6D158}" type="parTrans" cxnId="{1B2BF2F2-01EE-438D-964E-D9E04E19AAC9}">
      <dgm:prSet/>
      <dgm:spPr/>
      <dgm:t>
        <a:bodyPr/>
        <a:lstStyle/>
        <a:p>
          <a:endParaRPr lang="en-US"/>
        </a:p>
      </dgm:t>
    </dgm:pt>
    <dgm:pt modelId="{15FD4DC3-E451-436F-A20D-5EF42AADA9B4}" type="sibTrans" cxnId="{1B2BF2F2-01EE-438D-964E-D9E04E19AAC9}">
      <dgm:prSet/>
      <dgm:spPr/>
      <dgm:t>
        <a:bodyPr/>
        <a:lstStyle/>
        <a:p>
          <a:endParaRPr lang="en-US"/>
        </a:p>
      </dgm:t>
    </dgm:pt>
    <dgm:pt modelId="{58110260-2748-4CAC-98E3-62910DBDE04D}" type="pres">
      <dgm:prSet presAssocID="{F8517437-1509-4F05-BC62-4DBB236962D8}" presName="root" presStyleCnt="0">
        <dgm:presLayoutVars>
          <dgm:dir/>
          <dgm:resizeHandles val="exact"/>
        </dgm:presLayoutVars>
      </dgm:prSet>
      <dgm:spPr/>
    </dgm:pt>
    <dgm:pt modelId="{B6D6911E-8993-4B90-B27D-FFF22CB39697}" type="pres">
      <dgm:prSet presAssocID="{BB96D508-7D83-49BA-A70C-40CC577E2103}" presName="compNode" presStyleCnt="0"/>
      <dgm:spPr/>
    </dgm:pt>
    <dgm:pt modelId="{5457A904-22E5-4201-9D6A-411AD94AE04D}" type="pres">
      <dgm:prSet presAssocID="{BB96D508-7D83-49BA-A70C-40CC577E210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8CA7681-1EDA-4ECF-A6FE-0641014F3525}" type="pres">
      <dgm:prSet presAssocID="{BB96D508-7D83-49BA-A70C-40CC577E2103}" presName="spaceRect" presStyleCnt="0"/>
      <dgm:spPr/>
    </dgm:pt>
    <dgm:pt modelId="{74370C43-DF48-4355-908B-A10282E0B423}" type="pres">
      <dgm:prSet presAssocID="{BB96D508-7D83-49BA-A70C-40CC577E2103}" presName="textRect" presStyleLbl="revTx" presStyleIdx="0" presStyleCnt="5">
        <dgm:presLayoutVars>
          <dgm:chMax val="1"/>
          <dgm:chPref val="1"/>
        </dgm:presLayoutVars>
      </dgm:prSet>
      <dgm:spPr/>
    </dgm:pt>
    <dgm:pt modelId="{BCA5C907-005D-4947-88BC-A73B12541F44}" type="pres">
      <dgm:prSet presAssocID="{AF309B42-56F0-41FB-9CBF-DD8C5EAEF119}" presName="sibTrans" presStyleCnt="0"/>
      <dgm:spPr/>
    </dgm:pt>
    <dgm:pt modelId="{E5126A0A-5B1C-4124-8B93-604626070804}" type="pres">
      <dgm:prSet presAssocID="{E039C8B2-4A0F-47FA-A944-63BBDB7100A5}" presName="compNode" presStyleCnt="0"/>
      <dgm:spPr/>
    </dgm:pt>
    <dgm:pt modelId="{E6067156-6F4B-4619-9D51-B0798D23CE80}" type="pres">
      <dgm:prSet presAssocID="{E039C8B2-4A0F-47FA-A944-63BBDB7100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57A647C-51FB-4FDF-891A-055B240E4235}" type="pres">
      <dgm:prSet presAssocID="{E039C8B2-4A0F-47FA-A944-63BBDB7100A5}" presName="spaceRect" presStyleCnt="0"/>
      <dgm:spPr/>
    </dgm:pt>
    <dgm:pt modelId="{3F717F6E-8A2C-48A3-B143-B8A7EAE59191}" type="pres">
      <dgm:prSet presAssocID="{E039C8B2-4A0F-47FA-A944-63BBDB7100A5}" presName="textRect" presStyleLbl="revTx" presStyleIdx="1" presStyleCnt="5">
        <dgm:presLayoutVars>
          <dgm:chMax val="1"/>
          <dgm:chPref val="1"/>
        </dgm:presLayoutVars>
      </dgm:prSet>
      <dgm:spPr/>
    </dgm:pt>
    <dgm:pt modelId="{66217EAA-270D-4AC0-BCB6-DD71BD09EF68}" type="pres">
      <dgm:prSet presAssocID="{0F714454-63BE-4BD0-A52E-552BE1B275EA}" presName="sibTrans" presStyleCnt="0"/>
      <dgm:spPr/>
    </dgm:pt>
    <dgm:pt modelId="{E3E1BCA0-4145-402F-8765-0BFE8A3CC9EC}" type="pres">
      <dgm:prSet presAssocID="{5B7E420B-F329-4C7A-A25C-4BF550598CC5}" presName="compNode" presStyleCnt="0"/>
      <dgm:spPr/>
    </dgm:pt>
    <dgm:pt modelId="{86AAA96A-F9B9-4721-A05C-9641E71F958A}" type="pres">
      <dgm:prSet presAssocID="{5B7E420B-F329-4C7A-A25C-4BF550598CC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E9B8CA5A-680A-4A8F-9867-2B9645F1D47C}" type="pres">
      <dgm:prSet presAssocID="{5B7E420B-F329-4C7A-A25C-4BF550598CC5}" presName="spaceRect" presStyleCnt="0"/>
      <dgm:spPr/>
    </dgm:pt>
    <dgm:pt modelId="{813F3136-D381-4872-8AAF-63BA8B578905}" type="pres">
      <dgm:prSet presAssocID="{5B7E420B-F329-4C7A-A25C-4BF550598CC5}" presName="textRect" presStyleLbl="revTx" presStyleIdx="2" presStyleCnt="5">
        <dgm:presLayoutVars>
          <dgm:chMax val="1"/>
          <dgm:chPref val="1"/>
        </dgm:presLayoutVars>
      </dgm:prSet>
      <dgm:spPr/>
    </dgm:pt>
    <dgm:pt modelId="{1FB32179-710C-488D-A509-38A8FBECF5FC}" type="pres">
      <dgm:prSet presAssocID="{6A9B5924-61B6-4254-8554-AC2B11E40888}" presName="sibTrans" presStyleCnt="0"/>
      <dgm:spPr/>
    </dgm:pt>
    <dgm:pt modelId="{0DCCB385-93DE-40FA-BFB8-DEECEA1452E3}" type="pres">
      <dgm:prSet presAssocID="{116DA767-5C4D-4CED-806A-5D0BB171CFC7}" presName="compNode" presStyleCnt="0"/>
      <dgm:spPr/>
    </dgm:pt>
    <dgm:pt modelId="{17DA18F9-007F-43F6-AE6B-6EC025E15C55}" type="pres">
      <dgm:prSet presAssocID="{116DA767-5C4D-4CED-806A-5D0BB171CFC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A926E36-40A1-458B-B57E-A8FEBB9833F8}" type="pres">
      <dgm:prSet presAssocID="{116DA767-5C4D-4CED-806A-5D0BB171CFC7}" presName="spaceRect" presStyleCnt="0"/>
      <dgm:spPr/>
    </dgm:pt>
    <dgm:pt modelId="{934BEA0C-804A-416E-A9AF-17A8FE95202E}" type="pres">
      <dgm:prSet presAssocID="{116DA767-5C4D-4CED-806A-5D0BB171CFC7}" presName="textRect" presStyleLbl="revTx" presStyleIdx="3" presStyleCnt="5">
        <dgm:presLayoutVars>
          <dgm:chMax val="1"/>
          <dgm:chPref val="1"/>
        </dgm:presLayoutVars>
      </dgm:prSet>
      <dgm:spPr/>
    </dgm:pt>
    <dgm:pt modelId="{9BC0240E-4558-4114-9655-5BCFF58B5F65}" type="pres">
      <dgm:prSet presAssocID="{D7DE1585-2910-43A8-AB0B-B012C69C7C79}" presName="sibTrans" presStyleCnt="0"/>
      <dgm:spPr/>
    </dgm:pt>
    <dgm:pt modelId="{98604177-695C-458D-B74C-3A806BEE8101}" type="pres">
      <dgm:prSet presAssocID="{21546FE7-347D-4DCD-8BD7-55FD6F84560E}" presName="compNode" presStyleCnt="0"/>
      <dgm:spPr/>
    </dgm:pt>
    <dgm:pt modelId="{DC09BDDE-660F-4F6F-8072-4AEF352A6195}" type="pres">
      <dgm:prSet presAssocID="{21546FE7-347D-4DCD-8BD7-55FD6F84560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F5225DC-F456-453C-A1CB-868C240E3F3E}" type="pres">
      <dgm:prSet presAssocID="{21546FE7-347D-4DCD-8BD7-55FD6F84560E}" presName="spaceRect" presStyleCnt="0"/>
      <dgm:spPr/>
    </dgm:pt>
    <dgm:pt modelId="{05B6D166-B85E-4C2F-B9E3-EECB4401F849}" type="pres">
      <dgm:prSet presAssocID="{21546FE7-347D-4DCD-8BD7-55FD6F84560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CA84E31-0B94-45F2-B3B5-9BF6DDFA74C9}" type="presOf" srcId="{116DA767-5C4D-4CED-806A-5D0BB171CFC7}" destId="{934BEA0C-804A-416E-A9AF-17A8FE95202E}" srcOrd="0" destOrd="0" presId="urn:microsoft.com/office/officeart/2018/2/layout/IconLabelList"/>
    <dgm:cxn modelId="{018A2B5D-C30A-4216-98CF-F3DA08FA78F4}" srcId="{F8517437-1509-4F05-BC62-4DBB236962D8}" destId="{116DA767-5C4D-4CED-806A-5D0BB171CFC7}" srcOrd="3" destOrd="0" parTransId="{626C86BB-A85F-4A8E-A41A-974EFB17CCEE}" sibTransId="{D7DE1585-2910-43A8-AB0B-B012C69C7C79}"/>
    <dgm:cxn modelId="{E55ADE5F-1F10-49A4-B6FA-4DCFCBE9C64B}" srcId="{F8517437-1509-4F05-BC62-4DBB236962D8}" destId="{BB96D508-7D83-49BA-A70C-40CC577E2103}" srcOrd="0" destOrd="0" parTransId="{891E1D28-3D6C-46E2-8563-3E728D704CF4}" sibTransId="{AF309B42-56F0-41FB-9CBF-DD8C5EAEF119}"/>
    <dgm:cxn modelId="{45A3B76D-2CDF-429A-9A95-64EF18BC34C8}" srcId="{F8517437-1509-4F05-BC62-4DBB236962D8}" destId="{E039C8B2-4A0F-47FA-A944-63BBDB7100A5}" srcOrd="1" destOrd="0" parTransId="{E7FE6DEB-4604-4D5E-BC13-5B010333B6F6}" sibTransId="{0F714454-63BE-4BD0-A52E-552BE1B275EA}"/>
    <dgm:cxn modelId="{5E61F49E-2078-4302-B160-A98CF7889560}" type="presOf" srcId="{BB96D508-7D83-49BA-A70C-40CC577E2103}" destId="{74370C43-DF48-4355-908B-A10282E0B423}" srcOrd="0" destOrd="0" presId="urn:microsoft.com/office/officeart/2018/2/layout/IconLabelList"/>
    <dgm:cxn modelId="{3AA2C1C1-E6D5-42DF-B1FE-4A0546E4FE75}" type="presOf" srcId="{5B7E420B-F329-4C7A-A25C-4BF550598CC5}" destId="{813F3136-D381-4872-8AAF-63BA8B578905}" srcOrd="0" destOrd="0" presId="urn:microsoft.com/office/officeart/2018/2/layout/IconLabelList"/>
    <dgm:cxn modelId="{2EAA2CC9-3A09-4980-83AC-001B83551581}" type="presOf" srcId="{E039C8B2-4A0F-47FA-A944-63BBDB7100A5}" destId="{3F717F6E-8A2C-48A3-B143-B8A7EAE59191}" srcOrd="0" destOrd="0" presId="urn:microsoft.com/office/officeart/2018/2/layout/IconLabelList"/>
    <dgm:cxn modelId="{42E59ADA-907F-4F48-9A02-BBF128270292}" srcId="{F8517437-1509-4F05-BC62-4DBB236962D8}" destId="{5B7E420B-F329-4C7A-A25C-4BF550598CC5}" srcOrd="2" destOrd="0" parTransId="{F0DD706D-E2A2-4D69-9A26-5B95C5F4F743}" sibTransId="{6A9B5924-61B6-4254-8554-AC2B11E40888}"/>
    <dgm:cxn modelId="{A97186F2-36D6-41CB-9B19-33190FD2F08B}" type="presOf" srcId="{F8517437-1509-4F05-BC62-4DBB236962D8}" destId="{58110260-2748-4CAC-98E3-62910DBDE04D}" srcOrd="0" destOrd="0" presId="urn:microsoft.com/office/officeart/2018/2/layout/IconLabelList"/>
    <dgm:cxn modelId="{1B2BF2F2-01EE-438D-964E-D9E04E19AAC9}" srcId="{F8517437-1509-4F05-BC62-4DBB236962D8}" destId="{21546FE7-347D-4DCD-8BD7-55FD6F84560E}" srcOrd="4" destOrd="0" parTransId="{05C98EDE-88EA-4FDE-BFD5-2105E3E6D158}" sibTransId="{15FD4DC3-E451-436F-A20D-5EF42AADA9B4}"/>
    <dgm:cxn modelId="{E1BC6DF4-4B40-4D2A-8757-5E34E2C43470}" type="presOf" srcId="{21546FE7-347D-4DCD-8BD7-55FD6F84560E}" destId="{05B6D166-B85E-4C2F-B9E3-EECB4401F849}" srcOrd="0" destOrd="0" presId="urn:microsoft.com/office/officeart/2018/2/layout/IconLabelList"/>
    <dgm:cxn modelId="{9E0C8406-8DDD-4E94-A084-457A5129C21F}" type="presParOf" srcId="{58110260-2748-4CAC-98E3-62910DBDE04D}" destId="{B6D6911E-8993-4B90-B27D-FFF22CB39697}" srcOrd="0" destOrd="0" presId="urn:microsoft.com/office/officeart/2018/2/layout/IconLabelList"/>
    <dgm:cxn modelId="{51FA7693-AE98-4E87-8F0C-E79A029F214D}" type="presParOf" srcId="{B6D6911E-8993-4B90-B27D-FFF22CB39697}" destId="{5457A904-22E5-4201-9D6A-411AD94AE04D}" srcOrd="0" destOrd="0" presId="urn:microsoft.com/office/officeart/2018/2/layout/IconLabelList"/>
    <dgm:cxn modelId="{71212CBC-9DA7-4C98-BFA1-814FA1239FF3}" type="presParOf" srcId="{B6D6911E-8993-4B90-B27D-FFF22CB39697}" destId="{E8CA7681-1EDA-4ECF-A6FE-0641014F3525}" srcOrd="1" destOrd="0" presId="urn:microsoft.com/office/officeart/2018/2/layout/IconLabelList"/>
    <dgm:cxn modelId="{36070165-3818-482A-8CC3-541079EEC8C7}" type="presParOf" srcId="{B6D6911E-8993-4B90-B27D-FFF22CB39697}" destId="{74370C43-DF48-4355-908B-A10282E0B423}" srcOrd="2" destOrd="0" presId="urn:microsoft.com/office/officeart/2018/2/layout/IconLabelList"/>
    <dgm:cxn modelId="{373DA962-5B63-45BA-A332-397FA9D42B07}" type="presParOf" srcId="{58110260-2748-4CAC-98E3-62910DBDE04D}" destId="{BCA5C907-005D-4947-88BC-A73B12541F44}" srcOrd="1" destOrd="0" presId="urn:microsoft.com/office/officeart/2018/2/layout/IconLabelList"/>
    <dgm:cxn modelId="{A966F0E4-E0F4-4746-9231-DF65CBD7A9CB}" type="presParOf" srcId="{58110260-2748-4CAC-98E3-62910DBDE04D}" destId="{E5126A0A-5B1C-4124-8B93-604626070804}" srcOrd="2" destOrd="0" presId="urn:microsoft.com/office/officeart/2018/2/layout/IconLabelList"/>
    <dgm:cxn modelId="{0A3F2D62-3245-4C06-9F22-E81454618D2B}" type="presParOf" srcId="{E5126A0A-5B1C-4124-8B93-604626070804}" destId="{E6067156-6F4B-4619-9D51-B0798D23CE80}" srcOrd="0" destOrd="0" presId="urn:microsoft.com/office/officeart/2018/2/layout/IconLabelList"/>
    <dgm:cxn modelId="{C3268997-D442-4A0B-9700-0D2E41588319}" type="presParOf" srcId="{E5126A0A-5B1C-4124-8B93-604626070804}" destId="{657A647C-51FB-4FDF-891A-055B240E4235}" srcOrd="1" destOrd="0" presId="urn:microsoft.com/office/officeart/2018/2/layout/IconLabelList"/>
    <dgm:cxn modelId="{D2463FC4-CB5C-4134-97AD-83989BEA5833}" type="presParOf" srcId="{E5126A0A-5B1C-4124-8B93-604626070804}" destId="{3F717F6E-8A2C-48A3-B143-B8A7EAE59191}" srcOrd="2" destOrd="0" presId="urn:microsoft.com/office/officeart/2018/2/layout/IconLabelList"/>
    <dgm:cxn modelId="{12604DBD-7928-41F3-8798-A85A863ABC26}" type="presParOf" srcId="{58110260-2748-4CAC-98E3-62910DBDE04D}" destId="{66217EAA-270D-4AC0-BCB6-DD71BD09EF68}" srcOrd="3" destOrd="0" presId="urn:microsoft.com/office/officeart/2018/2/layout/IconLabelList"/>
    <dgm:cxn modelId="{7567C440-62D2-43C2-AFA0-2AD034DFF3E1}" type="presParOf" srcId="{58110260-2748-4CAC-98E3-62910DBDE04D}" destId="{E3E1BCA0-4145-402F-8765-0BFE8A3CC9EC}" srcOrd="4" destOrd="0" presId="urn:microsoft.com/office/officeart/2018/2/layout/IconLabelList"/>
    <dgm:cxn modelId="{168B330C-0AAB-48E1-9D1C-98DCA229DF5A}" type="presParOf" srcId="{E3E1BCA0-4145-402F-8765-0BFE8A3CC9EC}" destId="{86AAA96A-F9B9-4721-A05C-9641E71F958A}" srcOrd="0" destOrd="0" presId="urn:microsoft.com/office/officeart/2018/2/layout/IconLabelList"/>
    <dgm:cxn modelId="{F9229CBC-2849-4418-AEA1-26EE8B599450}" type="presParOf" srcId="{E3E1BCA0-4145-402F-8765-0BFE8A3CC9EC}" destId="{E9B8CA5A-680A-4A8F-9867-2B9645F1D47C}" srcOrd="1" destOrd="0" presId="urn:microsoft.com/office/officeart/2018/2/layout/IconLabelList"/>
    <dgm:cxn modelId="{C33267B1-B276-4185-BFEA-727D3A2CC1F5}" type="presParOf" srcId="{E3E1BCA0-4145-402F-8765-0BFE8A3CC9EC}" destId="{813F3136-D381-4872-8AAF-63BA8B578905}" srcOrd="2" destOrd="0" presId="urn:microsoft.com/office/officeart/2018/2/layout/IconLabelList"/>
    <dgm:cxn modelId="{39EE54DC-BD9C-4DFC-B228-2C51CA95F12F}" type="presParOf" srcId="{58110260-2748-4CAC-98E3-62910DBDE04D}" destId="{1FB32179-710C-488D-A509-38A8FBECF5FC}" srcOrd="5" destOrd="0" presId="urn:microsoft.com/office/officeart/2018/2/layout/IconLabelList"/>
    <dgm:cxn modelId="{A0E5601F-0158-453C-9CE0-5B0891647C2E}" type="presParOf" srcId="{58110260-2748-4CAC-98E3-62910DBDE04D}" destId="{0DCCB385-93DE-40FA-BFB8-DEECEA1452E3}" srcOrd="6" destOrd="0" presId="urn:microsoft.com/office/officeart/2018/2/layout/IconLabelList"/>
    <dgm:cxn modelId="{F7E7179F-F0B5-41A1-A795-9A442BD32A28}" type="presParOf" srcId="{0DCCB385-93DE-40FA-BFB8-DEECEA1452E3}" destId="{17DA18F9-007F-43F6-AE6B-6EC025E15C55}" srcOrd="0" destOrd="0" presId="urn:microsoft.com/office/officeart/2018/2/layout/IconLabelList"/>
    <dgm:cxn modelId="{3C382DF8-1880-4515-9899-0986D9C1FED8}" type="presParOf" srcId="{0DCCB385-93DE-40FA-BFB8-DEECEA1452E3}" destId="{EA926E36-40A1-458B-B57E-A8FEBB9833F8}" srcOrd="1" destOrd="0" presId="urn:microsoft.com/office/officeart/2018/2/layout/IconLabelList"/>
    <dgm:cxn modelId="{D4956EA5-99DE-494A-ACC9-238AB104AF1C}" type="presParOf" srcId="{0DCCB385-93DE-40FA-BFB8-DEECEA1452E3}" destId="{934BEA0C-804A-416E-A9AF-17A8FE95202E}" srcOrd="2" destOrd="0" presId="urn:microsoft.com/office/officeart/2018/2/layout/IconLabelList"/>
    <dgm:cxn modelId="{EFBBA811-6158-4142-939F-FCDAB60ACEDA}" type="presParOf" srcId="{58110260-2748-4CAC-98E3-62910DBDE04D}" destId="{9BC0240E-4558-4114-9655-5BCFF58B5F65}" srcOrd="7" destOrd="0" presId="urn:microsoft.com/office/officeart/2018/2/layout/IconLabelList"/>
    <dgm:cxn modelId="{14A06904-ECDC-4505-9BCE-FE8253CE7EA8}" type="presParOf" srcId="{58110260-2748-4CAC-98E3-62910DBDE04D}" destId="{98604177-695C-458D-B74C-3A806BEE8101}" srcOrd="8" destOrd="0" presId="urn:microsoft.com/office/officeart/2018/2/layout/IconLabelList"/>
    <dgm:cxn modelId="{22FD5FFB-E777-4B31-9E54-D021B951C658}" type="presParOf" srcId="{98604177-695C-458D-B74C-3A806BEE8101}" destId="{DC09BDDE-660F-4F6F-8072-4AEF352A6195}" srcOrd="0" destOrd="0" presId="urn:microsoft.com/office/officeart/2018/2/layout/IconLabelList"/>
    <dgm:cxn modelId="{C4C1BA9E-0409-4E68-86AA-D4E3070CC8F3}" type="presParOf" srcId="{98604177-695C-458D-B74C-3A806BEE8101}" destId="{0F5225DC-F456-453C-A1CB-868C240E3F3E}" srcOrd="1" destOrd="0" presId="urn:microsoft.com/office/officeart/2018/2/layout/IconLabelList"/>
    <dgm:cxn modelId="{C1541E56-F617-4D20-AAC0-05212048B4D6}" type="presParOf" srcId="{98604177-695C-458D-B74C-3A806BEE8101}" destId="{05B6D166-B85E-4C2F-B9E3-EECB4401F8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85CE59-365F-4426-BE71-3220123043A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49AE1B5-12BA-4E71-830E-9398C0E92779}">
      <dgm:prSet/>
      <dgm:spPr/>
      <dgm:t>
        <a:bodyPr/>
        <a:lstStyle/>
        <a:p>
          <a:r>
            <a:rPr lang="en-GB"/>
            <a:t>NB-IoT can support more than 52K connections per channel. Due to small data transfers at low frequency.</a:t>
          </a:r>
          <a:endParaRPr lang="en-US"/>
        </a:p>
      </dgm:t>
    </dgm:pt>
    <dgm:pt modelId="{41DA6340-D1E5-4095-A4EB-6092A1F52E30}" type="parTrans" cxnId="{02BF010E-3A6C-4570-9E7E-602C59409DA3}">
      <dgm:prSet/>
      <dgm:spPr/>
      <dgm:t>
        <a:bodyPr/>
        <a:lstStyle/>
        <a:p>
          <a:endParaRPr lang="en-US"/>
        </a:p>
      </dgm:t>
    </dgm:pt>
    <dgm:pt modelId="{C5ECDE51-A1D0-4C6A-BEBD-5973F31C16A2}" type="sibTrans" cxnId="{02BF010E-3A6C-4570-9E7E-602C59409DA3}">
      <dgm:prSet/>
      <dgm:spPr/>
      <dgm:t>
        <a:bodyPr/>
        <a:lstStyle/>
        <a:p>
          <a:endParaRPr lang="en-US"/>
        </a:p>
      </dgm:t>
    </dgm:pt>
    <dgm:pt modelId="{FCADE735-68EF-44D9-A1D3-1F418B415D3F}">
      <dgm:prSet/>
      <dgm:spPr/>
      <dgm:t>
        <a:bodyPr/>
        <a:lstStyle/>
        <a:p>
          <a:r>
            <a:rPr lang="en-GB"/>
            <a:t>NB-IoT uses a BW of 180 KHz and operates in HD-FDD (half duplex operation).</a:t>
          </a:r>
          <a:endParaRPr lang="en-US"/>
        </a:p>
      </dgm:t>
    </dgm:pt>
    <dgm:pt modelId="{9A17A412-5D15-494E-8CD2-B3DDA8640635}" type="parTrans" cxnId="{2B84A162-F3D1-42C4-9759-D6FA9F1F7418}">
      <dgm:prSet/>
      <dgm:spPr/>
      <dgm:t>
        <a:bodyPr/>
        <a:lstStyle/>
        <a:p>
          <a:endParaRPr lang="en-US"/>
        </a:p>
      </dgm:t>
    </dgm:pt>
    <dgm:pt modelId="{369F8A5A-D831-4E62-A508-46BA71411E05}" type="sibTrans" cxnId="{2B84A162-F3D1-42C4-9759-D6FA9F1F7418}">
      <dgm:prSet/>
      <dgm:spPr/>
      <dgm:t>
        <a:bodyPr/>
        <a:lstStyle/>
        <a:p>
          <a:endParaRPr lang="en-US"/>
        </a:p>
      </dgm:t>
    </dgm:pt>
    <dgm:pt modelId="{CCF0636F-3E18-44FD-8B9D-09F0567869B4}">
      <dgm:prSet/>
      <dgm:spPr/>
      <dgm:t>
        <a:bodyPr/>
        <a:lstStyle/>
        <a:p>
          <a:r>
            <a:rPr lang="en-GB"/>
            <a:t>NB-IoT is designed due to provide prolonged battery life.</a:t>
          </a:r>
          <a:endParaRPr lang="en-US"/>
        </a:p>
      </dgm:t>
    </dgm:pt>
    <dgm:pt modelId="{E5B783DF-3429-4A0A-87C4-6293DC0BD59F}" type="parTrans" cxnId="{FC536B7B-4FAE-4743-8C9C-2A2F91D55096}">
      <dgm:prSet/>
      <dgm:spPr/>
      <dgm:t>
        <a:bodyPr/>
        <a:lstStyle/>
        <a:p>
          <a:endParaRPr lang="en-US"/>
        </a:p>
      </dgm:t>
    </dgm:pt>
    <dgm:pt modelId="{4412897E-76DD-42ED-833B-41D49622364C}" type="sibTrans" cxnId="{FC536B7B-4FAE-4743-8C9C-2A2F91D55096}">
      <dgm:prSet/>
      <dgm:spPr/>
      <dgm:t>
        <a:bodyPr/>
        <a:lstStyle/>
        <a:p>
          <a:endParaRPr lang="en-US"/>
        </a:p>
      </dgm:t>
    </dgm:pt>
    <dgm:pt modelId="{74850267-DF27-47CB-8A4F-AA0EA72E68DD}">
      <dgm:prSet/>
      <dgm:spPr/>
      <dgm:t>
        <a:bodyPr/>
        <a:lstStyle/>
        <a:p>
          <a:r>
            <a:rPr lang="en-GB"/>
            <a:t>NB-IoT 20 db coverage in noise interference.</a:t>
          </a:r>
          <a:endParaRPr lang="en-US"/>
        </a:p>
      </dgm:t>
    </dgm:pt>
    <dgm:pt modelId="{CB3C8089-F42C-4E2C-AAA9-407857979D36}" type="parTrans" cxnId="{6061ABF3-1905-4ED2-8C5F-E18C89AD5632}">
      <dgm:prSet/>
      <dgm:spPr/>
      <dgm:t>
        <a:bodyPr/>
        <a:lstStyle/>
        <a:p>
          <a:endParaRPr lang="en-US"/>
        </a:p>
      </dgm:t>
    </dgm:pt>
    <dgm:pt modelId="{9CFE9E20-5C46-44A6-BF5F-46D356767A75}" type="sibTrans" cxnId="{6061ABF3-1905-4ED2-8C5F-E18C89AD5632}">
      <dgm:prSet/>
      <dgm:spPr/>
      <dgm:t>
        <a:bodyPr/>
        <a:lstStyle/>
        <a:p>
          <a:endParaRPr lang="en-US"/>
        </a:p>
      </dgm:t>
    </dgm:pt>
    <dgm:pt modelId="{D90F6F5C-939D-40B9-8611-E19B53A9BC59}">
      <dgm:prSet/>
      <dgm:spPr/>
      <dgm:t>
        <a:bodyPr/>
        <a:lstStyle/>
        <a:p>
          <a:r>
            <a:rPr lang="en-GB"/>
            <a:t>NB-IoT offers operating mode flexibility (LTE and 2G together).</a:t>
          </a:r>
          <a:endParaRPr lang="en-US"/>
        </a:p>
      </dgm:t>
    </dgm:pt>
    <dgm:pt modelId="{21353F56-0E3A-4DE2-A471-914CE44A926A}" type="parTrans" cxnId="{6519CA7C-65B8-49BF-8AE5-DAEB1DC56E6D}">
      <dgm:prSet/>
      <dgm:spPr/>
      <dgm:t>
        <a:bodyPr/>
        <a:lstStyle/>
        <a:p>
          <a:endParaRPr lang="en-US"/>
        </a:p>
      </dgm:t>
    </dgm:pt>
    <dgm:pt modelId="{ED08DDAD-324A-4116-95C3-8789E74B5B87}" type="sibTrans" cxnId="{6519CA7C-65B8-49BF-8AE5-DAEB1DC56E6D}">
      <dgm:prSet/>
      <dgm:spPr/>
      <dgm:t>
        <a:bodyPr/>
        <a:lstStyle/>
        <a:p>
          <a:endParaRPr lang="en-US"/>
        </a:p>
      </dgm:t>
    </dgm:pt>
    <dgm:pt modelId="{0B5562DA-A0F5-4EE7-8A6C-984559F3635B}">
      <dgm:prSet/>
      <dgm:spPr/>
      <dgm:t>
        <a:bodyPr/>
        <a:lstStyle/>
        <a:p>
          <a:r>
            <a:rPr lang="en-GB"/>
            <a:t>NB-IoT doesn’t support higher modulation scheme than QPSK.</a:t>
          </a:r>
          <a:endParaRPr lang="en-US"/>
        </a:p>
      </dgm:t>
    </dgm:pt>
    <dgm:pt modelId="{53B3DE86-DA10-40AD-8F3C-CAC6BAB75BC5}" type="parTrans" cxnId="{A7B0719F-C3B7-4C3C-A838-5839EA429094}">
      <dgm:prSet/>
      <dgm:spPr/>
      <dgm:t>
        <a:bodyPr/>
        <a:lstStyle/>
        <a:p>
          <a:endParaRPr lang="en-US"/>
        </a:p>
      </dgm:t>
    </dgm:pt>
    <dgm:pt modelId="{027E87F4-77DE-4AEF-B7BF-CD1D90B57D49}" type="sibTrans" cxnId="{A7B0719F-C3B7-4C3C-A838-5839EA429094}">
      <dgm:prSet/>
      <dgm:spPr/>
      <dgm:t>
        <a:bodyPr/>
        <a:lstStyle/>
        <a:p>
          <a:endParaRPr lang="en-US"/>
        </a:p>
      </dgm:t>
    </dgm:pt>
    <dgm:pt modelId="{80D7ABE9-E0EB-4C5A-9202-F219226DD423}">
      <dgm:prSet/>
      <dgm:spPr/>
      <dgm:t>
        <a:bodyPr/>
        <a:lstStyle/>
        <a:p>
          <a:r>
            <a:rPr lang="en-GB"/>
            <a:t>NB-IoT Low-Data-Rate apps (which the requirement for high capacity flash memory reduce the chip area and the cost of devices).</a:t>
          </a:r>
          <a:endParaRPr lang="en-US"/>
        </a:p>
      </dgm:t>
    </dgm:pt>
    <dgm:pt modelId="{D655D879-3CA7-4DEA-BDFE-986BB2AAF3BD}" type="parTrans" cxnId="{D7D454EE-987D-45B8-8AB1-D4BB107EDF1A}">
      <dgm:prSet/>
      <dgm:spPr/>
      <dgm:t>
        <a:bodyPr/>
        <a:lstStyle/>
        <a:p>
          <a:endParaRPr lang="en-US"/>
        </a:p>
      </dgm:t>
    </dgm:pt>
    <dgm:pt modelId="{1DAAE0F4-5713-4CCC-B132-E0E4550C209A}" type="sibTrans" cxnId="{D7D454EE-987D-45B8-8AB1-D4BB107EDF1A}">
      <dgm:prSet/>
      <dgm:spPr/>
      <dgm:t>
        <a:bodyPr/>
        <a:lstStyle/>
        <a:p>
          <a:endParaRPr lang="en-US"/>
        </a:p>
      </dgm:t>
    </dgm:pt>
    <dgm:pt modelId="{E9FF1197-2F86-49ED-8F61-E883D088AA0D}">
      <dgm:prSet/>
      <dgm:spPr/>
      <dgm:t>
        <a:bodyPr/>
        <a:lstStyle/>
        <a:p>
          <a:r>
            <a:rPr lang="en-GB"/>
            <a:t>NB-IoT operates in Licensed Band and provide (if wished) telecom. Lvl of security.</a:t>
          </a:r>
          <a:endParaRPr lang="en-US"/>
        </a:p>
      </dgm:t>
    </dgm:pt>
    <dgm:pt modelId="{B9537FA3-E07F-418C-91C6-87F0E740CCDE}" type="parTrans" cxnId="{8DC84152-7792-44AF-8DBB-0719BA0AA589}">
      <dgm:prSet/>
      <dgm:spPr/>
      <dgm:t>
        <a:bodyPr/>
        <a:lstStyle/>
        <a:p>
          <a:endParaRPr lang="en-US"/>
        </a:p>
      </dgm:t>
    </dgm:pt>
    <dgm:pt modelId="{7A15C29C-BAFC-4229-BE92-788B693D9A09}" type="sibTrans" cxnId="{8DC84152-7792-44AF-8DBB-0719BA0AA589}">
      <dgm:prSet/>
      <dgm:spPr/>
      <dgm:t>
        <a:bodyPr/>
        <a:lstStyle/>
        <a:p>
          <a:endParaRPr lang="en-US"/>
        </a:p>
      </dgm:t>
    </dgm:pt>
    <dgm:pt modelId="{4E8FD870-20E9-4CAE-917E-E114A4BADD35}">
      <dgm:prSet/>
      <dgm:spPr/>
      <dgm:t>
        <a:bodyPr/>
        <a:lstStyle/>
        <a:p>
          <a:r>
            <a:rPr lang="en-GB"/>
            <a:t>NB-IoT achieved signaling optimization.</a:t>
          </a:r>
          <a:endParaRPr lang="en-US"/>
        </a:p>
      </dgm:t>
    </dgm:pt>
    <dgm:pt modelId="{5559ACA6-2FCA-40E3-914E-9106E83875AF}" type="parTrans" cxnId="{A457E14D-9EE3-4793-AAF6-638A16178D1E}">
      <dgm:prSet/>
      <dgm:spPr/>
      <dgm:t>
        <a:bodyPr/>
        <a:lstStyle/>
        <a:p>
          <a:endParaRPr lang="en-US"/>
        </a:p>
      </dgm:t>
    </dgm:pt>
    <dgm:pt modelId="{3AAA6518-3A7A-4898-973A-9D9D2EF42A64}" type="sibTrans" cxnId="{A457E14D-9EE3-4793-AAF6-638A16178D1E}">
      <dgm:prSet/>
      <dgm:spPr/>
      <dgm:t>
        <a:bodyPr/>
        <a:lstStyle/>
        <a:p>
          <a:endParaRPr lang="en-US"/>
        </a:p>
      </dgm:t>
    </dgm:pt>
    <dgm:pt modelId="{BDB4748A-CFD3-4032-A6B0-249B0A1797FE}" type="pres">
      <dgm:prSet presAssocID="{A185CE59-365F-4426-BE71-3220123043AB}" presName="diagram" presStyleCnt="0">
        <dgm:presLayoutVars>
          <dgm:dir/>
          <dgm:resizeHandles val="exact"/>
        </dgm:presLayoutVars>
      </dgm:prSet>
      <dgm:spPr/>
    </dgm:pt>
    <dgm:pt modelId="{3E00DA6D-1522-4B3F-8FD0-91A653956B91}" type="pres">
      <dgm:prSet presAssocID="{049AE1B5-12BA-4E71-830E-9398C0E92779}" presName="node" presStyleLbl="node1" presStyleIdx="0" presStyleCnt="9">
        <dgm:presLayoutVars>
          <dgm:bulletEnabled val="1"/>
        </dgm:presLayoutVars>
      </dgm:prSet>
      <dgm:spPr/>
    </dgm:pt>
    <dgm:pt modelId="{9AB2A559-D441-44F2-B678-2963C2F61F26}" type="pres">
      <dgm:prSet presAssocID="{C5ECDE51-A1D0-4C6A-BEBD-5973F31C16A2}" presName="sibTrans" presStyleCnt="0"/>
      <dgm:spPr/>
    </dgm:pt>
    <dgm:pt modelId="{6D52B0D9-C2F0-4DC5-906A-2B3552DB281C}" type="pres">
      <dgm:prSet presAssocID="{FCADE735-68EF-44D9-A1D3-1F418B415D3F}" presName="node" presStyleLbl="node1" presStyleIdx="1" presStyleCnt="9">
        <dgm:presLayoutVars>
          <dgm:bulletEnabled val="1"/>
        </dgm:presLayoutVars>
      </dgm:prSet>
      <dgm:spPr/>
    </dgm:pt>
    <dgm:pt modelId="{BFD85DF5-895B-4151-8984-A78CF2E587E1}" type="pres">
      <dgm:prSet presAssocID="{369F8A5A-D831-4E62-A508-46BA71411E05}" presName="sibTrans" presStyleCnt="0"/>
      <dgm:spPr/>
    </dgm:pt>
    <dgm:pt modelId="{1E396CC5-15C9-4F1B-9DEF-A9ED9D4F361C}" type="pres">
      <dgm:prSet presAssocID="{CCF0636F-3E18-44FD-8B9D-09F0567869B4}" presName="node" presStyleLbl="node1" presStyleIdx="2" presStyleCnt="9">
        <dgm:presLayoutVars>
          <dgm:bulletEnabled val="1"/>
        </dgm:presLayoutVars>
      </dgm:prSet>
      <dgm:spPr/>
    </dgm:pt>
    <dgm:pt modelId="{C20D5DCE-28FA-4AE7-BDD9-DC5A869D6F55}" type="pres">
      <dgm:prSet presAssocID="{4412897E-76DD-42ED-833B-41D49622364C}" presName="sibTrans" presStyleCnt="0"/>
      <dgm:spPr/>
    </dgm:pt>
    <dgm:pt modelId="{1A50CB59-075E-45A2-8A36-1FD3D870809B}" type="pres">
      <dgm:prSet presAssocID="{74850267-DF27-47CB-8A4F-AA0EA72E68DD}" presName="node" presStyleLbl="node1" presStyleIdx="3" presStyleCnt="9">
        <dgm:presLayoutVars>
          <dgm:bulletEnabled val="1"/>
        </dgm:presLayoutVars>
      </dgm:prSet>
      <dgm:spPr/>
    </dgm:pt>
    <dgm:pt modelId="{AB9D51C5-9D62-47E6-B5F2-5EA126F9148D}" type="pres">
      <dgm:prSet presAssocID="{9CFE9E20-5C46-44A6-BF5F-46D356767A75}" presName="sibTrans" presStyleCnt="0"/>
      <dgm:spPr/>
    </dgm:pt>
    <dgm:pt modelId="{E9D825EF-3FD0-4E72-8998-0C8CEA6EF87A}" type="pres">
      <dgm:prSet presAssocID="{D90F6F5C-939D-40B9-8611-E19B53A9BC59}" presName="node" presStyleLbl="node1" presStyleIdx="4" presStyleCnt="9">
        <dgm:presLayoutVars>
          <dgm:bulletEnabled val="1"/>
        </dgm:presLayoutVars>
      </dgm:prSet>
      <dgm:spPr/>
    </dgm:pt>
    <dgm:pt modelId="{57C9624C-1FB0-49EA-8814-B24109513711}" type="pres">
      <dgm:prSet presAssocID="{ED08DDAD-324A-4116-95C3-8789E74B5B87}" presName="sibTrans" presStyleCnt="0"/>
      <dgm:spPr/>
    </dgm:pt>
    <dgm:pt modelId="{E279FAA2-4C0C-4D56-9A56-15BAB34AB0EC}" type="pres">
      <dgm:prSet presAssocID="{0B5562DA-A0F5-4EE7-8A6C-984559F3635B}" presName="node" presStyleLbl="node1" presStyleIdx="5" presStyleCnt="9">
        <dgm:presLayoutVars>
          <dgm:bulletEnabled val="1"/>
        </dgm:presLayoutVars>
      </dgm:prSet>
      <dgm:spPr/>
    </dgm:pt>
    <dgm:pt modelId="{D784F319-8F78-4F63-A794-00E70871369F}" type="pres">
      <dgm:prSet presAssocID="{027E87F4-77DE-4AEF-B7BF-CD1D90B57D49}" presName="sibTrans" presStyleCnt="0"/>
      <dgm:spPr/>
    </dgm:pt>
    <dgm:pt modelId="{18873512-490C-49A0-B605-6FB1CD66B523}" type="pres">
      <dgm:prSet presAssocID="{80D7ABE9-E0EB-4C5A-9202-F219226DD423}" presName="node" presStyleLbl="node1" presStyleIdx="6" presStyleCnt="9">
        <dgm:presLayoutVars>
          <dgm:bulletEnabled val="1"/>
        </dgm:presLayoutVars>
      </dgm:prSet>
      <dgm:spPr/>
    </dgm:pt>
    <dgm:pt modelId="{F8F58B8F-E525-4381-9613-46F541EE40AC}" type="pres">
      <dgm:prSet presAssocID="{1DAAE0F4-5713-4CCC-B132-E0E4550C209A}" presName="sibTrans" presStyleCnt="0"/>
      <dgm:spPr/>
    </dgm:pt>
    <dgm:pt modelId="{1BBCB7F1-B38F-4196-A87F-B8DAD4780279}" type="pres">
      <dgm:prSet presAssocID="{E9FF1197-2F86-49ED-8F61-E883D088AA0D}" presName="node" presStyleLbl="node1" presStyleIdx="7" presStyleCnt="9">
        <dgm:presLayoutVars>
          <dgm:bulletEnabled val="1"/>
        </dgm:presLayoutVars>
      </dgm:prSet>
      <dgm:spPr/>
    </dgm:pt>
    <dgm:pt modelId="{54C3AD3B-5C9E-4F88-9331-7FEF52F8D0D4}" type="pres">
      <dgm:prSet presAssocID="{7A15C29C-BAFC-4229-BE92-788B693D9A09}" presName="sibTrans" presStyleCnt="0"/>
      <dgm:spPr/>
    </dgm:pt>
    <dgm:pt modelId="{A5D956DA-1696-4346-B6A5-01D317219A07}" type="pres">
      <dgm:prSet presAssocID="{4E8FD870-20E9-4CAE-917E-E114A4BADD35}" presName="node" presStyleLbl="node1" presStyleIdx="8" presStyleCnt="9">
        <dgm:presLayoutVars>
          <dgm:bulletEnabled val="1"/>
        </dgm:presLayoutVars>
      </dgm:prSet>
      <dgm:spPr/>
    </dgm:pt>
  </dgm:ptLst>
  <dgm:cxnLst>
    <dgm:cxn modelId="{36A6AF02-B3D0-470D-B41B-A7BB2BC66296}" type="presOf" srcId="{049AE1B5-12BA-4E71-830E-9398C0E92779}" destId="{3E00DA6D-1522-4B3F-8FD0-91A653956B91}" srcOrd="0" destOrd="0" presId="urn:microsoft.com/office/officeart/2005/8/layout/default"/>
    <dgm:cxn modelId="{02BF010E-3A6C-4570-9E7E-602C59409DA3}" srcId="{A185CE59-365F-4426-BE71-3220123043AB}" destId="{049AE1B5-12BA-4E71-830E-9398C0E92779}" srcOrd="0" destOrd="0" parTransId="{41DA6340-D1E5-4095-A4EB-6092A1F52E30}" sibTransId="{C5ECDE51-A1D0-4C6A-BEBD-5973F31C16A2}"/>
    <dgm:cxn modelId="{F24A1C3E-3D85-41C5-BE3D-3A250ACD1DE5}" type="presOf" srcId="{D90F6F5C-939D-40B9-8611-E19B53A9BC59}" destId="{E9D825EF-3FD0-4E72-8998-0C8CEA6EF87A}" srcOrd="0" destOrd="0" presId="urn:microsoft.com/office/officeart/2005/8/layout/default"/>
    <dgm:cxn modelId="{2B84A162-F3D1-42C4-9759-D6FA9F1F7418}" srcId="{A185CE59-365F-4426-BE71-3220123043AB}" destId="{FCADE735-68EF-44D9-A1D3-1F418B415D3F}" srcOrd="1" destOrd="0" parTransId="{9A17A412-5D15-494E-8CD2-B3DDA8640635}" sibTransId="{369F8A5A-D831-4E62-A508-46BA71411E05}"/>
    <dgm:cxn modelId="{A457E14D-9EE3-4793-AAF6-638A16178D1E}" srcId="{A185CE59-365F-4426-BE71-3220123043AB}" destId="{4E8FD870-20E9-4CAE-917E-E114A4BADD35}" srcOrd="8" destOrd="0" parTransId="{5559ACA6-2FCA-40E3-914E-9106E83875AF}" sibTransId="{3AAA6518-3A7A-4898-973A-9D9D2EF42A64}"/>
    <dgm:cxn modelId="{8DC84152-7792-44AF-8DBB-0719BA0AA589}" srcId="{A185CE59-365F-4426-BE71-3220123043AB}" destId="{E9FF1197-2F86-49ED-8F61-E883D088AA0D}" srcOrd="7" destOrd="0" parTransId="{B9537FA3-E07F-418C-91C6-87F0E740CCDE}" sibTransId="{7A15C29C-BAFC-4229-BE92-788B693D9A09}"/>
    <dgm:cxn modelId="{94D1F252-E514-47B0-84E9-FB50CDBA4718}" type="presOf" srcId="{74850267-DF27-47CB-8A4F-AA0EA72E68DD}" destId="{1A50CB59-075E-45A2-8A36-1FD3D870809B}" srcOrd="0" destOrd="0" presId="urn:microsoft.com/office/officeart/2005/8/layout/default"/>
    <dgm:cxn modelId="{1303F752-959A-42C9-83C0-02B5611CD1E3}" type="presOf" srcId="{E9FF1197-2F86-49ED-8F61-E883D088AA0D}" destId="{1BBCB7F1-B38F-4196-A87F-B8DAD4780279}" srcOrd="0" destOrd="0" presId="urn:microsoft.com/office/officeart/2005/8/layout/default"/>
    <dgm:cxn modelId="{FC536B7B-4FAE-4743-8C9C-2A2F91D55096}" srcId="{A185CE59-365F-4426-BE71-3220123043AB}" destId="{CCF0636F-3E18-44FD-8B9D-09F0567869B4}" srcOrd="2" destOrd="0" parTransId="{E5B783DF-3429-4A0A-87C4-6293DC0BD59F}" sibTransId="{4412897E-76DD-42ED-833B-41D49622364C}"/>
    <dgm:cxn modelId="{6519CA7C-65B8-49BF-8AE5-DAEB1DC56E6D}" srcId="{A185CE59-365F-4426-BE71-3220123043AB}" destId="{D90F6F5C-939D-40B9-8611-E19B53A9BC59}" srcOrd="4" destOrd="0" parTransId="{21353F56-0E3A-4DE2-A471-914CE44A926A}" sibTransId="{ED08DDAD-324A-4116-95C3-8789E74B5B87}"/>
    <dgm:cxn modelId="{D6D1DA89-904F-42DE-B50A-85CDCDA5F137}" type="presOf" srcId="{A185CE59-365F-4426-BE71-3220123043AB}" destId="{BDB4748A-CFD3-4032-A6B0-249B0A1797FE}" srcOrd="0" destOrd="0" presId="urn:microsoft.com/office/officeart/2005/8/layout/default"/>
    <dgm:cxn modelId="{AFE37191-A109-4F4F-A35E-D40BE0BC280A}" type="presOf" srcId="{4E8FD870-20E9-4CAE-917E-E114A4BADD35}" destId="{A5D956DA-1696-4346-B6A5-01D317219A07}" srcOrd="0" destOrd="0" presId="urn:microsoft.com/office/officeart/2005/8/layout/default"/>
    <dgm:cxn modelId="{A7B0719F-C3B7-4C3C-A838-5839EA429094}" srcId="{A185CE59-365F-4426-BE71-3220123043AB}" destId="{0B5562DA-A0F5-4EE7-8A6C-984559F3635B}" srcOrd="5" destOrd="0" parTransId="{53B3DE86-DA10-40AD-8F3C-CAC6BAB75BC5}" sibTransId="{027E87F4-77DE-4AEF-B7BF-CD1D90B57D49}"/>
    <dgm:cxn modelId="{D7D454EE-987D-45B8-8AB1-D4BB107EDF1A}" srcId="{A185CE59-365F-4426-BE71-3220123043AB}" destId="{80D7ABE9-E0EB-4C5A-9202-F219226DD423}" srcOrd="6" destOrd="0" parTransId="{D655D879-3CA7-4DEA-BDFE-986BB2AAF3BD}" sibTransId="{1DAAE0F4-5713-4CCC-B132-E0E4550C209A}"/>
    <dgm:cxn modelId="{5B1759F3-731B-496E-9876-8424957B00C6}" type="presOf" srcId="{0B5562DA-A0F5-4EE7-8A6C-984559F3635B}" destId="{E279FAA2-4C0C-4D56-9A56-15BAB34AB0EC}" srcOrd="0" destOrd="0" presId="urn:microsoft.com/office/officeart/2005/8/layout/default"/>
    <dgm:cxn modelId="{6061ABF3-1905-4ED2-8C5F-E18C89AD5632}" srcId="{A185CE59-365F-4426-BE71-3220123043AB}" destId="{74850267-DF27-47CB-8A4F-AA0EA72E68DD}" srcOrd="3" destOrd="0" parTransId="{CB3C8089-F42C-4E2C-AAA9-407857979D36}" sibTransId="{9CFE9E20-5C46-44A6-BF5F-46D356767A75}"/>
    <dgm:cxn modelId="{08897BF8-A002-4636-BAE9-74046BECD693}" type="presOf" srcId="{FCADE735-68EF-44D9-A1D3-1F418B415D3F}" destId="{6D52B0D9-C2F0-4DC5-906A-2B3552DB281C}" srcOrd="0" destOrd="0" presId="urn:microsoft.com/office/officeart/2005/8/layout/default"/>
    <dgm:cxn modelId="{EE5BBFFC-D2CE-47DE-B092-BC088779CD85}" type="presOf" srcId="{CCF0636F-3E18-44FD-8B9D-09F0567869B4}" destId="{1E396CC5-15C9-4F1B-9DEF-A9ED9D4F361C}" srcOrd="0" destOrd="0" presId="urn:microsoft.com/office/officeart/2005/8/layout/default"/>
    <dgm:cxn modelId="{8BCF17FD-C746-4454-A967-E867C5A8AF5D}" type="presOf" srcId="{80D7ABE9-E0EB-4C5A-9202-F219226DD423}" destId="{18873512-490C-49A0-B605-6FB1CD66B523}" srcOrd="0" destOrd="0" presId="urn:microsoft.com/office/officeart/2005/8/layout/default"/>
    <dgm:cxn modelId="{DF90A6D3-F88B-4FE4-8C66-DFA95007521F}" type="presParOf" srcId="{BDB4748A-CFD3-4032-A6B0-249B0A1797FE}" destId="{3E00DA6D-1522-4B3F-8FD0-91A653956B91}" srcOrd="0" destOrd="0" presId="urn:microsoft.com/office/officeart/2005/8/layout/default"/>
    <dgm:cxn modelId="{6F5F6F5E-7794-4DA2-A64D-8FD9AB1BD300}" type="presParOf" srcId="{BDB4748A-CFD3-4032-A6B0-249B0A1797FE}" destId="{9AB2A559-D441-44F2-B678-2963C2F61F26}" srcOrd="1" destOrd="0" presId="urn:microsoft.com/office/officeart/2005/8/layout/default"/>
    <dgm:cxn modelId="{C25324E6-BC9C-4C53-83EA-D1EA469CEECE}" type="presParOf" srcId="{BDB4748A-CFD3-4032-A6B0-249B0A1797FE}" destId="{6D52B0D9-C2F0-4DC5-906A-2B3552DB281C}" srcOrd="2" destOrd="0" presId="urn:microsoft.com/office/officeart/2005/8/layout/default"/>
    <dgm:cxn modelId="{E3CF3302-EB3B-4E4E-8EF4-484521351E4C}" type="presParOf" srcId="{BDB4748A-CFD3-4032-A6B0-249B0A1797FE}" destId="{BFD85DF5-895B-4151-8984-A78CF2E587E1}" srcOrd="3" destOrd="0" presId="urn:microsoft.com/office/officeart/2005/8/layout/default"/>
    <dgm:cxn modelId="{FE00D130-2189-4EFF-8F4B-D565C42E3EEC}" type="presParOf" srcId="{BDB4748A-CFD3-4032-A6B0-249B0A1797FE}" destId="{1E396CC5-15C9-4F1B-9DEF-A9ED9D4F361C}" srcOrd="4" destOrd="0" presId="urn:microsoft.com/office/officeart/2005/8/layout/default"/>
    <dgm:cxn modelId="{DE568281-AB8B-4ADB-B9FF-CB77F8AA15FA}" type="presParOf" srcId="{BDB4748A-CFD3-4032-A6B0-249B0A1797FE}" destId="{C20D5DCE-28FA-4AE7-BDD9-DC5A869D6F55}" srcOrd="5" destOrd="0" presId="urn:microsoft.com/office/officeart/2005/8/layout/default"/>
    <dgm:cxn modelId="{AF79E388-7049-44F7-AA27-E96DAC9A33A1}" type="presParOf" srcId="{BDB4748A-CFD3-4032-A6B0-249B0A1797FE}" destId="{1A50CB59-075E-45A2-8A36-1FD3D870809B}" srcOrd="6" destOrd="0" presId="urn:microsoft.com/office/officeart/2005/8/layout/default"/>
    <dgm:cxn modelId="{B8B759A7-A8DE-408F-BBFC-EB2E6E78AA12}" type="presParOf" srcId="{BDB4748A-CFD3-4032-A6B0-249B0A1797FE}" destId="{AB9D51C5-9D62-47E6-B5F2-5EA126F9148D}" srcOrd="7" destOrd="0" presId="urn:microsoft.com/office/officeart/2005/8/layout/default"/>
    <dgm:cxn modelId="{781D76F6-5F4B-4F90-BBB9-B06939A87E5D}" type="presParOf" srcId="{BDB4748A-CFD3-4032-A6B0-249B0A1797FE}" destId="{E9D825EF-3FD0-4E72-8998-0C8CEA6EF87A}" srcOrd="8" destOrd="0" presId="urn:microsoft.com/office/officeart/2005/8/layout/default"/>
    <dgm:cxn modelId="{B32772D0-87C8-4B0A-B029-DE4EACCBC8AC}" type="presParOf" srcId="{BDB4748A-CFD3-4032-A6B0-249B0A1797FE}" destId="{57C9624C-1FB0-49EA-8814-B24109513711}" srcOrd="9" destOrd="0" presId="urn:microsoft.com/office/officeart/2005/8/layout/default"/>
    <dgm:cxn modelId="{D64EFD59-D964-4649-924A-74CA96AFEDE7}" type="presParOf" srcId="{BDB4748A-CFD3-4032-A6B0-249B0A1797FE}" destId="{E279FAA2-4C0C-4D56-9A56-15BAB34AB0EC}" srcOrd="10" destOrd="0" presId="urn:microsoft.com/office/officeart/2005/8/layout/default"/>
    <dgm:cxn modelId="{F690E579-F6E7-4BE3-8CFB-93E42F6752E4}" type="presParOf" srcId="{BDB4748A-CFD3-4032-A6B0-249B0A1797FE}" destId="{D784F319-8F78-4F63-A794-00E70871369F}" srcOrd="11" destOrd="0" presId="urn:microsoft.com/office/officeart/2005/8/layout/default"/>
    <dgm:cxn modelId="{E3CD7726-FFFD-41F5-8495-4782078155B2}" type="presParOf" srcId="{BDB4748A-CFD3-4032-A6B0-249B0A1797FE}" destId="{18873512-490C-49A0-B605-6FB1CD66B523}" srcOrd="12" destOrd="0" presId="urn:microsoft.com/office/officeart/2005/8/layout/default"/>
    <dgm:cxn modelId="{701DA9D5-174F-4A04-95F1-6708FF3D8C52}" type="presParOf" srcId="{BDB4748A-CFD3-4032-A6B0-249B0A1797FE}" destId="{F8F58B8F-E525-4381-9613-46F541EE40AC}" srcOrd="13" destOrd="0" presId="urn:microsoft.com/office/officeart/2005/8/layout/default"/>
    <dgm:cxn modelId="{BC7190F8-F6BB-4B6B-90E8-1049FEC3250B}" type="presParOf" srcId="{BDB4748A-CFD3-4032-A6B0-249B0A1797FE}" destId="{1BBCB7F1-B38F-4196-A87F-B8DAD4780279}" srcOrd="14" destOrd="0" presId="urn:microsoft.com/office/officeart/2005/8/layout/default"/>
    <dgm:cxn modelId="{2B1A41B7-8EEE-4910-BD1E-A17C7EEBF613}" type="presParOf" srcId="{BDB4748A-CFD3-4032-A6B0-249B0A1797FE}" destId="{54C3AD3B-5C9E-4F88-9331-7FEF52F8D0D4}" srcOrd="15" destOrd="0" presId="urn:microsoft.com/office/officeart/2005/8/layout/default"/>
    <dgm:cxn modelId="{1669CCD0-1078-4FF4-8F91-606946A64BE2}" type="presParOf" srcId="{BDB4748A-CFD3-4032-A6B0-249B0A1797FE}" destId="{A5D956DA-1696-4346-B6A5-01D317219A07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84A49-A887-416A-82C4-9A5CE1AD90EC}">
      <dsp:nvSpPr>
        <dsp:cNvPr id="0" name=""/>
        <dsp:cNvSpPr/>
      </dsp:nvSpPr>
      <dsp:spPr>
        <a:xfrm>
          <a:off x="0" y="262231"/>
          <a:ext cx="11029950" cy="15018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174EA-17BB-486A-A3C2-A12E53E544A1}">
      <dsp:nvSpPr>
        <dsp:cNvPr id="0" name=""/>
        <dsp:cNvSpPr/>
      </dsp:nvSpPr>
      <dsp:spPr>
        <a:xfrm>
          <a:off x="454316" y="600153"/>
          <a:ext cx="826030" cy="8260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B5B5F-F940-4273-84B7-B7F3A30C166A}">
      <dsp:nvSpPr>
        <dsp:cNvPr id="0" name=""/>
        <dsp:cNvSpPr/>
      </dsp:nvSpPr>
      <dsp:spPr>
        <a:xfrm>
          <a:off x="1734663" y="262231"/>
          <a:ext cx="9295286" cy="1501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48" tIns="158948" rIns="158948" bIns="1589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NB-IoT is a cellular low power wide area technology introduced in the 3GPP. It is expected to ease the massive deployment of the IoT. LTE Cat-NB1 (NB-IoT) operates at a minimum system bandwith of 180Khz for both directions. It is possible for a GSM operator to replace one GSM carrier of 200 KHz with an NB-IoT app. (1)</a:t>
          </a:r>
          <a:endParaRPr lang="en-US" sz="1400" kern="1200"/>
        </a:p>
      </dsp:txBody>
      <dsp:txXfrm>
        <a:off x="1734663" y="262231"/>
        <a:ext cx="9295286" cy="1501873"/>
      </dsp:txXfrm>
    </dsp:sp>
    <dsp:sp modelId="{F0D3709E-70FB-4F81-82EB-24FD00D6D458}">
      <dsp:nvSpPr>
        <dsp:cNvPr id="0" name=""/>
        <dsp:cNvSpPr/>
      </dsp:nvSpPr>
      <dsp:spPr>
        <a:xfrm>
          <a:off x="0" y="2050176"/>
          <a:ext cx="11029950" cy="15018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89DDF-40E1-4202-92ED-0532A8AF16E3}">
      <dsp:nvSpPr>
        <dsp:cNvPr id="0" name=""/>
        <dsp:cNvSpPr/>
      </dsp:nvSpPr>
      <dsp:spPr>
        <a:xfrm>
          <a:off x="454316" y="2388097"/>
          <a:ext cx="826030" cy="8260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937F7-3736-4AC9-B833-8321D6A43837}">
      <dsp:nvSpPr>
        <dsp:cNvPr id="0" name=""/>
        <dsp:cNvSpPr/>
      </dsp:nvSpPr>
      <dsp:spPr>
        <a:xfrm>
          <a:off x="1734663" y="2050176"/>
          <a:ext cx="4963477" cy="1501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48" tIns="158948" rIns="158948" bIns="1589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The NB-IoT air interface is well optimized to ensure harmonious coexistence with LTE, which means, when an NB-IoT is deployed inside an LTE carrier, the performance of LTE or Cat-NB1 cannot be compromised. Thus, NB-IoT enables flexible deployment of Massive IoT to network providers as:</a:t>
          </a:r>
          <a:endParaRPr lang="en-US" sz="1400" kern="1200"/>
        </a:p>
      </dsp:txBody>
      <dsp:txXfrm>
        <a:off x="1734663" y="2050176"/>
        <a:ext cx="4963477" cy="1501873"/>
      </dsp:txXfrm>
    </dsp:sp>
    <dsp:sp modelId="{B453405F-1BA4-40F5-B627-F30FE44C7444}">
      <dsp:nvSpPr>
        <dsp:cNvPr id="0" name=""/>
        <dsp:cNvSpPr/>
      </dsp:nvSpPr>
      <dsp:spPr>
        <a:xfrm>
          <a:off x="6698140" y="2050176"/>
          <a:ext cx="4331809" cy="1501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48" tIns="158948" rIns="158948" bIns="15894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u="sng" kern="1200"/>
            <a:t>In band:</a:t>
          </a:r>
          <a:r>
            <a:rPr lang="en-GB" sz="1100" kern="1200"/>
            <a:t> Integrated as part of the resource regularly used for tge eNB communication.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u="sng" kern="1200"/>
            <a:t>Guard Band:</a:t>
          </a:r>
          <a:r>
            <a:rPr lang="en-GB" sz="1100" kern="1200"/>
            <a:t> Uses the freq band of 180 KHz (between the last PRB and the channelization edge).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u="sng" kern="1200"/>
            <a:t>Standalone system:</a:t>
          </a:r>
          <a:r>
            <a:rPr lang="en-GB" sz="1100" kern="1200"/>
            <a:t> based on a re-farmed channel  of a legacy GSM/GPRS system  operated by a service operator. </a:t>
          </a:r>
          <a:endParaRPr lang="en-US" sz="1100" kern="1200"/>
        </a:p>
      </dsp:txBody>
      <dsp:txXfrm>
        <a:off x="6698140" y="2050176"/>
        <a:ext cx="4331809" cy="1501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7A904-22E5-4201-9D6A-411AD94AE04D}">
      <dsp:nvSpPr>
        <dsp:cNvPr id="0" name=""/>
        <dsp:cNvSpPr/>
      </dsp:nvSpPr>
      <dsp:spPr>
        <a:xfrm>
          <a:off x="879974" y="79519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70C43-DF48-4355-908B-A10282E0B423}">
      <dsp:nvSpPr>
        <dsp:cNvPr id="0" name=""/>
        <dsp:cNvSpPr/>
      </dsp:nvSpPr>
      <dsp:spPr>
        <a:xfrm>
          <a:off x="384974" y="1939088"/>
          <a:ext cx="18000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NB-IoT will be introduced with the following design targets for all operations:</a:t>
          </a:r>
          <a:endParaRPr lang="en-US" sz="1100" kern="1200"/>
        </a:p>
      </dsp:txBody>
      <dsp:txXfrm>
        <a:off x="384974" y="1939088"/>
        <a:ext cx="1800000" cy="1080000"/>
      </dsp:txXfrm>
    </dsp:sp>
    <dsp:sp modelId="{E6067156-6F4B-4619-9D51-B0798D23CE80}">
      <dsp:nvSpPr>
        <dsp:cNvPr id="0" name=""/>
        <dsp:cNvSpPr/>
      </dsp:nvSpPr>
      <dsp:spPr>
        <a:xfrm>
          <a:off x="2994974" y="79519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17F6E-8A2C-48A3-B143-B8A7EAE59191}">
      <dsp:nvSpPr>
        <dsp:cNvPr id="0" name=""/>
        <dsp:cNvSpPr/>
      </dsp:nvSpPr>
      <dsp:spPr>
        <a:xfrm>
          <a:off x="2499974" y="1939088"/>
          <a:ext cx="18000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u="sng" kern="1200"/>
            <a:t>Improved indoor coverage: </a:t>
          </a:r>
          <a:r>
            <a:rPr lang="en-GB" sz="1100" kern="1200"/>
            <a:t>Achieve and extended coverage of 20 dB compared to legacy GPRS devices. Achieving a 164 dB max. coupling loss, supporting 160 bps of data rate.</a:t>
          </a:r>
          <a:endParaRPr lang="en-US" sz="1100" kern="1200"/>
        </a:p>
      </dsp:txBody>
      <dsp:txXfrm>
        <a:off x="2499974" y="1939088"/>
        <a:ext cx="1800000" cy="1080000"/>
      </dsp:txXfrm>
    </dsp:sp>
    <dsp:sp modelId="{86AAA96A-F9B9-4721-A05C-9641E71F958A}">
      <dsp:nvSpPr>
        <dsp:cNvPr id="0" name=""/>
        <dsp:cNvSpPr/>
      </dsp:nvSpPr>
      <dsp:spPr>
        <a:xfrm>
          <a:off x="5109975" y="79519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F3136-D381-4872-8AAF-63BA8B578905}">
      <dsp:nvSpPr>
        <dsp:cNvPr id="0" name=""/>
        <dsp:cNvSpPr/>
      </dsp:nvSpPr>
      <dsp:spPr>
        <a:xfrm>
          <a:off x="4614975" y="1939088"/>
          <a:ext cx="18000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u="sng" kern="1200"/>
            <a:t>Massive number of low-throughput devices:</a:t>
          </a:r>
          <a:r>
            <a:rPr lang="en-GB" sz="1100" kern="1200"/>
            <a:t> It is targeted at least 52547 devices (40 devices per househould).</a:t>
          </a:r>
          <a:endParaRPr lang="en-US" sz="1100" kern="1200"/>
        </a:p>
      </dsp:txBody>
      <dsp:txXfrm>
        <a:off x="4614975" y="1939088"/>
        <a:ext cx="1800000" cy="1080000"/>
      </dsp:txXfrm>
    </dsp:sp>
    <dsp:sp modelId="{17DA18F9-007F-43F6-AE6B-6EC025E15C55}">
      <dsp:nvSpPr>
        <dsp:cNvPr id="0" name=""/>
        <dsp:cNvSpPr/>
      </dsp:nvSpPr>
      <dsp:spPr>
        <a:xfrm>
          <a:off x="7224975" y="79519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BEA0C-804A-416E-A9AF-17A8FE95202E}">
      <dsp:nvSpPr>
        <dsp:cNvPr id="0" name=""/>
        <dsp:cNvSpPr/>
      </dsp:nvSpPr>
      <dsp:spPr>
        <a:xfrm>
          <a:off x="6729975" y="1939088"/>
          <a:ext cx="18000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u="sng" kern="1200"/>
            <a:t>Reduced complexity and Improved Power efficiency.</a:t>
          </a:r>
          <a:endParaRPr lang="en-US" sz="1100" kern="1200"/>
        </a:p>
      </dsp:txBody>
      <dsp:txXfrm>
        <a:off x="6729975" y="1939088"/>
        <a:ext cx="1800000" cy="1080000"/>
      </dsp:txXfrm>
    </dsp:sp>
    <dsp:sp modelId="{DC09BDDE-660F-4F6F-8072-4AEF352A6195}">
      <dsp:nvSpPr>
        <dsp:cNvPr id="0" name=""/>
        <dsp:cNvSpPr/>
      </dsp:nvSpPr>
      <dsp:spPr>
        <a:xfrm>
          <a:off x="9339975" y="79519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6D166-B85E-4C2F-B9E3-EECB4401F849}">
      <dsp:nvSpPr>
        <dsp:cNvPr id="0" name=""/>
        <dsp:cNvSpPr/>
      </dsp:nvSpPr>
      <dsp:spPr>
        <a:xfrm>
          <a:off x="8844975" y="1939088"/>
          <a:ext cx="18000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u="sng" kern="1200"/>
            <a:t>Latency: </a:t>
          </a:r>
          <a:r>
            <a:rPr lang="en-GB" sz="1100" kern="1200"/>
            <a:t> 10 sec or less of latency.</a:t>
          </a:r>
          <a:endParaRPr lang="en-US" sz="1100" kern="1200"/>
        </a:p>
      </dsp:txBody>
      <dsp:txXfrm>
        <a:off x="8844975" y="1939088"/>
        <a:ext cx="1800000" cy="108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0DA6D-1522-4B3F-8FD0-91A653956B91}">
      <dsp:nvSpPr>
        <dsp:cNvPr id="0" name=""/>
        <dsp:cNvSpPr/>
      </dsp:nvSpPr>
      <dsp:spPr>
        <a:xfrm>
          <a:off x="3770" y="580368"/>
          <a:ext cx="2041187" cy="12247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NB-IoT can support more than 52K connections per channel. Due to small data transfers at low frequency.</a:t>
          </a:r>
          <a:endParaRPr lang="en-US" sz="1300" kern="1200"/>
        </a:p>
      </dsp:txBody>
      <dsp:txXfrm>
        <a:off x="3770" y="580368"/>
        <a:ext cx="2041187" cy="1224712"/>
      </dsp:txXfrm>
    </dsp:sp>
    <dsp:sp modelId="{6D52B0D9-C2F0-4DC5-906A-2B3552DB281C}">
      <dsp:nvSpPr>
        <dsp:cNvPr id="0" name=""/>
        <dsp:cNvSpPr/>
      </dsp:nvSpPr>
      <dsp:spPr>
        <a:xfrm>
          <a:off x="2249075" y="580368"/>
          <a:ext cx="2041187" cy="12247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NB-IoT uses a BW of 180 KHz and operates in HD-FDD (half duplex operation).</a:t>
          </a:r>
          <a:endParaRPr lang="en-US" sz="1300" kern="1200"/>
        </a:p>
      </dsp:txBody>
      <dsp:txXfrm>
        <a:off x="2249075" y="580368"/>
        <a:ext cx="2041187" cy="1224712"/>
      </dsp:txXfrm>
    </dsp:sp>
    <dsp:sp modelId="{1E396CC5-15C9-4F1B-9DEF-A9ED9D4F361C}">
      <dsp:nvSpPr>
        <dsp:cNvPr id="0" name=""/>
        <dsp:cNvSpPr/>
      </dsp:nvSpPr>
      <dsp:spPr>
        <a:xfrm>
          <a:off x="4494381" y="580368"/>
          <a:ext cx="2041187" cy="12247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NB-IoT is designed due to provide prolonged battery life.</a:t>
          </a:r>
          <a:endParaRPr lang="en-US" sz="1300" kern="1200"/>
        </a:p>
      </dsp:txBody>
      <dsp:txXfrm>
        <a:off x="4494381" y="580368"/>
        <a:ext cx="2041187" cy="1224712"/>
      </dsp:txXfrm>
    </dsp:sp>
    <dsp:sp modelId="{1A50CB59-075E-45A2-8A36-1FD3D870809B}">
      <dsp:nvSpPr>
        <dsp:cNvPr id="0" name=""/>
        <dsp:cNvSpPr/>
      </dsp:nvSpPr>
      <dsp:spPr>
        <a:xfrm>
          <a:off x="6739687" y="580368"/>
          <a:ext cx="2041187" cy="12247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NB-IoT 20 db coverage in noise interference.</a:t>
          </a:r>
          <a:endParaRPr lang="en-US" sz="1300" kern="1200"/>
        </a:p>
      </dsp:txBody>
      <dsp:txXfrm>
        <a:off x="6739687" y="580368"/>
        <a:ext cx="2041187" cy="1224712"/>
      </dsp:txXfrm>
    </dsp:sp>
    <dsp:sp modelId="{E9D825EF-3FD0-4E72-8998-0C8CEA6EF87A}">
      <dsp:nvSpPr>
        <dsp:cNvPr id="0" name=""/>
        <dsp:cNvSpPr/>
      </dsp:nvSpPr>
      <dsp:spPr>
        <a:xfrm>
          <a:off x="8984992" y="580368"/>
          <a:ext cx="2041187" cy="12247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NB-IoT offers operating mode flexibility (LTE and 2G together).</a:t>
          </a:r>
          <a:endParaRPr lang="en-US" sz="1300" kern="1200"/>
        </a:p>
      </dsp:txBody>
      <dsp:txXfrm>
        <a:off x="8984992" y="580368"/>
        <a:ext cx="2041187" cy="1224712"/>
      </dsp:txXfrm>
    </dsp:sp>
    <dsp:sp modelId="{E279FAA2-4C0C-4D56-9A56-15BAB34AB0EC}">
      <dsp:nvSpPr>
        <dsp:cNvPr id="0" name=""/>
        <dsp:cNvSpPr/>
      </dsp:nvSpPr>
      <dsp:spPr>
        <a:xfrm>
          <a:off x="1126422" y="2009199"/>
          <a:ext cx="2041187" cy="12247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NB-IoT doesn’t support higher modulation scheme than QPSK.</a:t>
          </a:r>
          <a:endParaRPr lang="en-US" sz="1300" kern="1200"/>
        </a:p>
      </dsp:txBody>
      <dsp:txXfrm>
        <a:off x="1126422" y="2009199"/>
        <a:ext cx="2041187" cy="1224712"/>
      </dsp:txXfrm>
    </dsp:sp>
    <dsp:sp modelId="{18873512-490C-49A0-B605-6FB1CD66B523}">
      <dsp:nvSpPr>
        <dsp:cNvPr id="0" name=""/>
        <dsp:cNvSpPr/>
      </dsp:nvSpPr>
      <dsp:spPr>
        <a:xfrm>
          <a:off x="3371728" y="2009199"/>
          <a:ext cx="2041187" cy="12247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NB-IoT Low-Data-Rate apps (which the requirement for high capacity flash memory reduce the chip area and the cost of devices).</a:t>
          </a:r>
          <a:endParaRPr lang="en-US" sz="1300" kern="1200"/>
        </a:p>
      </dsp:txBody>
      <dsp:txXfrm>
        <a:off x="3371728" y="2009199"/>
        <a:ext cx="2041187" cy="1224712"/>
      </dsp:txXfrm>
    </dsp:sp>
    <dsp:sp modelId="{1BBCB7F1-B38F-4196-A87F-B8DAD4780279}">
      <dsp:nvSpPr>
        <dsp:cNvPr id="0" name=""/>
        <dsp:cNvSpPr/>
      </dsp:nvSpPr>
      <dsp:spPr>
        <a:xfrm>
          <a:off x="5617034" y="2009199"/>
          <a:ext cx="2041187" cy="12247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NB-IoT operates in Licensed Band and provide (if wished) telecom. Lvl of security.</a:t>
          </a:r>
          <a:endParaRPr lang="en-US" sz="1300" kern="1200"/>
        </a:p>
      </dsp:txBody>
      <dsp:txXfrm>
        <a:off x="5617034" y="2009199"/>
        <a:ext cx="2041187" cy="1224712"/>
      </dsp:txXfrm>
    </dsp:sp>
    <dsp:sp modelId="{A5D956DA-1696-4346-B6A5-01D317219A07}">
      <dsp:nvSpPr>
        <dsp:cNvPr id="0" name=""/>
        <dsp:cNvSpPr/>
      </dsp:nvSpPr>
      <dsp:spPr>
        <a:xfrm>
          <a:off x="7862340" y="2009199"/>
          <a:ext cx="2041187" cy="12247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NB-IoT achieved signaling optimization.</a:t>
          </a:r>
          <a:endParaRPr lang="en-US" sz="1300" kern="1200"/>
        </a:p>
      </dsp:txBody>
      <dsp:txXfrm>
        <a:off x="7862340" y="2009199"/>
        <a:ext cx="2041187" cy="1224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0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9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8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0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3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2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9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2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1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3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0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938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9C0CD-7C04-4756-966F-3F73B2BE0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A58FE2-9E7E-481D-BB5C-007C8B4E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NB-</a:t>
            </a:r>
            <a:r>
              <a:rPr lang="es-ES" dirty="0" err="1">
                <a:solidFill>
                  <a:schemeClr val="tx1"/>
                </a:solidFill>
              </a:rPr>
              <a:t>IoT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2EFBC7-96EC-4B57-B34A-049008E58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920336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CB5948-8BC4-4AB3-8C28-98798331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s-ES" sz="2700">
                <a:solidFill>
                  <a:schemeClr val="tx1">
                    <a:lumMod val="85000"/>
                    <a:lumOff val="15000"/>
                  </a:schemeClr>
                </a:solidFill>
              </a:rPr>
              <a:t>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6AF56C9-9DC8-4035-A466-A76B103FEF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210238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265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655450-10BA-4B2B-97BA-217136AA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GB" sz="2700">
                <a:solidFill>
                  <a:schemeClr val="tx1">
                    <a:lumMod val="85000"/>
                    <a:lumOff val="15000"/>
                  </a:schemeClr>
                </a:solidFill>
              </a:rPr>
              <a:t>NB-IoT system Design</a:t>
            </a:r>
            <a:endParaRPr lang="es-E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B769914-9A2B-4CC3-92EB-91830160F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67255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534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128CF1-1DF4-4AD8-A1A6-D5E0C71A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GB" sz="2700">
                <a:solidFill>
                  <a:schemeClr val="tx1">
                    <a:lumMod val="85000"/>
                    <a:lumOff val="15000"/>
                  </a:schemeClr>
                </a:solidFill>
              </a:rPr>
              <a:t>NB-IoT Features</a:t>
            </a:r>
            <a:endParaRPr lang="es-E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AEDF487-6503-419D-9D35-0E96A956D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4382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11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2FEF0E-5975-47D8-BEF8-C189DA09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CASE STUDY: ENERGY EFFICIENT HEALTH MONITORING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s-ES" sz="1700">
                <a:solidFill>
                  <a:srgbClr val="FFFFFF"/>
                </a:solidFill>
              </a:rPr>
              <a:t>SYSTEM FOR GREEN COMMUNICATION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5AD70C-9986-4E32-B237-4F9789BE2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err="1">
                <a:solidFill>
                  <a:srgbClr val="FFFFFF"/>
                </a:solidFill>
              </a:rPr>
              <a:t>Conclusions</a:t>
            </a:r>
            <a:r>
              <a:rPr lang="es-ES" sz="1600" dirty="0">
                <a:solidFill>
                  <a:srgbClr val="FFFFFF"/>
                </a:solidFill>
              </a:rPr>
              <a:t>: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FFFFFF"/>
                </a:solidFill>
              </a:rPr>
              <a:t>NB-</a:t>
            </a:r>
            <a:r>
              <a:rPr lang="es-ES" sz="1600" dirty="0" err="1">
                <a:solidFill>
                  <a:srgbClr val="FFFFFF"/>
                </a:solidFill>
              </a:rPr>
              <a:t>IoT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provide</a:t>
            </a:r>
            <a:r>
              <a:rPr lang="es-ES" sz="1600" dirty="0">
                <a:solidFill>
                  <a:srgbClr val="FFFFFF"/>
                </a:solidFill>
              </a:rPr>
              <a:t> a </a:t>
            </a:r>
            <a:r>
              <a:rPr lang="es-ES" sz="1600" dirty="0" err="1">
                <a:solidFill>
                  <a:srgbClr val="FFFFFF"/>
                </a:solidFill>
              </a:rPr>
              <a:t>cost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effective</a:t>
            </a:r>
            <a:r>
              <a:rPr lang="es-ES" sz="1600" dirty="0">
                <a:solidFill>
                  <a:srgbClr val="FFFFFF"/>
                </a:solidFill>
              </a:rPr>
              <a:t>,  </a:t>
            </a:r>
            <a:r>
              <a:rPr lang="es-ES" sz="1600" dirty="0" err="1">
                <a:solidFill>
                  <a:srgbClr val="FFFFFF"/>
                </a:solidFill>
              </a:rPr>
              <a:t>reliable</a:t>
            </a:r>
            <a:r>
              <a:rPr lang="es-ES" sz="1600" dirty="0">
                <a:solidFill>
                  <a:srgbClr val="FFFFFF"/>
                </a:solidFill>
              </a:rPr>
              <a:t>, and </a:t>
            </a:r>
            <a:r>
              <a:rPr lang="es-ES" sz="1600" dirty="0" err="1">
                <a:solidFill>
                  <a:srgbClr val="FFFFFF"/>
                </a:solidFill>
              </a:rPr>
              <a:t>low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power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solution</a:t>
            </a:r>
            <a:r>
              <a:rPr lang="es-ES" sz="1600" dirty="0">
                <a:solidFill>
                  <a:srgbClr val="FFFFFF"/>
                </a:solidFill>
              </a:rPr>
              <a:t>. </a:t>
            </a:r>
            <a:r>
              <a:rPr lang="es-ES" sz="1600" dirty="0" err="1">
                <a:solidFill>
                  <a:srgbClr val="FFFFFF"/>
                </a:solidFill>
              </a:rPr>
              <a:t>It</a:t>
            </a:r>
            <a:r>
              <a:rPr lang="es-ES" sz="1600" dirty="0">
                <a:solidFill>
                  <a:srgbClr val="FFFFFF"/>
                </a:solidFill>
              </a:rPr>
              <a:t> can </a:t>
            </a:r>
            <a:r>
              <a:rPr lang="es-ES" sz="1600" dirty="0" err="1">
                <a:solidFill>
                  <a:srgbClr val="FFFFFF"/>
                </a:solidFill>
              </a:rPr>
              <a:t>coexist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with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the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existing</a:t>
            </a:r>
            <a:r>
              <a:rPr lang="es-ES" sz="1600" dirty="0">
                <a:solidFill>
                  <a:srgbClr val="FFFFFF"/>
                </a:solidFill>
              </a:rPr>
              <a:t> LTE celular </a:t>
            </a:r>
            <a:r>
              <a:rPr lang="es-ES" sz="1600" dirty="0" err="1">
                <a:solidFill>
                  <a:srgbClr val="FFFFFF"/>
                </a:solidFill>
              </a:rPr>
              <a:t>networks</a:t>
            </a:r>
            <a:r>
              <a:rPr lang="es-ES" sz="1600" dirty="0">
                <a:solidFill>
                  <a:srgbClr val="FFFFFF"/>
                </a:solidFill>
              </a:rPr>
              <a:t>, </a:t>
            </a:r>
            <a:r>
              <a:rPr lang="es-ES" sz="1600" dirty="0" err="1">
                <a:solidFill>
                  <a:srgbClr val="FFFFFF"/>
                </a:solidFill>
              </a:rPr>
              <a:t>therefore</a:t>
            </a:r>
            <a:r>
              <a:rPr lang="es-ES" sz="1600" dirty="0">
                <a:solidFill>
                  <a:srgbClr val="FFFFFF"/>
                </a:solidFill>
              </a:rPr>
              <a:t> no new </a:t>
            </a:r>
            <a:r>
              <a:rPr lang="es-ES" sz="1600" dirty="0" err="1">
                <a:solidFill>
                  <a:srgbClr val="FFFFFF"/>
                </a:solidFill>
              </a:rPr>
              <a:t>infraestructure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is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required</a:t>
            </a:r>
            <a:r>
              <a:rPr lang="es-ES" sz="1600" dirty="0">
                <a:solidFill>
                  <a:srgbClr val="FFFFFF"/>
                </a:solidFill>
              </a:rPr>
              <a:t>, so </a:t>
            </a:r>
            <a:r>
              <a:rPr lang="es-ES" sz="1600" dirty="0" err="1">
                <a:solidFill>
                  <a:srgbClr val="FFFFFF"/>
                </a:solidFill>
              </a:rPr>
              <a:t>the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installation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cost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is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also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low</a:t>
            </a:r>
            <a:r>
              <a:rPr lang="es-ES" sz="1600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endParaRPr lang="es-E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E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ES" sz="1600" dirty="0">
              <a:solidFill>
                <a:srgbClr val="FFFF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C0AF9E-0458-47D0-8ED2-A5A9C0FC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466804"/>
            <a:ext cx="6831503" cy="390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2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B41"/>
      </a:dk2>
      <a:lt2>
        <a:srgbClr val="E2E8E4"/>
      </a:lt2>
      <a:accent1>
        <a:srgbClr val="DE7EB9"/>
      </a:accent1>
      <a:accent2>
        <a:srgbClr val="D462D7"/>
      </a:accent2>
      <a:accent3>
        <a:srgbClr val="B47EDE"/>
      </a:accent3>
      <a:accent4>
        <a:srgbClr val="7262D7"/>
      </a:accent4>
      <a:accent5>
        <a:srgbClr val="7E99DE"/>
      </a:accent5>
      <a:accent6>
        <a:srgbClr val="56ADD4"/>
      </a:accent6>
      <a:hlink>
        <a:srgbClr val="558D6B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427</Words>
  <Application>Microsoft Office PowerPoint</Application>
  <PresentationFormat>Panorámica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 Nova Light</vt:lpstr>
      <vt:lpstr>Gill Sans MT</vt:lpstr>
      <vt:lpstr>Wingdings 2</vt:lpstr>
      <vt:lpstr>DividendVTI</vt:lpstr>
      <vt:lpstr>NB-IoT</vt:lpstr>
      <vt:lpstr>Overview</vt:lpstr>
      <vt:lpstr>NB-IoT system Design</vt:lpstr>
      <vt:lpstr>NB-IoT Features</vt:lpstr>
      <vt:lpstr>CASE STUDY: ENERGY EFFICIENT HEALTH MONITORING SYSTEM FOR GREEN COMMUNICATION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NB-IoT</dc:title>
  <dc:creator>Jorge Contri</dc:creator>
  <cp:lastModifiedBy>Jorge Contri</cp:lastModifiedBy>
  <cp:revision>2</cp:revision>
  <dcterms:created xsi:type="dcterms:W3CDTF">2019-10-29T21:41:08Z</dcterms:created>
  <dcterms:modified xsi:type="dcterms:W3CDTF">2019-10-29T21:46:57Z</dcterms:modified>
</cp:coreProperties>
</file>