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xatakamovil.com/procesadores/nuestros-benchmarks-snapdragon-865-prometedor-salto-potencia-para-2020-muy-competitivo" TargetMode="External"/><Relationship Id="rId2" Type="http://schemas.openxmlformats.org/officeDocument/2006/relationships/hyperlink" Target="https://www.cnet.com/es/noticias/qualcomm-chip-x55-telefonos-5g/" TargetMode="External"/><Relationship Id="rId1" Type="http://schemas.openxmlformats.org/officeDocument/2006/relationships/slideLayout" Target="../slideLayouts/slideLayout2.xml"/><Relationship Id="rId4" Type="http://schemas.openxmlformats.org/officeDocument/2006/relationships/hyperlink" Target="https://www.qualcomm.com/products/snapdragon-855-plus-mobile-platfor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722C7-9122-4A6F-8414-4F849163C7DD}"/>
              </a:ext>
            </a:extLst>
          </p:cNvPr>
          <p:cNvSpPr>
            <a:spLocks noGrp="1"/>
          </p:cNvSpPr>
          <p:nvPr>
            <p:ph type="ctrTitle"/>
          </p:nvPr>
        </p:nvSpPr>
        <p:spPr/>
        <p:txBody>
          <a:bodyPr>
            <a:normAutofit fontScale="90000"/>
          </a:bodyPr>
          <a:lstStyle/>
          <a:p>
            <a:r>
              <a:rPr lang="es-ES" dirty="0"/>
              <a:t>5g frecuencias y dispositivos / </a:t>
            </a:r>
            <a:r>
              <a:rPr lang="es-ES" dirty="0" err="1"/>
              <a:t>modems</a:t>
            </a:r>
            <a:endParaRPr lang="es-ES" dirty="0"/>
          </a:p>
        </p:txBody>
      </p:sp>
    </p:spTree>
    <p:extLst>
      <p:ext uri="{BB962C8B-B14F-4D97-AF65-F5344CB8AC3E}">
        <p14:creationId xmlns:p14="http://schemas.microsoft.com/office/powerpoint/2010/main" val="207956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E7294-6218-4578-9DD0-EF08CEE3D1E3}"/>
              </a:ext>
            </a:extLst>
          </p:cNvPr>
          <p:cNvSpPr>
            <a:spLocks noGrp="1"/>
          </p:cNvSpPr>
          <p:nvPr>
            <p:ph type="title"/>
          </p:nvPr>
        </p:nvSpPr>
        <p:spPr/>
        <p:txBody>
          <a:bodyPr/>
          <a:lstStyle/>
          <a:p>
            <a:pPr algn="ctr"/>
            <a:r>
              <a:rPr lang="es-ES" dirty="0"/>
              <a:t>Rangos de frecuencia</a:t>
            </a:r>
          </a:p>
        </p:txBody>
      </p:sp>
      <p:sp>
        <p:nvSpPr>
          <p:cNvPr id="3" name="Marcador de contenido 2">
            <a:extLst>
              <a:ext uri="{FF2B5EF4-FFF2-40B4-BE49-F238E27FC236}">
                <a16:creationId xmlns:a16="http://schemas.microsoft.com/office/drawing/2014/main" id="{C91C1F13-56E7-4C3F-A704-986516FDB3C7}"/>
              </a:ext>
            </a:extLst>
          </p:cNvPr>
          <p:cNvSpPr>
            <a:spLocks noGrp="1"/>
          </p:cNvSpPr>
          <p:nvPr>
            <p:ph idx="1"/>
          </p:nvPr>
        </p:nvSpPr>
        <p:spPr/>
        <p:txBody>
          <a:bodyPr>
            <a:normAutofit fontScale="70000" lnSpcReduction="20000"/>
          </a:bodyPr>
          <a:lstStyle/>
          <a:p>
            <a:r>
              <a:rPr lang="es-ES" dirty="0"/>
              <a:t>Espectro por debajo de 1 GHz, centrándose en la banda de 700 MHz (en Europa). Se necesita espectro por debajo de 1 GHz para extender la cobertura de banda ancha móvil 5G de alta velocidad a zonas urbanas, suburbanas y rurales, y contribuir al soporte de los servicios </a:t>
            </a:r>
            <a:r>
              <a:rPr lang="es-ES" dirty="0" err="1"/>
              <a:t>IoT</a:t>
            </a:r>
            <a:r>
              <a:rPr lang="es-ES" dirty="0"/>
              <a:t>. Los servicios 5G tendrán dificultades para llegar más allá de los centros urbanos y alcanzar los interiores de los edificios. Se ayudará de la banda 5g de UHF. </a:t>
            </a:r>
          </a:p>
          <a:p>
            <a:r>
              <a:rPr lang="es-ES" dirty="0"/>
              <a:t>El espectro entre 1 y 6 GHz ofrece una buena combinación de cobertura y capacidad para los servicios 5G. Es fundamental que los reguladores asignen tanto espectro contiguo como sea posible en el rango de 3.3-3.8 GHz y que también consideren los rangos de 4.5-5 GHz y 3.8-4.2 GHz </a:t>
            </a:r>
          </a:p>
          <a:p>
            <a:r>
              <a:rPr lang="es-ES" dirty="0"/>
              <a:t>Espectro por encima de los 6 GHz. Se necesita espectro por encima de 6 GHz para los servicios 5G, como la banda ancha móvil de velocidad </a:t>
            </a:r>
            <a:r>
              <a:rPr lang="es-ES" dirty="0" err="1"/>
              <a:t>ultra-alta</a:t>
            </a:r>
            <a:r>
              <a:rPr lang="es-ES" dirty="0"/>
              <a:t>: sin estas bandas, la tecnología 5G no será capaz de brindar las velocidades de datos más altas. Es crucial que los gobiernos apoyen el espectro móvil por encima de 24 GHz en la CMR-19 (por ejemplo, de 26 GHz) y que, además, pongan a disposición la banda de 28 GHz donde sea posible. Las bandas de 26 GHz y 28 GHz están teniendo un ímpetu especialmente importante y, como son adyacentes, son compatibles con la armonización del espectro y, por lo tanto, con menor complejidad en teléfonos, economías de escala y disponibilidad temprana de equipos.</a:t>
            </a:r>
          </a:p>
        </p:txBody>
      </p:sp>
    </p:spTree>
    <p:extLst>
      <p:ext uri="{BB962C8B-B14F-4D97-AF65-F5344CB8AC3E}">
        <p14:creationId xmlns:p14="http://schemas.microsoft.com/office/powerpoint/2010/main" val="84541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8CD4D-C6A0-4E3F-808B-4C9C82598813}"/>
              </a:ext>
            </a:extLst>
          </p:cNvPr>
          <p:cNvSpPr>
            <a:spLocks noGrp="1"/>
          </p:cNvSpPr>
          <p:nvPr>
            <p:ph type="title"/>
          </p:nvPr>
        </p:nvSpPr>
        <p:spPr/>
        <p:txBody>
          <a:bodyPr/>
          <a:lstStyle/>
          <a:p>
            <a:pPr algn="ctr"/>
            <a:r>
              <a:rPr lang="es-ES" dirty="0"/>
              <a:t>Operadores</a:t>
            </a:r>
          </a:p>
        </p:txBody>
      </p:sp>
      <p:sp>
        <p:nvSpPr>
          <p:cNvPr id="3" name="Marcador de contenido 2">
            <a:extLst>
              <a:ext uri="{FF2B5EF4-FFF2-40B4-BE49-F238E27FC236}">
                <a16:creationId xmlns:a16="http://schemas.microsoft.com/office/drawing/2014/main" id="{EF41604A-15CD-4134-A809-83A3F267640E}"/>
              </a:ext>
            </a:extLst>
          </p:cNvPr>
          <p:cNvSpPr>
            <a:spLocks noGrp="1"/>
          </p:cNvSpPr>
          <p:nvPr>
            <p:ph idx="1"/>
          </p:nvPr>
        </p:nvSpPr>
        <p:spPr/>
        <p:txBody>
          <a:bodyPr/>
          <a:lstStyle/>
          <a:p>
            <a:r>
              <a:rPr lang="es-ES" dirty="0"/>
              <a:t>Actualmente Vodafone en la banda de los 700 MHz.</a:t>
            </a:r>
          </a:p>
          <a:p>
            <a:r>
              <a:rPr lang="es-ES" dirty="0"/>
              <a:t>Movistar tiene previsto para 2021 y 2022 desplegar su red 5g.</a:t>
            </a:r>
          </a:p>
          <a:p>
            <a:r>
              <a:rPr lang="es-ES" dirty="0"/>
              <a:t>Orange y Más Móvil están empezando a hacer pruebas.</a:t>
            </a:r>
          </a:p>
          <a:p>
            <a:pPr marL="0" indent="0">
              <a:buNone/>
            </a:pPr>
            <a:endParaRPr lang="es-ES" dirty="0"/>
          </a:p>
        </p:txBody>
      </p:sp>
    </p:spTree>
    <p:extLst>
      <p:ext uri="{BB962C8B-B14F-4D97-AF65-F5344CB8AC3E}">
        <p14:creationId xmlns:p14="http://schemas.microsoft.com/office/powerpoint/2010/main" val="58747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91D9F-3EC1-4369-9A2B-658068829F95}"/>
              </a:ext>
            </a:extLst>
          </p:cNvPr>
          <p:cNvSpPr>
            <a:spLocks noGrp="1"/>
          </p:cNvSpPr>
          <p:nvPr>
            <p:ph type="title"/>
          </p:nvPr>
        </p:nvSpPr>
        <p:spPr/>
        <p:txBody>
          <a:bodyPr/>
          <a:lstStyle/>
          <a:p>
            <a:pPr algn="ctr"/>
            <a:r>
              <a:rPr lang="es-ES" dirty="0"/>
              <a:t>Dispositivos</a:t>
            </a:r>
          </a:p>
        </p:txBody>
      </p:sp>
      <p:sp>
        <p:nvSpPr>
          <p:cNvPr id="3" name="Marcador de contenido 2">
            <a:extLst>
              <a:ext uri="{FF2B5EF4-FFF2-40B4-BE49-F238E27FC236}">
                <a16:creationId xmlns:a16="http://schemas.microsoft.com/office/drawing/2014/main" id="{F0859235-532E-4B25-9BCD-4AA115A48200}"/>
              </a:ext>
            </a:extLst>
          </p:cNvPr>
          <p:cNvSpPr>
            <a:spLocks noGrp="1"/>
          </p:cNvSpPr>
          <p:nvPr>
            <p:ph idx="1"/>
          </p:nvPr>
        </p:nvSpPr>
        <p:spPr/>
        <p:txBody>
          <a:bodyPr/>
          <a:lstStyle/>
          <a:p>
            <a:r>
              <a:rPr lang="es-ES" dirty="0">
                <a:hlinkClick r:id="rId2"/>
              </a:rPr>
              <a:t>Módem Snapdragon X55 5G</a:t>
            </a:r>
            <a:endParaRPr lang="es-ES" dirty="0"/>
          </a:p>
          <a:p>
            <a:r>
              <a:rPr lang="es-ES" dirty="0">
                <a:hlinkClick r:id="rId3"/>
              </a:rPr>
              <a:t>Snapdragon 865</a:t>
            </a:r>
            <a:endParaRPr lang="es-ES" dirty="0"/>
          </a:p>
          <a:p>
            <a:r>
              <a:rPr lang="es-ES" dirty="0">
                <a:hlinkClick r:id="rId4"/>
              </a:rPr>
              <a:t>Snapdragon 855</a:t>
            </a:r>
            <a:endParaRPr lang="es-ES" dirty="0"/>
          </a:p>
          <a:p>
            <a:endParaRPr lang="es-ES" dirty="0"/>
          </a:p>
          <a:p>
            <a:r>
              <a:rPr lang="es-ES" b="1" dirty="0"/>
              <a:t>Problemas:</a:t>
            </a:r>
            <a:r>
              <a:rPr lang="es-ES" dirty="0"/>
              <a:t> Todos son para dispositivos de telefonía móvil, no hay nada específico para </a:t>
            </a:r>
            <a:r>
              <a:rPr lang="es-ES" dirty="0" err="1"/>
              <a:t>IoT</a:t>
            </a:r>
            <a:r>
              <a:rPr lang="es-ES" dirty="0"/>
              <a:t>.</a:t>
            </a:r>
            <a:endParaRPr lang="es-ES" b="1" dirty="0"/>
          </a:p>
        </p:txBody>
      </p:sp>
    </p:spTree>
    <p:extLst>
      <p:ext uri="{BB962C8B-B14F-4D97-AF65-F5344CB8AC3E}">
        <p14:creationId xmlns:p14="http://schemas.microsoft.com/office/powerpoint/2010/main" val="24802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34A8E-3751-40CE-81DB-387CC8E77EB7}"/>
              </a:ext>
            </a:extLst>
          </p:cNvPr>
          <p:cNvSpPr>
            <a:spLocks noGrp="1"/>
          </p:cNvSpPr>
          <p:nvPr>
            <p:ph type="title"/>
          </p:nvPr>
        </p:nvSpPr>
        <p:spPr/>
        <p:txBody>
          <a:bodyPr/>
          <a:lstStyle/>
          <a:p>
            <a:pPr algn="ctr"/>
            <a:r>
              <a:rPr lang="es-ES" dirty="0"/>
              <a:t>Nb-</a:t>
            </a:r>
            <a:r>
              <a:rPr lang="es-ES" dirty="0" err="1"/>
              <a:t>Iot</a:t>
            </a:r>
            <a:endParaRPr lang="es-ES" dirty="0"/>
          </a:p>
        </p:txBody>
      </p:sp>
      <p:sp>
        <p:nvSpPr>
          <p:cNvPr id="3" name="Marcador de contenido 2">
            <a:extLst>
              <a:ext uri="{FF2B5EF4-FFF2-40B4-BE49-F238E27FC236}">
                <a16:creationId xmlns:a16="http://schemas.microsoft.com/office/drawing/2014/main" id="{2B17FEC0-238B-4ACD-AA3C-6530748C964A}"/>
              </a:ext>
            </a:extLst>
          </p:cNvPr>
          <p:cNvSpPr>
            <a:spLocks noGrp="1"/>
          </p:cNvSpPr>
          <p:nvPr>
            <p:ph idx="1"/>
          </p:nvPr>
        </p:nvSpPr>
        <p:spPr/>
        <p:txBody>
          <a:bodyPr/>
          <a:lstStyle/>
          <a:p>
            <a:r>
              <a:rPr lang="es-ES" dirty="0"/>
              <a:t>Banda 800 MHz – Pertenece a la banda del 4G LTE</a:t>
            </a:r>
          </a:p>
          <a:p>
            <a:r>
              <a:rPr lang="es-ES" dirty="0"/>
              <a:t>Múltiples dispositivos para </a:t>
            </a:r>
            <a:r>
              <a:rPr lang="es-ES" dirty="0" err="1"/>
              <a:t>IoT</a:t>
            </a:r>
            <a:r>
              <a:rPr lang="es-ES" dirty="0"/>
              <a:t>.</a:t>
            </a:r>
          </a:p>
          <a:p>
            <a:r>
              <a:rPr lang="es-ES" dirty="0"/>
              <a:t>Operadores Vodafone (Red NB-</a:t>
            </a:r>
            <a:r>
              <a:rPr lang="es-ES" dirty="0" err="1"/>
              <a:t>IoT</a:t>
            </a:r>
            <a:r>
              <a:rPr lang="es-ES" dirty="0"/>
              <a:t>) y Orange (LTE-M) (específica más para sistemas móviles como coches, </a:t>
            </a:r>
            <a:r>
              <a:rPr lang="es-ES" dirty="0" err="1"/>
              <a:t>etc</a:t>
            </a:r>
            <a:r>
              <a:rPr lang="es-ES" dirty="0"/>
              <a:t>, pero orientada a </a:t>
            </a:r>
            <a:r>
              <a:rPr lang="es-ES" dirty="0" err="1"/>
              <a:t>IoT</a:t>
            </a:r>
            <a:r>
              <a:rPr lang="es-ES"/>
              <a:t>).</a:t>
            </a:r>
          </a:p>
        </p:txBody>
      </p:sp>
    </p:spTree>
    <p:extLst>
      <p:ext uri="{BB962C8B-B14F-4D97-AF65-F5344CB8AC3E}">
        <p14:creationId xmlns:p14="http://schemas.microsoft.com/office/powerpoint/2010/main" val="39782559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{4C158F01-16C1-4D05-81DA-8B3D98B43148}tf10001114</Template>
  <TotalTime>44</TotalTime>
  <Words>386</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MT</vt:lpstr>
      <vt:lpstr>Galería</vt:lpstr>
      <vt:lpstr>5g frecuencias y dispositivos / modems</vt:lpstr>
      <vt:lpstr>Rangos de frecuencia</vt:lpstr>
      <vt:lpstr>Operadores</vt:lpstr>
      <vt:lpstr>Dispositivos</vt:lpstr>
      <vt:lpstr>Nb-Iot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frecuencias y dispositivos / modems</dc:title>
  <dc:creator>j.cortiz@alumnos.upm.es</dc:creator>
  <cp:lastModifiedBy>j.cortiz@alumnos.upm.es</cp:lastModifiedBy>
  <cp:revision>4</cp:revision>
  <dcterms:created xsi:type="dcterms:W3CDTF">2020-01-20T17:16:35Z</dcterms:created>
  <dcterms:modified xsi:type="dcterms:W3CDTF">2020-01-20T18:00:54Z</dcterms:modified>
</cp:coreProperties>
</file>