
<file path=[Content_Types].xml><?xml version="1.0" encoding="utf-8"?>
<Types xmlns="http://schemas.openxmlformats.org/package/2006/content-types">
  <Default Extension="bin"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2"/>
    <p:sldId id="258" r:id="rId3"/>
    <p:sldId id="268" r:id="rId4"/>
    <p:sldId id="267" r:id="rId5"/>
    <p:sldId id="275" r:id="rId6"/>
    <p:sldId id="274" r:id="rId7"/>
    <p:sldId id="276"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97B0ACF-4729-4F07-83C0-03229A4B392C}">
          <p14:sldIdLst>
            <p14:sldId id="257"/>
            <p14:sldId id="258"/>
          </p14:sldIdLst>
        </p14:section>
        <p14:section name="Sección sin título" id="{466056D5-1441-4980-8AFC-4B8B84653F0E}">
          <p14:sldIdLst>
            <p14:sldId id="268"/>
            <p14:sldId id="267"/>
            <p14:sldId id="275"/>
            <p14:sldId id="274"/>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109" d="100"/>
          <a:sy n="109" d="100"/>
        </p:scale>
        <p:origin x="3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8316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94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LG_Smart_DIOS_V9100.jpg" TargetMode="External"/><Relationship Id="rId2" Type="http://schemas.openxmlformats.org/officeDocument/2006/relationships/image" Target="../media/image2.bin"/><Relationship Id="rId1" Type="http://schemas.openxmlformats.org/officeDocument/2006/relationships/slideLayout" Target="../slideLayouts/slideLayout1.xml"/><Relationship Id="rId4" Type="http://schemas.openxmlformats.org/officeDocument/2006/relationships/hyperlink" Target="http://creativecommons.org/licenses/by/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640080"/>
            <a:ext cx="4208656" cy="3034857"/>
          </a:xfrm>
        </p:spPr>
        <p:txBody>
          <a:bodyPr anchor="b">
            <a:normAutofit/>
          </a:bodyPr>
          <a:lstStyle/>
          <a:p>
            <a:pPr algn="just"/>
            <a:r>
              <a:rPr lang="en-US" sz="4400" dirty="0">
                <a:solidFill>
                  <a:srgbClr val="FFFFFF"/>
                </a:solidFill>
              </a:rPr>
              <a:t>5g </a:t>
            </a:r>
            <a:r>
              <a:rPr lang="en-US" sz="4400" dirty="0" err="1">
                <a:solidFill>
                  <a:srgbClr val="FFFFFF"/>
                </a:solidFill>
              </a:rPr>
              <a:t>en</a:t>
            </a:r>
            <a:r>
              <a:rPr lang="en-US" sz="4400" dirty="0">
                <a:solidFill>
                  <a:srgbClr val="FFFFFF"/>
                </a:solidFill>
              </a:rPr>
              <a:t> el Internet de las </a:t>
            </a:r>
            <a:r>
              <a:rPr lang="en-US" sz="4400" dirty="0" err="1">
                <a:solidFill>
                  <a:srgbClr val="FFFFFF"/>
                </a:solidFill>
              </a:rPr>
              <a:t>cosas</a:t>
            </a:r>
            <a:r>
              <a:rPr lang="en-US" sz="4400" dirty="0">
                <a:solidFill>
                  <a:srgbClr val="FFFFFF"/>
                </a:solidFill>
              </a:rPr>
              <a:t> Y REDES DE SENSORES INALÁBRICAS</a:t>
            </a:r>
          </a:p>
        </p:txBody>
      </p:sp>
      <p:sp>
        <p:nvSpPr>
          <p:cNvPr id="3" name="Content Placeholder 2"/>
          <p:cNvSpPr>
            <a:spLocks noGrp="1"/>
          </p:cNvSpPr>
          <p:nvPr>
            <p:ph type="subTitle" idx="1"/>
          </p:nvPr>
        </p:nvSpPr>
        <p:spPr>
          <a:xfrm>
            <a:off x="638921" y="3849539"/>
            <a:ext cx="4204012" cy="2359417"/>
          </a:xfrm>
        </p:spPr>
        <p:txBody>
          <a:bodyPr anchor="t">
            <a:normAutofit/>
          </a:bodyPr>
          <a:lstStyle/>
          <a:p>
            <a:pPr algn="r"/>
            <a:r>
              <a:rPr lang="es-ES" sz="1600" dirty="0">
                <a:solidFill>
                  <a:srgbClr val="FFFFFF"/>
                </a:solidFill>
              </a:rPr>
              <a:t>JORGE CONTRERAS ORTIZ</a:t>
            </a:r>
            <a:endParaRPr sz="1600" dirty="0">
              <a:solidFill>
                <a:srgbClr val="FFFFFF"/>
              </a:solidFill>
            </a:endParaRPr>
          </a:p>
        </p:txBody>
      </p:sp>
      <p:cxnSp>
        <p:nvCxnSpPr>
          <p:cNvPr id="15" name="Straight Connector 1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LG전자가 스마트 기능을 획기적으로 향상한 냉장고 신제품 ‘스마트 디오스 V9100’ 을 출시하며 국내 스마트가전 시장 주도권을 한층 강화한다."/>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65" y="640080"/>
            <a:ext cx="3105540" cy="5578816"/>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Foto</a:t>
            </a:r>
            <a:r>
              <a:rPr lang="en-US" dirty="0"/>
              <a:t> de LG전자 / </a:t>
            </a:r>
            <a:r>
              <a:rPr lang="en-US" dirty="0">
                <a:hlinkClick r:id="rId4"/>
              </a:rPr>
              <a:t>CC BY 2.0</a:t>
            </a:r>
          </a:p>
        </p:txBody>
      </p:sp>
    </p:spTree>
    <p:extLst>
      <p:ext uri="{BB962C8B-B14F-4D97-AF65-F5344CB8AC3E}">
        <p14:creationId xmlns:p14="http://schemas.microsoft.com/office/powerpoint/2010/main" val="233682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Contenido</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s-ES" sz="1500" dirty="0"/>
              <a:t>Actualidad</a:t>
            </a:r>
            <a:r>
              <a:rPr lang="en-US" sz="1500" dirty="0"/>
              <a:t> 5G</a:t>
            </a:r>
          </a:p>
          <a:p>
            <a:r>
              <a:rPr lang="es-ES" sz="1500" dirty="0"/>
              <a:t>Requerimientos del 5G</a:t>
            </a:r>
          </a:p>
          <a:p>
            <a:r>
              <a:rPr lang="es-ES" sz="1500" dirty="0"/>
              <a:t>Tecnologías Inalámbricas</a:t>
            </a:r>
          </a:p>
          <a:p>
            <a:r>
              <a:rPr lang="es-ES" sz="1500" dirty="0"/>
              <a:t>Tecnologías de Redes</a:t>
            </a:r>
          </a:p>
          <a:p>
            <a:r>
              <a:rPr lang="es-ES" sz="1500" dirty="0"/>
              <a:t>Estrategias de agrupamiento en sistemas </a:t>
            </a:r>
            <a:r>
              <a:rPr lang="es-ES" sz="1500" dirty="0" err="1"/>
              <a:t>IoT</a:t>
            </a:r>
            <a:r>
              <a:rPr lang="es-ES" sz="1500" dirty="0"/>
              <a:t> con 5G</a:t>
            </a:r>
          </a:p>
          <a:p>
            <a:r>
              <a:rPr lang="es-ES" sz="1500" dirty="0"/>
              <a:t>Retos en el agrupamiento de cara a 5G</a:t>
            </a:r>
          </a:p>
        </p:txBody>
      </p:sp>
    </p:spTree>
    <p:extLst>
      <p:ext uri="{BB962C8B-B14F-4D97-AF65-F5344CB8AC3E}">
        <p14:creationId xmlns:p14="http://schemas.microsoft.com/office/powerpoint/2010/main" val="261135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sz="5400" dirty="0"/>
              <a:t>requerimientos</a:t>
            </a:r>
            <a:r>
              <a:rPr lang="en-US" sz="5400" dirty="0"/>
              <a:t> 5G</a:t>
            </a:r>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9194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19EB6-B2A4-4F36-A032-E912ED12FD6D}"/>
              </a:ext>
            </a:extLst>
          </p:cNvPr>
          <p:cNvSpPr>
            <a:spLocks noGrp="1"/>
          </p:cNvSpPr>
          <p:nvPr>
            <p:ph idx="1"/>
          </p:nvPr>
        </p:nvSpPr>
        <p:spPr>
          <a:xfrm>
            <a:off x="1024128" y="796414"/>
            <a:ext cx="9720073" cy="4866968"/>
          </a:xfrm>
        </p:spPr>
        <p:txBody>
          <a:bodyPr/>
          <a:lstStyle/>
          <a:p>
            <a:r>
              <a:rPr lang="es-ES" dirty="0"/>
              <a:t>El primer requerimiento para poder disponer del servicio 5G, es que el sistema debe de ser diseñado para trabajar en un ancho rango de banda espectral.</a:t>
            </a:r>
          </a:p>
          <a:p>
            <a:r>
              <a:rPr lang="es-ES" dirty="0"/>
              <a:t>Para una mayor escalabilidad, los </a:t>
            </a:r>
            <a:r>
              <a:rPr lang="es-ES" dirty="0" err="1"/>
              <a:t>cores</a:t>
            </a:r>
            <a:r>
              <a:rPr lang="es-ES" dirty="0"/>
              <a:t> de la red deben de ser configurados por SW.</a:t>
            </a:r>
          </a:p>
          <a:p>
            <a:r>
              <a:rPr lang="es-ES" dirty="0"/>
              <a:t>Las bandas de frecuencias definidas por la FCC son:</a:t>
            </a:r>
          </a:p>
          <a:p>
            <a:pPr marL="457200" lvl="0" indent="-457200">
              <a:buFont typeface="+mj-lt"/>
              <a:buAutoNum type="arabicPeriod"/>
            </a:pPr>
            <a:r>
              <a:rPr lang="en-GB" sz="1800" dirty="0"/>
              <a:t>Bands of 24 GHz: 24.25-24.45 GHz y 25.05-25.25 GHz</a:t>
            </a:r>
            <a:endParaRPr lang="es-ES" sz="1800" dirty="0"/>
          </a:p>
          <a:p>
            <a:pPr marL="457200" lvl="0" indent="-457200">
              <a:buFont typeface="+mj-lt"/>
              <a:buAutoNum type="arabicPeriod"/>
            </a:pPr>
            <a:r>
              <a:rPr lang="en-GB" sz="1800" dirty="0"/>
              <a:t>Band LMDS: 27.5-28.35 GHz, 29.1-29.25 GHz, y 31-31.3 GHz</a:t>
            </a:r>
            <a:endParaRPr lang="es-ES" sz="1800" dirty="0"/>
          </a:p>
          <a:p>
            <a:pPr marL="457200" lvl="0" indent="-457200">
              <a:buFont typeface="+mj-lt"/>
              <a:buAutoNum type="arabicPeriod"/>
            </a:pPr>
            <a:r>
              <a:rPr lang="en-GB" sz="1800" dirty="0"/>
              <a:t>Band of 39 GHz: 38.6-40 GHz</a:t>
            </a:r>
            <a:endParaRPr lang="es-ES" sz="1800" dirty="0"/>
          </a:p>
          <a:p>
            <a:pPr marL="457200" lvl="0" indent="-457200">
              <a:buFont typeface="+mj-lt"/>
              <a:buAutoNum type="arabicPeriod"/>
            </a:pPr>
            <a:r>
              <a:rPr lang="en-GB" sz="1800" dirty="0"/>
              <a:t>Bands of 37/42 GHz: 37.0-38.6 GHz y 42.0-42.5 GHz</a:t>
            </a:r>
            <a:endParaRPr lang="es-ES" sz="1800" dirty="0"/>
          </a:p>
          <a:p>
            <a:pPr marL="457200" lvl="0" indent="-457200">
              <a:buFont typeface="+mj-lt"/>
              <a:buAutoNum type="arabicPeriod"/>
            </a:pPr>
            <a:r>
              <a:rPr lang="en-GB" sz="1800" dirty="0"/>
              <a:t>Bands of 60 GHz: 57-64 GHz y 64-71 GHz (extension)</a:t>
            </a:r>
            <a:endParaRPr lang="es-ES" sz="1800" dirty="0"/>
          </a:p>
          <a:p>
            <a:pPr marL="457200" lvl="0" indent="-457200">
              <a:buFont typeface="+mj-lt"/>
              <a:buAutoNum type="arabicPeriod"/>
            </a:pPr>
            <a:r>
              <a:rPr lang="en-GB" sz="1800" dirty="0"/>
              <a:t>Bands of 70/80 GHz: 71-76 GHz, 81-86 GHz, 92-95 GHz</a:t>
            </a:r>
            <a:endParaRPr lang="es-ES" sz="1800" dirty="0"/>
          </a:p>
          <a:p>
            <a:pPr marL="457200" indent="-457200">
              <a:buFont typeface="+mj-lt"/>
              <a:buAutoNum type="arabicPeriod"/>
            </a:pPr>
            <a:endParaRPr lang="es-ES" dirty="0"/>
          </a:p>
        </p:txBody>
      </p:sp>
    </p:spTree>
    <p:extLst>
      <p:ext uri="{BB962C8B-B14F-4D97-AF65-F5344CB8AC3E}">
        <p14:creationId xmlns:p14="http://schemas.microsoft.com/office/powerpoint/2010/main" val="137130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Agrupamiento en sistemas </a:t>
            </a:r>
            <a:r>
              <a:rPr lang="es-ES" sz="5400" dirty="0" err="1"/>
              <a:t>Iot</a:t>
            </a:r>
            <a:r>
              <a:rPr lang="es-ES" sz="5400" dirty="0"/>
              <a:t> con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0378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9B0DA6-80D0-44B8-A919-D643A765300D}"/>
              </a:ext>
            </a:extLst>
          </p:cNvPr>
          <p:cNvSpPr>
            <a:spLocks noGrp="1"/>
          </p:cNvSpPr>
          <p:nvPr>
            <p:ph idx="1"/>
          </p:nvPr>
        </p:nvSpPr>
        <p:spPr>
          <a:xfrm>
            <a:off x="1024128" y="698090"/>
            <a:ext cx="9720073" cy="3687097"/>
          </a:xfrm>
        </p:spPr>
        <p:txBody>
          <a:bodyPr>
            <a:normAutofit lnSpcReduction="10000"/>
          </a:bodyPr>
          <a:lstStyle/>
          <a:p>
            <a:pPr algn="just"/>
            <a:r>
              <a:rPr lang="es-ES" sz="1800" dirty="0"/>
              <a:t>Los sistemas de comunicación se dividen en 3 capas:</a:t>
            </a:r>
          </a:p>
          <a:p>
            <a:pPr marL="457200" indent="-457200" algn="just">
              <a:buFont typeface="+mj-lt"/>
              <a:buAutoNum type="arabicPeriod"/>
            </a:pPr>
            <a:r>
              <a:rPr lang="es-ES" sz="1400" dirty="0"/>
              <a:t>La 1ª Capa se compone de los sensores y dispositivos.</a:t>
            </a:r>
          </a:p>
          <a:p>
            <a:pPr marL="457200" indent="-457200" algn="just">
              <a:buFont typeface="+mj-lt"/>
              <a:buAutoNum type="arabicPeriod"/>
            </a:pPr>
            <a:r>
              <a:rPr lang="es-ES" sz="1400" dirty="0"/>
              <a:t>La 2ª Capa incluyo los operadores móviles con células que soporten 3GPP standard </a:t>
            </a:r>
            <a:r>
              <a:rPr lang="es-ES" sz="1400" dirty="0" err="1"/>
              <a:t>communication</a:t>
            </a:r>
            <a:r>
              <a:rPr lang="es-ES" sz="1400" dirty="0"/>
              <a:t>.</a:t>
            </a:r>
          </a:p>
          <a:p>
            <a:pPr marL="457200" indent="-457200" algn="just">
              <a:buFont typeface="+mj-lt"/>
              <a:buAutoNum type="arabicPeriod"/>
            </a:pPr>
            <a:r>
              <a:rPr lang="es-ES" sz="1400" dirty="0"/>
              <a:t>Incluye el controlador de red que recolectará la información y los datos.</a:t>
            </a:r>
          </a:p>
          <a:p>
            <a:pPr marL="0" indent="0" algn="just">
              <a:buNone/>
            </a:pPr>
            <a:r>
              <a:rPr lang="es-ES" sz="1800" dirty="0"/>
              <a:t>Las técnicas de agrupamiento son necesarias para:</a:t>
            </a:r>
          </a:p>
          <a:p>
            <a:pPr marL="342900" indent="-342900" algn="just">
              <a:buFont typeface="+mj-lt"/>
              <a:buAutoNum type="arabicPeriod"/>
            </a:pPr>
            <a:r>
              <a:rPr lang="es-ES" sz="1400" dirty="0"/>
              <a:t>Eficiencia Energética.</a:t>
            </a:r>
          </a:p>
          <a:p>
            <a:pPr marL="342900" indent="-342900" algn="just">
              <a:buFont typeface="+mj-lt"/>
              <a:buAutoNum type="arabicPeriod"/>
            </a:pPr>
            <a:r>
              <a:rPr lang="es-ES" sz="1400" dirty="0"/>
              <a:t>Procesamiento Distribuidos.</a:t>
            </a:r>
          </a:p>
          <a:p>
            <a:pPr marL="342900" indent="-342900" algn="just">
              <a:buFont typeface="+mj-lt"/>
              <a:buAutoNum type="arabicPeriod"/>
            </a:pPr>
            <a:r>
              <a:rPr lang="es-ES" sz="1400" dirty="0"/>
              <a:t>Manejo de la Jerarquía.</a:t>
            </a:r>
          </a:p>
          <a:p>
            <a:pPr marL="0" indent="0" algn="just">
              <a:buNone/>
            </a:pPr>
            <a:r>
              <a:rPr lang="es-ES" sz="1400" dirty="0"/>
              <a:t>En agrupamientos de tipo racimo, el manejo de datos será realizado por el jefe de racimo, que estará en la capa 1. Con esto, las comunicaciones M2M solo pasan en la capa 1, por lo que al reducirse el número de capas comunicándose entre sí, se reduce el consumo de la batería.</a:t>
            </a:r>
          </a:p>
        </p:txBody>
      </p:sp>
      <p:pic>
        <p:nvPicPr>
          <p:cNvPr id="4" name="Imagen 3">
            <a:extLst>
              <a:ext uri="{FF2B5EF4-FFF2-40B4-BE49-F238E27FC236}">
                <a16:creationId xmlns:a16="http://schemas.microsoft.com/office/drawing/2014/main" id="{52C5B793-4C51-4B2D-8AFD-8AAEA8F596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607335"/>
            <a:ext cx="3035300" cy="1552575"/>
          </a:xfrm>
          <a:prstGeom prst="rect">
            <a:avLst/>
          </a:prstGeom>
          <a:noFill/>
          <a:ln>
            <a:noFill/>
          </a:ln>
        </p:spPr>
      </p:pic>
      <p:pic>
        <p:nvPicPr>
          <p:cNvPr id="5" name="Imagen 4">
            <a:extLst>
              <a:ext uri="{FF2B5EF4-FFF2-40B4-BE49-F238E27FC236}">
                <a16:creationId xmlns:a16="http://schemas.microsoft.com/office/drawing/2014/main" id="{3F68C2D9-F5FB-4B21-8C59-447EE92A7C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07172" y="4626384"/>
            <a:ext cx="3060700" cy="1514475"/>
          </a:xfrm>
          <a:prstGeom prst="rect">
            <a:avLst/>
          </a:prstGeom>
          <a:noFill/>
          <a:ln>
            <a:noFill/>
          </a:ln>
        </p:spPr>
      </p:pic>
    </p:spTree>
    <p:extLst>
      <p:ext uri="{BB962C8B-B14F-4D97-AF65-F5344CB8AC3E}">
        <p14:creationId xmlns:p14="http://schemas.microsoft.com/office/powerpoint/2010/main" val="61676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sz="5400" dirty="0"/>
              <a:t>Retos del Agrupamiento de cada a 5g.</a:t>
            </a:r>
            <a:endParaRPr lang="en-US" sz="5400"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762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977E-264F-424F-B7D5-A6546F675F88}"/>
              </a:ext>
            </a:extLst>
          </p:cNvPr>
          <p:cNvSpPr>
            <a:spLocks noGrp="1"/>
          </p:cNvSpPr>
          <p:nvPr>
            <p:ph type="title"/>
          </p:nvPr>
        </p:nvSpPr>
        <p:spPr/>
        <p:txBody>
          <a:bodyPr/>
          <a:lstStyle/>
          <a:p>
            <a:r>
              <a:rPr lang="es-ES" dirty="0" err="1"/>
              <a:t>rEtos</a:t>
            </a:r>
            <a:endParaRPr lang="es-ES" dirty="0"/>
          </a:p>
        </p:txBody>
      </p:sp>
      <p:sp>
        <p:nvSpPr>
          <p:cNvPr id="3" name="Marcador de contenido 2">
            <a:extLst>
              <a:ext uri="{FF2B5EF4-FFF2-40B4-BE49-F238E27FC236}">
                <a16:creationId xmlns:a16="http://schemas.microsoft.com/office/drawing/2014/main" id="{82617BB0-6025-4273-AF46-541872779DEA}"/>
              </a:ext>
            </a:extLst>
          </p:cNvPr>
          <p:cNvSpPr>
            <a:spLocks noGrp="1"/>
          </p:cNvSpPr>
          <p:nvPr>
            <p:ph idx="1"/>
          </p:nvPr>
        </p:nvSpPr>
        <p:spPr>
          <a:xfrm>
            <a:off x="1024127" y="3429000"/>
            <a:ext cx="9720073" cy="2197510"/>
          </a:xfrm>
        </p:spPr>
        <p:txBody>
          <a:bodyPr/>
          <a:lstStyle/>
          <a:p>
            <a:pPr marL="457200" indent="-457200">
              <a:buFont typeface="+mj-lt"/>
              <a:buAutoNum type="arabicPeriod"/>
            </a:pPr>
            <a:r>
              <a:rPr lang="es-ES" dirty="0"/>
              <a:t>Gran diversidad de los sistemas </a:t>
            </a:r>
            <a:r>
              <a:rPr lang="es-ES" dirty="0" err="1"/>
              <a:t>IoT</a:t>
            </a:r>
            <a:r>
              <a:rPr lang="es-ES" dirty="0"/>
              <a:t>. Se agrupan dispositivos o sensores parecidos para reducir datos redundantes. Elementos sencillos para solo transmitir y los más potentes reciben la información de los diferentes nodos.</a:t>
            </a:r>
          </a:p>
          <a:p>
            <a:pPr marL="457200" indent="-457200">
              <a:buFont typeface="+mj-lt"/>
              <a:buAutoNum type="arabicPeriod"/>
            </a:pPr>
            <a:r>
              <a:rPr lang="es-ES" dirty="0"/>
              <a:t>Coste de la transmisión de datos.</a:t>
            </a:r>
          </a:p>
          <a:p>
            <a:pPr marL="457200" indent="-457200">
              <a:buFont typeface="+mj-lt"/>
              <a:buAutoNum type="arabicPeriod"/>
            </a:pPr>
            <a:r>
              <a:rPr lang="es-ES" dirty="0"/>
              <a:t>Como mejorar la experiencia de usuario.</a:t>
            </a:r>
          </a:p>
        </p:txBody>
      </p:sp>
    </p:spTree>
    <p:extLst>
      <p:ext uri="{BB962C8B-B14F-4D97-AF65-F5344CB8AC3E}">
        <p14:creationId xmlns:p14="http://schemas.microsoft.com/office/powerpoint/2010/main" val="499258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Web3070</Template>
  <TotalTime>180</TotalTime>
  <Words>364</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Tw Cen MT</vt:lpstr>
      <vt:lpstr>Tw Cen MT Condensed</vt:lpstr>
      <vt:lpstr>Wingdings 3</vt:lpstr>
      <vt:lpstr>Integral</vt:lpstr>
      <vt:lpstr>5g en el Internet de las cosas Y REDES DE SENSORES INALÁBRICAS</vt:lpstr>
      <vt:lpstr>Contenido</vt:lpstr>
      <vt:lpstr>requerimientos 5G</vt:lpstr>
      <vt:lpstr>Presentación de PowerPoint</vt:lpstr>
      <vt:lpstr>Agrupamiento en sistemas Iot con 5g.</vt:lpstr>
      <vt:lpstr>Presentación de PowerPoint</vt:lpstr>
      <vt:lpstr>Retos del Agrupamiento de cada a 5g.</vt:lpstr>
      <vt:lpstr>rEtos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en el Internet de las cosas Y REDES DE SENSORES INALÁBRICAS</dc:title>
  <dc:creator>j.cortiz@alumnos.upm.es</dc:creator>
  <cp:lastModifiedBy>Jorge Contri</cp:lastModifiedBy>
  <cp:revision>17</cp:revision>
  <dcterms:created xsi:type="dcterms:W3CDTF">2019-09-24T14:33:38Z</dcterms:created>
  <dcterms:modified xsi:type="dcterms:W3CDTF">2019-12-09T16:05:58Z</dcterms:modified>
</cp:coreProperties>
</file>