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sldIdLst>
    <p:sldId id="256" r:id="rId2"/>
    <p:sldId id="257" r:id="rId3"/>
    <p:sldId id="260" r:id="rId4"/>
    <p:sldId id="258" r:id="rId5"/>
    <p:sldId id="261" r:id="rId6"/>
    <p:sldId id="263" r:id="rId7"/>
    <p:sldId id="264" r:id="rId8"/>
    <p:sldId id="265" r:id="rId9"/>
    <p:sldId id="266"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FE826D-6807-42B8-A0EC-BC817AEC28DF}" type="datetimeFigureOut">
              <a:rPr lang="en-NZ" smtClean="0"/>
              <a:t>11/03/2020</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0C6A83-E243-46F3-9385-52D12A5649EE}" type="slidenum">
              <a:rPr lang="en-NZ" smtClean="0"/>
              <a:t>‹#›</a:t>
            </a:fld>
            <a:endParaRPr lang="en-NZ"/>
          </a:p>
        </p:txBody>
      </p:sp>
    </p:spTree>
    <p:extLst>
      <p:ext uri="{BB962C8B-B14F-4D97-AF65-F5344CB8AC3E}">
        <p14:creationId xmlns:p14="http://schemas.microsoft.com/office/powerpoint/2010/main" val="1664583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660C6A83-E243-46F3-9385-52D12A5649EE}" type="slidenum">
              <a:rPr lang="en-NZ" smtClean="0"/>
              <a:t>5</a:t>
            </a:fld>
            <a:endParaRPr lang="en-NZ"/>
          </a:p>
        </p:txBody>
      </p:sp>
    </p:spTree>
    <p:extLst>
      <p:ext uri="{BB962C8B-B14F-4D97-AF65-F5344CB8AC3E}">
        <p14:creationId xmlns:p14="http://schemas.microsoft.com/office/powerpoint/2010/main" val="907658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660C6A83-E243-46F3-9385-52D12A5649EE}" type="slidenum">
              <a:rPr lang="en-NZ" smtClean="0"/>
              <a:t>6</a:t>
            </a:fld>
            <a:endParaRPr lang="en-NZ"/>
          </a:p>
        </p:txBody>
      </p:sp>
    </p:spTree>
    <p:extLst>
      <p:ext uri="{BB962C8B-B14F-4D97-AF65-F5344CB8AC3E}">
        <p14:creationId xmlns:p14="http://schemas.microsoft.com/office/powerpoint/2010/main" val="1173874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660C6A83-E243-46F3-9385-52D12A5649EE}" type="slidenum">
              <a:rPr lang="en-NZ" smtClean="0"/>
              <a:t>8</a:t>
            </a:fld>
            <a:endParaRPr lang="en-NZ"/>
          </a:p>
        </p:txBody>
      </p:sp>
    </p:spTree>
    <p:extLst>
      <p:ext uri="{BB962C8B-B14F-4D97-AF65-F5344CB8AC3E}">
        <p14:creationId xmlns:p14="http://schemas.microsoft.com/office/powerpoint/2010/main" val="951911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660C6A83-E243-46F3-9385-52D12A5649EE}" type="slidenum">
              <a:rPr lang="en-NZ" smtClean="0"/>
              <a:t>9</a:t>
            </a:fld>
            <a:endParaRPr lang="en-NZ"/>
          </a:p>
        </p:txBody>
      </p:sp>
    </p:spTree>
    <p:extLst>
      <p:ext uri="{BB962C8B-B14F-4D97-AF65-F5344CB8AC3E}">
        <p14:creationId xmlns:p14="http://schemas.microsoft.com/office/powerpoint/2010/main" val="4176051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406407D4-5A38-49D5-8FCF-6AACF5F5768C}" type="datetimeFigureOut">
              <a:rPr lang="en-NZ" smtClean="0"/>
              <a:t>11/03/2020</a:t>
            </a:fld>
            <a:endParaRPr lang="en-NZ"/>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NZ"/>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2467AAB-ED02-435C-8050-7D80A8B21818}" type="slidenum">
              <a:rPr lang="en-NZ" smtClean="0"/>
              <a:t>‹#›</a:t>
            </a:fld>
            <a:endParaRPr lang="en-NZ"/>
          </a:p>
        </p:txBody>
      </p:sp>
    </p:spTree>
    <p:extLst>
      <p:ext uri="{BB962C8B-B14F-4D97-AF65-F5344CB8AC3E}">
        <p14:creationId xmlns:p14="http://schemas.microsoft.com/office/powerpoint/2010/main" val="1640104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6407D4-5A38-49D5-8FCF-6AACF5F5768C}" type="datetimeFigureOut">
              <a:rPr lang="en-NZ" smtClean="0"/>
              <a:t>11/03/2020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42467AAB-ED02-435C-8050-7D80A8B21818}" type="slidenum">
              <a:rPr lang="en-NZ" smtClean="0"/>
              <a:t>‹#›</a:t>
            </a:fld>
            <a:endParaRPr lang="en-NZ"/>
          </a:p>
        </p:txBody>
      </p:sp>
    </p:spTree>
    <p:extLst>
      <p:ext uri="{BB962C8B-B14F-4D97-AF65-F5344CB8AC3E}">
        <p14:creationId xmlns:p14="http://schemas.microsoft.com/office/powerpoint/2010/main" val="4228169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6407D4-5A38-49D5-8FCF-6AACF5F5768C}" type="datetimeFigureOut">
              <a:rPr lang="en-NZ" smtClean="0"/>
              <a:t>11/03/2020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42467AAB-ED02-435C-8050-7D80A8B21818}" type="slidenum">
              <a:rPr lang="en-NZ" smtClean="0"/>
              <a:t>‹#›</a:t>
            </a:fld>
            <a:endParaRPr lang="en-NZ"/>
          </a:p>
        </p:txBody>
      </p:sp>
    </p:spTree>
    <p:extLst>
      <p:ext uri="{BB962C8B-B14F-4D97-AF65-F5344CB8AC3E}">
        <p14:creationId xmlns:p14="http://schemas.microsoft.com/office/powerpoint/2010/main" val="1991081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6407D4-5A38-49D5-8FCF-6AACF5F5768C}" type="datetimeFigureOut">
              <a:rPr lang="en-NZ" smtClean="0"/>
              <a:t>11/03/2020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42467AAB-ED02-435C-8050-7D80A8B21818}" type="slidenum">
              <a:rPr lang="en-NZ" smtClean="0"/>
              <a:t>‹#›</a:t>
            </a:fld>
            <a:endParaRPr lang="en-NZ"/>
          </a:p>
        </p:txBody>
      </p:sp>
    </p:spTree>
    <p:extLst>
      <p:ext uri="{BB962C8B-B14F-4D97-AF65-F5344CB8AC3E}">
        <p14:creationId xmlns:p14="http://schemas.microsoft.com/office/powerpoint/2010/main" val="1281792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6407D4-5A38-49D5-8FCF-6AACF5F5768C}" type="datetimeFigureOut">
              <a:rPr lang="en-NZ" smtClean="0"/>
              <a:t>11/03/2020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42467AAB-ED02-435C-8050-7D80A8B21818}" type="slidenum">
              <a:rPr lang="en-NZ" smtClean="0"/>
              <a:t>‹#›</a:t>
            </a:fld>
            <a:endParaRPr lang="en-NZ"/>
          </a:p>
        </p:txBody>
      </p:sp>
    </p:spTree>
    <p:extLst>
      <p:ext uri="{BB962C8B-B14F-4D97-AF65-F5344CB8AC3E}">
        <p14:creationId xmlns:p14="http://schemas.microsoft.com/office/powerpoint/2010/main" val="3850913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6407D4-5A38-49D5-8FCF-6AACF5F5768C}" type="datetimeFigureOut">
              <a:rPr lang="en-NZ" smtClean="0"/>
              <a:t>11/03/2020</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42467AAB-ED02-435C-8050-7D80A8B21818}" type="slidenum">
              <a:rPr lang="en-NZ" smtClean="0"/>
              <a:t>‹#›</a:t>
            </a:fld>
            <a:endParaRPr lang="en-NZ"/>
          </a:p>
        </p:txBody>
      </p:sp>
    </p:spTree>
    <p:extLst>
      <p:ext uri="{BB962C8B-B14F-4D97-AF65-F5344CB8AC3E}">
        <p14:creationId xmlns:p14="http://schemas.microsoft.com/office/powerpoint/2010/main" val="417620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6407D4-5A38-49D5-8FCF-6AACF5F5768C}" type="datetimeFigureOut">
              <a:rPr lang="en-NZ" smtClean="0"/>
              <a:t>11/03/2020</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42467AAB-ED02-435C-8050-7D80A8B21818}" type="slidenum">
              <a:rPr lang="en-NZ" smtClean="0"/>
              <a:t>‹#›</a:t>
            </a:fld>
            <a:endParaRPr lang="en-NZ"/>
          </a:p>
        </p:txBody>
      </p:sp>
    </p:spTree>
    <p:extLst>
      <p:ext uri="{BB962C8B-B14F-4D97-AF65-F5344CB8AC3E}">
        <p14:creationId xmlns:p14="http://schemas.microsoft.com/office/powerpoint/2010/main" val="3887076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6407D4-5A38-49D5-8FCF-6AACF5F5768C}" type="datetimeFigureOut">
              <a:rPr lang="en-NZ" smtClean="0"/>
              <a:t>11/03/2020</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42467AAB-ED02-435C-8050-7D80A8B21818}" type="slidenum">
              <a:rPr lang="en-NZ" smtClean="0"/>
              <a:t>‹#›</a:t>
            </a:fld>
            <a:endParaRPr lang="en-NZ"/>
          </a:p>
        </p:txBody>
      </p:sp>
    </p:spTree>
    <p:extLst>
      <p:ext uri="{BB962C8B-B14F-4D97-AF65-F5344CB8AC3E}">
        <p14:creationId xmlns:p14="http://schemas.microsoft.com/office/powerpoint/2010/main" val="158944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6407D4-5A38-49D5-8FCF-6AACF5F5768C}" type="datetimeFigureOut">
              <a:rPr lang="en-NZ" smtClean="0"/>
              <a:t>11/03/2020</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42467AAB-ED02-435C-8050-7D80A8B21818}" type="slidenum">
              <a:rPr lang="en-NZ" smtClean="0"/>
              <a:t>‹#›</a:t>
            </a:fld>
            <a:endParaRPr lang="en-NZ"/>
          </a:p>
        </p:txBody>
      </p:sp>
    </p:spTree>
    <p:extLst>
      <p:ext uri="{BB962C8B-B14F-4D97-AF65-F5344CB8AC3E}">
        <p14:creationId xmlns:p14="http://schemas.microsoft.com/office/powerpoint/2010/main" val="182054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406407D4-5A38-49D5-8FCF-6AACF5F5768C}" type="datetimeFigureOut">
              <a:rPr lang="en-NZ" smtClean="0"/>
              <a:t>11/03/2020</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2467AAB-ED02-435C-8050-7D80A8B21818}" type="slidenum">
              <a:rPr lang="en-NZ" smtClean="0"/>
              <a:t>‹#›</a:t>
            </a:fld>
            <a:endParaRPr lang="en-NZ"/>
          </a:p>
        </p:txBody>
      </p:sp>
    </p:spTree>
    <p:extLst>
      <p:ext uri="{BB962C8B-B14F-4D97-AF65-F5344CB8AC3E}">
        <p14:creationId xmlns:p14="http://schemas.microsoft.com/office/powerpoint/2010/main" val="212864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06407D4-5A38-49D5-8FCF-6AACF5F5768C}" type="datetimeFigureOut">
              <a:rPr lang="en-NZ" smtClean="0"/>
              <a:t>11/03/2020</a:t>
            </a:fld>
            <a:endParaRPr lang="en-NZ"/>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NZ"/>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2467AAB-ED02-435C-8050-7D80A8B21818}" type="slidenum">
              <a:rPr lang="en-NZ" smtClean="0"/>
              <a:t>‹#›</a:t>
            </a:fld>
            <a:endParaRPr lang="en-NZ"/>
          </a:p>
        </p:txBody>
      </p:sp>
    </p:spTree>
    <p:extLst>
      <p:ext uri="{BB962C8B-B14F-4D97-AF65-F5344CB8AC3E}">
        <p14:creationId xmlns:p14="http://schemas.microsoft.com/office/powerpoint/2010/main" val="17232616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406407D4-5A38-49D5-8FCF-6AACF5F5768C}" type="datetimeFigureOut">
              <a:rPr lang="en-NZ" smtClean="0"/>
              <a:t>11/03/2020</a:t>
            </a:fld>
            <a:endParaRPr lang="en-NZ"/>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NZ"/>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2467AAB-ED02-435C-8050-7D80A8B21818}" type="slidenum">
              <a:rPr lang="en-NZ" smtClean="0"/>
              <a:t>‹#›</a:t>
            </a:fld>
            <a:endParaRPr lang="en-NZ"/>
          </a:p>
        </p:txBody>
      </p:sp>
    </p:spTree>
    <p:extLst>
      <p:ext uri="{BB962C8B-B14F-4D97-AF65-F5344CB8AC3E}">
        <p14:creationId xmlns:p14="http://schemas.microsoft.com/office/powerpoint/2010/main" val="235227438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itsmf.co.uk/itil4-guiding-principles-whats-this-all-about/" TargetMode="External"/><Relationship Id="rId2" Type="http://schemas.openxmlformats.org/officeDocument/2006/relationships/hyperlink" Target="https://www.knowledgehut.com/tutorials/itil4-tutorial/itil-guiding-principles" TargetMode="External"/><Relationship Id="rId1" Type="http://schemas.openxmlformats.org/officeDocument/2006/relationships/slideLayout" Target="../slideLayouts/slideLayout1.xml"/><Relationship Id="rId4" Type="http://schemas.openxmlformats.org/officeDocument/2006/relationships/hyperlink" Target="https://orangematter.solarwinds.com/2020/01/16/applying-itil-4-guiding-principles-service-des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0D67D1-E0D4-4363-90F3-C002E453507C}"/>
              </a:ext>
            </a:extLst>
          </p:cNvPr>
          <p:cNvSpPr txBox="1"/>
          <p:nvPr/>
        </p:nvSpPr>
        <p:spPr>
          <a:xfrm>
            <a:off x="561474" y="545432"/>
            <a:ext cx="11229473" cy="6186309"/>
          </a:xfrm>
          <a:prstGeom prst="rect">
            <a:avLst/>
          </a:prstGeom>
          <a:noFill/>
        </p:spPr>
        <p:txBody>
          <a:bodyPr wrap="square" rtlCol="0">
            <a:spAutoFit/>
          </a:bodyPr>
          <a:lstStyle/>
          <a:p>
            <a:r>
              <a:rPr lang="en-NZ" dirty="0"/>
              <a:t>Topics: Optimize and automate</a:t>
            </a:r>
          </a:p>
          <a:p>
            <a:pPr marL="285750" indent="-285750">
              <a:buFontTx/>
              <a:buChar char="-"/>
            </a:pPr>
            <a:r>
              <a:rPr lang="en-NZ" dirty="0"/>
              <a:t>Explain what it means to optimise and automate (Zendesk)</a:t>
            </a:r>
          </a:p>
          <a:p>
            <a:pPr marL="285750" indent="-285750">
              <a:buFontTx/>
              <a:buChar char="-"/>
            </a:pPr>
            <a:r>
              <a:rPr lang="en-NZ" dirty="0"/>
              <a:t>Display and explain the relationship between our guiding principle and values for the company</a:t>
            </a:r>
          </a:p>
          <a:p>
            <a:pPr marL="285750" indent="-285750">
              <a:buFontTx/>
              <a:buChar char="-"/>
            </a:pPr>
            <a:r>
              <a:rPr lang="en-NZ" dirty="0"/>
              <a:t>Explain what implementing the guiding principle achieves within the company (what positive effect it will have)</a:t>
            </a:r>
          </a:p>
          <a:p>
            <a:pPr marL="285750" indent="-285750">
              <a:buFontTx/>
              <a:buChar char="-"/>
            </a:pPr>
            <a:r>
              <a:rPr lang="en-NZ" dirty="0"/>
              <a:t>Explain the sort of ripple effect the implementation of this principle will occur (speed and quality increase, increase in user/customer satisfaction increase)</a:t>
            </a:r>
          </a:p>
          <a:p>
            <a:pPr marL="285750" indent="-285750">
              <a:buFontTx/>
              <a:buChar char="-"/>
            </a:pPr>
            <a:r>
              <a:rPr lang="en-NZ" dirty="0"/>
              <a:t>Examples of the principle in current use</a:t>
            </a:r>
          </a:p>
          <a:p>
            <a:pPr marL="285750" indent="-285750">
              <a:buFontTx/>
              <a:buChar char="-"/>
            </a:pPr>
            <a:r>
              <a:rPr lang="en-NZ" dirty="0"/>
              <a:t>Use a display to show speed increase by removing steps in a process.</a:t>
            </a:r>
          </a:p>
          <a:p>
            <a:pPr marL="285750" indent="-285750">
              <a:buFontTx/>
              <a:buChar char="-"/>
            </a:pPr>
            <a:endParaRPr lang="en-NZ" dirty="0"/>
          </a:p>
          <a:p>
            <a:pPr marL="285750" indent="-285750">
              <a:buFontTx/>
              <a:buChar char="-"/>
            </a:pPr>
            <a:r>
              <a:rPr lang="en-NZ" dirty="0"/>
              <a:t>Meaning</a:t>
            </a:r>
          </a:p>
          <a:p>
            <a:pPr marL="285750" indent="-285750">
              <a:buFontTx/>
              <a:buChar char="-"/>
            </a:pPr>
            <a:r>
              <a:rPr lang="en-NZ" dirty="0"/>
              <a:t>Example relating to </a:t>
            </a:r>
            <a:r>
              <a:rPr lang="en-NZ" dirty="0" err="1"/>
              <a:t>irl</a:t>
            </a:r>
            <a:endParaRPr lang="en-NZ" dirty="0"/>
          </a:p>
          <a:p>
            <a:pPr marL="285750" indent="-285750">
              <a:buFontTx/>
              <a:buChar char="-"/>
            </a:pPr>
            <a:r>
              <a:rPr lang="en-NZ" dirty="0"/>
              <a:t>Pros and cons</a:t>
            </a:r>
          </a:p>
          <a:p>
            <a:pPr marL="285750" indent="-285750">
              <a:buFontTx/>
              <a:buChar char="-"/>
            </a:pPr>
            <a:r>
              <a:rPr lang="en-NZ" dirty="0"/>
              <a:t>How to implement</a:t>
            </a:r>
          </a:p>
          <a:p>
            <a:pPr marL="285750" indent="-285750">
              <a:buFontTx/>
              <a:buChar char="-"/>
            </a:pPr>
            <a:r>
              <a:rPr lang="en-NZ" dirty="0"/>
              <a:t>Present from the customer perspective (slideshow of steps taken)</a:t>
            </a:r>
          </a:p>
          <a:p>
            <a:pPr marL="285750" indent="-285750">
              <a:buFontTx/>
              <a:buChar char="-"/>
            </a:pPr>
            <a:endParaRPr lang="en-NZ" dirty="0"/>
          </a:p>
          <a:p>
            <a:pPr marL="285750" indent="-285750">
              <a:buFontTx/>
              <a:buChar char="-"/>
            </a:pPr>
            <a:r>
              <a:rPr lang="en-NZ" dirty="0"/>
              <a:t>Expand time using a lot of images</a:t>
            </a:r>
          </a:p>
          <a:p>
            <a:pPr marL="285750" indent="-285750">
              <a:buFontTx/>
              <a:buChar char="-"/>
            </a:pPr>
            <a:r>
              <a:rPr lang="en-NZ" dirty="0">
                <a:hlinkClick r:id="rId2"/>
              </a:rPr>
              <a:t>https://www.knowledgehut.com/tutorials/itil4-tutorial/itil-guiding-principles</a:t>
            </a:r>
            <a:endParaRPr lang="en-NZ" dirty="0"/>
          </a:p>
          <a:p>
            <a:pPr marL="285750" indent="-285750">
              <a:buFontTx/>
              <a:buChar char="-"/>
            </a:pPr>
            <a:r>
              <a:rPr lang="en-NZ" dirty="0">
                <a:hlinkClick r:id="rId3"/>
              </a:rPr>
              <a:t>https://www.itsmf.co.uk/itil4-guiding-principles-whats-this-all-about/</a:t>
            </a:r>
            <a:endParaRPr lang="en-NZ" dirty="0"/>
          </a:p>
          <a:p>
            <a:pPr marL="285750" indent="-285750">
              <a:buFontTx/>
              <a:buChar char="-"/>
            </a:pPr>
            <a:r>
              <a:rPr lang="en-US" b="1" dirty="0"/>
              <a:t>Optimize to do it right. Automate to do it efficiently. </a:t>
            </a:r>
            <a:r>
              <a:rPr lang="en-NZ" dirty="0">
                <a:hlinkClick r:id="rId4"/>
              </a:rPr>
              <a:t>https://orangematter.solarwinds.com/2020/01/16/applying-itil-4-guiding-principles-service-desk/</a:t>
            </a:r>
            <a:endParaRPr lang="en-NZ" dirty="0"/>
          </a:p>
          <a:p>
            <a:pPr marL="285750" indent="-285750">
              <a:buFontTx/>
              <a:buChar char="-"/>
            </a:pPr>
            <a:endParaRPr lang="en-US" b="1" dirty="0"/>
          </a:p>
          <a:p>
            <a:pPr marL="285750" indent="-285750">
              <a:buFontTx/>
              <a:buChar char="-"/>
            </a:pPr>
            <a:endParaRPr lang="en-NZ" dirty="0"/>
          </a:p>
        </p:txBody>
      </p:sp>
    </p:spTree>
    <p:extLst>
      <p:ext uri="{BB962C8B-B14F-4D97-AF65-F5344CB8AC3E}">
        <p14:creationId xmlns:p14="http://schemas.microsoft.com/office/powerpoint/2010/main" val="838451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81440-1609-4AF9-A75A-DE7E3195FFDF}"/>
              </a:ext>
            </a:extLst>
          </p:cNvPr>
          <p:cNvSpPr txBox="1">
            <a:spLocks/>
          </p:cNvSpPr>
          <p:nvPr/>
        </p:nvSpPr>
        <p:spPr>
          <a:xfrm>
            <a:off x="709611" y="570011"/>
            <a:ext cx="10772775" cy="962474"/>
          </a:xfrm>
          <a:prstGeom prst="rect">
            <a:avLst/>
          </a:prstGeom>
        </p:spPr>
        <p:txBody>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lgn="ctr"/>
            <a:r>
              <a:rPr lang="en-US" dirty="0"/>
              <a:t>Implementation</a:t>
            </a:r>
            <a:endParaRPr lang="en-NZ" dirty="0"/>
          </a:p>
        </p:txBody>
      </p:sp>
      <p:sp>
        <p:nvSpPr>
          <p:cNvPr id="3" name="TextBox 2">
            <a:extLst>
              <a:ext uri="{FF2B5EF4-FFF2-40B4-BE49-F238E27FC236}">
                <a16:creationId xmlns:a16="http://schemas.microsoft.com/office/drawing/2014/main" id="{B1845DC5-5BA3-4470-8D13-85516547E551}"/>
              </a:ext>
            </a:extLst>
          </p:cNvPr>
          <p:cNvSpPr txBox="1"/>
          <p:nvPr/>
        </p:nvSpPr>
        <p:spPr>
          <a:xfrm>
            <a:off x="452761" y="1669002"/>
            <a:ext cx="11407806" cy="646331"/>
          </a:xfrm>
          <a:prstGeom prst="rect">
            <a:avLst/>
          </a:prstGeom>
          <a:noFill/>
        </p:spPr>
        <p:txBody>
          <a:bodyPr wrap="square" rtlCol="0">
            <a:spAutoFit/>
          </a:bodyPr>
          <a:lstStyle/>
          <a:p>
            <a:r>
              <a:rPr lang="en-NZ" dirty="0"/>
              <a:t>Optimising and automation is when a process has had as many steps removed as possible to streamline the process.</a:t>
            </a:r>
          </a:p>
          <a:p>
            <a:r>
              <a:rPr lang="en-NZ" dirty="0"/>
              <a:t>So when following the guiding principle you automate processes and optimize processes when you cant automate.</a:t>
            </a:r>
          </a:p>
        </p:txBody>
      </p:sp>
    </p:spTree>
    <p:extLst>
      <p:ext uri="{BB962C8B-B14F-4D97-AF65-F5344CB8AC3E}">
        <p14:creationId xmlns:p14="http://schemas.microsoft.com/office/powerpoint/2010/main" val="1804010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03BA7-B894-4024-9023-0486EA3C6344}"/>
              </a:ext>
            </a:extLst>
          </p:cNvPr>
          <p:cNvSpPr>
            <a:spLocks noGrp="1"/>
          </p:cNvSpPr>
          <p:nvPr>
            <p:ph type="title"/>
          </p:nvPr>
        </p:nvSpPr>
        <p:spPr>
          <a:xfrm>
            <a:off x="709612" y="259836"/>
            <a:ext cx="10772775" cy="1658198"/>
          </a:xfrm>
        </p:spPr>
        <p:txBody>
          <a:bodyPr/>
          <a:lstStyle/>
          <a:p>
            <a:r>
              <a:rPr lang="en-NZ" dirty="0"/>
              <a:t>Explain what it means to optimise and automate</a:t>
            </a:r>
          </a:p>
        </p:txBody>
      </p:sp>
      <p:sp>
        <p:nvSpPr>
          <p:cNvPr id="4" name="TextBox 3">
            <a:extLst>
              <a:ext uri="{FF2B5EF4-FFF2-40B4-BE49-F238E27FC236}">
                <a16:creationId xmlns:a16="http://schemas.microsoft.com/office/drawing/2014/main" id="{1D4F3906-3880-4D14-B3A4-F1D447298528}"/>
              </a:ext>
            </a:extLst>
          </p:cNvPr>
          <p:cNvSpPr txBox="1"/>
          <p:nvPr/>
        </p:nvSpPr>
        <p:spPr>
          <a:xfrm>
            <a:off x="838200" y="1690688"/>
            <a:ext cx="10716491" cy="4224233"/>
          </a:xfrm>
          <a:prstGeom prst="rect">
            <a:avLst/>
          </a:prstGeom>
          <a:noFill/>
        </p:spPr>
        <p:txBody>
          <a:bodyPr wrap="square" rtlCol="0">
            <a:spAutoFit/>
          </a:bodyPr>
          <a:lstStyle/>
          <a:p>
            <a:r>
              <a:rPr lang="en-NZ" dirty="0"/>
              <a:t>Optimising and automation is when a process has had as many steps removed as possible to streamline the process from input to output</a:t>
            </a:r>
          </a:p>
          <a:p>
            <a:endParaRPr lang="en-NZ" dirty="0"/>
          </a:p>
          <a:p>
            <a:r>
              <a:rPr lang="en-NZ" sz="1200" dirty="0"/>
              <a:t>Image displaying a flow diagram of lots of steps</a:t>
            </a:r>
          </a:p>
          <a:p>
            <a:endParaRPr lang="en-NZ" dirty="0"/>
          </a:p>
          <a:p>
            <a:r>
              <a:rPr lang="en-NZ" dirty="0"/>
              <a:t>This speeds up the process resulting in higher value for the business.</a:t>
            </a:r>
          </a:p>
          <a:p>
            <a:r>
              <a:rPr lang="en-NZ" dirty="0"/>
              <a:t>Speed has a direct relationship with a companies value due to the cost of time and customer satisfaction.</a:t>
            </a:r>
          </a:p>
          <a:p>
            <a:r>
              <a:rPr lang="en-NZ" dirty="0"/>
              <a:t>A slow system or process is normally determined by the amount of steps in a process that requires human interaction.</a:t>
            </a:r>
          </a:p>
          <a:p>
            <a:endParaRPr lang="en-NZ" dirty="0"/>
          </a:p>
          <a:p>
            <a:r>
              <a:rPr lang="en-NZ" sz="1200" dirty="0"/>
              <a:t>Image displaying the reduction of speed when a process contains human interaction</a:t>
            </a:r>
          </a:p>
          <a:p>
            <a:endParaRPr lang="en-NZ" sz="1050" dirty="0"/>
          </a:p>
          <a:p>
            <a:endParaRPr lang="en-NZ" dirty="0"/>
          </a:p>
          <a:p>
            <a:r>
              <a:rPr lang="en-NZ" dirty="0"/>
              <a:t>Take customer service for an example, If every ticket submitted was only sent to one user then forwarded manually to others. The time take to forward the ticket is wasted costing the company time, when a customer has to wait they begin to dislike the service they are receiving both resulting in the company loosing value.</a:t>
            </a:r>
          </a:p>
        </p:txBody>
      </p:sp>
    </p:spTree>
    <p:extLst>
      <p:ext uri="{BB962C8B-B14F-4D97-AF65-F5344CB8AC3E}">
        <p14:creationId xmlns:p14="http://schemas.microsoft.com/office/powerpoint/2010/main" val="13339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CC3F52C-E092-4135-92D3-D18E5D930874}"/>
              </a:ext>
            </a:extLst>
          </p:cNvPr>
          <p:cNvPicPr>
            <a:picLocks noChangeAspect="1"/>
          </p:cNvPicPr>
          <p:nvPr/>
        </p:nvPicPr>
        <p:blipFill rotWithShape="1">
          <a:blip r:embed="rId2"/>
          <a:srcRect l="14311" t="25646" r="62883" b="38435"/>
          <a:stretch/>
        </p:blipFill>
        <p:spPr>
          <a:xfrm>
            <a:off x="2766526" y="2519266"/>
            <a:ext cx="6658947" cy="2949600"/>
          </a:xfrm>
          <a:prstGeom prst="rect">
            <a:avLst/>
          </a:prstGeom>
        </p:spPr>
      </p:pic>
      <p:sp>
        <p:nvSpPr>
          <p:cNvPr id="4" name="Title 1">
            <a:extLst>
              <a:ext uri="{FF2B5EF4-FFF2-40B4-BE49-F238E27FC236}">
                <a16:creationId xmlns:a16="http://schemas.microsoft.com/office/drawing/2014/main" id="{6E36EC7A-5788-48EB-B7F6-C8CA8DEC6D3F}"/>
              </a:ext>
            </a:extLst>
          </p:cNvPr>
          <p:cNvSpPr txBox="1">
            <a:spLocks/>
          </p:cNvSpPr>
          <p:nvPr/>
        </p:nvSpPr>
        <p:spPr>
          <a:xfrm>
            <a:off x="709611" y="570011"/>
            <a:ext cx="10772775" cy="962474"/>
          </a:xfrm>
          <a:prstGeom prst="rect">
            <a:avLst/>
          </a:prstGeom>
        </p:spPr>
        <p:txBody>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lgn="ctr"/>
            <a:r>
              <a:rPr lang="en-US" dirty="0"/>
              <a:t>Positives and Negatives</a:t>
            </a:r>
            <a:endParaRPr lang="en-NZ" dirty="0"/>
          </a:p>
        </p:txBody>
      </p:sp>
    </p:spTree>
    <p:extLst>
      <p:ext uri="{BB962C8B-B14F-4D97-AF65-F5344CB8AC3E}">
        <p14:creationId xmlns:p14="http://schemas.microsoft.com/office/powerpoint/2010/main" val="192694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88FA52F-675E-4661-BA16-455C939430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A0598DDC-AB13-44F2-A6B1-DD377E61C961}"/>
              </a:ext>
            </a:extLst>
          </p:cNvPr>
          <p:cNvSpPr>
            <a:spLocks noGrp="1"/>
          </p:cNvSpPr>
          <p:nvPr>
            <p:ph type="title"/>
          </p:nvPr>
        </p:nvSpPr>
        <p:spPr>
          <a:xfrm>
            <a:off x="1362456" y="896684"/>
            <a:ext cx="2979252" cy="4979728"/>
          </a:xfrm>
        </p:spPr>
        <p:txBody>
          <a:bodyPr vert="horz" lIns="91440" tIns="45720" rIns="91440" bIns="45720" rtlCol="0" anchor="ctr">
            <a:normAutofit/>
          </a:bodyPr>
          <a:lstStyle/>
          <a:p>
            <a:pPr algn="r"/>
            <a:r>
              <a:rPr lang="en-US" sz="4000"/>
              <a:t>Optimise and Automate</a:t>
            </a:r>
          </a:p>
        </p:txBody>
      </p:sp>
      <p:cxnSp>
        <p:nvCxnSpPr>
          <p:cNvPr id="10" name="Straight Connector 9">
            <a:extLst>
              <a:ext uri="{FF2B5EF4-FFF2-40B4-BE49-F238E27FC236}">
                <a16:creationId xmlns:a16="http://schemas.microsoft.com/office/drawing/2014/main" id="{07BC4E14-913C-46C0-ABF7-BDDAEC08A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440" y="2071116"/>
            <a:ext cx="0" cy="2715768"/>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519FFA9-B760-45D4-A3A1-6C7ABA29B3C4}"/>
              </a:ext>
            </a:extLst>
          </p:cNvPr>
          <p:cNvSpPr txBox="1"/>
          <p:nvPr/>
        </p:nvSpPr>
        <p:spPr>
          <a:xfrm>
            <a:off x="4985172" y="896684"/>
            <a:ext cx="5484707" cy="5064633"/>
          </a:xfrm>
          <a:prstGeom prst="rect">
            <a:avLst/>
          </a:prstGeom>
        </p:spPr>
        <p:txBody>
          <a:bodyPr vert="horz" lIns="91440" tIns="45720" rIns="91440" bIns="45720" rtlCol="0" anchor="ctr">
            <a:normAutofit/>
          </a:bodyPr>
          <a:lstStyle/>
          <a:p>
            <a:pPr defTabSz="914400">
              <a:lnSpc>
                <a:spcPct val="85000"/>
              </a:lnSpc>
              <a:spcAft>
                <a:spcPts val="600"/>
              </a:spcAft>
            </a:pPr>
            <a:r>
              <a:rPr lang="en-US" dirty="0">
                <a:solidFill>
                  <a:schemeClr val="tx1">
                    <a:lumMod val="85000"/>
                    <a:lumOff val="15000"/>
                  </a:schemeClr>
                </a:solidFill>
              </a:rPr>
              <a:t>Optimize and Automate, one of the guiding principles for ITIL v4. Means to cut away steps from a process, allowing more resources in the company to be fully utilized reducing cost. Human intervention should only occur when it benefits the company.</a:t>
            </a:r>
          </a:p>
        </p:txBody>
      </p:sp>
    </p:spTree>
    <p:extLst>
      <p:ext uri="{BB962C8B-B14F-4D97-AF65-F5344CB8AC3E}">
        <p14:creationId xmlns:p14="http://schemas.microsoft.com/office/powerpoint/2010/main" val="1843374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CC3F52C-E092-4135-92D3-D18E5D930874}"/>
              </a:ext>
            </a:extLst>
          </p:cNvPr>
          <p:cNvPicPr>
            <a:picLocks noChangeAspect="1"/>
          </p:cNvPicPr>
          <p:nvPr/>
        </p:nvPicPr>
        <p:blipFill rotWithShape="1">
          <a:blip r:embed="rId3"/>
          <a:srcRect l="14312" t="25646" r="70597" b="38435"/>
          <a:stretch/>
        </p:blipFill>
        <p:spPr>
          <a:xfrm>
            <a:off x="2766526" y="2519266"/>
            <a:ext cx="4406631" cy="2949600"/>
          </a:xfrm>
          <a:prstGeom prst="rect">
            <a:avLst/>
          </a:prstGeom>
        </p:spPr>
      </p:pic>
      <p:sp>
        <p:nvSpPr>
          <p:cNvPr id="4" name="Title 1">
            <a:extLst>
              <a:ext uri="{FF2B5EF4-FFF2-40B4-BE49-F238E27FC236}">
                <a16:creationId xmlns:a16="http://schemas.microsoft.com/office/drawing/2014/main" id="{6E36EC7A-5788-48EB-B7F6-C8CA8DEC6D3F}"/>
              </a:ext>
            </a:extLst>
          </p:cNvPr>
          <p:cNvSpPr txBox="1">
            <a:spLocks/>
          </p:cNvSpPr>
          <p:nvPr/>
        </p:nvSpPr>
        <p:spPr>
          <a:xfrm>
            <a:off x="709611" y="570011"/>
            <a:ext cx="10772775" cy="962474"/>
          </a:xfrm>
          <a:prstGeom prst="rect">
            <a:avLst/>
          </a:prstGeom>
        </p:spPr>
        <p:txBody>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lgn="ctr"/>
            <a:r>
              <a:rPr lang="en-US" dirty="0"/>
              <a:t>Example of a process</a:t>
            </a:r>
            <a:endParaRPr lang="en-NZ" dirty="0"/>
          </a:p>
        </p:txBody>
      </p:sp>
      <p:sp>
        <p:nvSpPr>
          <p:cNvPr id="3" name="TextBox 2">
            <a:extLst>
              <a:ext uri="{FF2B5EF4-FFF2-40B4-BE49-F238E27FC236}">
                <a16:creationId xmlns:a16="http://schemas.microsoft.com/office/drawing/2014/main" id="{560D0C3A-F9F7-4987-A62E-7281B2FA991A}"/>
              </a:ext>
            </a:extLst>
          </p:cNvPr>
          <p:cNvSpPr txBox="1"/>
          <p:nvPr/>
        </p:nvSpPr>
        <p:spPr>
          <a:xfrm>
            <a:off x="7392487" y="3429000"/>
            <a:ext cx="2032987" cy="830997"/>
          </a:xfrm>
          <a:prstGeom prst="rect">
            <a:avLst/>
          </a:prstGeom>
          <a:noFill/>
        </p:spPr>
        <p:txBody>
          <a:bodyPr wrap="square" rtlCol="0">
            <a:spAutoFit/>
          </a:bodyPr>
          <a:lstStyle/>
          <a:p>
            <a:r>
              <a:rPr lang="en-US" sz="1200" dirty="0"/>
              <a:t>This flowchart displays the process taken within two different companies resetting a user’s password.</a:t>
            </a:r>
            <a:endParaRPr lang="en-NZ" sz="1200" dirty="0"/>
          </a:p>
        </p:txBody>
      </p:sp>
    </p:spTree>
    <p:extLst>
      <p:ext uri="{BB962C8B-B14F-4D97-AF65-F5344CB8AC3E}">
        <p14:creationId xmlns:p14="http://schemas.microsoft.com/office/powerpoint/2010/main" val="1023310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B00C9A-7311-4BCD-A059-4F1A373487DD}"/>
              </a:ext>
            </a:extLst>
          </p:cNvPr>
          <p:cNvPicPr>
            <a:picLocks noChangeAspect="1"/>
          </p:cNvPicPr>
          <p:nvPr/>
        </p:nvPicPr>
        <p:blipFill rotWithShape="1">
          <a:blip r:embed="rId3"/>
          <a:srcRect l="50000" b="4150"/>
          <a:stretch/>
        </p:blipFill>
        <p:spPr>
          <a:xfrm>
            <a:off x="115076" y="142291"/>
            <a:ext cx="11958735" cy="6447649"/>
          </a:xfrm>
          <a:prstGeom prst="rect">
            <a:avLst/>
          </a:prstGeom>
        </p:spPr>
      </p:pic>
      <p:cxnSp>
        <p:nvCxnSpPr>
          <p:cNvPr id="4" name="Straight Arrow Connector 3">
            <a:extLst>
              <a:ext uri="{FF2B5EF4-FFF2-40B4-BE49-F238E27FC236}">
                <a16:creationId xmlns:a16="http://schemas.microsoft.com/office/drawing/2014/main" id="{8E08DA3F-EEE6-49D9-BACD-F8240A2DB716}"/>
              </a:ext>
            </a:extLst>
          </p:cNvPr>
          <p:cNvCxnSpPr/>
          <p:nvPr/>
        </p:nvCxnSpPr>
        <p:spPr>
          <a:xfrm flipH="1">
            <a:off x="7465396" y="4006048"/>
            <a:ext cx="53184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2DB4FDCF-EA80-49D3-96EA-A4102EB11525}"/>
              </a:ext>
            </a:extLst>
          </p:cNvPr>
          <p:cNvSpPr/>
          <p:nvPr/>
        </p:nvSpPr>
        <p:spPr>
          <a:xfrm>
            <a:off x="8060924" y="3770789"/>
            <a:ext cx="2121763" cy="47051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Email addresses are normally used  to identify the user</a:t>
            </a:r>
            <a:endParaRPr lang="en-NZ" sz="1100" dirty="0"/>
          </a:p>
        </p:txBody>
      </p:sp>
      <p:sp>
        <p:nvSpPr>
          <p:cNvPr id="6" name="Rectangle 5">
            <a:extLst>
              <a:ext uri="{FF2B5EF4-FFF2-40B4-BE49-F238E27FC236}">
                <a16:creationId xmlns:a16="http://schemas.microsoft.com/office/drawing/2014/main" id="{63CC2177-F75F-4041-88CA-8A253B136AE6}"/>
              </a:ext>
            </a:extLst>
          </p:cNvPr>
          <p:cNvSpPr/>
          <p:nvPr/>
        </p:nvSpPr>
        <p:spPr>
          <a:xfrm>
            <a:off x="4802819" y="4651899"/>
            <a:ext cx="1293181" cy="26633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6">
            <a:extLst>
              <a:ext uri="{FF2B5EF4-FFF2-40B4-BE49-F238E27FC236}">
                <a16:creationId xmlns:a16="http://schemas.microsoft.com/office/drawing/2014/main" id="{FCB4A8D2-2534-4BFD-A17B-E82B41FCCDA4}"/>
              </a:ext>
            </a:extLst>
          </p:cNvPr>
          <p:cNvSpPr/>
          <p:nvPr/>
        </p:nvSpPr>
        <p:spPr>
          <a:xfrm>
            <a:off x="8060923" y="4549805"/>
            <a:ext cx="2121763" cy="47051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 websites include multiple ways to identify the user including contacting support</a:t>
            </a:r>
            <a:endParaRPr lang="en-NZ" sz="1100" dirty="0"/>
          </a:p>
        </p:txBody>
      </p:sp>
      <p:cxnSp>
        <p:nvCxnSpPr>
          <p:cNvPr id="8" name="Straight Arrow Connector 7">
            <a:extLst>
              <a:ext uri="{FF2B5EF4-FFF2-40B4-BE49-F238E27FC236}">
                <a16:creationId xmlns:a16="http://schemas.microsoft.com/office/drawing/2014/main" id="{EA01FC1F-5D1E-4F8A-9FEF-D42D516B27E8}"/>
              </a:ext>
            </a:extLst>
          </p:cNvPr>
          <p:cNvCxnSpPr>
            <a:cxnSpLocks/>
          </p:cNvCxnSpPr>
          <p:nvPr/>
        </p:nvCxnSpPr>
        <p:spPr>
          <a:xfrm flipH="1">
            <a:off x="6138592" y="4785064"/>
            <a:ext cx="185864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0348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2BB694-73F5-428B-AFE2-6E5DD90D0D1B}"/>
              </a:ext>
            </a:extLst>
          </p:cNvPr>
          <p:cNvPicPr>
            <a:picLocks noChangeAspect="1"/>
          </p:cNvPicPr>
          <p:nvPr/>
        </p:nvPicPr>
        <p:blipFill rotWithShape="1">
          <a:blip r:embed="rId2"/>
          <a:srcRect l="50000" b="3878"/>
          <a:stretch/>
        </p:blipFill>
        <p:spPr>
          <a:xfrm>
            <a:off x="96417" y="132961"/>
            <a:ext cx="11986726" cy="6481089"/>
          </a:xfrm>
          <a:prstGeom prst="rect">
            <a:avLst/>
          </a:prstGeom>
        </p:spPr>
      </p:pic>
      <p:sp>
        <p:nvSpPr>
          <p:cNvPr id="3" name="Rectangle 2">
            <a:extLst>
              <a:ext uri="{FF2B5EF4-FFF2-40B4-BE49-F238E27FC236}">
                <a16:creationId xmlns:a16="http://schemas.microsoft.com/office/drawing/2014/main" id="{6A4F3E98-D120-45E9-B432-2D6EE36C6D1D}"/>
              </a:ext>
            </a:extLst>
          </p:cNvPr>
          <p:cNvSpPr/>
          <p:nvPr/>
        </p:nvSpPr>
        <p:spPr>
          <a:xfrm>
            <a:off x="4877464" y="3162670"/>
            <a:ext cx="2344430" cy="137200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4" name="Straight Arrow Connector 3">
            <a:extLst>
              <a:ext uri="{FF2B5EF4-FFF2-40B4-BE49-F238E27FC236}">
                <a16:creationId xmlns:a16="http://schemas.microsoft.com/office/drawing/2014/main" id="{EF02E01C-3350-4EC8-9966-B4C2419E7F16}"/>
              </a:ext>
            </a:extLst>
          </p:cNvPr>
          <p:cNvCxnSpPr>
            <a:cxnSpLocks/>
          </p:cNvCxnSpPr>
          <p:nvPr/>
        </p:nvCxnSpPr>
        <p:spPr>
          <a:xfrm flipH="1">
            <a:off x="7221894" y="3828766"/>
            <a:ext cx="85841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8966ADA-C598-4442-B513-4F59CF0FA925}"/>
              </a:ext>
            </a:extLst>
          </p:cNvPr>
          <p:cNvSpPr/>
          <p:nvPr/>
        </p:nvSpPr>
        <p:spPr>
          <a:xfrm>
            <a:off x="8162429" y="3228391"/>
            <a:ext cx="2121763" cy="182879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This website shows most of the ways that you normally change your login</a:t>
            </a:r>
          </a:p>
          <a:p>
            <a:pPr marL="171450" indent="-171450">
              <a:buFontTx/>
              <a:buChar char="-"/>
            </a:pPr>
            <a:r>
              <a:rPr lang="en-US" sz="1100" dirty="0"/>
              <a:t>Instore</a:t>
            </a:r>
          </a:p>
          <a:p>
            <a:pPr marL="171450" indent="-171450">
              <a:buFontTx/>
              <a:buChar char="-"/>
            </a:pPr>
            <a:r>
              <a:rPr lang="en-US" sz="1100" dirty="0"/>
              <a:t>Calling support</a:t>
            </a:r>
          </a:p>
          <a:p>
            <a:pPr marL="171450" indent="-171450">
              <a:buFontTx/>
              <a:buChar char="-"/>
            </a:pPr>
            <a:r>
              <a:rPr lang="en-US" sz="1100" dirty="0"/>
              <a:t>With other unique identification(linked card information, phone number, </a:t>
            </a:r>
            <a:r>
              <a:rPr lang="en-US" sz="1100" dirty="0" err="1"/>
              <a:t>Ect</a:t>
            </a:r>
            <a:r>
              <a:rPr lang="en-US" sz="1100" dirty="0"/>
              <a:t>)</a:t>
            </a:r>
          </a:p>
          <a:p>
            <a:pPr marL="171450" indent="-171450">
              <a:buFontTx/>
              <a:buChar char="-"/>
            </a:pPr>
            <a:r>
              <a:rPr lang="en-US" sz="1100" dirty="0"/>
              <a:t>Connected accounts (Email)</a:t>
            </a:r>
            <a:endParaRPr lang="en-NZ" sz="1100" dirty="0"/>
          </a:p>
        </p:txBody>
      </p:sp>
    </p:spTree>
    <p:extLst>
      <p:ext uri="{BB962C8B-B14F-4D97-AF65-F5344CB8AC3E}">
        <p14:creationId xmlns:p14="http://schemas.microsoft.com/office/powerpoint/2010/main" val="810785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6E36EC7A-5788-48EB-B7F6-C8CA8DEC6D3F}"/>
              </a:ext>
            </a:extLst>
          </p:cNvPr>
          <p:cNvSpPr txBox="1">
            <a:spLocks/>
          </p:cNvSpPr>
          <p:nvPr/>
        </p:nvSpPr>
        <p:spPr>
          <a:xfrm>
            <a:off x="657224" y="936711"/>
            <a:ext cx="2988265" cy="498457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spcAft>
                <a:spcPts val="600"/>
              </a:spcAft>
            </a:pPr>
            <a:r>
              <a:rPr lang="en-US" sz="4400">
                <a:solidFill>
                  <a:srgbClr val="FFFFFF"/>
                </a:solidFill>
              </a:rPr>
              <a:t>Value</a:t>
            </a:r>
          </a:p>
        </p:txBody>
      </p:sp>
      <p:sp>
        <p:nvSpPr>
          <p:cNvPr id="5" name="TextBox 4">
            <a:extLst>
              <a:ext uri="{FF2B5EF4-FFF2-40B4-BE49-F238E27FC236}">
                <a16:creationId xmlns:a16="http://schemas.microsoft.com/office/drawing/2014/main" id="{3D9DF96F-8644-4332-A9C3-900E151F3638}"/>
              </a:ext>
            </a:extLst>
          </p:cNvPr>
          <p:cNvSpPr txBox="1"/>
          <p:nvPr/>
        </p:nvSpPr>
        <p:spPr>
          <a:xfrm>
            <a:off x="4586398" y="936711"/>
            <a:ext cx="6815992" cy="2599591"/>
          </a:xfrm>
          <a:prstGeom prst="rect">
            <a:avLst/>
          </a:prstGeom>
        </p:spPr>
        <p:txBody>
          <a:bodyPr vert="horz" lIns="91440" tIns="45720" rIns="91440" bIns="45720" rtlCol="0" anchor="ctr">
            <a:normAutofit/>
          </a:bodyPr>
          <a:lstStyle/>
          <a:p>
            <a:pPr defTabSz="914400">
              <a:lnSpc>
                <a:spcPct val="85000"/>
              </a:lnSpc>
              <a:spcAft>
                <a:spcPts val="600"/>
              </a:spcAft>
              <a:buFont typeface="Arial" pitchFamily="34" charset="0"/>
              <a:buChar char=" "/>
            </a:pPr>
            <a:r>
              <a:rPr lang="en-US" dirty="0">
                <a:solidFill>
                  <a:schemeClr val="tx1">
                    <a:lumMod val="85000"/>
                    <a:lumOff val="15000"/>
                  </a:schemeClr>
                </a:solidFill>
              </a:rPr>
              <a:t>Value within a business is a term to define the health and well-being of the company.</a:t>
            </a:r>
          </a:p>
          <a:p>
            <a:pPr defTabSz="914400">
              <a:lnSpc>
                <a:spcPct val="85000"/>
              </a:lnSpc>
              <a:spcAft>
                <a:spcPts val="600"/>
              </a:spcAft>
              <a:buFont typeface="Arial" pitchFamily="34" charset="0"/>
              <a:buChar char=" "/>
            </a:pPr>
            <a:r>
              <a:rPr lang="en-US" dirty="0">
                <a:solidFill>
                  <a:schemeClr val="tx1">
                    <a:lumMod val="85000"/>
                    <a:lumOff val="15000"/>
                  </a:schemeClr>
                </a:solidFill>
              </a:rPr>
              <a:t>Types of value can include:</a:t>
            </a:r>
          </a:p>
          <a:p>
            <a:pPr marL="285750" indent="-285750" defTabSz="914400">
              <a:lnSpc>
                <a:spcPct val="85000"/>
              </a:lnSpc>
              <a:spcAft>
                <a:spcPts val="600"/>
              </a:spcAft>
              <a:buFontTx/>
              <a:buChar char="-"/>
            </a:pPr>
            <a:r>
              <a:rPr lang="en-US" dirty="0">
                <a:solidFill>
                  <a:schemeClr val="tx1">
                    <a:lumMod val="85000"/>
                    <a:lumOff val="15000"/>
                  </a:schemeClr>
                </a:solidFill>
              </a:rPr>
              <a:t>Customer Value</a:t>
            </a:r>
          </a:p>
          <a:p>
            <a:pPr marL="285750" indent="-285750" defTabSz="914400">
              <a:lnSpc>
                <a:spcPct val="85000"/>
              </a:lnSpc>
              <a:spcAft>
                <a:spcPts val="600"/>
              </a:spcAft>
              <a:buFontTx/>
              <a:buChar char="-"/>
            </a:pPr>
            <a:r>
              <a:rPr lang="en-US" dirty="0">
                <a:solidFill>
                  <a:schemeClr val="tx1">
                    <a:lumMod val="85000"/>
                    <a:lumOff val="15000"/>
                  </a:schemeClr>
                </a:solidFill>
              </a:rPr>
              <a:t>Shareholder Value</a:t>
            </a:r>
          </a:p>
          <a:p>
            <a:pPr marL="285750" indent="-285750" defTabSz="914400">
              <a:lnSpc>
                <a:spcPct val="85000"/>
              </a:lnSpc>
              <a:spcAft>
                <a:spcPts val="600"/>
              </a:spcAft>
              <a:buFontTx/>
              <a:buChar char="-"/>
            </a:pPr>
            <a:r>
              <a:rPr lang="en-US" dirty="0">
                <a:solidFill>
                  <a:schemeClr val="tx1">
                    <a:lumMod val="85000"/>
                    <a:lumOff val="15000"/>
                  </a:schemeClr>
                </a:solidFill>
              </a:rPr>
              <a:t>Employee Knowledge</a:t>
            </a:r>
          </a:p>
          <a:p>
            <a:pPr marL="285750" indent="-285750" defTabSz="914400">
              <a:lnSpc>
                <a:spcPct val="85000"/>
              </a:lnSpc>
              <a:spcAft>
                <a:spcPts val="600"/>
              </a:spcAft>
              <a:buFontTx/>
              <a:buChar char="-"/>
            </a:pPr>
            <a:r>
              <a:rPr lang="en-US" dirty="0">
                <a:solidFill>
                  <a:schemeClr val="tx1">
                    <a:lumMod val="85000"/>
                    <a:lumOff val="15000"/>
                  </a:schemeClr>
                </a:solidFill>
              </a:rPr>
              <a:t>Channel Partner Value</a:t>
            </a:r>
          </a:p>
        </p:txBody>
      </p:sp>
      <p:pic>
        <p:nvPicPr>
          <p:cNvPr id="7" name="Picture 6" descr="A close up of a logo&#10;&#10;Description automatically generated">
            <a:extLst>
              <a:ext uri="{FF2B5EF4-FFF2-40B4-BE49-F238E27FC236}">
                <a16:creationId xmlns:a16="http://schemas.microsoft.com/office/drawing/2014/main" id="{841796F8-1BC7-484B-AAC7-08D1DB66BD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7101" y="2339142"/>
            <a:ext cx="3885289" cy="3885289"/>
          </a:xfrm>
          <a:prstGeom prst="rect">
            <a:avLst/>
          </a:prstGeom>
        </p:spPr>
      </p:pic>
    </p:spTree>
    <p:extLst>
      <p:ext uri="{BB962C8B-B14F-4D97-AF65-F5344CB8AC3E}">
        <p14:creationId xmlns:p14="http://schemas.microsoft.com/office/powerpoint/2010/main" val="3424640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36EC7A-5788-48EB-B7F6-C8CA8DEC6D3F}"/>
              </a:ext>
            </a:extLst>
          </p:cNvPr>
          <p:cNvSpPr txBox="1">
            <a:spLocks/>
          </p:cNvSpPr>
          <p:nvPr/>
        </p:nvSpPr>
        <p:spPr>
          <a:xfrm>
            <a:off x="709611" y="570011"/>
            <a:ext cx="10772775" cy="962474"/>
          </a:xfrm>
          <a:prstGeom prst="rect">
            <a:avLst/>
          </a:prstGeom>
        </p:spPr>
        <p:txBody>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lgn="ctr"/>
            <a:r>
              <a:rPr lang="en-US" dirty="0"/>
              <a:t>Relationship with Value</a:t>
            </a:r>
            <a:endParaRPr lang="en-NZ" dirty="0"/>
          </a:p>
        </p:txBody>
      </p:sp>
      <p:sp>
        <p:nvSpPr>
          <p:cNvPr id="6" name="TextBox 5">
            <a:extLst>
              <a:ext uri="{FF2B5EF4-FFF2-40B4-BE49-F238E27FC236}">
                <a16:creationId xmlns:a16="http://schemas.microsoft.com/office/drawing/2014/main" id="{93368EF3-4342-46B5-A00F-F39BF7A5D50C}"/>
              </a:ext>
            </a:extLst>
          </p:cNvPr>
          <p:cNvSpPr txBox="1"/>
          <p:nvPr/>
        </p:nvSpPr>
        <p:spPr>
          <a:xfrm>
            <a:off x="709611" y="1642369"/>
            <a:ext cx="10857993" cy="2585323"/>
          </a:xfrm>
          <a:prstGeom prst="rect">
            <a:avLst/>
          </a:prstGeom>
          <a:noFill/>
        </p:spPr>
        <p:txBody>
          <a:bodyPr wrap="square" rtlCol="0">
            <a:spAutoFit/>
          </a:bodyPr>
          <a:lstStyle/>
          <a:p>
            <a:r>
              <a:rPr lang="en-US" dirty="0"/>
              <a:t>Optimizing and automating within a tech support field:</a:t>
            </a:r>
          </a:p>
          <a:p>
            <a:pPr marL="285750" indent="-285750">
              <a:buFontTx/>
              <a:buChar char="-"/>
            </a:pPr>
            <a:r>
              <a:rPr lang="en-US" dirty="0"/>
              <a:t>Reduces cost for labor</a:t>
            </a:r>
          </a:p>
          <a:p>
            <a:pPr marL="285750" indent="-285750">
              <a:buFontTx/>
              <a:buChar char="-"/>
            </a:pPr>
            <a:r>
              <a:rPr lang="en-US" dirty="0"/>
              <a:t>Speeds up processing time</a:t>
            </a:r>
          </a:p>
          <a:p>
            <a:pPr marL="285750" indent="-285750">
              <a:buFontTx/>
              <a:buChar char="-"/>
            </a:pPr>
            <a:r>
              <a:rPr lang="en-US" dirty="0"/>
              <a:t>Increases customer satisfaction</a:t>
            </a:r>
          </a:p>
          <a:p>
            <a:pPr marL="285750" indent="-285750">
              <a:buFontTx/>
              <a:buChar char="-"/>
            </a:pPr>
            <a:endParaRPr lang="en-US" dirty="0"/>
          </a:p>
          <a:p>
            <a:r>
              <a:rPr lang="en-US" dirty="0"/>
              <a:t>Within tech support multiple fields of value benefit from one change.</a:t>
            </a:r>
          </a:p>
          <a:p>
            <a:r>
              <a:rPr lang="en-US" dirty="0"/>
              <a:t>Like in the password change example removing the need to contact support increases speed for the customer to have their new password, which increases customer satisfaction and it also decreases the amount of labor you hire to work the support desk.</a:t>
            </a:r>
          </a:p>
        </p:txBody>
      </p:sp>
    </p:spTree>
    <p:extLst>
      <p:ext uri="{BB962C8B-B14F-4D97-AF65-F5344CB8AC3E}">
        <p14:creationId xmlns:p14="http://schemas.microsoft.com/office/powerpoint/2010/main" val="777368902"/>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619</Words>
  <Application>Microsoft Office PowerPoint</Application>
  <PresentationFormat>Widescreen</PresentationFormat>
  <Paragraphs>65</Paragraphs>
  <Slides>10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Metropolitan</vt:lpstr>
      <vt:lpstr>PowerPoint Presentation</vt:lpstr>
      <vt:lpstr>Explain what it means to optimise and automate</vt:lpstr>
      <vt:lpstr>PowerPoint Presentation</vt:lpstr>
      <vt:lpstr>Optimise and Automate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Jordan laing</dc:creator>
  <cp:lastModifiedBy>PigPet</cp:lastModifiedBy>
  <cp:revision>6</cp:revision>
  <dcterms:created xsi:type="dcterms:W3CDTF">2020-03-10T10:07:54Z</dcterms:created>
  <dcterms:modified xsi:type="dcterms:W3CDTF">2020-03-10T19:32:32Z</dcterms:modified>
</cp:coreProperties>
</file>