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78" r:id="rId5"/>
    <p:sldId id="259" r:id="rId6"/>
    <p:sldId id="261" r:id="rId7"/>
    <p:sldId id="262" r:id="rId8"/>
    <p:sldId id="263" r:id="rId9"/>
    <p:sldId id="275" r:id="rId10"/>
    <p:sldId id="265" r:id="rId11"/>
    <p:sldId id="266" r:id="rId12"/>
    <p:sldId id="267" r:id="rId13"/>
    <p:sldId id="271" r:id="rId14"/>
    <p:sldId id="268" r:id="rId15"/>
    <p:sldId id="270" r:id="rId16"/>
    <p:sldId id="269" r:id="rId17"/>
    <p:sldId id="272" r:id="rId18"/>
    <p:sldId id="276" r:id="rId19"/>
    <p:sldId id="277" r:id="rId20"/>
    <p:sldId id="260" r:id="rId21"/>
    <p:sldId id="274" r:id="rId22"/>
    <p:sldId id="27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0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FCEECD-7191-43B7-A3EE-90D55E069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299" y="1329266"/>
            <a:ext cx="5791200" cy="1603023"/>
          </a:xfrm>
        </p:spPr>
        <p:txBody>
          <a:bodyPr>
            <a:normAutofit/>
          </a:bodyPr>
          <a:lstStyle/>
          <a:p>
            <a:r>
              <a:rPr lang="en-NZ" dirty="0"/>
              <a:t>Waikato Institute of Technology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5B23CD-9524-45AE-9AC6-BE88F46B0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79" y="3429000"/>
            <a:ext cx="4620584" cy="2923820"/>
          </a:xfrm>
        </p:spPr>
        <p:txBody>
          <a:bodyPr>
            <a:normAutofit/>
          </a:bodyPr>
          <a:lstStyle/>
          <a:p>
            <a:r>
              <a:rPr lang="en-NZ" dirty="0"/>
              <a:t>The inter-connections of our tools, practices and security management.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79AF1-8948-4F08-984F-3B5770368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" r="11746"/>
          <a:stretch/>
        </p:blipFill>
        <p:spPr>
          <a:xfrm>
            <a:off x="7262878" y="10"/>
            <a:ext cx="4926074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023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FAA2C6-7822-4E04-B887-6638AA5BB59F}"/>
              </a:ext>
            </a:extLst>
          </p:cNvPr>
          <p:cNvSpPr txBox="1">
            <a:spLocks/>
          </p:cNvSpPr>
          <p:nvPr/>
        </p:nvSpPr>
        <p:spPr>
          <a:xfrm>
            <a:off x="642403" y="91830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Guide</a:t>
            </a: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9E8924-E3A7-44D3-916F-E1BFA0552B81}"/>
              </a:ext>
            </a:extLst>
          </p:cNvPr>
          <p:cNvSpPr txBox="1">
            <a:spLocks/>
          </p:cNvSpPr>
          <p:nvPr/>
        </p:nvSpPr>
        <p:spPr>
          <a:xfrm>
            <a:off x="731180" y="2058837"/>
            <a:ext cx="4937760" cy="416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Guide Features:</a:t>
            </a:r>
          </a:p>
          <a:p>
            <a:r>
              <a:rPr lang="en-US" sz="2000" dirty="0"/>
              <a:t>Distribution of knowledge</a:t>
            </a:r>
          </a:p>
          <a:p>
            <a:r>
              <a:rPr lang="en-US" sz="2000" dirty="0"/>
              <a:t>Reduces quantity of basic repetitive tickets</a:t>
            </a:r>
          </a:p>
          <a:p>
            <a:r>
              <a:rPr lang="en-US" sz="2000" dirty="0"/>
              <a:t>Allows users to research a solution</a:t>
            </a:r>
          </a:p>
          <a:p>
            <a:r>
              <a:rPr lang="en-US" sz="2000" dirty="0"/>
              <a:t>Includes an answer bot to recommend related articles.</a:t>
            </a:r>
            <a:endParaRPr lang="en-NZ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FE9F7-1461-4FB6-BE09-6678CF208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394" r="21496" b="-394"/>
          <a:stretch/>
        </p:blipFill>
        <p:spPr>
          <a:xfrm>
            <a:off x="6232849" y="1060239"/>
            <a:ext cx="5617028" cy="4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4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151C-E8A8-40F0-BFC7-10F199E5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14" y="1895921"/>
            <a:ext cx="5690616" cy="931534"/>
          </a:xfrm>
        </p:spPr>
        <p:txBody>
          <a:bodyPr/>
          <a:lstStyle/>
          <a:p>
            <a:r>
              <a:rPr lang="en-US" dirty="0"/>
              <a:t>Talk</a:t>
            </a: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A6135-F676-4C7B-921E-0CB360611B40}"/>
              </a:ext>
            </a:extLst>
          </p:cNvPr>
          <p:cNvSpPr txBox="1">
            <a:spLocks/>
          </p:cNvSpPr>
          <p:nvPr/>
        </p:nvSpPr>
        <p:spPr>
          <a:xfrm>
            <a:off x="4376319" y="2987747"/>
            <a:ext cx="4937760" cy="416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Perks of talk:</a:t>
            </a:r>
          </a:p>
          <a:p>
            <a:r>
              <a:rPr lang="en-US" sz="2000" dirty="0"/>
              <a:t>Quickly resolve issues</a:t>
            </a:r>
          </a:p>
          <a:p>
            <a:r>
              <a:rPr lang="en-US" sz="2000" dirty="0"/>
              <a:t>Call recording</a:t>
            </a:r>
          </a:p>
          <a:p>
            <a:r>
              <a:rPr lang="en-US" sz="2000" dirty="0"/>
              <a:t>Allows audio conformation of identification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42752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D71E7-2A17-4ED1-A9CC-332ADF8388E3}"/>
              </a:ext>
            </a:extLst>
          </p:cNvPr>
          <p:cNvSpPr txBox="1">
            <a:spLocks/>
          </p:cNvSpPr>
          <p:nvPr/>
        </p:nvSpPr>
        <p:spPr>
          <a:xfrm>
            <a:off x="566902" y="73375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</a:t>
            </a:r>
            <a:endParaRPr lang="en-NZ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8F5426-1A81-4F7A-8B26-D87338CD7801}"/>
              </a:ext>
            </a:extLst>
          </p:cNvPr>
          <p:cNvSpPr txBox="1">
            <a:spLocks/>
          </p:cNvSpPr>
          <p:nvPr/>
        </p:nvSpPr>
        <p:spPr>
          <a:xfrm>
            <a:off x="655679" y="1954178"/>
            <a:ext cx="4937760" cy="416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Allows you to:</a:t>
            </a:r>
          </a:p>
          <a:p>
            <a:r>
              <a:rPr lang="en-US" sz="2000" dirty="0"/>
              <a:t>Collect and act on trends</a:t>
            </a:r>
          </a:p>
          <a:p>
            <a:r>
              <a:rPr lang="en-US" sz="2000" dirty="0"/>
              <a:t>Personalize graphs for specific use cases</a:t>
            </a:r>
          </a:p>
          <a:p>
            <a:r>
              <a:rPr lang="en-NZ" sz="2000" dirty="0"/>
              <a:t>Put in place access restrictions for groups or people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8245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3FCC-6ABC-4A11-9CA4-5B2B5E08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308" y="1750321"/>
            <a:ext cx="6501384" cy="1481150"/>
          </a:xfrm>
        </p:spPr>
        <p:txBody>
          <a:bodyPr/>
          <a:lstStyle/>
          <a:p>
            <a:r>
              <a:rPr lang="en-US" dirty="0"/>
              <a:t>Example 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EDB7-BACE-4B3D-A86F-455C70569755}"/>
              </a:ext>
            </a:extLst>
          </p:cNvPr>
          <p:cNvSpPr txBox="1">
            <a:spLocks/>
          </p:cNvSpPr>
          <p:nvPr/>
        </p:nvSpPr>
        <p:spPr>
          <a:xfrm>
            <a:off x="1992297" y="3231471"/>
            <a:ext cx="7897427" cy="2006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2000" dirty="0"/>
              <a:t>A user has been locked out of their account and is requesting a password reset.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260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C072-EE9D-4A7E-88C8-842CAA92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6B89-8278-4D26-9CB1-88FCBE05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958918" cy="41605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Support App:</a:t>
            </a:r>
          </a:p>
          <a:p>
            <a:r>
              <a:rPr lang="en-NZ" sz="2000" dirty="0"/>
              <a:t>A ticket is posted and received by the support staff.</a:t>
            </a:r>
          </a:p>
          <a:p>
            <a:r>
              <a:rPr lang="en-NZ" sz="2000" dirty="0"/>
              <a:t>A response is written and sent back requesting valid authentication for access.</a:t>
            </a:r>
          </a:p>
          <a:p>
            <a:r>
              <a:rPr lang="en-NZ" sz="2000" dirty="0"/>
              <a:t>Valid authentication is received, and the password is changed.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5EE1E-EE2F-4998-B352-723DC3C4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36" y="754380"/>
            <a:ext cx="3838575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9824F-7C96-4C11-A5DA-62821C6A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949" y="1902656"/>
            <a:ext cx="3848100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12DF5-2551-4D53-96AF-6E2715F6B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136" y="3139752"/>
            <a:ext cx="2847975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747A4-6A6C-4815-A35A-FE69FDC0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136" y="4346732"/>
            <a:ext cx="41814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1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C072-EE9D-4A7E-88C8-842CAA92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6B89-8278-4D26-9CB1-88FCBE05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807998" cy="41605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Guide App:</a:t>
            </a:r>
          </a:p>
          <a:p>
            <a:pPr marL="0" indent="0">
              <a:buNone/>
            </a:pPr>
            <a:r>
              <a:rPr lang="en-NZ" sz="2000" dirty="0"/>
              <a:t>If this problem is frequent</a:t>
            </a:r>
          </a:p>
          <a:p>
            <a:r>
              <a:rPr lang="en-NZ" sz="2000" dirty="0"/>
              <a:t>Post a step by step process for changing the account password without support staff intervention to the guide database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2BA35-310B-4ACC-BEBE-B44EF5410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394" r="21496" b="-394"/>
          <a:stretch/>
        </p:blipFill>
        <p:spPr>
          <a:xfrm>
            <a:off x="6326155" y="1261171"/>
            <a:ext cx="5617028" cy="4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1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tting started with Explore: Walkthrough – Zendesk help">
            <a:extLst>
              <a:ext uri="{FF2B5EF4-FFF2-40B4-BE49-F238E27FC236}">
                <a16:creationId xmlns:a16="http://schemas.microsoft.com/office/drawing/2014/main" id="{E59E438D-D96E-429B-B02A-D96F9536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44" y="1027906"/>
            <a:ext cx="7241880" cy="44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EC072-EE9D-4A7E-88C8-842CAA92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6B89-8278-4D26-9CB1-88FCBE05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1680"/>
            <a:ext cx="4013718" cy="41605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Explore App:</a:t>
            </a:r>
          </a:p>
          <a:p>
            <a:pPr marL="0" indent="0">
              <a:buNone/>
            </a:pPr>
            <a:r>
              <a:rPr lang="en-NZ" sz="2000" dirty="0"/>
              <a:t>Can be used to verify the frequency of these requests.</a:t>
            </a:r>
          </a:p>
          <a:p>
            <a:pPr marL="0" indent="0">
              <a:buNone/>
            </a:pPr>
            <a:r>
              <a:rPr lang="en-NZ" sz="2000" dirty="0"/>
              <a:t>To ensure that producing a guide benefits for the time spent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042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85A428-D346-402E-A6C8-9BB7B723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Security Management</a:t>
            </a:r>
            <a:endParaRPr lang="en-NZ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4B8C8C-545C-4944-869A-77E0C7C2FA3A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6175159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cap="none" dirty="0"/>
              <a:t>Outline:</a:t>
            </a:r>
          </a:p>
          <a:p>
            <a:r>
              <a:rPr lang="en-NZ" sz="2000" cap="none" dirty="0"/>
              <a:t>Information security management is the process to protect information needed or used by the organisation to conduct business with users. </a:t>
            </a:r>
          </a:p>
          <a:p>
            <a:r>
              <a:rPr lang="en-NZ" sz="2000" b="1" u="sng" cap="none" dirty="0"/>
              <a:t>Techniques:</a:t>
            </a:r>
            <a:br>
              <a:rPr lang="en-NZ" sz="2000" cap="none" dirty="0"/>
            </a:br>
            <a:r>
              <a:rPr lang="en-NZ" sz="2000" cap="none" dirty="0"/>
              <a:t>prevent, detect and correct</a:t>
            </a:r>
          </a:p>
          <a:p>
            <a:r>
              <a:rPr lang="en-NZ" sz="2000" cap="none" dirty="0"/>
              <a:t>Through mitigation techniques and policies</a:t>
            </a:r>
          </a:p>
        </p:txBody>
      </p:sp>
    </p:spTree>
    <p:extLst>
      <p:ext uri="{BB962C8B-B14F-4D97-AF65-F5344CB8AC3E}">
        <p14:creationId xmlns:p14="http://schemas.microsoft.com/office/powerpoint/2010/main" val="271429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85A428-D346-402E-A6C8-9BB7B723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Security Management</a:t>
            </a:r>
            <a:endParaRPr lang="en-NZ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4B8C8C-545C-4944-869A-77E0C7C2FA3A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6175159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cap="none" dirty="0"/>
              <a:t>Common Threats: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Phishing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Social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Malware</a:t>
            </a:r>
          </a:p>
          <a:p>
            <a:r>
              <a:rPr lang="en-NZ" sz="2000" b="1" u="sng" cap="none" dirty="0"/>
              <a:t>When Creating Security: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Not all account require the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What information does the account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What would happen in the event of a breach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423453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85A428-D346-402E-A6C8-9BB7B723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Security Management</a:t>
            </a:r>
            <a:br>
              <a:rPr lang="en-US" dirty="0"/>
            </a:br>
            <a:r>
              <a:rPr lang="en-US" dirty="0"/>
              <a:t>Detect</a:t>
            </a:r>
            <a:endParaRPr lang="en-NZ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4B8C8C-545C-4944-869A-77E0C7C2FA3A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6175159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cap="none" dirty="0"/>
              <a:t>Common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 err="1"/>
              <a:t>IDSoftware</a:t>
            </a:r>
            <a:endParaRPr lang="en-US" sz="20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Traffic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Malicious behavior monitoring</a:t>
            </a:r>
          </a:p>
        </p:txBody>
      </p:sp>
    </p:spTree>
    <p:extLst>
      <p:ext uri="{BB962C8B-B14F-4D97-AF65-F5344CB8AC3E}">
        <p14:creationId xmlns:p14="http://schemas.microsoft.com/office/powerpoint/2010/main" val="53863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A11C0-C8BB-411A-A69C-5520AB16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8" y="294609"/>
            <a:ext cx="3816095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About Wintec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9B98-F60D-4568-AA0D-42DE8CDD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45" y="1975719"/>
            <a:ext cx="5854393" cy="40336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b="1" dirty="0"/>
              <a:t>Wintec offers services to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20,000 students from 52 countries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Employs around 840 staff members.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b="1" dirty="0"/>
              <a:t>currently provides courses with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10 degrees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35 diplomas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12 postgraduate qualifications.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b="1" dirty="0"/>
              <a:t>We have three main campuses here in Hamilton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the main city site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 err="1"/>
              <a:t>Rotorkauri</a:t>
            </a:r>
            <a:r>
              <a:rPr lang="en-US" sz="1400" dirty="0"/>
              <a:t> in north Hamilton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Hamilton gardens horticultural campus.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b="1" dirty="0"/>
              <a:t>Wintec ITS support these staff and students with IT services such as</a:t>
            </a:r>
            <a:endParaRPr lang="en-US" sz="1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Moodle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Wintec website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SharePoint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PC and network access on campus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400" dirty="0"/>
              <a:t>a host of other important applications and support.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90000"/>
              </a:lnSpc>
            </a:pPr>
            <a:endParaRPr lang="en-US" sz="700" dirty="0"/>
          </a:p>
        </p:txBody>
      </p:sp>
      <p:pic>
        <p:nvPicPr>
          <p:cNvPr id="1026" name="Picture 2" descr="Wintec (Waikato Institute of Technology) - ISENZ - International ...">
            <a:extLst>
              <a:ext uri="{FF2B5EF4-FFF2-40B4-BE49-F238E27FC236}">
                <a16:creationId xmlns:a16="http://schemas.microsoft.com/office/drawing/2014/main" id="{3E5D1D40-1792-4A30-870A-DD922F50D7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r="34156"/>
          <a:stretch/>
        </p:blipFill>
        <p:spPr bwMode="auto">
          <a:xfrm>
            <a:off x="6643963" y="0"/>
            <a:ext cx="5548037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84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D63A89-1F98-42C9-986D-7575409DA15E}"/>
              </a:ext>
            </a:extLst>
          </p:cNvPr>
          <p:cNvSpPr txBox="1">
            <a:spLocks/>
          </p:cNvSpPr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ITIL Practices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DF75B2-62D5-4AE4-8B1C-A301601E0157}"/>
              </a:ext>
            </a:extLst>
          </p:cNvPr>
          <p:cNvSpPr txBox="1">
            <a:spLocks/>
          </p:cNvSpPr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ITIL Practices are used to create value for the company. Providing services at adequate levels and supporting the stakeholders and user needs.</a:t>
            </a:r>
          </a:p>
        </p:txBody>
      </p:sp>
      <p:pic>
        <p:nvPicPr>
          <p:cNvPr id="1026" name="Picture 2" descr="ITIL v3 Explained (With images) | Technology infrastructure ...">
            <a:extLst>
              <a:ext uri="{FF2B5EF4-FFF2-40B4-BE49-F238E27FC236}">
                <a16:creationId xmlns:a16="http://schemas.microsoft.com/office/drawing/2014/main" id="{58AC8DE7-905D-4B48-AC12-503296E4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92" y="340519"/>
            <a:ext cx="6176962" cy="61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6FE4-D7C6-427B-8BB2-312D09818505}"/>
              </a:ext>
            </a:extLst>
          </p:cNvPr>
          <p:cNvSpPr txBox="1">
            <a:spLocks/>
          </p:cNvSpPr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Continual Improvement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B028-0680-4355-8F56-A6B857590AC0}"/>
              </a:ext>
            </a:extLst>
          </p:cNvPr>
          <p:cNvSpPr txBox="1">
            <a:spLocks/>
          </p:cNvSpPr>
          <p:nvPr/>
        </p:nvSpPr>
        <p:spPr>
          <a:xfrm>
            <a:off x="838200" y="2623381"/>
            <a:ext cx="4274975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Continual improvement is a practice to ensure the companies practice's meet stakeholder expectations.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Zendesk’s Support:</a:t>
            </a:r>
          </a:p>
          <a:p>
            <a:r>
              <a:rPr lang="en-US" sz="2000" dirty="0"/>
              <a:t>Analyzing and representations of data</a:t>
            </a:r>
          </a:p>
          <a:p>
            <a:r>
              <a:rPr lang="en-US" sz="2000" dirty="0"/>
              <a:t>Graph statistics</a:t>
            </a:r>
          </a:p>
        </p:txBody>
      </p:sp>
    </p:spTree>
    <p:extLst>
      <p:ext uri="{BB962C8B-B14F-4D97-AF65-F5344CB8AC3E}">
        <p14:creationId xmlns:p14="http://schemas.microsoft.com/office/powerpoint/2010/main" val="162002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2562-B507-4C39-AA2E-E8A45120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99013"/>
            <a:ext cx="3886200" cy="1270270"/>
          </a:xfrm>
        </p:spPr>
        <p:txBody>
          <a:bodyPr/>
          <a:lstStyle/>
          <a:p>
            <a:r>
              <a:rPr lang="en-US" dirty="0"/>
              <a:t>Incident Management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AA92D-7C33-4591-833B-C0D64AA98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12933"/>
            <a:ext cx="3886200" cy="2468880"/>
          </a:xfrm>
        </p:spPr>
        <p:txBody>
          <a:bodyPr/>
          <a:lstStyle/>
          <a:p>
            <a:r>
              <a:rPr lang="en-US" dirty="0"/>
              <a:t>Is the correction of unplanned interruptions to a service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2DE9F-665C-4709-9D55-491D1A08EF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36" y="1189302"/>
            <a:ext cx="4489450" cy="3959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80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EC0B-CC80-416F-92D6-01A6C836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144" y="2211506"/>
            <a:ext cx="3831336" cy="548640"/>
          </a:xfrm>
        </p:spPr>
        <p:txBody>
          <a:bodyPr/>
          <a:lstStyle/>
          <a:p>
            <a:r>
              <a:rPr lang="en-US" dirty="0"/>
              <a:t>Conclusion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236D1-857A-440C-B62E-D4D4CAFF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085" y="2657423"/>
            <a:ext cx="4989520" cy="144043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ITIL Practices interconnected with ITSM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ITSM tool Zendesk is a strong capable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Value commonly associated with ITIL</a:t>
            </a:r>
            <a:endParaRPr lang="en-NZ" cap="none" dirty="0"/>
          </a:p>
        </p:txBody>
      </p:sp>
      <p:pic>
        <p:nvPicPr>
          <p:cNvPr id="2054" name="Picture 6" descr="Logical Conclusion | iyumdying">
            <a:extLst>
              <a:ext uri="{FF2B5EF4-FFF2-40B4-BE49-F238E27FC236}">
                <a16:creationId xmlns:a16="http://schemas.microsoft.com/office/drawing/2014/main" id="{65C78E07-EA0D-4DED-9202-283FE15E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85" y="727788"/>
            <a:ext cx="5764159" cy="51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9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2A0D025-323E-4F15-998C-48C62649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33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8A135-4BE4-4E85-9C8E-60C5E108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29" y="348708"/>
            <a:ext cx="5266944" cy="973744"/>
          </a:xfrm>
        </p:spPr>
        <p:txBody>
          <a:bodyPr/>
          <a:lstStyle/>
          <a:p>
            <a:r>
              <a:rPr lang="en-NZ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B652-A489-4167-A85B-C5456C7F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80" y="2312183"/>
            <a:ext cx="5724154" cy="4851802"/>
          </a:xfrm>
        </p:spPr>
        <p:txBody>
          <a:bodyPr/>
          <a:lstStyle/>
          <a:p>
            <a:r>
              <a:rPr lang="en-NZ" cap="none" dirty="0"/>
              <a:t>ITSM Tool Zendesk</a:t>
            </a:r>
          </a:p>
          <a:p>
            <a:r>
              <a:rPr lang="en-NZ" cap="none" dirty="0"/>
              <a:t>ITIL Practices</a:t>
            </a:r>
          </a:p>
          <a:p>
            <a:r>
              <a:rPr lang="en-NZ" cap="none" dirty="0"/>
              <a:t>Information security management</a:t>
            </a:r>
          </a:p>
          <a:p>
            <a:endParaRPr lang="en-NZ" cap="none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96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135-4BE4-4E85-9C8E-60C5E108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917876"/>
            <a:ext cx="5266944" cy="973744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NZ" dirty="0" err="1"/>
              <a:t>alue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B652-A489-4167-A85B-C5456C7F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80" y="2312183"/>
            <a:ext cx="5724154" cy="4851802"/>
          </a:xfrm>
        </p:spPr>
        <p:txBody>
          <a:bodyPr/>
          <a:lstStyle/>
          <a:p>
            <a:r>
              <a:rPr lang="en-NZ" sz="2000" b="1" u="sng" cap="none" dirty="0"/>
              <a:t>Outline</a:t>
            </a:r>
          </a:p>
          <a:p>
            <a:r>
              <a:rPr lang="en-NZ" sz="2000" cap="none" dirty="0"/>
              <a:t>Is the perceived benefits, usefulness and importance of something.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SVS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Stakeholders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cap="none" dirty="0"/>
              <a:t>Zendesk’s functions that support value</a:t>
            </a:r>
          </a:p>
          <a:p>
            <a:endParaRPr lang="en-NZ" cap="none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DC779E6-68E6-435C-A19E-08EE9A9ECE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87" y="1656550"/>
            <a:ext cx="5724155" cy="30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309AEB-B4F8-4FB0-83DC-84D02B62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4" b="44594"/>
          <a:stretch/>
        </p:blipFill>
        <p:spPr>
          <a:xfrm>
            <a:off x="1166070" y="3571235"/>
            <a:ext cx="11025930" cy="996823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AE964FD-9D0A-4257-9782-1C4FD5A5FA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6" y="1835910"/>
            <a:ext cx="5689608" cy="1593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2D71F-354E-49CF-B871-435C38F8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Zendesk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20AA0-7F5D-4E5D-9381-7BE2D80DE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434" y="1690688"/>
            <a:ext cx="493776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dirty="0"/>
              <a:t>Zendesk is an ITSM tool used to ensure reliable and effective support for the business’s users.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Talking About:</a:t>
            </a:r>
          </a:p>
          <a:p>
            <a:r>
              <a:rPr lang="en-US" sz="2000" dirty="0"/>
              <a:t>Support</a:t>
            </a:r>
          </a:p>
          <a:p>
            <a:r>
              <a:rPr lang="en-US" sz="2000" dirty="0"/>
              <a:t>Guide</a:t>
            </a:r>
          </a:p>
          <a:p>
            <a:r>
              <a:rPr lang="en-US" sz="2000" dirty="0"/>
              <a:t>Talk</a:t>
            </a:r>
          </a:p>
          <a:p>
            <a:r>
              <a:rPr lang="en-US" sz="2000" dirty="0"/>
              <a:t>Explore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963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162780-03F9-4AF4-B82E-90B2F03CC2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2" y="835090"/>
            <a:ext cx="7622179" cy="38208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D0F5A-9008-4775-A7CA-053FFAE8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CE30-3014-4BAE-9B10-9472BBF2F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3453882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u="sng" dirty="0"/>
              <a:t>Ticketing Page:</a:t>
            </a:r>
          </a:p>
          <a:p>
            <a:r>
              <a:rPr lang="en-US" sz="2000" dirty="0"/>
              <a:t>the gathering of incidents and support requests from multiple platforms.</a:t>
            </a:r>
          </a:p>
          <a:p>
            <a:r>
              <a:rPr lang="en-US" sz="2000" dirty="0"/>
              <a:t>Request for support and identification of common problems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17524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FBD-A3D8-4991-A3F6-0D56A87F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7200-1A12-489C-BD89-AD091BD10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u="sng" dirty="0"/>
              <a:t>Priority:</a:t>
            </a:r>
          </a:p>
          <a:p>
            <a:r>
              <a:rPr lang="en-NZ" sz="2000" dirty="0"/>
              <a:t>Order of possible completion</a:t>
            </a:r>
          </a:p>
          <a:p>
            <a:r>
              <a:rPr lang="en-NZ" sz="2000" dirty="0"/>
              <a:t>High priority users (E.G. Teachers)</a:t>
            </a:r>
          </a:p>
          <a:p>
            <a:r>
              <a:rPr lang="en-NZ" sz="2000" dirty="0"/>
              <a:t>Prioritise security threats</a:t>
            </a:r>
          </a:p>
          <a:p>
            <a:endParaRPr lang="en-NZ" sz="2000" dirty="0"/>
          </a:p>
          <a:p>
            <a:endParaRPr lang="en-N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5B21CC-29E2-4BF9-8B8C-960B8AE2FD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0651" y="1027905"/>
            <a:ext cx="4160059" cy="4705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DBAAD-C36C-4DF7-A372-14773D17D1F7}"/>
              </a:ext>
            </a:extLst>
          </p:cNvPr>
          <p:cNvSpPr/>
          <p:nvPr/>
        </p:nvSpPr>
        <p:spPr>
          <a:xfrm>
            <a:off x="9199984" y="4590661"/>
            <a:ext cx="171683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23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7D69-4D35-4D14-A69E-FC4809F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FCAB-A1C2-471C-82FD-140FC56E8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Graphing Page:</a:t>
            </a:r>
          </a:p>
          <a:p>
            <a:r>
              <a:rPr lang="en-US" sz="2000" dirty="0"/>
              <a:t>View and mange completed or unsolved tickets</a:t>
            </a:r>
          </a:p>
          <a:p>
            <a:r>
              <a:rPr lang="en-US" sz="2000" dirty="0"/>
              <a:t>Identify possible problems through frequent incidents</a:t>
            </a:r>
          </a:p>
          <a:p>
            <a:r>
              <a:rPr lang="en-US" sz="2000" dirty="0"/>
              <a:t>Supports continual improvement by identifying needs</a:t>
            </a:r>
            <a:endParaRPr lang="en-NZ" sz="2000" dirty="0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D3AFDD6-DC03-4D42-930F-037B585499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22" y="1284907"/>
            <a:ext cx="6197823" cy="4288186"/>
          </a:xfrm>
        </p:spPr>
      </p:pic>
    </p:spTree>
    <p:extLst>
      <p:ext uri="{BB962C8B-B14F-4D97-AF65-F5344CB8AC3E}">
        <p14:creationId xmlns:p14="http://schemas.microsoft.com/office/powerpoint/2010/main" val="96123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CF75-187A-404C-ABE2-6CBFD5B0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Navigation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BFD0-E308-4C84-A886-4841648880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Tickets can be</a:t>
            </a:r>
          </a:p>
          <a:p>
            <a:r>
              <a:rPr lang="en-US" sz="2000" dirty="0"/>
              <a:t>Searched</a:t>
            </a:r>
          </a:p>
          <a:p>
            <a:r>
              <a:rPr lang="en-US" sz="2000" dirty="0"/>
              <a:t>Filtered</a:t>
            </a:r>
          </a:p>
          <a:p>
            <a:r>
              <a:rPr lang="en-US" sz="2000" dirty="0"/>
              <a:t>Prioritized</a:t>
            </a:r>
            <a:endParaRPr lang="en-NZ" sz="2000" dirty="0"/>
          </a:p>
          <a:p>
            <a:r>
              <a:rPr lang="en-NZ" sz="2000" dirty="0"/>
              <a:t>Referenced to a previous end-user</a:t>
            </a:r>
            <a:endParaRPr lang="en-US" sz="20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716A81-4344-4080-AAFD-904C92BF2E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02" y="1296956"/>
            <a:ext cx="6225836" cy="1930075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E0DB4B-D8FA-4037-850F-70B208ED9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11" y="3429000"/>
            <a:ext cx="2578680" cy="308370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9E609B-1E77-4877-9CCE-8F0F87F23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16" y="3429000"/>
            <a:ext cx="2722984" cy="30802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366E86-71B7-4AC3-96F6-7EE1CCCBFFF9}"/>
              </a:ext>
            </a:extLst>
          </p:cNvPr>
          <p:cNvSpPr/>
          <p:nvPr/>
        </p:nvSpPr>
        <p:spPr>
          <a:xfrm>
            <a:off x="5570376" y="1690688"/>
            <a:ext cx="5225142" cy="446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2151C-E205-4A88-8133-62E5190D9424}"/>
              </a:ext>
            </a:extLst>
          </p:cNvPr>
          <p:cNvSpPr/>
          <p:nvPr/>
        </p:nvSpPr>
        <p:spPr>
          <a:xfrm>
            <a:off x="5654180" y="5410899"/>
            <a:ext cx="2722984" cy="963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2B8A6D-86D8-467F-B525-C84DF494DEDF}"/>
              </a:ext>
            </a:extLst>
          </p:cNvPr>
          <p:cNvSpPr/>
          <p:nvPr/>
        </p:nvSpPr>
        <p:spPr>
          <a:xfrm>
            <a:off x="10033233" y="5796793"/>
            <a:ext cx="1090569" cy="50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124850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sz="2000" b="1" u="sng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579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Elephant</vt:lpstr>
      <vt:lpstr>BrushVTI</vt:lpstr>
      <vt:lpstr>Waikato Institute of Technology</vt:lpstr>
      <vt:lpstr>About Wintec</vt:lpstr>
      <vt:lpstr>Content</vt:lpstr>
      <vt:lpstr>Value</vt:lpstr>
      <vt:lpstr>Zendesk</vt:lpstr>
      <vt:lpstr>Support</vt:lpstr>
      <vt:lpstr>Support</vt:lpstr>
      <vt:lpstr>Support</vt:lpstr>
      <vt:lpstr>Ticket Navigation</vt:lpstr>
      <vt:lpstr>PowerPoint Presentation</vt:lpstr>
      <vt:lpstr>Talk</vt:lpstr>
      <vt:lpstr>PowerPoint Presentation</vt:lpstr>
      <vt:lpstr>Example Outline</vt:lpstr>
      <vt:lpstr>Example</vt:lpstr>
      <vt:lpstr>Example</vt:lpstr>
      <vt:lpstr>Example</vt:lpstr>
      <vt:lpstr>Information Security Management</vt:lpstr>
      <vt:lpstr>Information Security Management</vt:lpstr>
      <vt:lpstr>Information Security Management Detect</vt:lpstr>
      <vt:lpstr>PowerPoint Presentation</vt:lpstr>
      <vt:lpstr>PowerPoint Presentation</vt:lpstr>
      <vt:lpstr>Incident Management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Waikato Institute of Technology</dc:title>
  <dc:creator>Jordan laing</dc:creator>
  <cp:lastModifiedBy>Jordan laing</cp:lastModifiedBy>
  <cp:revision>22</cp:revision>
  <dcterms:created xsi:type="dcterms:W3CDTF">2020-06-13T03:12:34Z</dcterms:created>
  <dcterms:modified xsi:type="dcterms:W3CDTF">2020-06-17T06:24:12Z</dcterms:modified>
</cp:coreProperties>
</file>