
<file path=[Content_Types].xml><?xml version="1.0" encoding="utf-8"?>
<Types xmlns="http://schemas.openxmlformats.org/package/2006/content-types">
  <Default Extension="xml" ContentType="application/xml"/>
  <Default Extension="png" ContentType="image/png"/>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Microsoft_Equation1.bin" ContentType="application/vnd.openxmlformats-officedocument.oleObject"/>
  <Override PartName="/ppt/embeddings/Microsoft_Equation2.bin" ContentType="application/vnd.openxmlformats-officedocument.oleObject"/>
  <Override PartName="/ppt/embeddings/Microsoft_Equation3.bin" ContentType="application/vnd.openxmlformats-officedocument.oleObject"/>
  <Override PartName="/ppt/embeddings/oleObject3.bin" ContentType="application/vnd.openxmlformats-officedocument.oleObject"/>
  <Override PartName="/ppt/embeddings/Microsoft_Equation4.bin" ContentType="application/vnd.openxmlformats-officedocument.oleObject"/>
  <Override PartName="/ppt/embeddings/Microsoft_Equation5.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8404800" cy="32918400"/>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99"/>
    <a:srgbClr val="D0D363"/>
    <a:srgbClr val="4970ED"/>
    <a:srgbClr val="83B2A8"/>
    <a:srgbClr val="CFC096"/>
    <a:srgbClr val="A79D96"/>
    <a:srgbClr val="FFF7D1"/>
    <a:srgbClr val="FFF4C4"/>
    <a:srgbClr val="FCF0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88" autoAdjust="0"/>
    <p:restoredTop sz="93294" autoAdjust="0"/>
  </p:normalViewPr>
  <p:slideViewPr>
    <p:cSldViewPr>
      <p:cViewPr>
        <p:scale>
          <a:sx n="75" d="100"/>
          <a:sy n="75" d="100"/>
        </p:scale>
        <p:origin x="8312" y="10960"/>
      </p:cViewPr>
      <p:guideLst>
        <p:guide orient="horz" pos="10368"/>
        <p:guide pos="12096"/>
      </p:guideLst>
    </p:cSldViewPr>
  </p:slideViewPr>
  <p:outlineViewPr>
    <p:cViewPr>
      <p:scale>
        <a:sx n="50" d="100"/>
        <a:sy n="50"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8" Type="http://schemas.openxmlformats.org/officeDocument/2006/relationships/image" Target="../media/image8.emf"/><Relationship Id="rId1" Type="http://schemas.openxmlformats.org/officeDocument/2006/relationships/image" Target="../media/image1.wmf"/><Relationship Id="rId2"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B301-FA09-704A-B8DD-7FB1B45A66F6}" type="datetimeFigureOut">
              <a:rPr lang="en-US" smtClean="0"/>
              <a:pPr/>
              <a:t>4/18/17</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C3F78-0ACC-A541-83F2-87AC139B65A8}" type="slidenum">
              <a:rPr lang="en-US" smtClean="0"/>
              <a:pPr/>
              <a:t>‹#›</a:t>
            </a:fld>
            <a:endParaRPr lang="en-US"/>
          </a:p>
        </p:txBody>
      </p:sp>
    </p:spTree>
    <p:extLst>
      <p:ext uri="{BB962C8B-B14F-4D97-AF65-F5344CB8AC3E}">
        <p14:creationId xmlns:p14="http://schemas.microsoft.com/office/powerpoint/2010/main" val="114974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9C3F78-0ACC-A541-83F2-87AC139B65A8}" type="slidenum">
              <a:rPr lang="en-US" smtClean="0"/>
              <a:pPr/>
              <a:t>1</a:t>
            </a:fld>
            <a:endParaRPr lang="en-US"/>
          </a:p>
        </p:txBody>
      </p:sp>
    </p:spTree>
    <p:extLst>
      <p:ext uri="{BB962C8B-B14F-4D97-AF65-F5344CB8AC3E}">
        <p14:creationId xmlns:p14="http://schemas.microsoft.com/office/powerpoint/2010/main" val="74320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229" indent="0" algn="ctr">
              <a:buNone/>
              <a:defRPr>
                <a:solidFill>
                  <a:schemeClr val="tx1">
                    <a:tint val="75000"/>
                  </a:schemeClr>
                </a:solidFill>
              </a:defRPr>
            </a:lvl2pPr>
            <a:lvl3pPr marL="4074462" indent="0" algn="ctr">
              <a:buNone/>
              <a:defRPr>
                <a:solidFill>
                  <a:schemeClr val="tx1">
                    <a:tint val="75000"/>
                  </a:schemeClr>
                </a:solidFill>
              </a:defRPr>
            </a:lvl3pPr>
            <a:lvl4pPr marL="6111691" indent="0" algn="ctr">
              <a:buNone/>
              <a:defRPr>
                <a:solidFill>
                  <a:schemeClr val="tx1">
                    <a:tint val="75000"/>
                  </a:schemeClr>
                </a:solidFill>
              </a:defRPr>
            </a:lvl4pPr>
            <a:lvl5pPr marL="8148925" indent="0" algn="ctr">
              <a:buNone/>
              <a:defRPr>
                <a:solidFill>
                  <a:schemeClr val="tx1">
                    <a:tint val="75000"/>
                  </a:schemeClr>
                </a:solidFill>
              </a:defRPr>
            </a:lvl5pPr>
            <a:lvl6pPr marL="10186154" indent="0" algn="ctr">
              <a:buNone/>
              <a:defRPr>
                <a:solidFill>
                  <a:schemeClr val="tx1">
                    <a:tint val="75000"/>
                  </a:schemeClr>
                </a:solidFill>
              </a:defRPr>
            </a:lvl6pPr>
            <a:lvl7pPr marL="12223387" indent="0" algn="ctr">
              <a:buNone/>
              <a:defRPr>
                <a:solidFill>
                  <a:schemeClr val="tx1">
                    <a:tint val="75000"/>
                  </a:schemeClr>
                </a:solidFill>
              </a:defRPr>
            </a:lvl7pPr>
            <a:lvl8pPr marL="14260616" indent="0" algn="ctr">
              <a:buNone/>
              <a:defRPr>
                <a:solidFill>
                  <a:schemeClr val="tx1">
                    <a:tint val="75000"/>
                  </a:schemeClr>
                </a:solidFill>
              </a:defRPr>
            </a:lvl8pPr>
            <a:lvl9pPr marL="1629784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C42C8D-2B8F-4684-94BC-0DE71160E7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9CC98A-B28C-4737-8877-278948B74B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F4270-57C6-4CFA-8A24-4F2385DEFE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139328-B9FC-483A-B8DA-8F8E3ADF6B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9"/>
            <a:ext cx="32644080" cy="7200898"/>
          </a:xfrm>
        </p:spPr>
        <p:txBody>
          <a:bodyPr anchor="b"/>
          <a:lstStyle>
            <a:lvl1pPr marL="0" indent="0">
              <a:buNone/>
              <a:defRPr sz="8900">
                <a:solidFill>
                  <a:schemeClr val="tx1">
                    <a:tint val="75000"/>
                  </a:schemeClr>
                </a:solidFill>
              </a:defRPr>
            </a:lvl1pPr>
            <a:lvl2pPr marL="2037229" indent="0">
              <a:buNone/>
              <a:defRPr sz="8000">
                <a:solidFill>
                  <a:schemeClr val="tx1">
                    <a:tint val="75000"/>
                  </a:schemeClr>
                </a:solidFill>
              </a:defRPr>
            </a:lvl2pPr>
            <a:lvl3pPr marL="4074462" indent="0">
              <a:buNone/>
              <a:defRPr sz="7100">
                <a:solidFill>
                  <a:schemeClr val="tx1">
                    <a:tint val="75000"/>
                  </a:schemeClr>
                </a:solidFill>
              </a:defRPr>
            </a:lvl3pPr>
            <a:lvl4pPr marL="6111691" indent="0">
              <a:buNone/>
              <a:defRPr sz="6200">
                <a:solidFill>
                  <a:schemeClr val="tx1">
                    <a:tint val="75000"/>
                  </a:schemeClr>
                </a:solidFill>
              </a:defRPr>
            </a:lvl4pPr>
            <a:lvl5pPr marL="8148925" indent="0">
              <a:buNone/>
              <a:defRPr sz="6200">
                <a:solidFill>
                  <a:schemeClr val="tx1">
                    <a:tint val="75000"/>
                  </a:schemeClr>
                </a:solidFill>
              </a:defRPr>
            </a:lvl5pPr>
            <a:lvl6pPr marL="10186154" indent="0">
              <a:buNone/>
              <a:defRPr sz="6200">
                <a:solidFill>
                  <a:schemeClr val="tx1">
                    <a:tint val="75000"/>
                  </a:schemeClr>
                </a:solidFill>
              </a:defRPr>
            </a:lvl6pPr>
            <a:lvl7pPr marL="12223387" indent="0">
              <a:buNone/>
              <a:defRPr sz="6200">
                <a:solidFill>
                  <a:schemeClr val="tx1">
                    <a:tint val="75000"/>
                  </a:schemeClr>
                </a:solidFill>
              </a:defRPr>
            </a:lvl7pPr>
            <a:lvl8pPr marL="14260616" indent="0">
              <a:buNone/>
              <a:defRPr sz="6200">
                <a:solidFill>
                  <a:schemeClr val="tx1">
                    <a:tint val="75000"/>
                  </a:schemeClr>
                </a:solidFill>
              </a:defRPr>
            </a:lvl8pPr>
            <a:lvl9pPr marL="16297845"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D4F217-87ED-46E3-A763-F010E4874B7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7681"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970126"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30973-D91C-4958-BE4D-0057835B00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229" indent="0">
              <a:buNone/>
              <a:defRPr sz="8900" b="1"/>
            </a:lvl2pPr>
            <a:lvl3pPr marL="4074462" indent="0">
              <a:buNone/>
              <a:defRPr sz="8000" b="1"/>
            </a:lvl3pPr>
            <a:lvl4pPr marL="6111691" indent="0">
              <a:buNone/>
              <a:defRPr sz="7100" b="1"/>
            </a:lvl4pPr>
            <a:lvl5pPr marL="8148925" indent="0">
              <a:buNone/>
              <a:defRPr sz="7100" b="1"/>
            </a:lvl5pPr>
            <a:lvl6pPr marL="10186154" indent="0">
              <a:buNone/>
              <a:defRPr sz="7100" b="1"/>
            </a:lvl6pPr>
            <a:lvl7pPr marL="12223387" indent="0">
              <a:buNone/>
              <a:defRPr sz="7100" b="1"/>
            </a:lvl7pPr>
            <a:lvl8pPr marL="14260616" indent="0">
              <a:buNone/>
              <a:defRPr sz="7100" b="1"/>
            </a:lvl8pPr>
            <a:lvl9pPr marL="16297845"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11" y="7368542"/>
            <a:ext cx="16975455" cy="3070858"/>
          </a:xfrm>
        </p:spPr>
        <p:txBody>
          <a:bodyPr anchor="b"/>
          <a:lstStyle>
            <a:lvl1pPr marL="0" indent="0">
              <a:buNone/>
              <a:defRPr sz="10700" b="1"/>
            </a:lvl1pPr>
            <a:lvl2pPr marL="2037229" indent="0">
              <a:buNone/>
              <a:defRPr sz="8900" b="1"/>
            </a:lvl2pPr>
            <a:lvl3pPr marL="4074462" indent="0">
              <a:buNone/>
              <a:defRPr sz="8000" b="1"/>
            </a:lvl3pPr>
            <a:lvl4pPr marL="6111691" indent="0">
              <a:buNone/>
              <a:defRPr sz="7100" b="1"/>
            </a:lvl4pPr>
            <a:lvl5pPr marL="8148925" indent="0">
              <a:buNone/>
              <a:defRPr sz="7100" b="1"/>
            </a:lvl5pPr>
            <a:lvl6pPr marL="10186154" indent="0">
              <a:buNone/>
              <a:defRPr sz="7100" b="1"/>
            </a:lvl6pPr>
            <a:lvl7pPr marL="12223387" indent="0">
              <a:buNone/>
              <a:defRPr sz="7100" b="1"/>
            </a:lvl7pPr>
            <a:lvl8pPr marL="14260616" indent="0">
              <a:buNone/>
              <a:defRPr sz="7100" b="1"/>
            </a:lvl8pPr>
            <a:lvl9pPr marL="16297845"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11"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4FB43-5B94-4B7C-BE33-3DE4030311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2FA8D-D232-48D8-9FF1-E0D0437843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B4F09-E95D-452E-83CF-47310326EB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6"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7"/>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6" y="6888487"/>
            <a:ext cx="12634915" cy="22517102"/>
          </a:xfrm>
        </p:spPr>
        <p:txBody>
          <a:bodyPr/>
          <a:lstStyle>
            <a:lvl1pPr marL="0" indent="0">
              <a:buNone/>
              <a:defRPr sz="6200"/>
            </a:lvl1pPr>
            <a:lvl2pPr marL="2037229" indent="0">
              <a:buNone/>
              <a:defRPr sz="5300"/>
            </a:lvl2pPr>
            <a:lvl3pPr marL="4074462" indent="0">
              <a:buNone/>
              <a:defRPr sz="4500"/>
            </a:lvl3pPr>
            <a:lvl4pPr marL="6111691" indent="0">
              <a:buNone/>
              <a:defRPr sz="4000"/>
            </a:lvl4pPr>
            <a:lvl5pPr marL="8148925" indent="0">
              <a:buNone/>
              <a:defRPr sz="4000"/>
            </a:lvl5pPr>
            <a:lvl6pPr marL="10186154" indent="0">
              <a:buNone/>
              <a:defRPr sz="4000"/>
            </a:lvl6pPr>
            <a:lvl7pPr marL="12223387" indent="0">
              <a:buNone/>
              <a:defRPr sz="4000"/>
            </a:lvl7pPr>
            <a:lvl8pPr marL="14260616" indent="0">
              <a:buNone/>
              <a:defRPr sz="4000"/>
            </a:lvl8pPr>
            <a:lvl9pPr marL="16297845"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B0364-C24C-47D7-9B41-90AEC75192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229" indent="0">
              <a:buNone/>
              <a:defRPr sz="12500"/>
            </a:lvl2pPr>
            <a:lvl3pPr marL="4074462" indent="0">
              <a:buNone/>
              <a:defRPr sz="10700"/>
            </a:lvl3pPr>
            <a:lvl4pPr marL="6111691" indent="0">
              <a:buNone/>
              <a:defRPr sz="8900"/>
            </a:lvl4pPr>
            <a:lvl5pPr marL="8148925" indent="0">
              <a:buNone/>
              <a:defRPr sz="8900"/>
            </a:lvl5pPr>
            <a:lvl6pPr marL="10186154" indent="0">
              <a:buNone/>
              <a:defRPr sz="8900"/>
            </a:lvl6pPr>
            <a:lvl7pPr marL="12223387" indent="0">
              <a:buNone/>
              <a:defRPr sz="8900"/>
            </a:lvl7pPr>
            <a:lvl8pPr marL="14260616" indent="0">
              <a:buNone/>
              <a:defRPr sz="8900"/>
            </a:lvl8pPr>
            <a:lvl9pPr marL="16297845"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229" indent="0">
              <a:buNone/>
              <a:defRPr sz="5300"/>
            </a:lvl2pPr>
            <a:lvl3pPr marL="4074462" indent="0">
              <a:buNone/>
              <a:defRPr sz="4500"/>
            </a:lvl3pPr>
            <a:lvl4pPr marL="6111691" indent="0">
              <a:buNone/>
              <a:defRPr sz="4000"/>
            </a:lvl4pPr>
            <a:lvl5pPr marL="8148925" indent="0">
              <a:buNone/>
              <a:defRPr sz="4000"/>
            </a:lvl5pPr>
            <a:lvl6pPr marL="10186154" indent="0">
              <a:buNone/>
              <a:defRPr sz="4000"/>
            </a:lvl6pPr>
            <a:lvl7pPr marL="12223387" indent="0">
              <a:buNone/>
              <a:defRPr sz="4000"/>
            </a:lvl7pPr>
            <a:lvl8pPr marL="14260616" indent="0">
              <a:buNone/>
              <a:defRPr sz="4000"/>
            </a:lvl8pPr>
            <a:lvl9pPr marL="16297845"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72440C-C8C2-41DC-B40C-D99EEA31D3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446" tIns="203725" rIns="407446" bIns="20372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7"/>
            <a:ext cx="34564320" cy="21724622"/>
          </a:xfrm>
          <a:prstGeom prst="rect">
            <a:avLst/>
          </a:prstGeom>
        </p:spPr>
        <p:txBody>
          <a:bodyPr vert="horz" lIns="407446" tIns="203725" rIns="407446" bIns="2037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446" tIns="203725" rIns="407446" bIns="203725" rtlCol="0" anchor="ctr"/>
          <a:lstStyle>
            <a:lvl1pPr algn="l">
              <a:defRPr sz="53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446" tIns="203725" rIns="407446" bIns="203725"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446" tIns="203725" rIns="407446" bIns="203725" rtlCol="0" anchor="ctr"/>
          <a:lstStyle>
            <a:lvl1pPr algn="r">
              <a:defRPr sz="5300">
                <a:solidFill>
                  <a:schemeClr val="tx1">
                    <a:tint val="75000"/>
                  </a:schemeClr>
                </a:solidFill>
              </a:defRPr>
            </a:lvl1pPr>
          </a:lstStyle>
          <a:p>
            <a:fld id="{4AADDCE4-9FCD-4BF6-8537-71FDDD97EB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074462" rtl="0" eaLnBrk="1" latinLnBrk="0" hangingPunct="1">
        <a:spcBef>
          <a:spcPct val="0"/>
        </a:spcBef>
        <a:buNone/>
        <a:defRPr sz="19600" kern="1200">
          <a:solidFill>
            <a:schemeClr val="tx1"/>
          </a:solidFill>
          <a:latin typeface="+mj-lt"/>
          <a:ea typeface="+mj-ea"/>
          <a:cs typeface="+mj-cs"/>
        </a:defRPr>
      </a:lvl1pPr>
    </p:titleStyle>
    <p:bodyStyle>
      <a:lvl1pPr marL="1527925" indent="-1527925" algn="l" defTabSz="407446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0498" indent="-1273269" algn="l" defTabSz="407446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3075" indent="-1018617" algn="l" defTabSz="407446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0308"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67542"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4771"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2000"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79233"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16462" indent="-1018617" algn="l" defTabSz="407446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4462" rtl="0" eaLnBrk="1" latinLnBrk="0" hangingPunct="1">
        <a:defRPr sz="8000" kern="1200">
          <a:solidFill>
            <a:schemeClr val="tx1"/>
          </a:solidFill>
          <a:latin typeface="+mn-lt"/>
          <a:ea typeface="+mn-ea"/>
          <a:cs typeface="+mn-cs"/>
        </a:defRPr>
      </a:lvl1pPr>
      <a:lvl2pPr marL="2037229" algn="l" defTabSz="4074462" rtl="0" eaLnBrk="1" latinLnBrk="0" hangingPunct="1">
        <a:defRPr sz="8000" kern="1200">
          <a:solidFill>
            <a:schemeClr val="tx1"/>
          </a:solidFill>
          <a:latin typeface="+mn-lt"/>
          <a:ea typeface="+mn-ea"/>
          <a:cs typeface="+mn-cs"/>
        </a:defRPr>
      </a:lvl2pPr>
      <a:lvl3pPr marL="4074462" algn="l" defTabSz="4074462" rtl="0" eaLnBrk="1" latinLnBrk="0" hangingPunct="1">
        <a:defRPr sz="8000" kern="1200">
          <a:solidFill>
            <a:schemeClr val="tx1"/>
          </a:solidFill>
          <a:latin typeface="+mn-lt"/>
          <a:ea typeface="+mn-ea"/>
          <a:cs typeface="+mn-cs"/>
        </a:defRPr>
      </a:lvl3pPr>
      <a:lvl4pPr marL="6111691" algn="l" defTabSz="4074462" rtl="0" eaLnBrk="1" latinLnBrk="0" hangingPunct="1">
        <a:defRPr sz="8000" kern="1200">
          <a:solidFill>
            <a:schemeClr val="tx1"/>
          </a:solidFill>
          <a:latin typeface="+mn-lt"/>
          <a:ea typeface="+mn-ea"/>
          <a:cs typeface="+mn-cs"/>
        </a:defRPr>
      </a:lvl4pPr>
      <a:lvl5pPr marL="8148925" algn="l" defTabSz="4074462" rtl="0" eaLnBrk="1" latinLnBrk="0" hangingPunct="1">
        <a:defRPr sz="8000" kern="1200">
          <a:solidFill>
            <a:schemeClr val="tx1"/>
          </a:solidFill>
          <a:latin typeface="+mn-lt"/>
          <a:ea typeface="+mn-ea"/>
          <a:cs typeface="+mn-cs"/>
        </a:defRPr>
      </a:lvl5pPr>
      <a:lvl6pPr marL="10186154" algn="l" defTabSz="4074462" rtl="0" eaLnBrk="1" latinLnBrk="0" hangingPunct="1">
        <a:defRPr sz="8000" kern="1200">
          <a:solidFill>
            <a:schemeClr val="tx1"/>
          </a:solidFill>
          <a:latin typeface="+mn-lt"/>
          <a:ea typeface="+mn-ea"/>
          <a:cs typeface="+mn-cs"/>
        </a:defRPr>
      </a:lvl6pPr>
      <a:lvl7pPr marL="12223387" algn="l" defTabSz="4074462" rtl="0" eaLnBrk="1" latinLnBrk="0" hangingPunct="1">
        <a:defRPr sz="8000" kern="1200">
          <a:solidFill>
            <a:schemeClr val="tx1"/>
          </a:solidFill>
          <a:latin typeface="+mn-lt"/>
          <a:ea typeface="+mn-ea"/>
          <a:cs typeface="+mn-cs"/>
        </a:defRPr>
      </a:lvl7pPr>
      <a:lvl8pPr marL="14260616" algn="l" defTabSz="4074462" rtl="0" eaLnBrk="1" latinLnBrk="0" hangingPunct="1">
        <a:defRPr sz="8000" kern="1200">
          <a:solidFill>
            <a:schemeClr val="tx1"/>
          </a:solidFill>
          <a:latin typeface="+mn-lt"/>
          <a:ea typeface="+mn-ea"/>
          <a:cs typeface="+mn-cs"/>
        </a:defRPr>
      </a:lvl8pPr>
      <a:lvl9pPr marL="16297845" algn="l" defTabSz="407446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4.png"/><Relationship Id="rId20" Type="http://schemas.openxmlformats.org/officeDocument/2006/relationships/oleObject" Target="../embeddings/Microsoft_Equation3.bin"/><Relationship Id="rId21" Type="http://schemas.openxmlformats.org/officeDocument/2006/relationships/image" Target="../media/image5.emf"/><Relationship Id="rId22" Type="http://schemas.openxmlformats.org/officeDocument/2006/relationships/oleObject" Target="../embeddings/oleObject3.bin"/><Relationship Id="rId23" Type="http://schemas.openxmlformats.org/officeDocument/2006/relationships/image" Target="../media/image6.emf"/><Relationship Id="rId24" Type="http://schemas.openxmlformats.org/officeDocument/2006/relationships/oleObject" Target="../embeddings/Microsoft_Equation4.bin"/><Relationship Id="rId25" Type="http://schemas.openxmlformats.org/officeDocument/2006/relationships/image" Target="../media/image7.emf"/><Relationship Id="rId26" Type="http://schemas.openxmlformats.org/officeDocument/2006/relationships/oleObject" Target="../embeddings/Microsoft_Equation5.bin"/><Relationship Id="rId27" Type="http://schemas.openxmlformats.org/officeDocument/2006/relationships/image" Target="../media/image8.emf"/><Relationship Id="rId10" Type="http://schemas.openxmlformats.org/officeDocument/2006/relationships/image" Target="../media/image15.png"/><Relationship Id="rId11" Type="http://schemas.openxmlformats.org/officeDocument/2006/relationships/oleObject" Target="../embeddings/oleObject1.bin"/><Relationship Id="rId12" Type="http://schemas.openxmlformats.org/officeDocument/2006/relationships/image" Target="../media/image1.wmf"/><Relationship Id="rId13" Type="http://schemas.openxmlformats.org/officeDocument/2006/relationships/image" Target="../media/image16.png"/><Relationship Id="rId14" Type="http://schemas.openxmlformats.org/officeDocument/2006/relationships/oleObject" Target="../embeddings/oleObject2.bin"/><Relationship Id="rId15" Type="http://schemas.openxmlformats.org/officeDocument/2006/relationships/image" Target="../media/image2.emf"/><Relationship Id="rId16" Type="http://schemas.openxmlformats.org/officeDocument/2006/relationships/oleObject" Target="../embeddings/Microsoft_Equation1.bin"/><Relationship Id="rId17" Type="http://schemas.openxmlformats.org/officeDocument/2006/relationships/image" Target="../media/image3.emf"/><Relationship Id="rId18" Type="http://schemas.openxmlformats.org/officeDocument/2006/relationships/oleObject" Target="../embeddings/Microsoft_Equation2.bin"/><Relationship Id="rId19"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9.jpe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081" name="Text Box 9"/>
          <p:cNvSpPr txBox="1">
            <a:spLocks noChangeArrowheads="1"/>
          </p:cNvSpPr>
          <p:nvPr/>
        </p:nvSpPr>
        <p:spPr bwMode="auto">
          <a:xfrm>
            <a:off x="1000125" y="5791200"/>
            <a:ext cx="36404550"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4189" tIns="334189" rIns="334189" bIns="334189"/>
          <a:lstStyle>
            <a:lvl1pPr defTabSz="849313">
              <a:defRPr sz="2400">
                <a:solidFill>
                  <a:schemeClr val="tx1"/>
                </a:solidFill>
                <a:latin typeface="Times New Roman" pitchFamily="18" charset="0"/>
              </a:defRPr>
            </a:lvl1pPr>
            <a:lvl2pPr marL="423863" defTabSz="849313">
              <a:defRPr sz="2400">
                <a:solidFill>
                  <a:schemeClr val="tx1"/>
                </a:solidFill>
                <a:latin typeface="Times New Roman" pitchFamily="18" charset="0"/>
              </a:defRPr>
            </a:lvl2pPr>
            <a:lvl3pPr marL="849313" defTabSz="849313">
              <a:defRPr sz="2400">
                <a:solidFill>
                  <a:schemeClr val="tx1"/>
                </a:solidFill>
                <a:latin typeface="Times New Roman" pitchFamily="18" charset="0"/>
              </a:defRPr>
            </a:lvl3pPr>
            <a:lvl4pPr marL="1273175" defTabSz="849313">
              <a:defRPr sz="2400">
                <a:solidFill>
                  <a:schemeClr val="tx1"/>
                </a:solidFill>
                <a:latin typeface="Times New Roman" pitchFamily="18" charset="0"/>
              </a:defRPr>
            </a:lvl4pPr>
            <a:lvl5pPr marL="1698625" defTabSz="849313">
              <a:defRPr sz="2400">
                <a:solidFill>
                  <a:schemeClr val="tx1"/>
                </a:solidFill>
                <a:latin typeface="Times New Roman" pitchFamily="18" charset="0"/>
              </a:defRPr>
            </a:lvl5pPr>
            <a:lvl6pPr marL="2155825" defTabSz="849313" fontAlgn="base">
              <a:spcBef>
                <a:spcPct val="0"/>
              </a:spcBef>
              <a:spcAft>
                <a:spcPct val="0"/>
              </a:spcAft>
              <a:defRPr sz="2400">
                <a:solidFill>
                  <a:schemeClr val="tx1"/>
                </a:solidFill>
                <a:latin typeface="Times New Roman" pitchFamily="18" charset="0"/>
              </a:defRPr>
            </a:lvl6pPr>
            <a:lvl7pPr marL="2613025" defTabSz="849313" fontAlgn="base">
              <a:spcBef>
                <a:spcPct val="0"/>
              </a:spcBef>
              <a:spcAft>
                <a:spcPct val="0"/>
              </a:spcAft>
              <a:defRPr sz="2400">
                <a:solidFill>
                  <a:schemeClr val="tx1"/>
                </a:solidFill>
                <a:latin typeface="Times New Roman" pitchFamily="18" charset="0"/>
              </a:defRPr>
            </a:lvl7pPr>
            <a:lvl8pPr marL="3070225" defTabSz="849313" fontAlgn="base">
              <a:spcBef>
                <a:spcPct val="0"/>
              </a:spcBef>
              <a:spcAft>
                <a:spcPct val="0"/>
              </a:spcAft>
              <a:defRPr sz="2400">
                <a:solidFill>
                  <a:schemeClr val="tx1"/>
                </a:solidFill>
                <a:latin typeface="Times New Roman" pitchFamily="18" charset="0"/>
              </a:defRPr>
            </a:lvl8pPr>
            <a:lvl9pPr marL="3527425" defTabSz="849313" fontAlgn="base">
              <a:spcBef>
                <a:spcPct val="0"/>
              </a:spcBef>
              <a:spcAft>
                <a:spcPct val="0"/>
              </a:spcAft>
              <a:defRPr sz="2400">
                <a:solidFill>
                  <a:schemeClr val="tx1"/>
                </a:solidFill>
                <a:latin typeface="Times New Roman" pitchFamily="18" charset="0"/>
              </a:defRPr>
            </a:lvl9pPr>
          </a:lstStyle>
          <a:p>
            <a:pPr algn="ctr"/>
            <a:r>
              <a:rPr lang="en-CA" sz="5400" dirty="0" smtClean="0"/>
              <a:t>Michael Conrad,</a:t>
            </a:r>
            <a:r>
              <a:rPr lang="en-US" sz="5400" dirty="0" smtClean="0"/>
              <a:t> </a:t>
            </a:r>
            <a:r>
              <a:rPr lang="en-CA" sz="5400" dirty="0" smtClean="0"/>
              <a:t>Faculty Sponsors: Jim </a:t>
            </a:r>
            <a:r>
              <a:rPr lang="en-CA" sz="5400" dirty="0" err="1" smtClean="0"/>
              <a:t>Hetrick</a:t>
            </a:r>
            <a:r>
              <a:rPr lang="en-CA" sz="5400" dirty="0" smtClean="0"/>
              <a:t> and </a:t>
            </a:r>
            <a:r>
              <a:rPr lang="en-CA" sz="5400" dirty="0" err="1" smtClean="0"/>
              <a:t>Vaman</a:t>
            </a:r>
            <a:r>
              <a:rPr lang="en-CA" sz="5400" dirty="0" smtClean="0"/>
              <a:t> </a:t>
            </a:r>
            <a:r>
              <a:rPr lang="en-CA" sz="5400" dirty="0" err="1" smtClean="0"/>
              <a:t>Naik</a:t>
            </a:r>
            <a:endParaRPr lang="en-US" sz="5400" dirty="0" smtClean="0"/>
          </a:p>
          <a:p>
            <a:pPr algn="ctr" eaLnBrk="0" hangingPunct="0">
              <a:spcBef>
                <a:spcPct val="20000"/>
              </a:spcBef>
            </a:pPr>
            <a:r>
              <a:rPr lang="en-GB" sz="4500" dirty="0" smtClean="0">
                <a:latin typeface="Arial" pitchFamily="34" charset="0"/>
              </a:rPr>
              <a:t>conradma@umich.edu, jameshet@umich.edu, vmnaik@umich.edu</a:t>
            </a:r>
            <a:endParaRPr lang="en-GB" sz="4500" dirty="0">
              <a:latin typeface="Arial" pitchFamily="34" charset="0"/>
            </a:endParaRPr>
          </a:p>
        </p:txBody>
      </p:sp>
      <p:sp>
        <p:nvSpPr>
          <p:cNvPr id="3083" name="Rectangle 11"/>
          <p:cNvSpPr>
            <a:spLocks noChangeArrowheads="1"/>
          </p:cNvSpPr>
          <p:nvPr/>
        </p:nvSpPr>
        <p:spPr bwMode="auto">
          <a:xfrm>
            <a:off x="0" y="44450"/>
            <a:ext cx="38404800" cy="329184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5" name="Rectangle 13"/>
          <p:cNvSpPr>
            <a:spLocks noChangeArrowheads="1"/>
          </p:cNvSpPr>
          <p:nvPr/>
        </p:nvSpPr>
        <p:spPr bwMode="auto">
          <a:xfrm>
            <a:off x="28956000" y="27889200"/>
            <a:ext cx="8601075" cy="3733800"/>
          </a:xfrm>
          <a:prstGeom prst="rect">
            <a:avLst/>
          </a:prstGeom>
          <a:solidFill>
            <a:schemeClr val="bg1"/>
          </a:solidFill>
          <a:ln w="82550">
            <a:solidFill>
              <a:schemeClr val="accent1"/>
            </a:solidFill>
          </a:ln>
          <a:effectLst/>
          <a:extLst/>
        </p:spPr>
        <p:txBody>
          <a:bodyPr lIns="228600" tIns="228600" rIns="228600" bIns="228600"/>
          <a:lstStyle/>
          <a:p>
            <a:pPr defTabSz="849313" eaLnBrk="0" hangingPunct="0">
              <a:spcBef>
                <a:spcPct val="50000"/>
              </a:spcBef>
            </a:pPr>
            <a:r>
              <a:rPr lang="en-GB" sz="3600" b="1" dirty="0" smtClean="0">
                <a:solidFill>
                  <a:srgbClr val="0070C0"/>
                </a:solidFill>
                <a:latin typeface="Arial" pitchFamily="34" charset="0"/>
              </a:rPr>
              <a:t>References</a:t>
            </a:r>
          </a:p>
          <a:p>
            <a:pPr defTabSz="849313" eaLnBrk="0" hangingPunct="0">
              <a:spcBef>
                <a:spcPct val="50000"/>
              </a:spcBef>
            </a:pPr>
            <a:endParaRPr lang="en-GB" sz="2200" b="1" dirty="0">
              <a:solidFill>
                <a:srgbClr val="0070C0"/>
              </a:solidFill>
              <a:latin typeface="+mj-lt"/>
            </a:endParaRPr>
          </a:p>
          <a:p>
            <a:r>
              <a:rPr lang="en-CA" sz="2200" b="1" baseline="30000" dirty="0" smtClean="0">
                <a:cs typeface="Times New Roman" pitchFamily="18" charset="0"/>
              </a:rPr>
              <a:t>1</a:t>
            </a:r>
            <a:r>
              <a:rPr lang="en-CA" sz="2200" b="1" dirty="0" smtClean="0">
                <a:cs typeface="Times New Roman" pitchFamily="18" charset="0"/>
              </a:rPr>
              <a:t>Marion and </a:t>
            </a:r>
            <a:r>
              <a:rPr lang="en-CA" sz="2200" b="1" dirty="0" err="1" smtClean="0">
                <a:cs typeface="Times New Roman" pitchFamily="18" charset="0"/>
              </a:rPr>
              <a:t>Thorton</a:t>
            </a:r>
            <a:r>
              <a:rPr lang="en-CA" sz="2200" b="1" dirty="0" smtClean="0">
                <a:cs typeface="Times New Roman" pitchFamily="18" charset="0"/>
              </a:rPr>
              <a:t>. </a:t>
            </a:r>
            <a:r>
              <a:rPr lang="en-CA" sz="2200" b="1" i="1" dirty="0" smtClean="0">
                <a:cs typeface="Times New Roman" pitchFamily="18" charset="0"/>
              </a:rPr>
              <a:t>Classical Dynamics of Particles and Systems</a:t>
            </a:r>
            <a:r>
              <a:rPr lang="en-CA" sz="2200" b="1" dirty="0" smtClean="0">
                <a:cs typeface="Times New Roman" pitchFamily="18" charset="0"/>
              </a:rPr>
              <a:t>. Belmont, CA, Thomson, 2004 p. 100.</a:t>
            </a:r>
            <a:endParaRPr lang="en-US" sz="2200" b="1" dirty="0" smtClean="0">
              <a:cs typeface="Times New Roman" pitchFamily="18" charset="0"/>
            </a:endParaRPr>
          </a:p>
          <a:p>
            <a:r>
              <a:rPr lang="en-CA" sz="2200" b="1" baseline="30000" dirty="0" smtClean="0">
                <a:cs typeface="Times New Roman" pitchFamily="18" charset="0"/>
              </a:rPr>
              <a:t>2</a:t>
            </a:r>
            <a:r>
              <a:rPr lang="en-CA" sz="2200" b="1" dirty="0" smtClean="0">
                <a:cs typeface="Times New Roman" pitchFamily="18" charset="0"/>
              </a:rPr>
              <a:t>Teachspin Manual. </a:t>
            </a:r>
            <a:r>
              <a:rPr lang="en-US" sz="2200" b="1" dirty="0" err="1" smtClean="0">
                <a:cs typeface="Times New Roman" pitchFamily="18" charset="0"/>
              </a:rPr>
              <a:t>TeachSpin</a:t>
            </a:r>
            <a:r>
              <a:rPr lang="en-US" sz="2200" b="1" dirty="0" smtClean="0">
                <a:cs typeface="Times New Roman" pitchFamily="18" charset="0"/>
              </a:rPr>
              <a:t> Torsion Oscillator. </a:t>
            </a:r>
            <a:r>
              <a:rPr lang="en-CA" sz="2200" b="1" dirty="0" smtClean="0">
                <a:cs typeface="Times New Roman" pitchFamily="18" charset="0"/>
              </a:rPr>
              <a:t>p. 1.</a:t>
            </a:r>
            <a:endParaRPr lang="en-US" sz="2200" b="1" dirty="0">
              <a:cs typeface="Times New Roman" pitchFamily="18" charset="0"/>
            </a:endParaRPr>
          </a:p>
          <a:p>
            <a:pPr defTabSz="849313" eaLnBrk="0" hangingPunct="0">
              <a:spcBef>
                <a:spcPct val="50000"/>
              </a:spcBef>
            </a:pPr>
            <a:endParaRPr lang="en-GB" sz="1800" b="1" dirty="0">
              <a:latin typeface="Arial" pitchFamily="34" charset="0"/>
            </a:endParaRPr>
          </a:p>
          <a:p>
            <a:pPr defTabSz="849313" eaLnBrk="0" hangingPunct="0">
              <a:spcBef>
                <a:spcPct val="50000"/>
              </a:spcBef>
            </a:pPr>
            <a:endParaRPr lang="en-GB" sz="3600" b="1" dirty="0">
              <a:solidFill>
                <a:srgbClr val="006699"/>
              </a:solidFill>
              <a:latin typeface="Arial" pitchFamily="34" charset="0"/>
            </a:endParaRPr>
          </a:p>
        </p:txBody>
      </p:sp>
      <p:sp>
        <p:nvSpPr>
          <p:cNvPr id="3086" name="Rectangle 14"/>
          <p:cNvSpPr>
            <a:spLocks noChangeArrowheads="1"/>
          </p:cNvSpPr>
          <p:nvPr/>
        </p:nvSpPr>
        <p:spPr bwMode="auto">
          <a:xfrm>
            <a:off x="1055941" y="16002000"/>
            <a:ext cx="8604504" cy="15697198"/>
          </a:xfrm>
          <a:prstGeom prst="rect">
            <a:avLst/>
          </a:prstGeom>
          <a:solidFill>
            <a:schemeClr val="bg1"/>
          </a:solidFill>
          <a:ln w="82550">
            <a:solidFill>
              <a:schemeClr val="accent1"/>
            </a:solidFill>
          </a:ln>
          <a:effectLst/>
          <a:extLst/>
        </p:spPr>
        <p:txBody>
          <a:bodyPr lIns="228600" tIns="228600" rIns="228600" bIns="228600"/>
          <a:lstStyle/>
          <a:p>
            <a:pPr defTabSz="849313" eaLnBrk="0" hangingPunct="0">
              <a:spcBef>
                <a:spcPct val="50000"/>
              </a:spcBef>
            </a:pPr>
            <a:r>
              <a:rPr lang="en-GB" sz="3600" b="1" dirty="0">
                <a:solidFill>
                  <a:srgbClr val="006699"/>
                </a:solidFill>
                <a:latin typeface="Arial" pitchFamily="34" charset="0"/>
              </a:rPr>
              <a:t>Objectives</a:t>
            </a:r>
          </a:p>
          <a:p>
            <a:pPr defTabSz="849313" eaLnBrk="0" hangingPunct="0">
              <a:spcBef>
                <a:spcPct val="50000"/>
              </a:spcBef>
            </a:pPr>
            <a:r>
              <a:rPr lang="en-CA" sz="2200" b="1" dirty="0" smtClean="0"/>
              <a:t>We use the </a:t>
            </a:r>
            <a:r>
              <a:rPr lang="en-CA" sz="2200" b="1" dirty="0" err="1" smtClean="0"/>
              <a:t>TeachSpin</a:t>
            </a:r>
            <a:r>
              <a:rPr lang="en-CA" sz="2200" b="1" dirty="0" smtClean="0"/>
              <a:t> Torsional Oscillator to model a simple harmonic oscillator. This model can be made more complex by adding a damping and driving force. By exploring how the amplitude of a dampened driven oscillator behaves over time we can understand the interaction between these forces through measurable quantities.</a:t>
            </a:r>
          </a:p>
          <a:p>
            <a:endParaRPr lang="en-CA" sz="2200" b="1" dirty="0"/>
          </a:p>
          <a:p>
            <a:r>
              <a:rPr lang="en-CA" sz="2200" b="1" dirty="0" smtClean="0"/>
              <a:t>First we need to model </a:t>
            </a:r>
            <a:r>
              <a:rPr lang="en-US" sz="2200" b="1" dirty="0" smtClean="0"/>
              <a:t>the three forces acting on the system: the restoring force, the damping force, and the driving force</a:t>
            </a:r>
            <a:r>
              <a:rPr lang="en-US" sz="2200" b="1" baseline="30000" dirty="0" smtClean="0"/>
              <a:t>1</a:t>
            </a:r>
            <a:r>
              <a:rPr lang="en-US" sz="2200" b="1" dirty="0" smtClean="0"/>
              <a:t>.</a:t>
            </a:r>
          </a:p>
          <a:p>
            <a:endParaRPr lang="en-US" sz="2200" b="1" dirty="0"/>
          </a:p>
          <a:p>
            <a:endParaRPr lang="en-US" sz="2200" b="1" dirty="0" smtClean="0"/>
          </a:p>
          <a:p>
            <a:endParaRPr lang="en-US" sz="2200" b="1" dirty="0"/>
          </a:p>
          <a:p>
            <a:endParaRPr lang="en-US" sz="2200" b="1" dirty="0" smtClean="0"/>
          </a:p>
          <a:p>
            <a:r>
              <a:rPr lang="en-US" sz="2200" b="1" dirty="0" smtClean="0"/>
              <a:t>We also need to define the damping coefficient and the natural frequency of the oscillator.</a:t>
            </a:r>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r>
              <a:rPr lang="en-US" sz="2200" b="1" dirty="0" smtClean="0"/>
              <a:t>We can now solve for the equation of motion of the oscillator.</a:t>
            </a:r>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r>
              <a:rPr lang="en-US" sz="2200" b="1" dirty="0" smtClean="0"/>
              <a:t>Where</a:t>
            </a:r>
            <a:r>
              <a:rPr lang="en-US" sz="2200" b="1" baseline="30000" dirty="0" smtClean="0"/>
              <a:t>1</a:t>
            </a:r>
            <a:endParaRPr lang="en-US" sz="2200" b="1" dirty="0" smtClean="0"/>
          </a:p>
          <a:p>
            <a:endParaRPr lang="en-US" sz="2200" b="1" dirty="0"/>
          </a:p>
          <a:p>
            <a:endParaRPr lang="en-US" sz="2200" b="1" dirty="0" smtClean="0"/>
          </a:p>
          <a:p>
            <a:endParaRPr lang="en-US" sz="2200" b="1" dirty="0"/>
          </a:p>
          <a:p>
            <a:endParaRPr lang="en-US" sz="2200" b="1" dirty="0" smtClean="0"/>
          </a:p>
          <a:p>
            <a:endParaRPr lang="en-US" sz="2200" b="1" dirty="0"/>
          </a:p>
          <a:p>
            <a:endParaRPr lang="en-US" sz="2200" b="1" dirty="0" smtClean="0"/>
          </a:p>
          <a:p>
            <a:endParaRPr lang="en-US" sz="2200" b="1" dirty="0" smtClean="0"/>
          </a:p>
          <a:p>
            <a:r>
              <a:rPr lang="en-US" sz="2200" b="1" dirty="0"/>
              <a:t>W</a:t>
            </a:r>
            <a:r>
              <a:rPr lang="en-US" sz="2200" b="1" dirty="0" smtClean="0"/>
              <a:t>e can measure system parameters like position, amplitude, and resonance in order to experimentally confirm that this theoretical model matches experimental results.</a:t>
            </a:r>
          </a:p>
          <a:p>
            <a:endParaRPr lang="en-US" sz="2200" b="1" dirty="0"/>
          </a:p>
          <a:p>
            <a:endParaRPr lang="en-US" sz="2200" b="1" dirty="0"/>
          </a:p>
        </p:txBody>
      </p:sp>
      <p:sp>
        <p:nvSpPr>
          <p:cNvPr id="3087" name="Rectangle 15"/>
          <p:cNvSpPr>
            <a:spLocks noChangeArrowheads="1"/>
          </p:cNvSpPr>
          <p:nvPr/>
        </p:nvSpPr>
        <p:spPr bwMode="auto">
          <a:xfrm>
            <a:off x="10319911" y="8909876"/>
            <a:ext cx="8601075" cy="22761575"/>
          </a:xfrm>
          <a:prstGeom prst="rect">
            <a:avLst/>
          </a:prstGeom>
          <a:ln w="76200" cmpd="sng">
            <a:solidFill>
              <a:schemeClr val="accent1"/>
            </a:solidFill>
            <a:headEnd/>
            <a:tailEnd/>
          </a:ln>
          <a:extLst/>
        </p:spPr>
        <p:style>
          <a:lnRef idx="2">
            <a:schemeClr val="accent1"/>
          </a:lnRef>
          <a:fillRef idx="1">
            <a:schemeClr val="lt1"/>
          </a:fillRef>
          <a:effectRef idx="0">
            <a:schemeClr val="accent1"/>
          </a:effectRef>
          <a:fontRef idx="minor">
            <a:schemeClr val="dk1"/>
          </a:fontRef>
        </p:style>
        <p:txBody>
          <a:bodyPr lIns="228600" tIns="228600" rIns="228600" bIns="228600"/>
          <a:lstStyle/>
          <a:p>
            <a:pPr marL="354013" indent="-354013" defTabSz="849313" eaLnBrk="0" hangingPunct="0">
              <a:spcBef>
                <a:spcPct val="50000"/>
              </a:spcBef>
            </a:pPr>
            <a:r>
              <a:rPr lang="en-GB" sz="3600" b="1" dirty="0">
                <a:solidFill>
                  <a:srgbClr val="0070C0"/>
                </a:solidFill>
                <a:latin typeface="Arial" pitchFamily="34" charset="0"/>
              </a:rPr>
              <a:t>Methods</a:t>
            </a:r>
          </a:p>
          <a:p>
            <a:endParaRPr lang="en-CA" sz="2200" b="1" dirty="0" smtClean="0"/>
          </a:p>
          <a:p>
            <a:r>
              <a:rPr lang="en-CA" sz="2200" b="1" dirty="0" smtClean="0"/>
              <a:t>For this experiment, we used the </a:t>
            </a:r>
            <a:r>
              <a:rPr lang="en-CA" sz="2200" b="1" dirty="0" err="1" smtClean="0"/>
              <a:t>TeachSpin</a:t>
            </a:r>
            <a:r>
              <a:rPr lang="en-CA" sz="2200" b="1" dirty="0" smtClean="0"/>
              <a:t> Torsion Oscillator</a:t>
            </a:r>
            <a:r>
              <a:rPr lang="en-CA" sz="2200" b="1" baseline="30000" dirty="0" smtClean="0"/>
              <a:t>2</a:t>
            </a:r>
            <a:r>
              <a:rPr lang="en-CA" sz="2200" b="1" dirty="0" smtClean="0"/>
              <a:t> shown below. The oscillating component is a cable attached to a rotor. This instrument can measure the displacement of the rotor as well as its velocity. Eddy currents can apply a damping force and a function generator can supply a driving force.</a:t>
            </a:r>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CA" sz="2200" b="1" dirty="0"/>
          </a:p>
          <a:p>
            <a:endParaRPr lang="en-CA" sz="2200" b="1" dirty="0" smtClean="0"/>
          </a:p>
          <a:p>
            <a:endParaRPr lang="en-US" sz="2200" b="1" dirty="0" smtClean="0"/>
          </a:p>
          <a:p>
            <a:endParaRPr lang="en-CA" sz="2200" b="1" dirty="0" smtClean="0">
              <a:latin typeface="Times New Roman"/>
              <a:cs typeface="Times New Roman"/>
            </a:endParaRPr>
          </a:p>
          <a:p>
            <a:r>
              <a:rPr lang="en-CA" sz="2200" b="1" dirty="0" smtClean="0">
                <a:latin typeface="Times New Roman"/>
                <a:cs typeface="Times New Roman"/>
              </a:rPr>
              <a:t>Our first method for determining the damping coefficients is to set the rotor oscillating while a damping force is being applied. </a:t>
            </a:r>
            <a:r>
              <a:rPr lang="en-CA" sz="2200" b="1" dirty="0">
                <a:latin typeface="Times New Roman"/>
                <a:cs typeface="Times New Roman"/>
              </a:rPr>
              <a:t>I</a:t>
            </a:r>
            <a:r>
              <a:rPr lang="en-CA" sz="2200" b="1" dirty="0" smtClean="0">
                <a:latin typeface="Times New Roman"/>
                <a:cs typeface="Times New Roman"/>
              </a:rPr>
              <a:t>n </a:t>
            </a:r>
            <a:r>
              <a:rPr lang="en-CA" sz="2200" b="1" dirty="0">
                <a:latin typeface="Times New Roman"/>
                <a:cs typeface="Times New Roman"/>
              </a:rPr>
              <a:t>the absence of a driving frequency, the position function will follow the transient solution until it decays to zero. </a:t>
            </a:r>
            <a:r>
              <a:rPr lang="en-CA" sz="2200" b="1" dirty="0" smtClean="0">
                <a:latin typeface="Times New Roman"/>
                <a:cs typeface="Times New Roman"/>
              </a:rPr>
              <a:t> The transient solution is taken from the equation of motion such that</a:t>
            </a:r>
          </a:p>
          <a:p>
            <a:endParaRPr lang="en-CA" sz="2200" b="1" dirty="0">
              <a:latin typeface="Times New Roman"/>
              <a:cs typeface="Times New Roman"/>
            </a:endParaRPr>
          </a:p>
          <a:p>
            <a:endParaRPr lang="en-CA" sz="2200" b="1" dirty="0" smtClean="0">
              <a:latin typeface="Times New Roman"/>
              <a:cs typeface="Times New Roman"/>
            </a:endParaRPr>
          </a:p>
          <a:p>
            <a:endParaRPr lang="en-CA" sz="2200" b="1" dirty="0">
              <a:latin typeface="Times New Roman"/>
              <a:cs typeface="Times New Roman"/>
            </a:endParaRPr>
          </a:p>
          <a:p>
            <a:endParaRPr lang="en-CA" sz="2200" b="1" dirty="0" smtClean="0">
              <a:latin typeface="Times New Roman"/>
              <a:cs typeface="Times New Roman"/>
            </a:endParaRPr>
          </a:p>
          <a:p>
            <a:endParaRPr lang="en-CA" sz="2200" b="1" dirty="0" smtClean="0">
              <a:latin typeface="Times New Roman"/>
              <a:cs typeface="Times New Roman"/>
            </a:endParaRPr>
          </a:p>
          <a:p>
            <a:r>
              <a:rPr lang="en-CA" sz="2200" b="1" dirty="0" smtClean="0">
                <a:latin typeface="Times New Roman"/>
                <a:cs typeface="Times New Roman"/>
              </a:rPr>
              <a:t>We record </a:t>
            </a:r>
            <a:r>
              <a:rPr lang="en-CA" sz="2200" b="1" dirty="0">
                <a:latin typeface="Times New Roman"/>
                <a:cs typeface="Times New Roman"/>
              </a:rPr>
              <a:t>the displacement from the rest position at different time </a:t>
            </a:r>
            <a:r>
              <a:rPr lang="en-CA" sz="2200" b="1" dirty="0" smtClean="0">
                <a:latin typeface="Times New Roman"/>
                <a:cs typeface="Times New Roman"/>
              </a:rPr>
              <a:t>intervals</a:t>
            </a:r>
            <a:r>
              <a:rPr lang="en-CA" sz="2200" b="1" dirty="0">
                <a:latin typeface="Times New Roman"/>
                <a:cs typeface="Times New Roman"/>
              </a:rPr>
              <a:t> </a:t>
            </a:r>
            <a:r>
              <a:rPr lang="en-CA" sz="2200" b="1" dirty="0" smtClean="0">
                <a:latin typeface="Times New Roman"/>
                <a:cs typeface="Times New Roman"/>
              </a:rPr>
              <a:t>and fit it according to the transient solution in order to solve for the damping coefficient. </a:t>
            </a:r>
            <a:endParaRPr lang="en-US" sz="2200" b="1" dirty="0">
              <a:latin typeface="Times New Roman"/>
              <a:cs typeface="Times New Roman"/>
            </a:endParaRPr>
          </a:p>
          <a:p>
            <a:endParaRPr lang="en-US" sz="2200" b="1" dirty="0" smtClean="0">
              <a:latin typeface="Times New Roman"/>
              <a:cs typeface="Times New Roman"/>
            </a:endParaRPr>
          </a:p>
          <a:p>
            <a:r>
              <a:rPr lang="en-US" sz="2200" b="1" dirty="0" smtClean="0">
                <a:latin typeface="Times New Roman"/>
                <a:cs typeface="Times New Roman"/>
              </a:rPr>
              <a:t>Our second method for calculating the damping coefficient is to apply a driving force and measure the maximum amplitude of the rotor at different driving frequencies. These maximum amplitudes are resonance peaks and they can be fit to amplitude of the steady state solution of the equation of motion. This amplitude is</a:t>
            </a:r>
          </a:p>
          <a:p>
            <a:endParaRPr lang="en-US" sz="2200" b="1" dirty="0">
              <a:latin typeface="Times New Roman"/>
              <a:cs typeface="Times New Roman"/>
            </a:endParaRPr>
          </a:p>
          <a:p>
            <a:endParaRPr lang="en-US" sz="2200" b="1" dirty="0" smtClean="0">
              <a:latin typeface="Times New Roman"/>
              <a:cs typeface="Times New Roman"/>
            </a:endParaRPr>
          </a:p>
          <a:p>
            <a:endParaRPr lang="en-US" sz="2200" b="1" dirty="0">
              <a:latin typeface="Times New Roman"/>
              <a:cs typeface="Times New Roman"/>
            </a:endParaRPr>
          </a:p>
          <a:p>
            <a:endParaRPr lang="en-US" sz="2200" b="1" dirty="0" smtClean="0">
              <a:latin typeface="Times New Roman"/>
              <a:cs typeface="Times New Roman"/>
            </a:endParaRPr>
          </a:p>
          <a:p>
            <a:endParaRPr lang="en-US" sz="2200" b="1" dirty="0">
              <a:latin typeface="Times New Roman"/>
              <a:cs typeface="Times New Roman"/>
            </a:endParaRPr>
          </a:p>
          <a:p>
            <a:endParaRPr lang="en-US" sz="2200" b="1" dirty="0" smtClean="0">
              <a:latin typeface="Times New Roman"/>
              <a:cs typeface="Times New Roman"/>
            </a:endParaRPr>
          </a:p>
          <a:p>
            <a:endParaRPr lang="en-US" sz="2200" b="1" dirty="0">
              <a:latin typeface="Times New Roman"/>
              <a:cs typeface="Times New Roman"/>
            </a:endParaRPr>
          </a:p>
          <a:p>
            <a:r>
              <a:rPr lang="en-US" sz="2200" b="1" dirty="0" smtClean="0">
                <a:latin typeface="Times New Roman"/>
                <a:cs typeface="Times New Roman"/>
              </a:rPr>
              <a:t>We performed both of these experiments at two different levels of damping: light and heavy and used these two methods to calculate the respective damping coefficients. From these results we are able to compare not only the two distinct methods of measuring the damping coefficient, but also how two different damping coefficients behave under each model.</a:t>
            </a:r>
          </a:p>
          <a:p>
            <a:endParaRPr lang="en-AU" sz="1800" b="1" dirty="0" smtClean="0">
              <a:latin typeface="Arial" pitchFamily="34" charset="0"/>
            </a:endParaRPr>
          </a:p>
          <a:p>
            <a:pPr marL="354013" indent="-354013" defTabSz="849313" eaLnBrk="0" hangingPunct="0">
              <a:spcBef>
                <a:spcPct val="50000"/>
              </a:spcBef>
              <a:buSzPct val="60000"/>
              <a:buFont typeface="Monotype Sorts" pitchFamily="2" charset="2"/>
              <a:buNone/>
            </a:pPr>
            <a:endParaRPr lang="en-AU" sz="1800" b="1" dirty="0" smtClean="0">
              <a:latin typeface="Arial" pitchFamily="34" charset="0"/>
            </a:endParaRPr>
          </a:p>
          <a:p>
            <a:pPr marL="354013" indent="-354013" defTabSz="849313" eaLnBrk="0" hangingPunct="0">
              <a:spcBef>
                <a:spcPct val="50000"/>
              </a:spcBef>
              <a:buSzPct val="60000"/>
              <a:buFont typeface="Monotype Sorts" pitchFamily="2" charset="2"/>
              <a:buNone/>
            </a:pPr>
            <a:endParaRPr lang="en-AU" sz="1800" b="1" dirty="0" smtClean="0">
              <a:latin typeface="Arial" pitchFamily="34" charset="0"/>
            </a:endParaRPr>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pPr>
            <a:endParaRPr lang="en-CA" sz="1800" dirty="0" smtClean="0"/>
          </a:p>
          <a:p>
            <a:pPr marL="354013" indent="-354013" defTabSz="849313" eaLnBrk="0" hangingPunct="0">
              <a:spcBef>
                <a:spcPct val="50000"/>
              </a:spcBef>
              <a:buSzPct val="60000"/>
              <a:buFont typeface="Monotype Sorts" pitchFamily="2" charset="2"/>
              <a:buNone/>
            </a:pPr>
            <a:endParaRPr lang="en-AU" sz="1800" b="1" dirty="0">
              <a:latin typeface="Arial" pitchFamily="34" charset="0"/>
            </a:endParaRPr>
          </a:p>
        </p:txBody>
      </p:sp>
      <p:sp>
        <p:nvSpPr>
          <p:cNvPr id="3088" name="Rectangle 16"/>
          <p:cNvSpPr>
            <a:spLocks noChangeArrowheads="1"/>
          </p:cNvSpPr>
          <p:nvPr/>
        </p:nvSpPr>
        <p:spPr bwMode="auto">
          <a:xfrm>
            <a:off x="19582166" y="8909876"/>
            <a:ext cx="8601075" cy="22761575"/>
          </a:xfrm>
          <a:prstGeom prst="rect">
            <a:avLst/>
          </a:prstGeom>
          <a:solidFill>
            <a:schemeClr val="bg1"/>
          </a:solidFill>
          <a:ln w="825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28600" tIns="228600" rIns="228600" bIns="228600"/>
          <a:lstStyle/>
          <a:p>
            <a:pPr defTabSz="849313" eaLnBrk="0" hangingPunct="0">
              <a:spcBef>
                <a:spcPct val="50000"/>
              </a:spcBef>
            </a:pPr>
            <a:r>
              <a:rPr lang="en-GB" sz="3600" b="1" dirty="0">
                <a:solidFill>
                  <a:srgbClr val="0070C0"/>
                </a:solidFill>
                <a:latin typeface="Arial" pitchFamily="34" charset="0"/>
                <a:cs typeface="Arial" pitchFamily="34" charset="0"/>
              </a:rPr>
              <a:t>Results</a:t>
            </a:r>
          </a:p>
          <a:p>
            <a:pPr defTabSz="849313" eaLnBrk="0" hangingPunct="0">
              <a:spcBef>
                <a:spcPct val="50000"/>
              </a:spcBef>
            </a:pPr>
            <a:endParaRPr lang="en-AU" sz="2200" b="1" dirty="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r>
              <a:rPr lang="en-CA" sz="2200" b="1" dirty="0" smtClean="0">
                <a:latin typeface="+mj-lt"/>
              </a:rPr>
              <a:t>The angular displacement of the rotor over time under the influence of the light damping force and in the absence of a driving force.</a:t>
            </a: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r>
              <a:rPr lang="en-CA" sz="2200" b="1" dirty="0" smtClean="0">
                <a:latin typeface="+mj-lt"/>
              </a:rPr>
              <a:t>The angular displacement of the rotor over time under the influence of the heavy damping force. This is a larger damping coefficient as the amplitude decays to zero much more quickly.</a:t>
            </a:r>
          </a:p>
          <a:p>
            <a:endParaRPr lang="en-CA" sz="2200" b="1" dirty="0" smtClean="0">
              <a:latin typeface="+mj-lt"/>
            </a:endParaRPr>
          </a:p>
          <a:p>
            <a:endParaRPr lang="en-US" sz="2200" b="1" dirty="0" smtClean="0">
              <a:latin typeface="+mj-lt"/>
            </a:endParaRPr>
          </a:p>
          <a:p>
            <a:endParaRPr lang="en-US" sz="2200" b="1" dirty="0" smtClean="0">
              <a:latin typeface="+mj-lt"/>
            </a:endParaRPr>
          </a:p>
          <a:p>
            <a:endParaRPr lang="en-US" sz="2200" b="1" dirty="0" smtClean="0">
              <a:latin typeface="+mj-lt"/>
            </a:endParaRPr>
          </a:p>
          <a:p>
            <a:endParaRPr lang="en-US" sz="2200" b="1" dirty="0" smtClean="0">
              <a:latin typeface="+mj-lt"/>
            </a:endParaRPr>
          </a:p>
          <a:p>
            <a:endParaRPr lang="en-US" sz="2200" b="1" dirty="0" smtClean="0">
              <a:latin typeface="+mj-lt"/>
            </a:endParaRPr>
          </a:p>
          <a:p>
            <a:endParaRPr lang="en-US" sz="2200" b="1" dirty="0" smtClean="0">
              <a:latin typeface="+mj-lt"/>
            </a:endParaRPr>
          </a:p>
          <a:p>
            <a:endParaRPr lang="en-US" sz="2200" b="1" dirty="0" smtClean="0">
              <a:latin typeface="+mj-lt"/>
            </a:endParaRPr>
          </a:p>
          <a:p>
            <a:endParaRPr lang="en-US" sz="2200" b="1" dirty="0" smtClean="0">
              <a:latin typeface="+mj-lt"/>
            </a:endParaRPr>
          </a:p>
          <a:p>
            <a:endParaRPr lang="en-US"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endParaRPr lang="en-CA" sz="2200" b="1" dirty="0" smtClean="0">
              <a:latin typeface="+mj-lt"/>
            </a:endParaRPr>
          </a:p>
          <a:p>
            <a:r>
              <a:rPr lang="en-CA" sz="2200" b="1" dirty="0" smtClean="0">
                <a:latin typeface="+mj-lt"/>
              </a:rPr>
              <a:t>The </a:t>
            </a:r>
            <a:r>
              <a:rPr lang="en-CA" sz="2200" b="1" dirty="0" smtClean="0">
                <a:latin typeface="Times New Roman"/>
                <a:cs typeface="Times New Roman"/>
              </a:rPr>
              <a:t>maximum of the amplitude of the steady state component of the damped driven harmonic oscillator at different driving frequencies for the light level of damping.  </a:t>
            </a:r>
            <a:r>
              <a:rPr lang="en-CA" sz="2200" b="1" dirty="0" smtClean="0">
                <a:latin typeface="Times New Roman"/>
                <a:cs typeface="Times New Roman"/>
              </a:rPr>
              <a:t>Note the natural frequency of the oscillator is (0.863 </a:t>
            </a:r>
            <a:r>
              <a:rPr lang="en-CA" sz="2200" b="1" dirty="0">
                <a:latin typeface="Times New Roman"/>
                <a:cs typeface="Times New Roman"/>
              </a:rPr>
              <a:t>± </a:t>
            </a:r>
            <a:r>
              <a:rPr lang="en-CA" sz="2200" b="1" dirty="0" smtClean="0">
                <a:latin typeface="Times New Roman"/>
                <a:cs typeface="Times New Roman"/>
              </a:rPr>
              <a:t>0.003) </a:t>
            </a:r>
            <a:r>
              <a:rPr lang="en-US" sz="2200" b="1" dirty="0" smtClean="0">
                <a:latin typeface="Times New Roman"/>
                <a:cs typeface="Times New Roman"/>
              </a:rPr>
              <a:t>s</a:t>
            </a:r>
            <a:r>
              <a:rPr lang="en-US" sz="2200" b="1" baseline="30000" dirty="0" smtClean="0">
                <a:latin typeface="Times New Roman"/>
                <a:cs typeface="Times New Roman"/>
              </a:rPr>
              <a:t>-1</a:t>
            </a:r>
            <a:r>
              <a:rPr lang="en-US" sz="2200" b="1" dirty="0" smtClean="0">
                <a:latin typeface="Times New Roman"/>
                <a:cs typeface="Times New Roman"/>
              </a:rPr>
              <a:t>.</a:t>
            </a:r>
            <a:endParaRPr lang="en-US" sz="2200" b="1" dirty="0" smtClean="0">
              <a:latin typeface="Times New Roman"/>
              <a:cs typeface="Times New Roman"/>
            </a:endParaRPr>
          </a:p>
        </p:txBody>
      </p:sp>
      <p:sp>
        <p:nvSpPr>
          <p:cNvPr id="3089" name="Rectangle 17"/>
          <p:cNvSpPr>
            <a:spLocks noChangeArrowheads="1"/>
          </p:cNvSpPr>
          <p:nvPr/>
        </p:nvSpPr>
        <p:spPr bwMode="auto">
          <a:xfrm>
            <a:off x="29032200" y="8839200"/>
            <a:ext cx="8677275" cy="12496800"/>
          </a:xfrm>
          <a:prstGeom prst="rect">
            <a:avLst/>
          </a:prstGeom>
          <a:solidFill>
            <a:schemeClr val="bg1"/>
          </a:solidFill>
          <a:ln w="82550">
            <a:solidFill>
              <a:schemeClr val="accent1"/>
            </a:solidFill>
            <a:miter lim="800000"/>
            <a:headEnd/>
            <a:tailEnd/>
          </a:ln>
          <a:effectLst/>
          <a:extLst/>
        </p:spPr>
        <p:txBody>
          <a:bodyPr lIns="228600" tIns="228600" rIns="228600" bIns="228600"/>
          <a:lstStyle/>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pPr defTabSz="849313" eaLnBrk="0" hangingPunct="0"/>
            <a:endParaRPr lang="en-GB" sz="3600" b="1" dirty="0" smtClean="0">
              <a:solidFill>
                <a:srgbClr val="0070C0"/>
              </a:solidFill>
              <a:latin typeface="Arial" pitchFamily="34" charset="0"/>
            </a:endParaRPr>
          </a:p>
          <a:p>
            <a:endParaRPr lang="en-CA" sz="2200" b="1" dirty="0" smtClean="0"/>
          </a:p>
          <a:p>
            <a:endParaRPr lang="en-CA" sz="2200" b="1" dirty="0" smtClean="0"/>
          </a:p>
          <a:p>
            <a:r>
              <a:rPr lang="en-CA" sz="2200" b="1" dirty="0" smtClean="0"/>
              <a:t>The maximum of the amplitude of the </a:t>
            </a:r>
            <a:r>
              <a:rPr lang="en-CA" sz="2200" b="1" dirty="0"/>
              <a:t>steady state component of the damped driven harmonic oscillator at different driving frequencies for </a:t>
            </a:r>
            <a:r>
              <a:rPr lang="en-CA" sz="2200" b="1" dirty="0" smtClean="0"/>
              <a:t>the heavy level </a:t>
            </a:r>
            <a:r>
              <a:rPr lang="en-CA" sz="2200" b="1" dirty="0"/>
              <a:t>of damping</a:t>
            </a:r>
            <a:r>
              <a:rPr lang="en-CA" sz="2200" b="1" dirty="0" smtClean="0"/>
              <a:t>. Note the broader peak as a results of the larger damping coefficient.</a:t>
            </a:r>
          </a:p>
          <a:p>
            <a:endParaRPr lang="en-CA" sz="2200" b="1" dirty="0"/>
          </a:p>
          <a:p>
            <a:r>
              <a:rPr lang="en-CA" sz="2200" b="1" dirty="0" smtClean="0"/>
              <a:t>Fitting our measurements for the lightly damped oscillator to the transient state of the equations of motion yielded a damping coefficient of (0.508 ± 0.001) s</a:t>
            </a:r>
            <a:r>
              <a:rPr lang="en-CA" sz="2200" b="1" baseline="30000" dirty="0" smtClean="0"/>
              <a:t>-1</a:t>
            </a:r>
            <a:r>
              <a:rPr lang="en-CA" sz="2200" b="1" dirty="0" smtClean="0"/>
              <a:t>. Fitting our measurements for the resonance curve yields a damping coefficient of (0.542 ± 0.006) s</a:t>
            </a:r>
            <a:r>
              <a:rPr lang="en-CA" sz="2200" b="1" baseline="30000" dirty="0" smtClean="0"/>
              <a:t>-1</a:t>
            </a:r>
            <a:r>
              <a:rPr lang="en-CA" sz="2200" b="1" dirty="0" smtClean="0"/>
              <a:t>.</a:t>
            </a:r>
          </a:p>
          <a:p>
            <a:endParaRPr lang="en-CA" sz="2200" b="1" dirty="0"/>
          </a:p>
          <a:p>
            <a:r>
              <a:rPr lang="en-CA" sz="2200" b="1" dirty="0" smtClean="0"/>
              <a:t>For the heavily damped oscillator we calculated a damping coefficient of </a:t>
            </a:r>
            <a:r>
              <a:rPr lang="en-CA" sz="2200" b="1" dirty="0"/>
              <a:t> </a:t>
            </a:r>
            <a:r>
              <a:rPr lang="en-CA" sz="2200" b="1" dirty="0" smtClean="0"/>
              <a:t>(1.167 ± 0.003) s</a:t>
            </a:r>
            <a:r>
              <a:rPr lang="en-CA" sz="2200" b="1" baseline="30000" dirty="0" smtClean="0"/>
              <a:t>-1</a:t>
            </a:r>
            <a:r>
              <a:rPr lang="en-CA" sz="2200" b="1" dirty="0" smtClean="0"/>
              <a:t> for the method without a driving force. For the method with the driving force we calculated our damping coefficient to be (1.234 ± 0.012) s</a:t>
            </a:r>
            <a:r>
              <a:rPr lang="en-CA" sz="2200" b="1" baseline="30000" dirty="0" smtClean="0"/>
              <a:t>-1</a:t>
            </a:r>
            <a:r>
              <a:rPr lang="en-CA" sz="2200" b="1" dirty="0" smtClean="0"/>
              <a:t>.</a:t>
            </a:r>
          </a:p>
          <a:p>
            <a:endParaRPr lang="en-AU" sz="2700" b="1" dirty="0" smtClean="0">
              <a:latin typeface="Arial" pitchFamily="34" charset="0"/>
            </a:endParaRPr>
          </a:p>
          <a:p>
            <a:pPr defTabSz="849313" eaLnBrk="0" hangingPunct="0"/>
            <a:endParaRPr lang="en-AU" sz="2700" b="1" dirty="0" smtClean="0">
              <a:latin typeface="Arial" pitchFamily="34" charset="0"/>
            </a:endParaRPr>
          </a:p>
          <a:p>
            <a:pPr defTabSz="849313" eaLnBrk="0" hangingPunct="0"/>
            <a:r>
              <a:rPr lang="en-AU" sz="2700" b="1" dirty="0" smtClean="0">
                <a:latin typeface="Arial" pitchFamily="34" charset="0"/>
              </a:rPr>
              <a:t> </a:t>
            </a:r>
            <a:endParaRPr lang="en-AU" sz="2700" b="1" dirty="0">
              <a:latin typeface="Arial" pitchFamily="34" charset="0"/>
            </a:endParaRPr>
          </a:p>
          <a:p>
            <a:pPr defTabSz="849313" eaLnBrk="0" hangingPunct="0">
              <a:spcBef>
                <a:spcPct val="50000"/>
              </a:spcBef>
            </a:pPr>
            <a:endParaRPr lang="en-US" sz="2200" dirty="0">
              <a:latin typeface="Arial" pitchFamily="34" charset="0"/>
            </a:endParaRPr>
          </a:p>
        </p:txBody>
      </p:sp>
      <p:sp>
        <p:nvSpPr>
          <p:cNvPr id="3" name="Rectangle 2"/>
          <p:cNvSpPr/>
          <p:nvPr/>
        </p:nvSpPr>
        <p:spPr>
          <a:xfrm>
            <a:off x="0" y="0"/>
            <a:ext cx="384048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0" name="Text Box 28"/>
          <p:cNvSpPr txBox="1">
            <a:spLocks noChangeArrowheads="1"/>
          </p:cNvSpPr>
          <p:nvPr/>
        </p:nvSpPr>
        <p:spPr bwMode="auto">
          <a:xfrm>
            <a:off x="5486400" y="990600"/>
            <a:ext cx="26469975" cy="304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885" tIns="42441" rIns="84885" bIns="42441">
            <a:spAutoFit/>
          </a:bodyPr>
          <a:lstStyle>
            <a:lvl1pPr defTabSz="849313">
              <a:defRPr sz="2400">
                <a:solidFill>
                  <a:schemeClr val="tx1"/>
                </a:solidFill>
                <a:latin typeface="Times New Roman" pitchFamily="18" charset="0"/>
              </a:defRPr>
            </a:lvl1pPr>
            <a:lvl2pPr marL="423863" defTabSz="849313">
              <a:defRPr sz="2400">
                <a:solidFill>
                  <a:schemeClr val="tx1"/>
                </a:solidFill>
                <a:latin typeface="Times New Roman" pitchFamily="18" charset="0"/>
              </a:defRPr>
            </a:lvl2pPr>
            <a:lvl3pPr marL="849313" defTabSz="849313">
              <a:defRPr sz="2400">
                <a:solidFill>
                  <a:schemeClr val="tx1"/>
                </a:solidFill>
                <a:latin typeface="Times New Roman" pitchFamily="18" charset="0"/>
              </a:defRPr>
            </a:lvl3pPr>
            <a:lvl4pPr marL="1273175" defTabSz="849313">
              <a:defRPr sz="2400">
                <a:solidFill>
                  <a:schemeClr val="tx1"/>
                </a:solidFill>
                <a:latin typeface="Times New Roman" pitchFamily="18" charset="0"/>
              </a:defRPr>
            </a:lvl4pPr>
            <a:lvl5pPr marL="1698625" defTabSz="849313">
              <a:defRPr sz="2400">
                <a:solidFill>
                  <a:schemeClr val="tx1"/>
                </a:solidFill>
                <a:latin typeface="Times New Roman" pitchFamily="18" charset="0"/>
              </a:defRPr>
            </a:lvl5pPr>
            <a:lvl6pPr marL="2155825" defTabSz="849313" fontAlgn="base">
              <a:spcBef>
                <a:spcPct val="0"/>
              </a:spcBef>
              <a:spcAft>
                <a:spcPct val="0"/>
              </a:spcAft>
              <a:defRPr sz="2400">
                <a:solidFill>
                  <a:schemeClr val="tx1"/>
                </a:solidFill>
                <a:latin typeface="Times New Roman" pitchFamily="18" charset="0"/>
              </a:defRPr>
            </a:lvl6pPr>
            <a:lvl7pPr marL="2613025" defTabSz="849313" fontAlgn="base">
              <a:spcBef>
                <a:spcPct val="0"/>
              </a:spcBef>
              <a:spcAft>
                <a:spcPct val="0"/>
              </a:spcAft>
              <a:defRPr sz="2400">
                <a:solidFill>
                  <a:schemeClr val="tx1"/>
                </a:solidFill>
                <a:latin typeface="Times New Roman" pitchFamily="18" charset="0"/>
              </a:defRPr>
            </a:lvl7pPr>
            <a:lvl8pPr marL="3070225" defTabSz="849313" fontAlgn="base">
              <a:spcBef>
                <a:spcPct val="0"/>
              </a:spcBef>
              <a:spcAft>
                <a:spcPct val="0"/>
              </a:spcAft>
              <a:defRPr sz="2400">
                <a:solidFill>
                  <a:schemeClr val="tx1"/>
                </a:solidFill>
                <a:latin typeface="Times New Roman" pitchFamily="18" charset="0"/>
              </a:defRPr>
            </a:lvl8pPr>
            <a:lvl9pPr marL="3527425" defTabSz="849313" fontAlgn="base">
              <a:spcBef>
                <a:spcPct val="0"/>
              </a:spcBef>
              <a:spcAft>
                <a:spcPct val="0"/>
              </a:spcAft>
              <a:defRPr sz="2400">
                <a:solidFill>
                  <a:schemeClr val="tx1"/>
                </a:solidFill>
                <a:latin typeface="Times New Roman" pitchFamily="18" charset="0"/>
              </a:defRPr>
            </a:lvl9pPr>
          </a:lstStyle>
          <a:p>
            <a:pPr algn="ctr"/>
            <a:r>
              <a:rPr lang="en-CA" sz="9600" b="1" dirty="0" smtClean="0"/>
              <a:t>Determining the Damping Coefficient from the Dynamics of a Torsion Oscillator</a:t>
            </a:r>
            <a:endParaRPr lang="en-US" sz="9600" dirty="0"/>
          </a:p>
        </p:txBody>
      </p:sp>
      <p:sp>
        <p:nvSpPr>
          <p:cNvPr id="3101" name="Text Box 29"/>
          <p:cNvSpPr txBox="1">
            <a:spLocks noChangeArrowheads="1"/>
          </p:cNvSpPr>
          <p:nvPr/>
        </p:nvSpPr>
        <p:spPr bwMode="auto">
          <a:xfrm>
            <a:off x="1057656" y="8909876"/>
            <a:ext cx="8601075" cy="6432530"/>
          </a:xfrm>
          <a:prstGeom prst="rect">
            <a:avLst/>
          </a:prstGeom>
          <a:solidFill>
            <a:schemeClr val="bg1"/>
          </a:solidFill>
          <a:ln w="8255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228600" tIns="228600" rIns="228600" bIns="228600">
            <a:spAutoFit/>
          </a:bodyPr>
          <a:lstStyle>
            <a:lvl1pPr defTabSz="849313">
              <a:defRPr sz="2400">
                <a:solidFill>
                  <a:schemeClr val="tx1"/>
                </a:solidFill>
                <a:latin typeface="Times New Roman" pitchFamily="18" charset="0"/>
              </a:defRPr>
            </a:lvl1pPr>
            <a:lvl2pPr marL="423863" defTabSz="849313">
              <a:defRPr sz="2400">
                <a:solidFill>
                  <a:schemeClr val="tx1"/>
                </a:solidFill>
                <a:latin typeface="Times New Roman" pitchFamily="18" charset="0"/>
              </a:defRPr>
            </a:lvl2pPr>
            <a:lvl3pPr marL="849313" defTabSz="849313">
              <a:defRPr sz="2400">
                <a:solidFill>
                  <a:schemeClr val="tx1"/>
                </a:solidFill>
                <a:latin typeface="Times New Roman" pitchFamily="18" charset="0"/>
              </a:defRPr>
            </a:lvl3pPr>
            <a:lvl4pPr marL="1273175" defTabSz="849313">
              <a:defRPr sz="2400">
                <a:solidFill>
                  <a:schemeClr val="tx1"/>
                </a:solidFill>
                <a:latin typeface="Times New Roman" pitchFamily="18" charset="0"/>
              </a:defRPr>
            </a:lvl4pPr>
            <a:lvl5pPr marL="1698625" defTabSz="849313">
              <a:defRPr sz="2400">
                <a:solidFill>
                  <a:schemeClr val="tx1"/>
                </a:solidFill>
                <a:latin typeface="Times New Roman" pitchFamily="18" charset="0"/>
              </a:defRPr>
            </a:lvl5pPr>
            <a:lvl6pPr marL="2155825" defTabSz="849313" fontAlgn="base">
              <a:spcBef>
                <a:spcPct val="0"/>
              </a:spcBef>
              <a:spcAft>
                <a:spcPct val="0"/>
              </a:spcAft>
              <a:defRPr sz="2400">
                <a:solidFill>
                  <a:schemeClr val="tx1"/>
                </a:solidFill>
                <a:latin typeface="Times New Roman" pitchFamily="18" charset="0"/>
              </a:defRPr>
            </a:lvl6pPr>
            <a:lvl7pPr marL="2613025" defTabSz="849313" fontAlgn="base">
              <a:spcBef>
                <a:spcPct val="0"/>
              </a:spcBef>
              <a:spcAft>
                <a:spcPct val="0"/>
              </a:spcAft>
              <a:defRPr sz="2400">
                <a:solidFill>
                  <a:schemeClr val="tx1"/>
                </a:solidFill>
                <a:latin typeface="Times New Roman" pitchFamily="18" charset="0"/>
              </a:defRPr>
            </a:lvl7pPr>
            <a:lvl8pPr marL="3070225" defTabSz="849313" fontAlgn="base">
              <a:spcBef>
                <a:spcPct val="0"/>
              </a:spcBef>
              <a:spcAft>
                <a:spcPct val="0"/>
              </a:spcAft>
              <a:defRPr sz="2400">
                <a:solidFill>
                  <a:schemeClr val="tx1"/>
                </a:solidFill>
                <a:latin typeface="Times New Roman" pitchFamily="18" charset="0"/>
              </a:defRPr>
            </a:lvl8pPr>
            <a:lvl9pPr marL="3527425" defTabSz="849313" fontAlgn="base">
              <a:spcBef>
                <a:spcPct val="0"/>
              </a:spcBef>
              <a:spcAft>
                <a:spcPct val="0"/>
              </a:spcAft>
              <a:defRPr sz="2400">
                <a:solidFill>
                  <a:schemeClr val="tx1"/>
                </a:solidFill>
                <a:latin typeface="Times New Roman" pitchFamily="18" charset="0"/>
              </a:defRPr>
            </a:lvl9pPr>
          </a:lstStyle>
          <a:p>
            <a:pPr marL="17463" algn="just" eaLnBrk="0" hangingPunct="0">
              <a:tabLst>
                <a:tab pos="8218488" algn="l"/>
              </a:tabLst>
            </a:pPr>
            <a:r>
              <a:rPr lang="en-GB" sz="3600" b="1" dirty="0">
                <a:solidFill>
                  <a:srgbClr val="0070C0"/>
                </a:solidFill>
                <a:latin typeface="Arial" pitchFamily="34" charset="0"/>
              </a:rPr>
              <a:t>Abstract</a:t>
            </a:r>
            <a:endParaRPr lang="en-US" sz="1800" b="1" dirty="0">
              <a:solidFill>
                <a:srgbClr val="0070C0"/>
              </a:solidFill>
              <a:latin typeface="Arial" pitchFamily="34" charset="0"/>
              <a:cs typeface="Times New Roman" pitchFamily="18" charset="0"/>
            </a:endParaRPr>
          </a:p>
          <a:p>
            <a:r>
              <a:rPr lang="en-CA" sz="2200" b="1" dirty="0" smtClean="0"/>
              <a:t>The angular position as a function of time of a torsion oscillator was measured and fit with a theoretical model that assumed a linear restoring force and damping (due to Eddy currents) proportional to the angular speed.  </a:t>
            </a:r>
            <a:r>
              <a:rPr lang="en-CA" sz="2200" b="1" dirty="0" err="1" smtClean="0"/>
              <a:t>Underdamped</a:t>
            </a:r>
            <a:r>
              <a:rPr lang="en-CA" sz="2200" b="1" dirty="0" smtClean="0"/>
              <a:t> oscillations, at two different levels of damping, were analyzed.  The damping coefficient for each case was obtained from a fit of the decaying oscillation with the theoretical model, yielding (0.5074 ± 0.0008) s</a:t>
            </a:r>
            <a:r>
              <a:rPr lang="en-CA" sz="2200" b="1" baseline="30000" dirty="0" smtClean="0"/>
              <a:t>-1</a:t>
            </a:r>
            <a:r>
              <a:rPr lang="en-CA" sz="2200" b="1" dirty="0" smtClean="0"/>
              <a:t> and (1.167 ± 0.002) s</a:t>
            </a:r>
            <a:r>
              <a:rPr lang="en-CA" sz="2200" b="1" baseline="30000" dirty="0" smtClean="0"/>
              <a:t>-1 </a:t>
            </a:r>
            <a:r>
              <a:rPr lang="en-CA" sz="2200" b="1" dirty="0" smtClean="0"/>
              <a:t>for “light” and “heavy” damping, respectively.  For the same levels of damping the oscillator was driven with a </a:t>
            </a:r>
            <a:r>
              <a:rPr lang="en-CA" sz="2200" b="1" dirty="0" err="1" smtClean="0"/>
              <a:t>sinusoidally</a:t>
            </a:r>
            <a:r>
              <a:rPr lang="en-CA" sz="2200" b="1" dirty="0" smtClean="0"/>
              <a:t> varying torque whose frequency was swept through the oscillator’s natural frequency.  The steady state amplitude as a function of driving frequency exhibited a resonance peak.  A fit of these resonance curves provided an alternate method for determining the damping coefficients, which were found to be (0.542 ± 0.005) s</a:t>
            </a:r>
            <a:r>
              <a:rPr lang="en-CA" sz="2200" b="1" baseline="30000" dirty="0" smtClean="0"/>
              <a:t>-1</a:t>
            </a:r>
            <a:r>
              <a:rPr lang="en-CA" sz="2200" b="1" dirty="0" smtClean="0"/>
              <a:t> and (1.24 ± 0.01) s</a:t>
            </a:r>
            <a:r>
              <a:rPr lang="en-CA" sz="2200" b="1" baseline="30000" dirty="0" smtClean="0"/>
              <a:t>-1</a:t>
            </a:r>
            <a:r>
              <a:rPr lang="en-CA" sz="2200" b="1" dirty="0" smtClean="0"/>
              <a:t> for the two cases. </a:t>
            </a:r>
            <a:endParaRPr lang="en-US" sz="2200" b="1" dirty="0">
              <a:latin typeface="Arial" pitchFamily="34" charset="0"/>
              <a:cs typeface="Times New Roman" pitchFamily="18" charset="0"/>
            </a:endParaRPr>
          </a:p>
          <a:p>
            <a:pPr marL="17463" eaLnBrk="0" hangingPunct="0">
              <a:tabLst>
                <a:tab pos="8272463" algn="l"/>
              </a:tabLst>
            </a:pPr>
            <a:endParaRPr lang="en-US" sz="2200" dirty="0"/>
          </a:p>
        </p:txBody>
      </p:sp>
      <p:pic>
        <p:nvPicPr>
          <p:cNvPr id="1026" name="Picture 2" descr="07-Oct-GSLRC-SLRC-Bldg-07.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t="8181" r="-1515" b="18629"/>
          <a:stretch/>
        </p:blipFill>
        <p:spPr bwMode="auto">
          <a:xfrm>
            <a:off x="0" y="-781"/>
            <a:ext cx="4724400" cy="510924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Krisanu\AppData\Local\Microsoft\Windows\Temporary Internet Files\Content.IE5\8051PKJC\UMDearborn_vertical_whit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091767" y="0"/>
            <a:ext cx="5313033" cy="5120640"/>
          </a:xfrm>
          <a:prstGeom prst="rect">
            <a:avLst/>
          </a:prstGeom>
          <a:noFill/>
          <a:extLst>
            <a:ext uri="{909E8E84-426E-40dd-AFC4-6F175D3DCCD1}">
              <a14:hiddenFill xmlns:a14="http://schemas.microsoft.com/office/drawing/2010/main">
                <a:solidFill>
                  <a:srgbClr val="FFFFFF"/>
                </a:solidFill>
              </a14:hiddenFill>
            </a:ext>
          </a:extLst>
        </p:spPr>
      </p:pic>
      <p:sp>
        <p:nvSpPr>
          <p:cNvPr id="3082" name="Rectangle 10"/>
          <p:cNvSpPr>
            <a:spLocks noChangeArrowheads="1"/>
          </p:cNvSpPr>
          <p:nvPr/>
        </p:nvSpPr>
        <p:spPr bwMode="auto">
          <a:xfrm>
            <a:off x="0" y="5105400"/>
            <a:ext cx="38404800" cy="403225"/>
          </a:xfrm>
          <a:prstGeom prst="rect">
            <a:avLst/>
          </a:prstGeom>
          <a:solidFill>
            <a:srgbClr val="0070C0"/>
          </a:solidFill>
          <a:ln w="9525">
            <a:solidFill>
              <a:srgbClr val="6E9CC6"/>
            </a:solidFill>
            <a:miter lim="800000"/>
            <a:headEnd/>
            <a:tailEnd/>
          </a:ln>
          <a:effectLst/>
          <a:extLst/>
        </p:spPr>
        <p:txBody>
          <a:bodyPr wrap="none" anchor="ctr"/>
          <a:lstStyle/>
          <a:p>
            <a:endParaRPr lang="en-US"/>
          </a:p>
        </p:txBody>
      </p:sp>
      <p:sp>
        <p:nvSpPr>
          <p:cNvPr id="2050" name="Rectangle 2"/>
          <p:cNvSpPr>
            <a:spLocks noChangeArrowheads="1"/>
          </p:cNvSpPr>
          <p:nvPr/>
        </p:nvSpPr>
        <p:spPr bwMode="auto">
          <a:xfrm>
            <a:off x="0" y="0"/>
            <a:ext cx="38404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0" y="457200"/>
            <a:ext cx="2295525" cy="209550"/>
          </a:xfrm>
          <a:prstGeom prst="rect">
            <a:avLst/>
          </a:prstGeom>
          <a:noFill/>
        </p:spPr>
      </p:pic>
      <p:sp>
        <p:nvSpPr>
          <p:cNvPr id="2051" name="Rectangle 3"/>
          <p:cNvSpPr>
            <a:spLocks noChangeArrowheads="1"/>
          </p:cNvSpPr>
          <p:nvPr/>
        </p:nvSpPr>
        <p:spPr bwMode="auto">
          <a:xfrm>
            <a:off x="0" y="666750"/>
            <a:ext cx="384048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9" name="Picture 28" descr="FIG2.png"/>
          <p:cNvPicPr>
            <a:picLocks noChangeAspect="1"/>
          </p:cNvPicPr>
          <p:nvPr/>
        </p:nvPicPr>
        <p:blipFill>
          <a:blip r:embed="rId7" cstate="print"/>
          <a:srcRect l="6087" t="10225" r="12174" b="5702"/>
          <a:stretch>
            <a:fillRect/>
          </a:stretch>
        </p:blipFill>
        <p:spPr>
          <a:xfrm>
            <a:off x="20040600" y="9829800"/>
            <a:ext cx="7543800" cy="5938737"/>
          </a:xfrm>
          <a:prstGeom prst="rect">
            <a:avLst/>
          </a:prstGeom>
        </p:spPr>
      </p:pic>
      <p:pic>
        <p:nvPicPr>
          <p:cNvPr id="30" name="Picture 29" descr="FIG3.png"/>
          <p:cNvPicPr>
            <a:picLocks noChangeAspect="1"/>
          </p:cNvPicPr>
          <p:nvPr/>
        </p:nvPicPr>
        <p:blipFill>
          <a:blip r:embed="rId8" cstate="print"/>
          <a:srcRect l="6040" t="10522" r="11409" b="6175"/>
          <a:stretch>
            <a:fillRect/>
          </a:stretch>
        </p:blipFill>
        <p:spPr>
          <a:xfrm>
            <a:off x="19735800" y="23926800"/>
            <a:ext cx="7695398" cy="5943600"/>
          </a:xfrm>
          <a:prstGeom prst="rect">
            <a:avLst/>
          </a:prstGeom>
        </p:spPr>
      </p:pic>
      <p:pic>
        <p:nvPicPr>
          <p:cNvPr id="31" name="Picture 30" descr="FIG4.png"/>
          <p:cNvPicPr>
            <a:picLocks noChangeAspect="1"/>
          </p:cNvPicPr>
          <p:nvPr/>
        </p:nvPicPr>
        <p:blipFill>
          <a:blip r:embed="rId9" cstate="print"/>
          <a:srcRect l="6888" t="10000" r="12747" b="6000"/>
          <a:stretch>
            <a:fillRect/>
          </a:stretch>
        </p:blipFill>
        <p:spPr>
          <a:xfrm>
            <a:off x="20040600" y="16916400"/>
            <a:ext cx="7429500" cy="5943600"/>
          </a:xfrm>
          <a:prstGeom prst="rect">
            <a:avLst/>
          </a:prstGeom>
        </p:spPr>
      </p:pic>
      <p:pic>
        <p:nvPicPr>
          <p:cNvPr id="32" name="Picture 31" descr="FIG5.png"/>
          <p:cNvPicPr>
            <a:picLocks noChangeAspect="1"/>
          </p:cNvPicPr>
          <p:nvPr/>
        </p:nvPicPr>
        <p:blipFill>
          <a:blip r:embed="rId10" cstate="print"/>
          <a:srcRect l="6630" t="10828" r="12155" b="5439"/>
          <a:stretch>
            <a:fillRect/>
          </a:stretch>
        </p:blipFill>
        <p:spPr>
          <a:xfrm>
            <a:off x="29565600" y="9601200"/>
            <a:ext cx="7531976" cy="5943600"/>
          </a:xfrm>
          <a:prstGeom prst="rect">
            <a:avLst/>
          </a:prstGeom>
        </p:spPr>
      </p:pic>
      <p:graphicFrame>
        <p:nvGraphicFramePr>
          <p:cNvPr id="33" name="Object 32"/>
          <p:cNvGraphicFramePr>
            <a:graphicFrameLocks noChangeAspect="1"/>
          </p:cNvGraphicFramePr>
          <p:nvPr/>
        </p:nvGraphicFramePr>
        <p:xfrm>
          <a:off x="19145250" y="16351250"/>
          <a:ext cx="114300" cy="215900"/>
        </p:xfrm>
        <a:graphic>
          <a:graphicData uri="http://schemas.openxmlformats.org/presentationml/2006/ole">
            <mc:AlternateContent xmlns:mc="http://schemas.openxmlformats.org/markup-compatibility/2006">
              <mc:Choice xmlns:v="urn:schemas-microsoft-com:vml" Requires="v">
                <p:oleObj spid="_x0000_s2267" name="Equation" r:id="rId11" imgW="113956" imgH="215801" progId="Equation.3">
                  <p:embed/>
                </p:oleObj>
              </mc:Choice>
              <mc:Fallback>
                <p:oleObj name="Equation" r:id="rId11" imgW="113956" imgH="215801" progId="Equation.3">
                  <p:embed/>
                  <p:pic>
                    <p:nvPicPr>
                      <p:cNvPr id="0" name="Picture 17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45250" y="163512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 name="Picture 33" descr="Macintosh HD:Users:vickymazer:Desktop:Screen Shot 2017-03-23 at 12.09.09 AM.png"/>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515600" y="12115800"/>
            <a:ext cx="8305800" cy="7010400"/>
          </a:xfrm>
          <a:prstGeom prst="rect">
            <a:avLst/>
          </a:prstGeom>
          <a:noFill/>
          <a:ln>
            <a:noFill/>
          </a:ln>
        </p:spPr>
      </p:pic>
      <p:sp>
        <p:nvSpPr>
          <p:cNvPr id="39" name="Rectangle 17"/>
          <p:cNvSpPr>
            <a:spLocks noChangeArrowheads="1"/>
          </p:cNvSpPr>
          <p:nvPr/>
        </p:nvSpPr>
        <p:spPr bwMode="auto">
          <a:xfrm>
            <a:off x="28976411" y="22174200"/>
            <a:ext cx="8601075" cy="5257800"/>
          </a:xfrm>
          <a:prstGeom prst="rect">
            <a:avLst/>
          </a:prstGeom>
          <a:solidFill>
            <a:schemeClr val="bg1"/>
          </a:solidFill>
          <a:ln w="82550">
            <a:solidFill>
              <a:schemeClr val="accent1"/>
            </a:solidFill>
            <a:miter lim="800000"/>
            <a:headEnd/>
            <a:tailEnd/>
          </a:ln>
          <a:effectLst/>
          <a:extLst/>
        </p:spPr>
        <p:txBody>
          <a:bodyPr lIns="228600" tIns="228600" rIns="228600" bIns="228600"/>
          <a:lstStyle/>
          <a:p>
            <a:pPr defTabSz="849313" eaLnBrk="0" hangingPunct="0"/>
            <a:r>
              <a:rPr lang="en-GB" sz="3600" b="1" dirty="0" smtClean="0">
                <a:solidFill>
                  <a:srgbClr val="0070C0"/>
                </a:solidFill>
                <a:latin typeface="Arial" pitchFamily="34" charset="0"/>
              </a:rPr>
              <a:t>Conclusions</a:t>
            </a:r>
            <a:endParaRPr lang="en-GB" sz="3600" b="1" dirty="0">
              <a:solidFill>
                <a:srgbClr val="0070C0"/>
              </a:solidFill>
              <a:latin typeface="Arial" pitchFamily="34" charset="0"/>
            </a:endParaRPr>
          </a:p>
          <a:p>
            <a:endParaRPr lang="en-CA" sz="2200" b="1" dirty="0" smtClean="0"/>
          </a:p>
          <a:p>
            <a:r>
              <a:rPr lang="en-CA" sz="2200" b="1" dirty="0" smtClean="0"/>
              <a:t>Using </a:t>
            </a:r>
            <a:r>
              <a:rPr lang="en-CA" sz="2200" b="1" dirty="0" err="1" smtClean="0"/>
              <a:t>Teachspin’s</a:t>
            </a:r>
            <a:r>
              <a:rPr lang="en-CA" sz="2200" b="1" dirty="0" smtClean="0"/>
              <a:t> Torsional </a:t>
            </a:r>
            <a:r>
              <a:rPr lang="en-CA" sz="2200" b="1" dirty="0"/>
              <a:t>O</a:t>
            </a:r>
            <a:r>
              <a:rPr lang="en-CA" sz="2200" b="1" dirty="0" smtClean="0"/>
              <a:t>scillator we were able to </a:t>
            </a:r>
            <a:r>
              <a:rPr lang="en-US" sz="2200" b="1" dirty="0" smtClean="0"/>
              <a:t>measure two damping coefficients, light and heavy, using two different methods. For both of these damping levels, the damping coefficients were not within measurement errors of each other. This could be due to some assumptions we made in deriving our equation of motion. Foremost, we assumed that the damping force, and therefore the damping coefficient, was a force that depends linearly on position. The damping force may be related to position at some higher order or in some way be dependent on velocity. Further research could model the damping force in different ways in order to strive for greater compatibility between the two methods.</a:t>
            </a:r>
          </a:p>
          <a:p>
            <a:pPr defTabSz="849313" eaLnBrk="0" hangingPunct="0"/>
            <a:endParaRPr lang="en-AU" sz="2700" b="1" dirty="0">
              <a:latin typeface="Arial" pitchFamily="34" charset="0"/>
            </a:endParaRPr>
          </a:p>
          <a:p>
            <a:pPr defTabSz="849313" eaLnBrk="0" hangingPunct="0"/>
            <a:endParaRPr lang="en-AU" sz="2700" b="1" dirty="0">
              <a:latin typeface="Arial" pitchFamily="34" charset="0"/>
            </a:endParaRPr>
          </a:p>
          <a:p>
            <a:pPr defTabSz="849313" eaLnBrk="0" hangingPunct="0"/>
            <a:r>
              <a:rPr lang="en-AU" sz="2700" b="1" dirty="0">
                <a:latin typeface="Arial" pitchFamily="34" charset="0"/>
              </a:rPr>
              <a:t> </a:t>
            </a:r>
          </a:p>
          <a:p>
            <a:pPr defTabSz="849313" eaLnBrk="0" hangingPunct="0">
              <a:spcBef>
                <a:spcPct val="50000"/>
              </a:spcBef>
            </a:pPr>
            <a:endParaRPr lang="en-US" sz="2200" dirty="0">
              <a:latin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750315041"/>
              </p:ext>
            </p:extLst>
          </p:nvPr>
        </p:nvGraphicFramePr>
        <p:xfrm>
          <a:off x="19145250" y="16376650"/>
          <a:ext cx="114300" cy="165100"/>
        </p:xfrm>
        <a:graphic>
          <a:graphicData uri="http://schemas.openxmlformats.org/presentationml/2006/ole">
            <mc:AlternateContent xmlns:mc="http://schemas.openxmlformats.org/markup-compatibility/2006">
              <mc:Choice xmlns:v="urn:schemas-microsoft-com:vml" Requires="v">
                <p:oleObj spid="_x0000_s2268" name="Equation" r:id="rId14" imgW="100440" imgH="155160" progId="Equation.3">
                  <p:embed/>
                </p:oleObj>
              </mc:Choice>
              <mc:Fallback>
                <p:oleObj name="Equation" r:id="rId14" imgW="100440" imgH="155160" progId="Equation.3">
                  <p:embed/>
                  <p:pic>
                    <p:nvPicPr>
                      <p:cNvPr id="0" name="Picture 17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145250" y="163766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96117728"/>
              </p:ext>
            </p:extLst>
          </p:nvPr>
        </p:nvGraphicFramePr>
        <p:xfrm>
          <a:off x="3033713" y="20297775"/>
          <a:ext cx="4168775" cy="577850"/>
        </p:xfrm>
        <a:graphic>
          <a:graphicData uri="http://schemas.openxmlformats.org/presentationml/2006/ole">
            <mc:AlternateContent xmlns:mc="http://schemas.openxmlformats.org/markup-compatibility/2006">
              <mc:Choice xmlns:v="urn:schemas-microsoft-com:vml" Requires="v">
                <p:oleObj spid="_x0000_s2269" name="Equation" r:id="rId16" imgW="1841500" imgH="241300" progId="Equation.3">
                  <p:embed/>
                </p:oleObj>
              </mc:Choice>
              <mc:Fallback>
                <p:oleObj name="Equation" r:id="rId16" imgW="1841500" imgH="241300" progId="Equation.3">
                  <p:embed/>
                  <p:pic>
                    <p:nvPicPr>
                      <p:cNvPr id="0" name="Picture 180"/>
                      <p:cNvPicPr>
                        <a:picLocks noChangeAspect="1" noChangeArrowheads="1"/>
                      </p:cNvPicPr>
                      <p:nvPr/>
                    </p:nvPicPr>
                    <p:blipFill>
                      <a:blip r:embed="rId17"/>
                      <a:srcRect/>
                      <a:stretch>
                        <a:fillRect/>
                      </a:stretch>
                    </p:blipFill>
                    <p:spPr bwMode="auto">
                      <a:xfrm>
                        <a:off x="3033713" y="20297775"/>
                        <a:ext cx="4168775"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560924505"/>
              </p:ext>
            </p:extLst>
          </p:nvPr>
        </p:nvGraphicFramePr>
        <p:xfrm>
          <a:off x="4202113" y="22385338"/>
          <a:ext cx="1350962" cy="1922462"/>
        </p:xfrm>
        <a:graphic>
          <a:graphicData uri="http://schemas.openxmlformats.org/presentationml/2006/ole">
            <mc:AlternateContent xmlns:mc="http://schemas.openxmlformats.org/markup-compatibility/2006">
              <mc:Choice xmlns:v="urn:schemas-microsoft-com:vml" Requires="v">
                <p:oleObj spid="_x0000_s2270" name="Equation" r:id="rId18" imgW="584200" imgH="838200" progId="Equation.3">
                  <p:embed/>
                </p:oleObj>
              </mc:Choice>
              <mc:Fallback>
                <p:oleObj name="Equation" r:id="rId18" imgW="584200" imgH="838200" progId="Equation.3">
                  <p:embed/>
                  <p:pic>
                    <p:nvPicPr>
                      <p:cNvPr id="0" name="Picture 181"/>
                      <p:cNvPicPr>
                        <a:picLocks noChangeAspect="1" noChangeArrowheads="1"/>
                      </p:cNvPicPr>
                      <p:nvPr/>
                    </p:nvPicPr>
                    <p:blipFill>
                      <a:blip r:embed="rId19"/>
                      <a:srcRect/>
                      <a:stretch>
                        <a:fillRect/>
                      </a:stretch>
                    </p:blipFill>
                    <p:spPr bwMode="auto">
                      <a:xfrm>
                        <a:off x="4202113" y="22385338"/>
                        <a:ext cx="1350962" cy="192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102068639"/>
              </p:ext>
            </p:extLst>
          </p:nvPr>
        </p:nvGraphicFramePr>
        <p:xfrm>
          <a:off x="1158875" y="25550813"/>
          <a:ext cx="8323263" cy="990600"/>
        </p:xfrm>
        <a:graphic>
          <a:graphicData uri="http://schemas.openxmlformats.org/presentationml/2006/ole">
            <mc:AlternateContent xmlns:mc="http://schemas.openxmlformats.org/markup-compatibility/2006">
              <mc:Choice xmlns:v="urn:schemas-microsoft-com:vml" Requires="v">
                <p:oleObj spid="_x0000_s2271" name="Equation" r:id="rId20" imgW="3683000" imgH="431800" progId="Equation.3">
                  <p:embed/>
                </p:oleObj>
              </mc:Choice>
              <mc:Fallback>
                <p:oleObj name="Equation" r:id="rId20" imgW="3683000" imgH="431800" progId="Equation.3">
                  <p:embed/>
                  <p:pic>
                    <p:nvPicPr>
                      <p:cNvPr id="0" name="Picture 182"/>
                      <p:cNvPicPr>
                        <a:picLocks noChangeAspect="1" noChangeArrowheads="1"/>
                      </p:cNvPicPr>
                      <p:nvPr/>
                    </p:nvPicPr>
                    <p:blipFill>
                      <a:blip r:embed="rId21"/>
                      <a:srcRect/>
                      <a:stretch>
                        <a:fillRect/>
                      </a:stretch>
                    </p:blipFill>
                    <p:spPr bwMode="auto">
                      <a:xfrm>
                        <a:off x="1158875" y="25550813"/>
                        <a:ext cx="8323263"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961354542"/>
              </p:ext>
            </p:extLst>
          </p:nvPr>
        </p:nvGraphicFramePr>
        <p:xfrm>
          <a:off x="4038600" y="27584400"/>
          <a:ext cx="2657475" cy="1657350"/>
        </p:xfrm>
        <a:graphic>
          <a:graphicData uri="http://schemas.openxmlformats.org/presentationml/2006/ole">
            <mc:AlternateContent xmlns:mc="http://schemas.openxmlformats.org/markup-compatibility/2006">
              <mc:Choice xmlns:v="urn:schemas-microsoft-com:vml" Requires="v">
                <p:oleObj spid="_x0000_s2272" name="Equation" r:id="rId22" imgW="1170000" imgH="722160" progId="Equation.3">
                  <p:embed/>
                </p:oleObj>
              </mc:Choice>
              <mc:Fallback>
                <p:oleObj name="Equation" r:id="rId22" imgW="1170000" imgH="722160" progId="Equation.3">
                  <p:embed/>
                  <p:pic>
                    <p:nvPicPr>
                      <p:cNvPr id="0" name="Picture 18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38600" y="27584400"/>
                        <a:ext cx="2657475" cy="165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79460733"/>
              </p:ext>
            </p:extLst>
          </p:nvPr>
        </p:nvGraphicFramePr>
        <p:xfrm>
          <a:off x="13065125" y="21626513"/>
          <a:ext cx="3111500" cy="573087"/>
        </p:xfrm>
        <a:graphic>
          <a:graphicData uri="http://schemas.openxmlformats.org/presentationml/2006/ole">
            <mc:AlternateContent xmlns:mc="http://schemas.openxmlformats.org/markup-compatibility/2006">
              <mc:Choice xmlns:v="urn:schemas-microsoft-com:vml" Requires="v">
                <p:oleObj spid="_x0000_s2273" name="Equation" r:id="rId24" imgW="1371600" imgH="241300" progId="Equation.3">
                  <p:embed/>
                </p:oleObj>
              </mc:Choice>
              <mc:Fallback>
                <p:oleObj name="Equation" r:id="rId24" imgW="1371600" imgH="241300" progId="Equation.3">
                  <p:embed/>
                  <p:pic>
                    <p:nvPicPr>
                      <p:cNvPr id="0" name="Picture 184"/>
                      <p:cNvPicPr>
                        <a:picLocks noChangeAspect="1" noChangeArrowheads="1"/>
                      </p:cNvPicPr>
                      <p:nvPr/>
                    </p:nvPicPr>
                    <p:blipFill>
                      <a:blip r:embed="rId25"/>
                      <a:srcRect/>
                      <a:stretch>
                        <a:fillRect/>
                      </a:stretch>
                    </p:blipFill>
                    <p:spPr bwMode="auto">
                      <a:xfrm>
                        <a:off x="13065125" y="21626513"/>
                        <a:ext cx="3111500"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396636385"/>
              </p:ext>
            </p:extLst>
          </p:nvPr>
        </p:nvGraphicFramePr>
        <p:xfrm>
          <a:off x="12576175" y="26465213"/>
          <a:ext cx="3965575" cy="989012"/>
        </p:xfrm>
        <a:graphic>
          <a:graphicData uri="http://schemas.openxmlformats.org/presentationml/2006/ole">
            <mc:AlternateContent xmlns:mc="http://schemas.openxmlformats.org/markup-compatibility/2006">
              <mc:Choice xmlns:v="urn:schemas-microsoft-com:vml" Requires="v">
                <p:oleObj spid="_x0000_s2274" name="Equation" r:id="rId26" imgW="1752600" imgH="431800" progId="Equation.3">
                  <p:embed/>
                </p:oleObj>
              </mc:Choice>
              <mc:Fallback>
                <p:oleObj name="Equation" r:id="rId26" imgW="1752600" imgH="431800" progId="Equation.3">
                  <p:embed/>
                  <p:pic>
                    <p:nvPicPr>
                      <p:cNvPr id="0" name="Picture 185"/>
                      <p:cNvPicPr>
                        <a:picLocks noChangeAspect="1" noChangeArrowheads="1"/>
                      </p:cNvPicPr>
                      <p:nvPr/>
                    </p:nvPicPr>
                    <p:blipFill>
                      <a:blip r:embed="rId27"/>
                      <a:srcRect/>
                      <a:stretch>
                        <a:fillRect/>
                      </a:stretch>
                    </p:blipFill>
                    <p:spPr bwMode="auto">
                      <a:xfrm>
                        <a:off x="12576175" y="26465213"/>
                        <a:ext cx="3965575"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TotalTime>
  <Words>908</Words>
  <Application>Microsoft Macintosh PowerPoint</Application>
  <PresentationFormat>Custom</PresentationFormat>
  <Paragraphs>183</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Office Theme</vt:lpstr>
      <vt:lpstr>Equation</vt:lpstr>
      <vt:lpstr>Microsoft Equation</vt:lpstr>
      <vt:lpstr>PowerPoint Presentation</vt:lpstr>
    </vt:vector>
  </TitlesOfParts>
  <Company>University of Michigan-Dearborn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School of Education</dc:creator>
  <cp:lastModifiedBy>Ken Mazer</cp:lastModifiedBy>
  <cp:revision>71</cp:revision>
  <dcterms:created xsi:type="dcterms:W3CDTF">2004-12-01T16:29:59Z</dcterms:created>
  <dcterms:modified xsi:type="dcterms:W3CDTF">2017-04-19T00:09:06Z</dcterms:modified>
</cp:coreProperties>
</file>