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2918400"/>
  <p:notesSz cx="6858000" cy="9144000"/>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Lato" panose="020B060402020202020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jrWhZsCYderZWDrCxh/umms8h1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32" autoAdjust="0"/>
  </p:normalViewPr>
  <p:slideViewPr>
    <p:cSldViewPr snapToGrid="0">
      <p:cViewPr>
        <p:scale>
          <a:sx n="66" d="100"/>
          <a:sy n="66" d="100"/>
        </p:scale>
        <p:origin x="-2286" y="-901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customschemas.google.com/relationships/presentationmetadata" Target="meta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0" name="Google Shape;5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ster">
  <p:cSld name="Poster">
    <p:spTree>
      <p:nvGrpSpPr>
        <p:cNvPr id="1" name="Shape 18"/>
        <p:cNvGrpSpPr/>
        <p:nvPr/>
      </p:nvGrpSpPr>
      <p:grpSpPr>
        <a:xfrm>
          <a:off x="0" y="0"/>
          <a:ext cx="0" cy="0"/>
          <a:chOff x="0" y="0"/>
          <a:chExt cx="0" cy="0"/>
        </a:xfrm>
      </p:grpSpPr>
      <p:sp>
        <p:nvSpPr>
          <p:cNvPr id="19" name="Google Shape;19;p3"/>
          <p:cNvSpPr/>
          <p:nvPr/>
        </p:nvSpPr>
        <p:spPr>
          <a:xfrm>
            <a:off x="44302681" y="-1"/>
            <a:ext cx="12447269" cy="32918401"/>
          </a:xfrm>
          <a:prstGeom prst="rect">
            <a:avLst/>
          </a:prstGeom>
          <a:solidFill>
            <a:srgbClr val="D8D8D8"/>
          </a:solidFill>
          <a:ln>
            <a:noFill/>
          </a:ln>
        </p:spPr>
        <p:txBody>
          <a:bodyPr spcFirstLastPara="1" wrap="square" lIns="274300" tIns="45700" rIns="274300" bIns="45700" anchor="t" anchorCtr="0">
            <a:noAutofit/>
          </a:bodyPr>
          <a:lstStyle/>
          <a:p>
            <a:pPr marL="0" marR="0" lvl="0" indent="0" algn="l" rtl="0">
              <a:lnSpc>
                <a:spcPct val="100000"/>
              </a:lnSpc>
              <a:spcBef>
                <a:spcPts val="0"/>
              </a:spcBef>
              <a:spcAft>
                <a:spcPts val="0"/>
              </a:spcAft>
              <a:buClr>
                <a:srgbClr val="000000"/>
              </a:buClr>
              <a:buSzPts val="9600"/>
              <a:buFont typeface="Arial"/>
              <a:buNone/>
            </a:pPr>
            <a:r>
              <a:rPr lang="en-US" sz="9600" b="0" i="0" u="none" strike="noStrike" cap="none">
                <a:solidFill>
                  <a:srgbClr val="7F7F7F"/>
                </a:solidFill>
                <a:latin typeface="Calibri"/>
                <a:ea typeface="Calibri"/>
                <a:cs typeface="Calibri"/>
                <a:sym typeface="Calibri"/>
              </a:rPr>
              <a:t>Printing: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6600"/>
              <a:buFont typeface="Arial"/>
              <a:buNone/>
            </a:pPr>
            <a:r>
              <a:rPr lang="en-US" sz="6600" b="0" i="0" u="none" strike="noStrike" cap="none">
                <a:solidFill>
                  <a:srgbClr val="7F7F7F"/>
                </a:solidFill>
                <a:latin typeface="Calibri"/>
                <a:ea typeface="Calibri"/>
                <a:cs typeface="Calibri"/>
                <a:sym typeface="Calibri"/>
              </a:rPr>
              <a:t>This poster is 48” wide by 36” high. It’s designed to be printed on a large-format printer.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6000"/>
              <a:buFont typeface="Arial"/>
              <a:buNone/>
            </a:pPr>
            <a:endParaRPr sz="6000" b="0" i="0" u="none" strike="noStrike" cap="none">
              <a:solidFill>
                <a:srgbClr val="7F7F7F"/>
              </a:solidFill>
              <a:latin typeface="Calibri"/>
              <a:ea typeface="Calibri"/>
              <a:cs typeface="Calibri"/>
              <a:sym typeface="Calibri"/>
            </a:endParaRPr>
          </a:p>
          <a:p>
            <a:pPr marL="0" marR="0" lvl="0" indent="0" algn="l" rtl="0">
              <a:lnSpc>
                <a:spcPct val="100000"/>
              </a:lnSpc>
              <a:spcBef>
                <a:spcPts val="1200"/>
              </a:spcBef>
              <a:spcAft>
                <a:spcPts val="0"/>
              </a:spcAft>
              <a:buClr>
                <a:srgbClr val="000000"/>
              </a:buClr>
              <a:buSzPts val="8800"/>
              <a:buFont typeface="Arial"/>
              <a:buNone/>
            </a:pPr>
            <a:r>
              <a:rPr lang="en-US" sz="8800" b="0" i="0" u="none" strike="noStrike" cap="none">
                <a:solidFill>
                  <a:srgbClr val="7F7F7F"/>
                </a:solidFill>
                <a:latin typeface="Calibri"/>
                <a:ea typeface="Calibri"/>
                <a:cs typeface="Calibri"/>
                <a:sym typeface="Calibri"/>
              </a:rPr>
              <a:t>Customizing the Content: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6600"/>
              <a:buFont typeface="Arial"/>
              <a:buNone/>
            </a:pPr>
            <a:r>
              <a:rPr lang="en-US" sz="6600" b="0" i="0" u="none" strike="noStrike" cap="none">
                <a:solidFill>
                  <a:srgbClr val="7F7F7F"/>
                </a:solidFill>
                <a:latin typeface="Calibri"/>
                <a:ea typeface="Calibri"/>
                <a:cs typeface="Calibri"/>
                <a:sym typeface="Calibri"/>
              </a:rPr>
              <a:t>The placeholders in this poster are formatted for you. Type in the placeholders to add text, or click an icon to add a table, chart, SmartArt graphic, picture or multimedia file.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400"/>
              </a:spcBef>
              <a:spcAft>
                <a:spcPts val="0"/>
              </a:spcAft>
              <a:buClr>
                <a:srgbClr val="000000"/>
              </a:buClr>
              <a:buSzPts val="6600"/>
              <a:buFont typeface="Arial"/>
              <a:buNone/>
            </a:pPr>
            <a:r>
              <a:rPr lang="en-US" sz="6600" b="0" i="0" u="none" strike="noStrike" cap="none">
                <a:solidFill>
                  <a:srgbClr val="7F7F7F"/>
                </a:solidFill>
                <a:latin typeface="Calibri"/>
                <a:ea typeface="Calibri"/>
                <a:cs typeface="Calibri"/>
                <a:sym typeface="Calibri"/>
              </a:rPr>
              <a:t>To add or remove bullet points from text, click the Bullets button on the Home tab.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400"/>
              </a:spcBef>
              <a:spcAft>
                <a:spcPts val="0"/>
              </a:spcAft>
              <a:buClr>
                <a:srgbClr val="000000"/>
              </a:buClr>
              <a:buSzPts val="6600"/>
              <a:buFont typeface="Arial"/>
              <a:buNone/>
            </a:pPr>
            <a:r>
              <a:rPr lang="en-US" sz="6600" b="0" i="0" u="none" strike="noStrike" cap="none">
                <a:solidFill>
                  <a:srgbClr val="7F7F7F"/>
                </a:solidFill>
                <a:latin typeface="Calibri"/>
                <a:ea typeface="Calibri"/>
                <a:cs typeface="Calibri"/>
                <a:sym typeface="Calibri"/>
              </a:rPr>
              <a:t>If you need more placeholders for titles, content or body text, make a copy of what you need and drag it into place. PowerPoint’s Smart Guides will help you align it with everything 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400"/>
              </a:spcBef>
              <a:spcAft>
                <a:spcPts val="0"/>
              </a:spcAft>
              <a:buClr>
                <a:srgbClr val="000000"/>
              </a:buClr>
              <a:buSzPts val="6600"/>
              <a:buFont typeface="Arial"/>
              <a:buNone/>
            </a:pPr>
            <a:r>
              <a:rPr lang="en-US" sz="6600" b="0" i="0" u="none" strike="noStrike" cap="none">
                <a:solidFill>
                  <a:srgbClr val="7F7F7F"/>
                </a:solidFill>
                <a:latin typeface="Calibri"/>
                <a:ea typeface="Calibri"/>
                <a:cs typeface="Calibri"/>
                <a:sym typeface="Calibri"/>
              </a:rPr>
              <a:t>Want to use your own pictures instead of ours? No problem! Just click a picture, press the Delete key, then click the icon to add your picture.</a:t>
            </a:r>
            <a:endParaRPr sz="6600" b="0" i="0" u="none" strike="noStrike" cap="none">
              <a:solidFill>
                <a:srgbClr val="7F7F7F"/>
              </a:solidFill>
              <a:latin typeface="Calibri"/>
              <a:ea typeface="Calibri"/>
              <a:cs typeface="Calibri"/>
              <a:sym typeface="Calibri"/>
            </a:endParaRPr>
          </a:p>
        </p:txBody>
      </p:sp>
      <p:sp>
        <p:nvSpPr>
          <p:cNvPr id="20" name="Google Shape;20;p3"/>
          <p:cNvSpPr txBox="1">
            <a:spLocks noGrp="1"/>
          </p:cNvSpPr>
          <p:nvPr>
            <p:ph type="title"/>
          </p:nvPr>
        </p:nvSpPr>
        <p:spPr>
          <a:xfrm>
            <a:off x="1158240" y="685860"/>
            <a:ext cx="30175200" cy="29717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1158240" y="4093905"/>
            <a:ext cx="30174411" cy="646331"/>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SzPts val="3600"/>
              <a:buNone/>
              <a:defRPr sz="3600">
                <a:solidFill>
                  <a:srgbClr val="BFBFBF"/>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22" name="Google Shape;22;p3"/>
          <p:cNvSpPr txBox="1">
            <a:spLocks noGrp="1"/>
          </p:cNvSpPr>
          <p:nvPr>
            <p:ph type="body" idx="2"/>
          </p:nvPr>
        </p:nvSpPr>
        <p:spPr>
          <a:xfrm>
            <a:off x="1143000" y="5669280"/>
            <a:ext cx="12801600" cy="128016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23" name="Google Shape;23;p3"/>
          <p:cNvSpPr txBox="1">
            <a:spLocks noGrp="1"/>
          </p:cNvSpPr>
          <p:nvPr>
            <p:ph type="body" idx="3"/>
          </p:nvPr>
        </p:nvSpPr>
        <p:spPr>
          <a:xfrm>
            <a:off x="1143000" y="7114032"/>
            <a:ext cx="12801600" cy="2732574"/>
          </a:xfrm>
          <a:prstGeom prst="rect">
            <a:avLst/>
          </a:prstGeom>
          <a:solidFill>
            <a:srgbClr val="E9EDF1"/>
          </a:solidFill>
          <a:ln>
            <a:noFill/>
          </a:ln>
        </p:spPr>
        <p:txBody>
          <a:bodyPr spcFirstLastPara="1" wrap="square" lIns="365750" tIns="45700" rIns="365750" bIns="45700" anchor="ctr" anchorCtr="0">
            <a:noAutofit/>
          </a:bodyPr>
          <a:lstStyle>
            <a:lvl1pPr marL="457200" lvl="0" indent="-228600" algn="l">
              <a:lnSpc>
                <a:spcPct val="100000"/>
              </a:lnSpc>
              <a:spcBef>
                <a:spcPts val="1200"/>
              </a:spcBef>
              <a:spcAft>
                <a:spcPts val="0"/>
              </a:spcAft>
              <a:buSzPts val="4400"/>
              <a:buFont typeface="Arial"/>
              <a:buNone/>
              <a:defRPr sz="4400"/>
            </a:lvl1pPr>
            <a:lvl2pPr marL="914400" lvl="1" indent="-508000" algn="l">
              <a:lnSpc>
                <a:spcPct val="100000"/>
              </a:lnSpc>
              <a:spcBef>
                <a:spcPts val="1200"/>
              </a:spcBef>
              <a:spcAft>
                <a:spcPts val="0"/>
              </a:spcAft>
              <a:buSzPts val="4400"/>
              <a:buFont typeface="Arial"/>
              <a:buChar char="•"/>
              <a:defRPr sz="4400"/>
            </a:lvl2pPr>
            <a:lvl3pPr marL="1371600" lvl="2" indent="-508000" algn="l">
              <a:lnSpc>
                <a:spcPct val="100000"/>
              </a:lnSpc>
              <a:spcBef>
                <a:spcPts val="1200"/>
              </a:spcBef>
              <a:spcAft>
                <a:spcPts val="0"/>
              </a:spcAft>
              <a:buSzPts val="4400"/>
              <a:buFont typeface="Arial"/>
              <a:buChar char="•"/>
              <a:defRPr sz="4400"/>
            </a:lvl3pPr>
            <a:lvl4pPr marL="1828800" lvl="3" indent="-228600" algn="l">
              <a:lnSpc>
                <a:spcPct val="100000"/>
              </a:lnSpc>
              <a:spcBef>
                <a:spcPts val="1200"/>
              </a:spcBef>
              <a:spcAft>
                <a:spcPts val="0"/>
              </a:spcAft>
              <a:buSzPts val="4400"/>
              <a:buNone/>
              <a:defRPr sz="4400"/>
            </a:lvl4pPr>
            <a:lvl5pPr marL="2286000" lvl="4" indent="-228600" algn="l">
              <a:lnSpc>
                <a:spcPct val="100000"/>
              </a:lnSpc>
              <a:spcBef>
                <a:spcPts val="1200"/>
              </a:spcBef>
              <a:spcAft>
                <a:spcPts val="0"/>
              </a:spcAft>
              <a:buSzPts val="4400"/>
              <a:buNone/>
              <a:defRPr sz="4400"/>
            </a:lvl5pPr>
            <a:lvl6pPr marL="2743200" lvl="5" indent="-228600" algn="l">
              <a:lnSpc>
                <a:spcPct val="100000"/>
              </a:lnSpc>
              <a:spcBef>
                <a:spcPts val="1200"/>
              </a:spcBef>
              <a:spcAft>
                <a:spcPts val="0"/>
              </a:spcAft>
              <a:buSzPts val="4400"/>
              <a:buNone/>
              <a:defRPr sz="4400"/>
            </a:lvl6pPr>
            <a:lvl7pPr marL="3200400" lvl="6" indent="-228600" algn="l">
              <a:lnSpc>
                <a:spcPct val="100000"/>
              </a:lnSpc>
              <a:spcBef>
                <a:spcPts val="1200"/>
              </a:spcBef>
              <a:spcAft>
                <a:spcPts val="0"/>
              </a:spcAft>
              <a:buSzPts val="4400"/>
              <a:buNone/>
              <a:defRPr sz="4400"/>
            </a:lvl7pPr>
            <a:lvl8pPr marL="3657600" lvl="7" indent="-228600" algn="l">
              <a:lnSpc>
                <a:spcPct val="100000"/>
              </a:lnSpc>
              <a:spcBef>
                <a:spcPts val="1200"/>
              </a:spcBef>
              <a:spcAft>
                <a:spcPts val="0"/>
              </a:spcAft>
              <a:buSzPts val="4400"/>
              <a:buNone/>
              <a:defRPr sz="4400"/>
            </a:lvl8pPr>
            <a:lvl9pPr marL="4114800" lvl="8" indent="-228600" algn="l">
              <a:lnSpc>
                <a:spcPct val="100000"/>
              </a:lnSpc>
              <a:spcBef>
                <a:spcPts val="1200"/>
              </a:spcBef>
              <a:spcAft>
                <a:spcPts val="0"/>
              </a:spcAft>
              <a:buSzPts val="4400"/>
              <a:buNone/>
              <a:defRPr sz="4400"/>
            </a:lvl9pPr>
          </a:lstStyle>
          <a:p>
            <a:endParaRPr/>
          </a:p>
        </p:txBody>
      </p:sp>
      <p:sp>
        <p:nvSpPr>
          <p:cNvPr id="24" name="Google Shape;24;p3"/>
          <p:cNvSpPr txBox="1">
            <a:spLocks noGrp="1"/>
          </p:cNvSpPr>
          <p:nvPr>
            <p:ph type="body" idx="4"/>
          </p:nvPr>
        </p:nvSpPr>
        <p:spPr>
          <a:xfrm>
            <a:off x="1143000" y="10497312"/>
            <a:ext cx="12801600" cy="128016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25" name="Google Shape;25;p3"/>
          <p:cNvSpPr txBox="1">
            <a:spLocks noGrp="1"/>
          </p:cNvSpPr>
          <p:nvPr>
            <p:ph type="body" idx="5"/>
          </p:nvPr>
        </p:nvSpPr>
        <p:spPr>
          <a:xfrm>
            <a:off x="1143000" y="11868912"/>
            <a:ext cx="12801600" cy="2807506"/>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26" name="Google Shape;26;p3"/>
          <p:cNvSpPr txBox="1">
            <a:spLocks noGrp="1"/>
          </p:cNvSpPr>
          <p:nvPr>
            <p:ph type="body" idx="6"/>
          </p:nvPr>
        </p:nvSpPr>
        <p:spPr>
          <a:xfrm>
            <a:off x="1143000" y="14950441"/>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27" name="Google Shape;27;p3"/>
          <p:cNvSpPr txBox="1">
            <a:spLocks noGrp="1"/>
          </p:cNvSpPr>
          <p:nvPr>
            <p:ph type="body" idx="7"/>
          </p:nvPr>
        </p:nvSpPr>
        <p:spPr>
          <a:xfrm>
            <a:off x="1143000" y="16440913"/>
            <a:ext cx="12801600" cy="6027461"/>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28" name="Google Shape;28;p3"/>
          <p:cNvSpPr txBox="1">
            <a:spLocks noGrp="1"/>
          </p:cNvSpPr>
          <p:nvPr>
            <p:ph type="body" idx="8"/>
          </p:nvPr>
        </p:nvSpPr>
        <p:spPr>
          <a:xfrm>
            <a:off x="1143000" y="22887431"/>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29" name="Google Shape;29;p3"/>
          <p:cNvSpPr txBox="1">
            <a:spLocks noGrp="1"/>
          </p:cNvSpPr>
          <p:nvPr>
            <p:ph type="body" idx="9"/>
          </p:nvPr>
        </p:nvSpPr>
        <p:spPr>
          <a:xfrm>
            <a:off x="1143000" y="24332184"/>
            <a:ext cx="12801600" cy="7296912"/>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0" name="Google Shape;30;p3"/>
          <p:cNvSpPr txBox="1">
            <a:spLocks noGrp="1"/>
          </p:cNvSpPr>
          <p:nvPr>
            <p:ph type="body" idx="13"/>
          </p:nvPr>
        </p:nvSpPr>
        <p:spPr>
          <a:xfrm>
            <a:off x="15544800" y="5669280"/>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31" name="Google Shape;31;p3"/>
          <p:cNvSpPr txBox="1">
            <a:spLocks noGrp="1"/>
          </p:cNvSpPr>
          <p:nvPr>
            <p:ph type="body" idx="14"/>
          </p:nvPr>
        </p:nvSpPr>
        <p:spPr>
          <a:xfrm>
            <a:off x="15544800" y="7114032"/>
            <a:ext cx="12801600" cy="6795556"/>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2" name="Google Shape;32;p3"/>
          <p:cNvSpPr txBox="1">
            <a:spLocks noGrp="1"/>
          </p:cNvSpPr>
          <p:nvPr>
            <p:ph type="body" idx="15"/>
          </p:nvPr>
        </p:nvSpPr>
        <p:spPr>
          <a:xfrm>
            <a:off x="15544800" y="14328648"/>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33" name="Google Shape;33;p3"/>
          <p:cNvSpPr txBox="1">
            <a:spLocks noGrp="1"/>
          </p:cNvSpPr>
          <p:nvPr>
            <p:ph type="body" idx="16"/>
          </p:nvPr>
        </p:nvSpPr>
        <p:spPr>
          <a:xfrm>
            <a:off x="15544800" y="15773398"/>
            <a:ext cx="12801600" cy="6694973"/>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4" name="Google Shape;34;p3"/>
          <p:cNvSpPr txBox="1">
            <a:spLocks noGrp="1"/>
          </p:cNvSpPr>
          <p:nvPr>
            <p:ph type="body" idx="17"/>
          </p:nvPr>
        </p:nvSpPr>
        <p:spPr>
          <a:xfrm>
            <a:off x="15544800" y="22887431"/>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35" name="Google Shape;35;p3"/>
          <p:cNvSpPr txBox="1">
            <a:spLocks noGrp="1"/>
          </p:cNvSpPr>
          <p:nvPr>
            <p:ph type="body" idx="18"/>
          </p:nvPr>
        </p:nvSpPr>
        <p:spPr>
          <a:xfrm>
            <a:off x="15544800" y="24332184"/>
            <a:ext cx="12801600" cy="7296912"/>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6" name="Google Shape;36;p3"/>
          <p:cNvSpPr txBox="1">
            <a:spLocks noGrp="1"/>
          </p:cNvSpPr>
          <p:nvPr>
            <p:ph type="body" idx="19"/>
          </p:nvPr>
        </p:nvSpPr>
        <p:spPr>
          <a:xfrm>
            <a:off x="29900881" y="5669280"/>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37" name="Google Shape;37;p3"/>
          <p:cNvSpPr txBox="1">
            <a:spLocks noGrp="1"/>
          </p:cNvSpPr>
          <p:nvPr>
            <p:ph type="body" idx="20"/>
          </p:nvPr>
        </p:nvSpPr>
        <p:spPr>
          <a:xfrm>
            <a:off x="29900881" y="7114032"/>
            <a:ext cx="12801600" cy="7315200"/>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8" name="Google Shape;38;p3"/>
          <p:cNvSpPr txBox="1">
            <a:spLocks noGrp="1"/>
          </p:cNvSpPr>
          <p:nvPr>
            <p:ph type="body" idx="21"/>
          </p:nvPr>
        </p:nvSpPr>
        <p:spPr>
          <a:xfrm>
            <a:off x="29900881" y="14914834"/>
            <a:ext cx="12801600" cy="4538610"/>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9" name="Google Shape;39;p3"/>
          <p:cNvSpPr txBox="1">
            <a:spLocks noGrp="1"/>
          </p:cNvSpPr>
          <p:nvPr>
            <p:ph type="body" idx="22"/>
          </p:nvPr>
        </p:nvSpPr>
        <p:spPr>
          <a:xfrm>
            <a:off x="29900881" y="19767595"/>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40" name="Google Shape;40;p3"/>
          <p:cNvSpPr txBox="1">
            <a:spLocks noGrp="1"/>
          </p:cNvSpPr>
          <p:nvPr>
            <p:ph type="body" idx="23"/>
          </p:nvPr>
        </p:nvSpPr>
        <p:spPr>
          <a:xfrm>
            <a:off x="29900881" y="21212348"/>
            <a:ext cx="12801600" cy="4344786"/>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41" name="Google Shape;41;p3"/>
          <p:cNvSpPr txBox="1">
            <a:spLocks noGrp="1"/>
          </p:cNvSpPr>
          <p:nvPr>
            <p:ph type="body" idx="24"/>
          </p:nvPr>
        </p:nvSpPr>
        <p:spPr>
          <a:xfrm>
            <a:off x="29900881" y="25722072"/>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42" name="Google Shape;42;p3"/>
          <p:cNvSpPr txBox="1">
            <a:spLocks noGrp="1"/>
          </p:cNvSpPr>
          <p:nvPr>
            <p:ph type="body" idx="25"/>
          </p:nvPr>
        </p:nvSpPr>
        <p:spPr>
          <a:xfrm>
            <a:off x="29900881" y="27166825"/>
            <a:ext cx="12801600" cy="4462272"/>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43" name="Google Shape;43;p3"/>
          <p:cNvSpPr txBox="1">
            <a:spLocks noGrp="1"/>
          </p:cNvSpPr>
          <p:nvPr>
            <p:ph type="dt" idx="10"/>
          </p:nvPr>
        </p:nvSpPr>
        <p:spPr>
          <a:xfrm>
            <a:off x="1143000" y="32114697"/>
            <a:ext cx="987552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
          <p:cNvSpPr txBox="1">
            <a:spLocks noGrp="1"/>
          </p:cNvSpPr>
          <p:nvPr>
            <p:ph type="ftr" idx="11"/>
          </p:nvPr>
        </p:nvSpPr>
        <p:spPr>
          <a:xfrm>
            <a:off x="11018520" y="32114697"/>
            <a:ext cx="2185416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
          <p:cNvSpPr txBox="1">
            <a:spLocks noGrp="1"/>
          </p:cNvSpPr>
          <p:nvPr>
            <p:ph type="sldNum" idx="12"/>
          </p:nvPr>
        </p:nvSpPr>
        <p:spPr>
          <a:xfrm>
            <a:off x="32872681" y="32114697"/>
            <a:ext cx="9875520" cy="457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6" name="Google Shape;46;p3"/>
          <p:cNvSpPr>
            <a:spLocks noGrp="1"/>
          </p:cNvSpPr>
          <p:nvPr>
            <p:ph type="pic" idx="26"/>
          </p:nvPr>
        </p:nvSpPr>
        <p:spPr>
          <a:xfrm>
            <a:off x="32270700" y="0"/>
            <a:ext cx="11620500" cy="3842445"/>
          </a:xfrm>
          <a:prstGeom prst="rect">
            <a:avLst/>
          </a:prstGeom>
          <a:noFill/>
          <a:ln>
            <a:noFill/>
          </a:ln>
        </p:spPr>
        <p:txBody>
          <a:bodyPr spcFirstLastPara="1" wrap="square" lIns="91425" tIns="457200" rIns="91425" bIns="45700" anchor="t" anchorCtr="0">
            <a:normAutofit/>
          </a:bodyPr>
          <a:lstStyle>
            <a:lvl1pPr marR="0" lvl="0" algn="ctr" rtl="0">
              <a:lnSpc>
                <a:spcPct val="100000"/>
              </a:lnSpc>
              <a:spcBef>
                <a:spcPts val="1200"/>
              </a:spcBef>
              <a:spcAft>
                <a:spcPts val="0"/>
              </a:spcAft>
              <a:buClr>
                <a:srgbClr val="A5A5A5"/>
              </a:buClr>
              <a:buSzPts val="2800"/>
              <a:buFont typeface="Arial"/>
              <a:buNone/>
              <a:defRPr sz="2800" b="0" i="0" u="none" strike="noStrike" cap="none">
                <a:solidFill>
                  <a:schemeClr val="lt1"/>
                </a:solidFill>
                <a:latin typeface="Arial"/>
                <a:ea typeface="Arial"/>
                <a:cs typeface="Arial"/>
                <a:sym typeface="Arial"/>
              </a:defRPr>
            </a:lvl1pPr>
            <a:lvl2pPr marR="0" lvl="1"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43891199" cy="50292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258"/>
              <a:buFont typeface="Arial"/>
              <a:buNone/>
            </a:pPr>
            <a:endParaRPr sz="7258" b="0" i="0" u="none" strike="noStrike" cap="none">
              <a:solidFill>
                <a:schemeClr val="lt1"/>
              </a:solidFill>
              <a:latin typeface="Arial"/>
              <a:ea typeface="Arial"/>
              <a:cs typeface="Arial"/>
              <a:sym typeface="Arial"/>
            </a:endParaRPr>
          </a:p>
        </p:txBody>
      </p:sp>
      <p:sp>
        <p:nvSpPr>
          <p:cNvPr id="11" name="Google Shape;11;p2"/>
          <p:cNvSpPr txBox="1">
            <a:spLocks noGrp="1"/>
          </p:cNvSpPr>
          <p:nvPr>
            <p:ph type="title"/>
          </p:nvPr>
        </p:nvSpPr>
        <p:spPr>
          <a:xfrm>
            <a:off x="1158240" y="685860"/>
            <a:ext cx="30175200" cy="297174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11500"/>
              <a:buFont typeface="Arial"/>
              <a:buNone/>
              <a:defRPr sz="115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2"/>
          <p:cNvSpPr txBox="1">
            <a:spLocks noGrp="1"/>
          </p:cNvSpPr>
          <p:nvPr>
            <p:ph type="body" idx="1"/>
          </p:nvPr>
        </p:nvSpPr>
        <p:spPr>
          <a:xfrm>
            <a:off x="1158240" y="6019800"/>
            <a:ext cx="41589961" cy="2362962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dt" idx="10"/>
          </p:nvPr>
        </p:nvSpPr>
        <p:spPr>
          <a:xfrm>
            <a:off x="1143000" y="32114697"/>
            <a:ext cx="987552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ftr" idx="11"/>
          </p:nvPr>
        </p:nvSpPr>
        <p:spPr>
          <a:xfrm>
            <a:off x="11018520" y="32114697"/>
            <a:ext cx="21854160" cy="457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6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9pPr>
          </a:lstStyle>
          <a:p>
            <a:endParaRPr/>
          </a:p>
        </p:txBody>
      </p:sp>
      <p:sp>
        <p:nvSpPr>
          <p:cNvPr id="15" name="Google Shape;15;p2"/>
          <p:cNvSpPr txBox="1">
            <a:spLocks noGrp="1"/>
          </p:cNvSpPr>
          <p:nvPr>
            <p:ph type="sldNum" idx="12"/>
          </p:nvPr>
        </p:nvSpPr>
        <p:spPr>
          <a:xfrm>
            <a:off x="32872681" y="32114697"/>
            <a:ext cx="9875520" cy="4572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2"/>
          <p:cNvSpPr/>
          <p:nvPr/>
        </p:nvSpPr>
        <p:spPr>
          <a:xfrm>
            <a:off x="0" y="3886200"/>
            <a:ext cx="43891199" cy="1143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258"/>
              <a:buFont typeface="Arial"/>
              <a:buNone/>
            </a:pPr>
            <a:endParaRPr sz="7258" b="0" i="0" u="none" strike="noStrike" cap="none">
              <a:solidFill>
                <a:schemeClr val="lt1"/>
              </a:solidFill>
              <a:latin typeface="Arial"/>
              <a:ea typeface="Arial"/>
              <a:cs typeface="Arial"/>
              <a:sym typeface="Arial"/>
            </a:endParaRPr>
          </a:p>
        </p:txBody>
      </p:sp>
      <p:cxnSp>
        <p:nvCxnSpPr>
          <p:cNvPr id="17" name="Google Shape;17;p2"/>
          <p:cNvCxnSpPr/>
          <p:nvPr/>
        </p:nvCxnSpPr>
        <p:spPr>
          <a:xfrm>
            <a:off x="0" y="3886200"/>
            <a:ext cx="43891199" cy="0"/>
          </a:xfrm>
          <a:prstGeom prst="straightConnector1">
            <a:avLst/>
          </a:prstGeom>
          <a:noFill/>
          <a:ln w="114300" cap="flat" cmpd="sng">
            <a:solidFill>
              <a:schemeClr val="accen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0368">
          <p15:clr>
            <a:srgbClr val="A4A3A4"/>
          </p15:clr>
        </p15:guide>
        <p15:guide id="2" pos="720">
          <p15:clr>
            <a:srgbClr val="A4A3A4"/>
          </p15:clr>
        </p15:guide>
        <p15:guide id="3" pos="26928">
          <p15:clr>
            <a:srgbClr val="A4A3A4"/>
          </p15:clr>
        </p15:guide>
        <p15:guide id="4" pos="13824">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jpg"/><Relationship Id="rId7" Type="http://schemas.openxmlformats.org/officeDocument/2006/relationships/image" Target="../media/image4.png"/><Relationship Id="rId12" Type="http://schemas.openxmlformats.org/officeDocument/2006/relationships/image" Target="../media/image9.sv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http://www.teachspin.com/faraday-rotation" TargetMode="External"/><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jpg"/><Relationship Id="rId9" Type="http://schemas.openxmlformats.org/officeDocument/2006/relationships/image" Target="../media/image6.png"/><Relationship Id="rId1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1"/>
        <p:cNvGrpSpPr/>
        <p:nvPr/>
      </p:nvGrpSpPr>
      <p:grpSpPr>
        <a:xfrm>
          <a:off x="0" y="0"/>
          <a:ext cx="0" cy="0"/>
          <a:chOff x="0" y="0"/>
          <a:chExt cx="0" cy="0"/>
        </a:xfrm>
      </p:grpSpPr>
      <p:sp>
        <p:nvSpPr>
          <p:cNvPr id="52" name="Google Shape;52;p1"/>
          <p:cNvSpPr/>
          <p:nvPr/>
        </p:nvSpPr>
        <p:spPr>
          <a:xfrm>
            <a:off x="878638" y="5225475"/>
            <a:ext cx="10058400" cy="27007064"/>
          </a:xfrm>
          <a:prstGeom prst="rect">
            <a:avLst/>
          </a:prstGeom>
          <a:solidFill>
            <a:schemeClr val="bg1"/>
          </a:solidFill>
          <a:ln w="57150" cap="flat" cmpd="sng">
            <a:solidFill>
              <a:schemeClr val="lt2"/>
            </a:solidFill>
            <a:prstDash val="solid"/>
            <a:round/>
            <a:headEnd type="none" w="sm" len="sm"/>
            <a:tailEnd type="none" w="sm" len="sm"/>
          </a:ln>
          <a:effectLst>
            <a:outerShdw dist="23040" dir="5400000">
              <a:srgbClr val="000000">
                <a:alpha val="34509"/>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258"/>
              <a:buFont typeface="Arial"/>
              <a:buNone/>
            </a:pPr>
            <a:endParaRPr sz="7258" b="0" i="0" u="none" strike="noStrike" cap="none" dirty="0">
              <a:solidFill>
                <a:schemeClr val="dk1"/>
              </a:solidFill>
              <a:latin typeface="Arial"/>
              <a:ea typeface="Arial"/>
              <a:cs typeface="Arial"/>
              <a:sym typeface="Arial"/>
            </a:endParaRPr>
          </a:p>
        </p:txBody>
      </p:sp>
      <p:sp>
        <p:nvSpPr>
          <p:cNvPr id="53" name="Google Shape;53;p1"/>
          <p:cNvSpPr/>
          <p:nvPr/>
        </p:nvSpPr>
        <p:spPr>
          <a:xfrm>
            <a:off x="11655501" y="5247246"/>
            <a:ext cx="10058400" cy="27007064"/>
          </a:xfrm>
          <a:prstGeom prst="rect">
            <a:avLst/>
          </a:prstGeom>
          <a:solidFill>
            <a:schemeClr val="bg1"/>
          </a:solidFill>
          <a:ln w="57150" cap="flat" cmpd="sng">
            <a:solidFill>
              <a:schemeClr val="lt2"/>
            </a:solidFill>
            <a:prstDash val="solid"/>
            <a:round/>
            <a:headEnd type="none" w="sm" len="sm"/>
            <a:tailEnd type="none" w="sm" len="sm"/>
          </a:ln>
          <a:effectLst>
            <a:outerShdw dist="23040" dir="5400000">
              <a:srgbClr val="000000">
                <a:alpha val="34509"/>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258"/>
              <a:buFont typeface="Arial"/>
              <a:buNone/>
            </a:pPr>
            <a:endParaRPr lang="en-US" sz="7258" b="0" i="0" u="none" strike="noStrike" cap="none" dirty="0">
              <a:solidFill>
                <a:schemeClr val="dk1"/>
              </a:solidFill>
              <a:latin typeface="Arial"/>
              <a:ea typeface="Arial"/>
              <a:cs typeface="Arial"/>
              <a:sym typeface="Arial"/>
            </a:endParaRPr>
          </a:p>
        </p:txBody>
      </p:sp>
      <p:sp>
        <p:nvSpPr>
          <p:cNvPr id="54" name="Google Shape;54;p1"/>
          <p:cNvSpPr/>
          <p:nvPr/>
        </p:nvSpPr>
        <p:spPr>
          <a:xfrm>
            <a:off x="22519450" y="5312550"/>
            <a:ext cx="10058400" cy="27007201"/>
          </a:xfrm>
          <a:prstGeom prst="rect">
            <a:avLst/>
          </a:prstGeom>
          <a:solidFill>
            <a:schemeClr val="bg1"/>
          </a:solidFill>
          <a:ln w="57150" cap="flat" cmpd="sng">
            <a:solidFill>
              <a:schemeClr val="lt2"/>
            </a:solidFill>
            <a:prstDash val="solid"/>
            <a:round/>
            <a:headEnd type="none" w="sm" len="sm"/>
            <a:tailEnd type="none" w="sm" len="sm"/>
          </a:ln>
          <a:effectLst>
            <a:outerShdw dist="23040" dir="5400000">
              <a:srgbClr val="000000">
                <a:alpha val="34509"/>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258"/>
              <a:buFont typeface="Arial"/>
              <a:buNone/>
            </a:pPr>
            <a:r>
              <a:rPr lang="en-US" sz="7258" b="0" i="0" u="none" strike="noStrike" cap="none">
                <a:solidFill>
                  <a:schemeClr val="dk1"/>
                </a:solidFill>
                <a:latin typeface="Arial"/>
                <a:ea typeface="Arial"/>
                <a:cs typeface="Arial"/>
                <a:sym typeface="Arial"/>
              </a:rPr>
              <a:t>Tttt</a:t>
            </a:r>
            <a:endParaRPr sz="7258" b="0" i="0" u="none" strike="noStrike" cap="none">
              <a:solidFill>
                <a:schemeClr val="dk1"/>
              </a:solidFill>
              <a:latin typeface="Arial"/>
              <a:ea typeface="Arial"/>
              <a:cs typeface="Arial"/>
              <a:sym typeface="Arial"/>
            </a:endParaRPr>
          </a:p>
        </p:txBody>
      </p:sp>
      <p:sp>
        <p:nvSpPr>
          <p:cNvPr id="55" name="Google Shape;55;p1"/>
          <p:cNvSpPr/>
          <p:nvPr/>
        </p:nvSpPr>
        <p:spPr>
          <a:xfrm>
            <a:off x="33274550" y="5351524"/>
            <a:ext cx="10058400" cy="27007201"/>
          </a:xfrm>
          <a:prstGeom prst="rect">
            <a:avLst/>
          </a:prstGeom>
          <a:solidFill>
            <a:schemeClr val="bg1"/>
          </a:solidFill>
          <a:ln w="57150" cap="flat" cmpd="sng">
            <a:solidFill>
              <a:schemeClr val="lt2"/>
            </a:solidFill>
            <a:prstDash val="solid"/>
            <a:round/>
            <a:headEnd type="none" w="sm" len="sm"/>
            <a:tailEnd type="none" w="sm" len="sm"/>
          </a:ln>
          <a:effectLst>
            <a:outerShdw dist="23040" dir="5400000">
              <a:srgbClr val="000000">
                <a:alpha val="34509"/>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258"/>
              <a:buFont typeface="Arial"/>
              <a:buNone/>
            </a:pPr>
            <a:endParaRPr sz="7258" b="0" i="0" u="none" strike="noStrike" cap="none">
              <a:solidFill>
                <a:schemeClr val="dk1"/>
              </a:solidFill>
              <a:latin typeface="Arial"/>
              <a:ea typeface="Arial"/>
              <a:cs typeface="Arial"/>
              <a:sym typeface="Arial"/>
            </a:endParaRPr>
          </a:p>
        </p:txBody>
      </p:sp>
      <p:sp>
        <p:nvSpPr>
          <p:cNvPr id="56" name="Google Shape;56;p1"/>
          <p:cNvSpPr txBox="1">
            <a:spLocks noGrp="1"/>
          </p:cNvSpPr>
          <p:nvPr>
            <p:ph type="title"/>
          </p:nvPr>
        </p:nvSpPr>
        <p:spPr>
          <a:xfrm>
            <a:off x="1158240" y="685860"/>
            <a:ext cx="30175200" cy="297174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lt1"/>
              </a:buClr>
              <a:buSzPct val="100000"/>
              <a:buFont typeface="Arial"/>
              <a:buNone/>
            </a:pPr>
            <a:r>
              <a:rPr lang="en-US" sz="10700" dirty="0"/>
              <a:t>Finding the </a:t>
            </a:r>
            <a:r>
              <a:rPr lang="en-US" sz="10700" dirty="0" err="1"/>
              <a:t>Verdet</a:t>
            </a:r>
            <a:r>
              <a:rPr lang="en-US" sz="10700" dirty="0"/>
              <a:t> Constant for 650 nanometer Light Through SF-59 Glass</a:t>
            </a:r>
            <a:endParaRPr dirty="0"/>
          </a:p>
        </p:txBody>
      </p:sp>
      <p:sp>
        <p:nvSpPr>
          <p:cNvPr id="57" name="Google Shape;57;p1"/>
          <p:cNvSpPr txBox="1">
            <a:spLocks noGrp="1"/>
          </p:cNvSpPr>
          <p:nvPr>
            <p:ph type="body" idx="1"/>
          </p:nvPr>
        </p:nvSpPr>
        <p:spPr>
          <a:xfrm>
            <a:off x="1158240" y="4093905"/>
            <a:ext cx="30174411" cy="646331"/>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b="0" i="0" u="none" strike="noStrike">
                <a:latin typeface="Lato"/>
                <a:ea typeface="Lato"/>
                <a:cs typeface="Lato"/>
                <a:sym typeface="Lato"/>
              </a:rPr>
              <a:t>John-Paul LaMontagne, </a:t>
            </a:r>
            <a:r>
              <a:rPr lang="en-US"/>
              <a:t>Nate Pierce, Dr. Jim Hetrick | Physics Department | University of Michigan - Dearborn</a:t>
            </a:r>
            <a:endParaRPr/>
          </a:p>
        </p:txBody>
      </p:sp>
      <p:sp>
        <p:nvSpPr>
          <p:cNvPr id="58" name="Google Shape;58;p1"/>
          <p:cNvSpPr txBox="1">
            <a:spLocks noGrp="1"/>
          </p:cNvSpPr>
          <p:nvPr>
            <p:ph type="body" idx="4"/>
          </p:nvPr>
        </p:nvSpPr>
        <p:spPr>
          <a:xfrm>
            <a:off x="922784" y="5318670"/>
            <a:ext cx="10014253" cy="73152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5400"/>
              <a:buNone/>
            </a:pPr>
            <a:r>
              <a:rPr lang="en-US" dirty="0"/>
              <a:t>Abstract</a:t>
            </a:r>
            <a:endParaRPr dirty="0"/>
          </a:p>
        </p:txBody>
      </p:sp>
      <p:sp>
        <p:nvSpPr>
          <p:cNvPr id="59" name="Google Shape;59;p1"/>
          <p:cNvSpPr txBox="1">
            <a:spLocks noGrp="1"/>
          </p:cNvSpPr>
          <p:nvPr>
            <p:ph type="body" idx="6"/>
          </p:nvPr>
        </p:nvSpPr>
        <p:spPr>
          <a:xfrm>
            <a:off x="896982" y="12089758"/>
            <a:ext cx="9970710" cy="73152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5400"/>
              <a:buNone/>
            </a:pPr>
            <a:r>
              <a:rPr lang="en-US"/>
              <a:t>Introduction</a:t>
            </a:r>
            <a:endParaRPr/>
          </a:p>
        </p:txBody>
      </p:sp>
      <p:sp>
        <p:nvSpPr>
          <p:cNvPr id="60" name="Google Shape;60;p1"/>
          <p:cNvSpPr txBox="1"/>
          <p:nvPr/>
        </p:nvSpPr>
        <p:spPr>
          <a:xfrm>
            <a:off x="29552538" y="23120902"/>
            <a:ext cx="12801600" cy="4150103"/>
          </a:xfrm>
          <a:prstGeom prst="rect">
            <a:avLst/>
          </a:prstGeom>
          <a:noFill/>
          <a:ln>
            <a:noFill/>
          </a:ln>
        </p:spPr>
        <p:txBody>
          <a:bodyPr spcFirstLastPara="1" wrap="square" lIns="91425" tIns="182875" rIns="91425" bIns="45700" anchor="t" anchorCtr="0">
            <a:normAutofit/>
          </a:bodyPr>
          <a:lstStyle/>
          <a:p>
            <a:pPr marL="0" marR="0" lvl="0" indent="0" algn="l" rtl="0">
              <a:lnSpc>
                <a:spcPct val="100000"/>
              </a:lnSpc>
              <a:spcBef>
                <a:spcPts val="0"/>
              </a:spcBef>
              <a:spcAft>
                <a:spcPts val="0"/>
              </a:spcAft>
              <a:buClr>
                <a:srgbClr val="A5A5A5"/>
              </a:buClr>
              <a:buSzPts val="2800"/>
              <a:buFont typeface="Arial"/>
              <a:buNone/>
            </a:pPr>
            <a:endParaRPr sz="2800" b="0" i="0" u="none" strike="noStrike" cap="none" dirty="0">
              <a:solidFill>
                <a:schemeClr val="dk1"/>
              </a:solidFill>
              <a:latin typeface="Arial"/>
              <a:ea typeface="Arial"/>
              <a:cs typeface="Arial"/>
              <a:sym typeface="Arial"/>
            </a:endParaRPr>
          </a:p>
        </p:txBody>
      </p:sp>
      <p:pic>
        <p:nvPicPr>
          <p:cNvPr id="61" name="Google Shape;61;p1"/>
          <p:cNvPicPr preferRelativeResize="0">
            <a:picLocks noGrp="1"/>
          </p:cNvPicPr>
          <p:nvPr>
            <p:ph type="pic" idx="26"/>
          </p:nvPr>
        </p:nvPicPr>
        <p:blipFill rotWithShape="1">
          <a:blip r:embed="rId3">
            <a:alphaModFix/>
          </a:blip>
          <a:srcRect t="9880" b="34911"/>
          <a:stretch/>
        </p:blipFill>
        <p:spPr>
          <a:xfrm>
            <a:off x="33413700" y="0"/>
            <a:ext cx="10477500" cy="3854356"/>
          </a:xfrm>
          <a:prstGeom prst="rect">
            <a:avLst/>
          </a:prstGeom>
          <a:noFill/>
          <a:ln>
            <a:noFill/>
          </a:ln>
        </p:spPr>
      </p:pic>
      <p:sp>
        <p:nvSpPr>
          <p:cNvPr id="62" name="Google Shape;62;p1"/>
          <p:cNvSpPr txBox="1"/>
          <p:nvPr/>
        </p:nvSpPr>
        <p:spPr>
          <a:xfrm>
            <a:off x="1183439" y="30400600"/>
            <a:ext cx="1288989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Arial"/>
              <a:ea typeface="Arial"/>
              <a:cs typeface="Arial"/>
              <a:sym typeface="Arial"/>
            </a:endParaRPr>
          </a:p>
        </p:txBody>
      </p:sp>
      <p:sp>
        <p:nvSpPr>
          <p:cNvPr id="63" name="Google Shape;63;p1"/>
          <p:cNvSpPr txBox="1"/>
          <p:nvPr/>
        </p:nvSpPr>
        <p:spPr>
          <a:xfrm>
            <a:off x="11699647" y="5340441"/>
            <a:ext cx="10014253" cy="73152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marL="0" marR="0" lvl="0" indent="0" algn="ctr" rtl="0">
              <a:lnSpc>
                <a:spcPct val="100000"/>
              </a:lnSpc>
              <a:spcBef>
                <a:spcPts val="0"/>
              </a:spcBef>
              <a:spcAft>
                <a:spcPts val="0"/>
              </a:spcAft>
              <a:buClr>
                <a:srgbClr val="A5A5A5"/>
              </a:buClr>
              <a:buSzPts val="5400"/>
              <a:buFont typeface="Arial"/>
              <a:buNone/>
            </a:pPr>
            <a:r>
              <a:rPr lang="en-US" sz="5400" b="0" i="0" u="none" strike="noStrike" cap="none">
                <a:solidFill>
                  <a:schemeClr val="lt1"/>
                </a:solidFill>
                <a:latin typeface="Arial"/>
                <a:ea typeface="Arial"/>
                <a:cs typeface="Arial"/>
                <a:sym typeface="Arial"/>
              </a:rPr>
              <a:t>Theory</a:t>
            </a:r>
            <a:endParaRPr sz="1400" b="0" i="0" u="none" strike="noStrike" cap="none">
              <a:solidFill>
                <a:srgbClr val="000000"/>
              </a:solidFill>
              <a:latin typeface="Arial"/>
              <a:ea typeface="Arial"/>
              <a:cs typeface="Arial"/>
              <a:sym typeface="Arial"/>
            </a:endParaRPr>
          </a:p>
        </p:txBody>
      </p:sp>
      <p:sp>
        <p:nvSpPr>
          <p:cNvPr id="64" name="Google Shape;64;p1"/>
          <p:cNvSpPr txBox="1"/>
          <p:nvPr/>
        </p:nvSpPr>
        <p:spPr>
          <a:xfrm>
            <a:off x="22563600" y="21609670"/>
            <a:ext cx="10014253" cy="73152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marL="0" marR="0" lvl="0" indent="0" algn="ctr" rtl="0">
              <a:lnSpc>
                <a:spcPct val="100000"/>
              </a:lnSpc>
              <a:spcBef>
                <a:spcPts val="0"/>
              </a:spcBef>
              <a:spcAft>
                <a:spcPts val="0"/>
              </a:spcAft>
              <a:buClr>
                <a:srgbClr val="A5A5A5"/>
              </a:buClr>
              <a:buSzPts val="5400"/>
              <a:buFont typeface="Arial"/>
              <a:buNone/>
            </a:pPr>
            <a:r>
              <a:rPr lang="en-US" sz="5400" b="0" i="0" u="none" strike="noStrike" cap="none" dirty="0">
                <a:solidFill>
                  <a:schemeClr val="lt1"/>
                </a:solidFill>
                <a:latin typeface="Arial"/>
                <a:ea typeface="Arial"/>
                <a:cs typeface="Arial"/>
                <a:sym typeface="Arial"/>
              </a:rPr>
              <a:t>Results &amp; Discussion</a:t>
            </a:r>
            <a:endParaRPr sz="1400" b="0" i="0" u="none" strike="noStrike" cap="none" dirty="0">
              <a:solidFill>
                <a:srgbClr val="000000"/>
              </a:solidFill>
              <a:latin typeface="Arial"/>
              <a:ea typeface="Arial"/>
              <a:cs typeface="Arial"/>
              <a:sym typeface="Arial"/>
            </a:endParaRPr>
          </a:p>
        </p:txBody>
      </p:sp>
      <p:sp>
        <p:nvSpPr>
          <p:cNvPr id="65" name="Google Shape;65;p1"/>
          <p:cNvSpPr txBox="1"/>
          <p:nvPr/>
        </p:nvSpPr>
        <p:spPr>
          <a:xfrm>
            <a:off x="33383406" y="27937655"/>
            <a:ext cx="9970800" cy="7314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marL="0" marR="0" lvl="0" indent="0" algn="ctr" rtl="0">
              <a:lnSpc>
                <a:spcPct val="100000"/>
              </a:lnSpc>
              <a:spcBef>
                <a:spcPts val="0"/>
              </a:spcBef>
              <a:spcAft>
                <a:spcPts val="0"/>
              </a:spcAft>
              <a:buClr>
                <a:srgbClr val="A5A5A5"/>
              </a:buClr>
              <a:buSzPts val="5400"/>
              <a:buFont typeface="Arial"/>
              <a:buNone/>
            </a:pPr>
            <a:r>
              <a:rPr lang="en-US" sz="5400" b="0" i="0" u="none" strike="noStrike" cap="none">
                <a:solidFill>
                  <a:schemeClr val="lt1"/>
                </a:solidFill>
                <a:latin typeface="Arial"/>
                <a:ea typeface="Arial"/>
                <a:cs typeface="Arial"/>
                <a:sym typeface="Arial"/>
              </a:rPr>
              <a:t>References</a:t>
            </a:r>
            <a:endParaRPr sz="1400" b="0" i="0" u="none" strike="noStrike" cap="none">
              <a:solidFill>
                <a:srgbClr val="000000"/>
              </a:solidFill>
              <a:latin typeface="Arial"/>
              <a:ea typeface="Arial"/>
              <a:cs typeface="Arial"/>
              <a:sym typeface="Arial"/>
            </a:endParaRPr>
          </a:p>
        </p:txBody>
      </p:sp>
      <p:sp>
        <p:nvSpPr>
          <p:cNvPr id="66" name="Google Shape;66;p1"/>
          <p:cNvSpPr txBox="1"/>
          <p:nvPr/>
        </p:nvSpPr>
        <p:spPr>
          <a:xfrm>
            <a:off x="33383400" y="30505049"/>
            <a:ext cx="9970800" cy="7314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marL="0" marR="0" lvl="0" indent="0" algn="ctr" rtl="0">
              <a:lnSpc>
                <a:spcPct val="100000"/>
              </a:lnSpc>
              <a:spcBef>
                <a:spcPts val="0"/>
              </a:spcBef>
              <a:spcAft>
                <a:spcPts val="0"/>
              </a:spcAft>
              <a:buClr>
                <a:srgbClr val="A5A5A5"/>
              </a:buClr>
              <a:buSzPts val="5400"/>
              <a:buFont typeface="Arial"/>
              <a:buNone/>
            </a:pPr>
            <a:r>
              <a:rPr lang="en-US" sz="5400" b="0" i="0" u="none" strike="noStrike" cap="none">
                <a:solidFill>
                  <a:schemeClr val="lt1"/>
                </a:solidFill>
                <a:latin typeface="Arial"/>
                <a:ea typeface="Arial"/>
                <a:cs typeface="Arial"/>
                <a:sym typeface="Arial"/>
              </a:rPr>
              <a:t>Acknowledgements</a:t>
            </a:r>
            <a:endParaRPr sz="1400" b="0" i="0" u="none" strike="noStrike" cap="none">
              <a:solidFill>
                <a:srgbClr val="000000"/>
              </a:solidFill>
              <a:latin typeface="Arial"/>
              <a:ea typeface="Arial"/>
              <a:cs typeface="Arial"/>
              <a:sym typeface="Arial"/>
            </a:endParaRPr>
          </a:p>
        </p:txBody>
      </p:sp>
      <p:sp>
        <p:nvSpPr>
          <p:cNvPr id="67" name="Google Shape;67;p1"/>
          <p:cNvSpPr txBox="1"/>
          <p:nvPr/>
        </p:nvSpPr>
        <p:spPr>
          <a:xfrm>
            <a:off x="11677824" y="21090397"/>
            <a:ext cx="10014253" cy="73152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marL="0" marR="0" lvl="0" indent="0" algn="ctr" rtl="0">
              <a:lnSpc>
                <a:spcPct val="100000"/>
              </a:lnSpc>
              <a:spcBef>
                <a:spcPts val="0"/>
              </a:spcBef>
              <a:spcAft>
                <a:spcPts val="0"/>
              </a:spcAft>
              <a:buClr>
                <a:srgbClr val="A5A5A5"/>
              </a:buClr>
              <a:buSzPts val="5400"/>
              <a:buFont typeface="Arial"/>
              <a:buNone/>
            </a:pPr>
            <a:r>
              <a:rPr lang="en-US" sz="5400" b="0" i="0" u="none" strike="noStrike" cap="none">
                <a:solidFill>
                  <a:schemeClr val="lt1"/>
                </a:solidFill>
                <a:latin typeface="Arial"/>
                <a:ea typeface="Arial"/>
                <a:cs typeface="Arial"/>
                <a:sym typeface="Arial"/>
              </a:rPr>
              <a:t>Methodology</a:t>
            </a:r>
            <a:endParaRPr sz="1400" b="0" i="0" u="none" strike="noStrike" cap="none">
              <a:solidFill>
                <a:srgbClr val="000000"/>
              </a:solidFill>
              <a:latin typeface="Arial"/>
              <a:ea typeface="Arial"/>
              <a:cs typeface="Arial"/>
              <a:sym typeface="Arial"/>
            </a:endParaRPr>
          </a:p>
        </p:txBody>
      </p:sp>
      <p:sp>
        <p:nvSpPr>
          <p:cNvPr id="70" name="Google Shape;70;p1"/>
          <p:cNvSpPr txBox="1"/>
          <p:nvPr/>
        </p:nvSpPr>
        <p:spPr>
          <a:xfrm>
            <a:off x="33383400" y="30488995"/>
            <a:ext cx="9598800" cy="181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tx1"/>
                </a:solidFill>
                <a:latin typeface="Arial"/>
                <a:ea typeface="Arial"/>
                <a:cs typeface="Arial"/>
                <a:sym typeface="Arial"/>
              </a:rPr>
              <a:t>Special thanks to Dr. Jim Hetrick for his assistance in the collection and analysis of the data. </a:t>
            </a:r>
            <a:endParaRPr sz="1400" b="0" i="0" u="none" strike="noStrike" cap="none" dirty="0">
              <a:solidFill>
                <a:schemeClr val="tx1"/>
              </a:solidFill>
              <a:latin typeface="Arial"/>
              <a:ea typeface="Arial"/>
              <a:cs typeface="Arial"/>
              <a:sym typeface="Arial"/>
            </a:endParaRPr>
          </a:p>
        </p:txBody>
      </p:sp>
      <p:sp>
        <p:nvSpPr>
          <p:cNvPr id="71" name="Google Shape;71;p1"/>
          <p:cNvSpPr txBox="1"/>
          <p:nvPr/>
        </p:nvSpPr>
        <p:spPr>
          <a:xfrm>
            <a:off x="22563600" y="12774205"/>
            <a:ext cx="10014253" cy="91409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tx1"/>
                </a:solidFill>
                <a:latin typeface="Arial"/>
                <a:ea typeface="Arial"/>
                <a:cs typeface="Arial"/>
                <a:sym typeface="Arial"/>
              </a:rPr>
              <a:t>The first step was to design and build a magnetic field sensing circuit. This was achieved with a Hall sensor and instrumentation amplifier. To calibrate the sensor, several data points were collected over a range of supplied current. From the best fit curve, a calibration constant was generated. </a:t>
            </a:r>
            <a:endParaRPr sz="14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tx1"/>
                </a:solidFill>
                <a:latin typeface="Arial"/>
                <a:ea typeface="Arial"/>
                <a:cs typeface="Arial"/>
                <a:sym typeface="Arial"/>
              </a:rPr>
              <a:t>The B-Field permeating the glass sample must be profiled. The calibrated Hall sensor was placed at the center of the solenoid, and the circuit’s output voltage was measured over many data points for half of the length of the sample (starting from the center). </a:t>
            </a:r>
            <a:r>
              <a:rPr lang="en-US" sz="2800" b="0" i="0" u="none" strike="noStrike" cap="none" dirty="0" err="1">
                <a:solidFill>
                  <a:schemeClr val="tx1"/>
                </a:solidFill>
                <a:latin typeface="Arial"/>
                <a:ea typeface="Arial"/>
                <a:cs typeface="Arial"/>
                <a:sym typeface="Arial"/>
              </a:rPr>
              <a:t>Scipy’s</a:t>
            </a:r>
            <a:r>
              <a:rPr lang="en-US" sz="2800" b="0" i="0" u="none" strike="noStrike" cap="none" dirty="0">
                <a:solidFill>
                  <a:schemeClr val="tx1"/>
                </a:solidFill>
                <a:latin typeface="Arial"/>
                <a:ea typeface="Arial"/>
                <a:cs typeface="Arial"/>
                <a:sym typeface="Arial"/>
              </a:rPr>
              <a:t> Simpson integration method, as well as Pandas </a:t>
            </a:r>
            <a:r>
              <a:rPr lang="en-US" sz="2800" b="0" i="0" u="none" strike="noStrike" cap="none" dirty="0" err="1">
                <a:solidFill>
                  <a:schemeClr val="tx1"/>
                </a:solidFill>
                <a:latin typeface="Arial"/>
                <a:ea typeface="Arial"/>
                <a:cs typeface="Arial"/>
                <a:sym typeface="Arial"/>
              </a:rPr>
              <a:t>dataframes</a:t>
            </a:r>
            <a:r>
              <a:rPr lang="en-US" sz="2800" b="0" i="0" u="none" strike="noStrike" cap="none" dirty="0">
                <a:solidFill>
                  <a:schemeClr val="tx1"/>
                </a:solidFill>
                <a:latin typeface="Arial"/>
                <a:ea typeface="Arial"/>
                <a:cs typeface="Arial"/>
                <a:sym typeface="Arial"/>
              </a:rPr>
              <a:t> were used in the analysis of the data. The ratio of this area and the maximum area is used in the final calculation of the </a:t>
            </a:r>
            <a:r>
              <a:rPr lang="en-US" sz="2800" b="0" i="0" u="none" strike="noStrike" cap="none" dirty="0" err="1">
                <a:solidFill>
                  <a:schemeClr val="tx1"/>
                </a:solidFill>
                <a:latin typeface="Arial"/>
                <a:ea typeface="Arial"/>
                <a:cs typeface="Arial"/>
                <a:sym typeface="Arial"/>
              </a:rPr>
              <a:t>Verdet</a:t>
            </a:r>
            <a:r>
              <a:rPr lang="en-US" sz="2800" b="0" i="0" u="none" strike="noStrike" cap="none" dirty="0">
                <a:solidFill>
                  <a:schemeClr val="tx1"/>
                </a:solidFill>
                <a:latin typeface="Arial"/>
                <a:ea typeface="Arial"/>
                <a:cs typeface="Arial"/>
                <a:sym typeface="Arial"/>
              </a:rPr>
              <a:t> constant.</a:t>
            </a:r>
            <a:endParaRPr sz="14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tx1"/>
                </a:solidFill>
                <a:latin typeface="Arial"/>
                <a:ea typeface="Arial"/>
                <a:cs typeface="Arial"/>
                <a:sym typeface="Arial"/>
              </a:rPr>
              <a:t>Finally, the data on the rotation angle as a function of current is collected by measuring the output voltage on the photodiode for various magnetic field strengths. From the slope of this plot, the </a:t>
            </a:r>
            <a:r>
              <a:rPr lang="en-US" sz="2800" b="0" i="0" u="none" strike="noStrike" cap="none" dirty="0" err="1">
                <a:solidFill>
                  <a:schemeClr val="tx1"/>
                </a:solidFill>
                <a:latin typeface="Arial"/>
                <a:ea typeface="Arial"/>
                <a:cs typeface="Arial"/>
                <a:sym typeface="Arial"/>
              </a:rPr>
              <a:t>Verdet</a:t>
            </a:r>
            <a:r>
              <a:rPr lang="en-US" sz="2800" b="0" i="0" u="none" strike="noStrike" cap="none" dirty="0">
                <a:solidFill>
                  <a:schemeClr val="tx1"/>
                </a:solidFill>
                <a:latin typeface="Arial"/>
                <a:ea typeface="Arial"/>
                <a:cs typeface="Arial"/>
                <a:sym typeface="Arial"/>
              </a:rPr>
              <a:t> constant can be calculated.</a:t>
            </a:r>
            <a:endParaRPr sz="14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p:txBody>
      </p:sp>
      <p:grpSp>
        <p:nvGrpSpPr>
          <p:cNvPr id="72" name="Google Shape;72;p1"/>
          <p:cNvGrpSpPr/>
          <p:nvPr/>
        </p:nvGrpSpPr>
        <p:grpSpPr>
          <a:xfrm>
            <a:off x="22563600" y="5394870"/>
            <a:ext cx="9981596" cy="7040766"/>
            <a:chOff x="22563600" y="5394870"/>
            <a:chExt cx="9981596" cy="7040766"/>
          </a:xfrm>
        </p:grpSpPr>
        <p:pic>
          <p:nvPicPr>
            <p:cNvPr id="73" name="Google Shape;73;p1" descr="A picture containing floor, indoor, furniture&#10;&#10;Description automatically generated"/>
            <p:cNvPicPr preferRelativeResize="0"/>
            <p:nvPr/>
          </p:nvPicPr>
          <p:blipFill rotWithShape="1">
            <a:blip r:embed="rId4">
              <a:alphaModFix/>
            </a:blip>
            <a:srcRect/>
            <a:stretch/>
          </p:blipFill>
          <p:spPr>
            <a:xfrm>
              <a:off x="22566086" y="5394870"/>
              <a:ext cx="9979110" cy="6014196"/>
            </a:xfrm>
            <a:prstGeom prst="rect">
              <a:avLst/>
            </a:prstGeom>
            <a:noFill/>
            <a:ln>
              <a:noFill/>
            </a:ln>
          </p:spPr>
        </p:pic>
        <p:sp>
          <p:nvSpPr>
            <p:cNvPr id="74" name="Google Shape;74;p1"/>
            <p:cNvSpPr txBox="1"/>
            <p:nvPr/>
          </p:nvSpPr>
          <p:spPr>
            <a:xfrm>
              <a:off x="22563600" y="11604639"/>
              <a:ext cx="997911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tx1"/>
                  </a:solidFill>
                  <a:latin typeface="Arial"/>
                  <a:ea typeface="Arial"/>
                  <a:cs typeface="Arial"/>
                  <a:sym typeface="Arial"/>
                </a:rPr>
                <a:t>Figure 2 – The apparatus used in the </a:t>
              </a:r>
              <a:r>
                <a:rPr lang="en-US" sz="2400" b="0" i="0" u="none" strike="noStrike" cap="none" dirty="0" err="1">
                  <a:solidFill>
                    <a:schemeClr val="tx1"/>
                  </a:solidFill>
                  <a:latin typeface="Arial"/>
                  <a:ea typeface="Arial"/>
                  <a:cs typeface="Arial"/>
                  <a:sym typeface="Arial"/>
                </a:rPr>
                <a:t>TeachSpin</a:t>
              </a:r>
              <a:r>
                <a:rPr lang="en-US" sz="2400" b="0" i="0" u="none" strike="noStrike" cap="none" dirty="0">
                  <a:solidFill>
                    <a:schemeClr val="tx1"/>
                  </a:solidFill>
                  <a:latin typeface="Arial"/>
                  <a:ea typeface="Arial"/>
                  <a:cs typeface="Arial"/>
                  <a:sym typeface="Arial"/>
                </a:rPr>
                <a:t> experiment. The glass sample is inside of the solenoid. [2]</a:t>
              </a:r>
              <a:endParaRPr sz="1400" b="0" i="0" u="none" strike="noStrike" cap="none" dirty="0">
                <a:solidFill>
                  <a:schemeClr val="tx1"/>
                </a:solidFill>
                <a:latin typeface="Arial"/>
                <a:ea typeface="Arial"/>
                <a:cs typeface="Arial"/>
                <a:sym typeface="Arial"/>
              </a:endParaRPr>
            </a:p>
          </p:txBody>
        </p:sp>
      </p:grpSp>
      <p:sp>
        <p:nvSpPr>
          <p:cNvPr id="75" name="Google Shape;75;p1"/>
          <p:cNvSpPr txBox="1"/>
          <p:nvPr/>
        </p:nvSpPr>
        <p:spPr>
          <a:xfrm>
            <a:off x="33383400" y="27790477"/>
            <a:ext cx="9598800" cy="26776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tx1"/>
                </a:solidFill>
                <a:latin typeface="Arial"/>
                <a:ea typeface="Arial"/>
                <a:cs typeface="Arial"/>
                <a:sym typeface="Arial"/>
              </a:rPr>
              <a:t>[1] UAF Physics, http://onidan.lasota.org/faraday/faraday_theory.html</a:t>
            </a: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tx1"/>
                </a:solidFill>
                <a:latin typeface="Arial"/>
                <a:ea typeface="Arial"/>
                <a:cs typeface="Arial"/>
                <a:sym typeface="Arial"/>
              </a:rPr>
              <a:t>[2] “Faraday Rotation.” </a:t>
            </a:r>
            <a:r>
              <a:rPr lang="en-US" sz="2800" b="0" i="0" u="none" strike="noStrike" cap="none" dirty="0" err="1">
                <a:solidFill>
                  <a:schemeClr val="tx1"/>
                </a:solidFill>
                <a:latin typeface="Arial"/>
                <a:ea typeface="Arial"/>
                <a:cs typeface="Arial"/>
                <a:sym typeface="Arial"/>
              </a:rPr>
              <a:t>TeachSpin</a:t>
            </a:r>
            <a:r>
              <a:rPr lang="en-US" sz="2800" b="0" i="0" u="none" strike="noStrike" cap="none" dirty="0">
                <a:solidFill>
                  <a:schemeClr val="tx1"/>
                </a:solidFill>
                <a:latin typeface="Arial"/>
                <a:ea typeface="Arial"/>
                <a:cs typeface="Arial"/>
                <a:sym typeface="Arial"/>
              </a:rPr>
              <a:t>, </a:t>
            </a:r>
            <a:r>
              <a:rPr lang="en-US" sz="2800" b="0" i="0" u="sng" strike="noStrike" cap="none" dirty="0">
                <a:solidFill>
                  <a:schemeClr val="tx1"/>
                </a:solidFill>
                <a:latin typeface="Arial"/>
                <a:ea typeface="Arial"/>
                <a:cs typeface="Arial"/>
                <a:sym typeface="Arial"/>
                <a:hlinkClick r:id="rId5">
                  <a:extLst>
                    <a:ext uri="{A12FA001-AC4F-418D-AE19-62706E023703}">
                      <ahyp:hlinkClr xmlns:ahyp="http://schemas.microsoft.com/office/drawing/2018/hyperlinkcolor" val="tx"/>
                    </a:ext>
                  </a:extLst>
                </a:hlinkClick>
              </a:rPr>
              <a:t>www.teachspin.com/faraday-rotation</a:t>
            </a:r>
            <a:r>
              <a:rPr lang="en-US" sz="2800" b="0" i="0" u="none" strike="noStrike" cap="none" dirty="0">
                <a:solidFill>
                  <a:schemeClr val="tx1"/>
                </a:solidFill>
                <a:latin typeface="Arial"/>
                <a:ea typeface="Arial"/>
                <a:cs typeface="Arial"/>
                <a:sym typeface="Arial"/>
              </a:rPr>
              <a:t>.</a:t>
            </a:r>
            <a:endParaRPr sz="1400" b="0" i="0" u="none" strike="noStrike" cap="none" dirty="0">
              <a:solidFill>
                <a:schemeClr val="tx1"/>
              </a:solidFill>
              <a:latin typeface="Arial"/>
              <a:ea typeface="Arial"/>
              <a:cs typeface="Arial"/>
              <a:sym typeface="Arial"/>
            </a:endParaRPr>
          </a:p>
        </p:txBody>
      </p:sp>
      <p:sp>
        <p:nvSpPr>
          <p:cNvPr id="76" name="Google Shape;76;p1"/>
          <p:cNvSpPr txBox="1"/>
          <p:nvPr/>
        </p:nvSpPr>
        <p:spPr>
          <a:xfrm>
            <a:off x="1102175" y="13042450"/>
            <a:ext cx="9248400" cy="1304969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tx1"/>
                </a:solidFill>
                <a:latin typeface="Arial"/>
                <a:ea typeface="Arial"/>
                <a:cs typeface="Arial"/>
                <a:sym typeface="Arial"/>
              </a:rPr>
              <a:t>Faraday rotation refers to shifting of the polarization plane of light as it passes through a transparent material with a magnetic field parallel to its propagation. Although originally discovered by Faraday in 1845, </a:t>
            </a:r>
            <a:r>
              <a:rPr lang="en-US" sz="2800" b="0" i="0" u="none" strike="noStrike" cap="none" dirty="0" err="1">
                <a:solidFill>
                  <a:schemeClr val="tx1"/>
                </a:solidFill>
                <a:latin typeface="Arial"/>
                <a:ea typeface="Arial"/>
                <a:cs typeface="Arial"/>
                <a:sym typeface="Arial"/>
              </a:rPr>
              <a:t>Verdet</a:t>
            </a:r>
            <a:r>
              <a:rPr lang="en-US" sz="2800" b="0" i="0" u="none" strike="noStrike" cap="none" dirty="0">
                <a:solidFill>
                  <a:schemeClr val="tx1"/>
                </a:solidFill>
                <a:latin typeface="Arial"/>
                <a:ea typeface="Arial"/>
                <a:cs typeface="Arial"/>
                <a:sym typeface="Arial"/>
              </a:rPr>
              <a:t> studied the effect of the magnetic field, wavelength of light, and type of material on the degree of rotation. </a:t>
            </a:r>
            <a:r>
              <a:rPr lang="en-US" sz="2800" dirty="0">
                <a:solidFill>
                  <a:schemeClr val="tx1"/>
                </a:solidFill>
              </a:rPr>
              <a:t>His</a:t>
            </a:r>
            <a:r>
              <a:rPr lang="en-US" sz="2800" b="0" i="0" u="none" strike="noStrike" cap="none" dirty="0">
                <a:solidFill>
                  <a:schemeClr val="tx1"/>
                </a:solidFill>
                <a:latin typeface="Arial"/>
                <a:ea typeface="Arial"/>
                <a:cs typeface="Arial"/>
                <a:sym typeface="Arial"/>
              </a:rPr>
              <a:t> discovery shows there is a relationship between light passing through a medium and electromagnetic fields. </a:t>
            </a: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tx1"/>
                </a:solidFill>
                <a:latin typeface="Arial"/>
                <a:ea typeface="Arial"/>
                <a:cs typeface="Arial"/>
                <a:sym typeface="Arial"/>
              </a:rPr>
              <a:t>The amount of polarization of the light is proportional to three properties of the rod: the magnetic field within, the length, and the </a:t>
            </a:r>
            <a:r>
              <a:rPr lang="en-US" sz="2800" b="0" i="0" u="none" strike="noStrike" cap="none" dirty="0" err="1">
                <a:solidFill>
                  <a:schemeClr val="tx1"/>
                </a:solidFill>
                <a:latin typeface="Arial"/>
                <a:ea typeface="Arial"/>
                <a:cs typeface="Arial"/>
                <a:sym typeface="Arial"/>
              </a:rPr>
              <a:t>Verdet</a:t>
            </a:r>
            <a:r>
              <a:rPr lang="en-US" sz="2800" b="0" i="0" u="none" strike="noStrike" cap="none" dirty="0">
                <a:solidFill>
                  <a:schemeClr val="tx1"/>
                </a:solidFill>
                <a:latin typeface="Arial"/>
                <a:ea typeface="Arial"/>
                <a:cs typeface="Arial"/>
                <a:sym typeface="Arial"/>
              </a:rPr>
              <a:t> constant.</a:t>
            </a: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tx1"/>
                </a:solidFill>
                <a:latin typeface="Arial"/>
                <a:ea typeface="Arial"/>
                <a:cs typeface="Arial"/>
                <a:sym typeface="Arial"/>
              </a:rPr>
              <a:t>                                  </a:t>
            </a: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tx1"/>
                </a:solidFill>
                <a:latin typeface="Arial"/>
                <a:ea typeface="Arial"/>
                <a:cs typeface="Arial"/>
                <a:sym typeface="Arial"/>
              </a:rPr>
              <a:t>                                      </a:t>
            </a: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tx1"/>
              </a:solidFill>
              <a:latin typeface="Arial"/>
              <a:ea typeface="Arial"/>
              <a:cs typeface="Arial"/>
              <a:sym typeface="Arial"/>
            </a:endParaRPr>
          </a:p>
        </p:txBody>
      </p:sp>
      <mc:AlternateContent xmlns:mc="http://schemas.openxmlformats.org/markup-compatibility/2006" xmlns:a14="http://schemas.microsoft.com/office/drawing/2010/main">
        <mc:Choice Requires="a14">
          <p:sp>
            <p:nvSpPr>
              <p:cNvPr id="80" name="Google Shape;80;p1"/>
              <p:cNvSpPr txBox="1"/>
              <p:nvPr/>
            </p:nvSpPr>
            <p:spPr>
              <a:xfrm>
                <a:off x="22669500" y="22596450"/>
                <a:ext cx="9672000" cy="233907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tx1"/>
                    </a:solidFill>
                    <a:latin typeface="Arial"/>
                    <a:ea typeface="Arial"/>
                    <a:cs typeface="Arial"/>
                    <a:sym typeface="Arial"/>
                  </a:rPr>
                  <a:t>The figure below shows the best fit Hall sensor calibration. From points </a:t>
                </a:r>
                <a14:m>
                  <m:oMath xmlns:m="http://schemas.openxmlformats.org/officeDocument/2006/math">
                    <m:r>
                      <a:rPr lang="en-US" sz="2800" b="0" i="1" u="none" strike="noStrike" cap="none" dirty="0" smtClean="0">
                        <a:solidFill>
                          <a:schemeClr val="tx1"/>
                        </a:solidFill>
                        <a:latin typeface="Cambria Math" panose="02040503050406030204" pitchFamily="18" charset="0"/>
                        <a:ea typeface="Arial"/>
                        <a:cs typeface="Arial"/>
                        <a:sym typeface="Arial"/>
                      </a:rPr>
                      <m:t>3.33 </m:t>
                    </m:r>
                    <m:r>
                      <a:rPr lang="en-US" sz="2800" b="0" i="1" u="none" strike="noStrike" cap="none" dirty="0" smtClean="0">
                        <a:solidFill>
                          <a:schemeClr val="tx1"/>
                        </a:solidFill>
                        <a:latin typeface="Cambria Math" panose="02040503050406030204" pitchFamily="18" charset="0"/>
                        <a:ea typeface="Arial"/>
                        <a:cs typeface="Arial"/>
                        <a:sym typeface="Arial"/>
                      </a:rPr>
                      <m:t>𝑐𝑚</m:t>
                    </m:r>
                  </m:oMath>
                </a14:m>
                <a:r>
                  <a:rPr lang="en-US" sz="2800" b="0" i="0" u="none" strike="noStrike" cap="none" dirty="0">
                    <a:solidFill>
                      <a:schemeClr val="tx1"/>
                    </a:solidFill>
                    <a:latin typeface="Arial"/>
                    <a:ea typeface="Arial"/>
                    <a:cs typeface="Arial"/>
                    <a:sym typeface="Arial"/>
                  </a:rPr>
                  <a:t> (center) to </a:t>
                </a:r>
                <a14:m>
                  <m:oMath xmlns:m="http://schemas.openxmlformats.org/officeDocument/2006/math">
                    <m:r>
                      <a:rPr lang="en-US" sz="2800" b="0" i="1" u="none" strike="noStrike" cap="none" dirty="0" smtClean="0">
                        <a:solidFill>
                          <a:schemeClr val="tx1"/>
                        </a:solidFill>
                        <a:latin typeface="Cambria Math" panose="02040503050406030204" pitchFamily="18" charset="0"/>
                        <a:ea typeface="Arial"/>
                        <a:cs typeface="Arial"/>
                        <a:sym typeface="Arial"/>
                      </a:rPr>
                      <m:t>8.33 </m:t>
                    </m:r>
                    <m:r>
                      <a:rPr lang="en-US" sz="2800" b="0" i="1" u="none" strike="noStrike" cap="none" dirty="0" smtClean="0">
                        <a:solidFill>
                          <a:schemeClr val="tx1"/>
                        </a:solidFill>
                        <a:latin typeface="Cambria Math" panose="02040503050406030204" pitchFamily="18" charset="0"/>
                        <a:ea typeface="Arial"/>
                        <a:cs typeface="Arial"/>
                        <a:sym typeface="Arial"/>
                      </a:rPr>
                      <m:t>𝑐𝑚</m:t>
                    </m:r>
                  </m:oMath>
                </a14:m>
                <a:r>
                  <a:rPr lang="en-US" sz="2800" b="0" i="0" u="none" strike="noStrike" cap="none" dirty="0">
                    <a:solidFill>
                      <a:schemeClr val="tx1"/>
                    </a:solidFill>
                    <a:latin typeface="Arial"/>
                    <a:ea typeface="Arial"/>
                    <a:cs typeface="Arial"/>
                    <a:sym typeface="Arial"/>
                  </a:rPr>
                  <a:t>, the slope of the graph was found to be </a:t>
                </a:r>
                <a14:m>
                  <m:oMath xmlns:m="http://schemas.openxmlformats.org/officeDocument/2006/math">
                    <m:r>
                      <a:rPr lang="en-US" sz="2800" b="0" i="1" u="none" strike="noStrike" cap="none" dirty="0" smtClean="0">
                        <a:solidFill>
                          <a:schemeClr val="tx1"/>
                        </a:solidFill>
                        <a:latin typeface="Cambria Math" panose="02040503050406030204" pitchFamily="18" charset="0"/>
                        <a:ea typeface="Arial"/>
                        <a:cs typeface="Arial"/>
                        <a:sym typeface="Arial"/>
                      </a:rPr>
                      <m:t>5.486 </m:t>
                    </m:r>
                    <m:r>
                      <a:rPr lang="en-US" sz="2800" b="0" i="1" u="none" strike="noStrike" cap="none" dirty="0" smtClean="0">
                        <a:solidFill>
                          <a:schemeClr val="tx1"/>
                        </a:solidFill>
                        <a:latin typeface="Cambria Math" panose="02040503050406030204" pitchFamily="18" charset="0"/>
                        <a:ea typeface="Arial"/>
                        <a:cs typeface="Arial"/>
                        <a:sym typeface="Arial"/>
                      </a:rPr>
                      <m:t>𝑇</m:t>
                    </m:r>
                    <m:r>
                      <a:rPr lang="en-US" sz="2800" b="0" i="1" u="none" strike="noStrike" cap="none" dirty="0" smtClean="0">
                        <a:solidFill>
                          <a:schemeClr val="tx1"/>
                        </a:solidFill>
                        <a:latin typeface="Cambria Math" panose="02040503050406030204" pitchFamily="18" charset="0"/>
                        <a:ea typeface="Arial"/>
                        <a:cs typeface="Arial"/>
                        <a:sym typeface="Arial"/>
                      </a:rPr>
                      <m:t> </m:t>
                    </m:r>
                    <m:sSup>
                      <m:sSupPr>
                        <m:ctrlPr>
                          <a:rPr lang="en-US" sz="2800" b="0" i="1" u="none" strike="noStrike" cap="none" dirty="0" smtClean="0">
                            <a:solidFill>
                              <a:schemeClr val="tx1"/>
                            </a:solidFill>
                            <a:latin typeface="Cambria Math" panose="02040503050406030204" pitchFamily="18" charset="0"/>
                            <a:cs typeface="Arial"/>
                            <a:sym typeface="Arial"/>
                          </a:rPr>
                        </m:ctrlPr>
                      </m:sSupPr>
                      <m:e>
                        <m:r>
                          <a:rPr lang="en-US" sz="2800" b="0" i="1" u="none" strike="noStrike" cap="none" dirty="0" smtClean="0">
                            <a:solidFill>
                              <a:schemeClr val="tx1"/>
                            </a:solidFill>
                            <a:latin typeface="Cambria Math" panose="02040503050406030204" pitchFamily="18" charset="0"/>
                            <a:cs typeface="Arial"/>
                            <a:sym typeface="Arial"/>
                          </a:rPr>
                          <m:t>𝑉</m:t>
                        </m:r>
                      </m:e>
                      <m:sup>
                        <m:r>
                          <a:rPr lang="en-US" sz="2800" b="0" i="1" u="none" strike="noStrike" cap="none" dirty="0" smtClean="0">
                            <a:solidFill>
                              <a:schemeClr val="tx1"/>
                            </a:solidFill>
                            <a:latin typeface="Cambria Math" panose="02040503050406030204" pitchFamily="18" charset="0"/>
                            <a:cs typeface="Arial"/>
                            <a:sym typeface="Arial"/>
                          </a:rPr>
                          <m:t>−1</m:t>
                        </m:r>
                      </m:sup>
                    </m:sSup>
                  </m:oMath>
                </a14:m>
                <a:r>
                  <a:rPr lang="en-US" sz="2800" b="0" i="0" u="none" strike="noStrike" cap="none" dirty="0">
                    <a:solidFill>
                      <a:schemeClr val="tx1"/>
                    </a:solidFill>
                    <a:latin typeface="Arial"/>
                    <a:ea typeface="Arial"/>
                    <a:cs typeface="Arial"/>
                    <a:sym typeface="Arial"/>
                  </a:rPr>
                  <a:t>. This is the calibration constant used for the magnetic field profiling and showed the variation in the B field along the length of the glass rod.</a:t>
                </a:r>
                <a:endParaRPr sz="2800" b="0" i="0" u="none" strike="noStrike" cap="none" dirty="0">
                  <a:solidFill>
                    <a:schemeClr val="tx1"/>
                  </a:solidFill>
                  <a:latin typeface="Arial"/>
                  <a:ea typeface="Arial"/>
                  <a:cs typeface="Arial"/>
                  <a:sym typeface="Arial"/>
                </a:endParaRPr>
              </a:p>
            </p:txBody>
          </p:sp>
        </mc:Choice>
        <mc:Fallback xmlns="">
          <p:sp>
            <p:nvSpPr>
              <p:cNvPr id="80" name="Google Shape;80;p1"/>
              <p:cNvSpPr txBox="1">
                <a:spLocks noRot="1" noChangeAspect="1" noMove="1" noResize="1" noEditPoints="1" noAdjustHandles="1" noChangeArrowheads="1" noChangeShapeType="1" noTextEdit="1"/>
              </p:cNvSpPr>
              <p:nvPr/>
            </p:nvSpPr>
            <p:spPr>
              <a:xfrm>
                <a:off x="22669500" y="22596450"/>
                <a:ext cx="9672000" cy="2339072"/>
              </a:xfrm>
              <a:prstGeom prst="rect">
                <a:avLst/>
              </a:prstGeom>
              <a:blipFill>
                <a:blip r:embed="rId6"/>
                <a:stretch>
                  <a:fillRect l="-1324" t="-783" b="-4439"/>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1" name="Google Shape;81;p1"/>
              <p:cNvSpPr txBox="1"/>
              <p:nvPr/>
            </p:nvSpPr>
            <p:spPr>
              <a:xfrm>
                <a:off x="33413700" y="12203390"/>
                <a:ext cx="9919250" cy="621705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tx1"/>
                    </a:solidFill>
                    <a:latin typeface="Arial"/>
                    <a:ea typeface="Arial"/>
                    <a:cs typeface="Arial"/>
                    <a:sym typeface="Arial"/>
                  </a:rPr>
                  <a:t>The figure above shows the variation of the </a:t>
                </a:r>
                <a14:m>
                  <m:oMath xmlns:m="http://schemas.openxmlformats.org/officeDocument/2006/math">
                    <m:r>
                      <a:rPr lang="en-US" sz="2800" b="0" i="1" u="none" strike="noStrike" cap="none" smtClean="0">
                        <a:solidFill>
                          <a:schemeClr val="tx1"/>
                        </a:solidFill>
                        <a:latin typeface="Cambria Math" panose="02040503050406030204" pitchFamily="18" charset="0"/>
                        <a:ea typeface="Arial"/>
                        <a:cs typeface="Arial"/>
                        <a:sym typeface="Arial"/>
                      </a:rPr>
                      <m:t>𝐵</m:t>
                    </m:r>
                  </m:oMath>
                </a14:m>
                <a:r>
                  <a:rPr lang="en-US" sz="2800" b="0" i="0" u="none" strike="noStrike" cap="none" dirty="0">
                    <a:solidFill>
                      <a:schemeClr val="tx1"/>
                    </a:solidFill>
                    <a:latin typeface="Arial"/>
                    <a:ea typeface="Arial"/>
                    <a:cs typeface="Arial"/>
                    <a:sym typeface="Arial"/>
                  </a:rPr>
                  <a:t> field along the glass as the green dotted line. The blue dotted line shows the maximum voltage (</a:t>
                </a:r>
                <a14:m>
                  <m:oMath xmlns:m="http://schemas.openxmlformats.org/officeDocument/2006/math">
                    <m:r>
                      <a:rPr lang="en-US" sz="2800" b="0" i="1" u="none" strike="noStrike" cap="none" smtClean="0">
                        <a:solidFill>
                          <a:schemeClr val="tx1"/>
                        </a:solidFill>
                        <a:latin typeface="Cambria Math" panose="02040503050406030204" pitchFamily="18" charset="0"/>
                        <a:ea typeface="Arial"/>
                        <a:cs typeface="Arial"/>
                        <a:sym typeface="Arial"/>
                      </a:rPr>
                      <m:t>2.207 </m:t>
                    </m:r>
                    <m:r>
                      <a:rPr lang="en-US" sz="2800" b="0" i="1" u="none" strike="noStrike" cap="none" smtClean="0">
                        <a:solidFill>
                          <a:schemeClr val="tx1"/>
                        </a:solidFill>
                        <a:latin typeface="Cambria Math" panose="02040503050406030204" pitchFamily="18" charset="0"/>
                        <a:ea typeface="Arial"/>
                        <a:cs typeface="Arial"/>
                        <a:sym typeface="Arial"/>
                      </a:rPr>
                      <m:t>𝑉</m:t>
                    </m:r>
                  </m:oMath>
                </a14:m>
                <a:r>
                  <a:rPr lang="en-US" sz="2800" b="0" i="0" u="none" strike="noStrike" cap="none" dirty="0">
                    <a:solidFill>
                      <a:schemeClr val="tx1"/>
                    </a:solidFill>
                    <a:latin typeface="Arial"/>
                    <a:ea typeface="Arial"/>
                    <a:cs typeface="Arial"/>
                    <a:sym typeface="Arial"/>
                  </a:rPr>
                  <a:t>). At </a:t>
                </a:r>
                <a14:m>
                  <m:oMath xmlns:m="http://schemas.openxmlformats.org/officeDocument/2006/math">
                    <m:r>
                      <a:rPr lang="en-US" sz="2800" b="0" i="1" u="none" strike="noStrike" cap="none" smtClean="0">
                        <a:solidFill>
                          <a:schemeClr val="tx1"/>
                        </a:solidFill>
                        <a:latin typeface="Cambria Math" panose="02040503050406030204" pitchFamily="18" charset="0"/>
                        <a:ea typeface="Arial"/>
                        <a:cs typeface="Arial"/>
                        <a:sym typeface="Arial"/>
                      </a:rPr>
                      <m:t>3.33 </m:t>
                    </m:r>
                    <m:r>
                      <a:rPr lang="en-US" sz="2800" b="0" i="1" u="none" strike="noStrike" cap="none" smtClean="0">
                        <a:solidFill>
                          <a:schemeClr val="tx1"/>
                        </a:solidFill>
                        <a:latin typeface="Cambria Math" panose="02040503050406030204" pitchFamily="18" charset="0"/>
                        <a:ea typeface="Arial"/>
                        <a:cs typeface="Arial"/>
                        <a:sym typeface="Arial"/>
                      </a:rPr>
                      <m:t>𝑐𝑚</m:t>
                    </m:r>
                  </m:oMath>
                </a14:m>
                <a:r>
                  <a:rPr lang="en-US" sz="2800" b="0" i="0" u="none" strike="noStrike" cap="none" dirty="0">
                    <a:solidFill>
                      <a:schemeClr val="tx1"/>
                    </a:solidFill>
                    <a:latin typeface="Arial"/>
                    <a:ea typeface="Arial"/>
                    <a:cs typeface="Arial"/>
                    <a:sym typeface="Arial"/>
                  </a:rPr>
                  <a:t>, the Hall probe senses the field at its maximum strength, but near </a:t>
                </a:r>
                <a14:m>
                  <m:oMath xmlns:m="http://schemas.openxmlformats.org/officeDocument/2006/math">
                    <m:r>
                      <a:rPr lang="en-US" sz="2800" b="0" i="1" u="none" strike="noStrike" cap="none" smtClean="0">
                        <a:solidFill>
                          <a:schemeClr val="tx1"/>
                        </a:solidFill>
                        <a:latin typeface="Cambria Math" panose="02040503050406030204" pitchFamily="18" charset="0"/>
                        <a:ea typeface="Arial"/>
                        <a:cs typeface="Arial"/>
                        <a:sym typeface="Arial"/>
                      </a:rPr>
                      <m:t>6 </m:t>
                    </m:r>
                    <m:r>
                      <a:rPr lang="en-US" sz="2800" b="0" i="1" u="none" strike="noStrike" cap="none" smtClean="0">
                        <a:solidFill>
                          <a:schemeClr val="tx1"/>
                        </a:solidFill>
                        <a:latin typeface="Cambria Math" panose="02040503050406030204" pitchFamily="18" charset="0"/>
                        <a:ea typeface="Arial"/>
                        <a:cs typeface="Arial"/>
                        <a:sym typeface="Arial"/>
                      </a:rPr>
                      <m:t>𝑐𝑚</m:t>
                    </m:r>
                  </m:oMath>
                </a14:m>
                <a:r>
                  <a:rPr lang="en-US" sz="2800" b="0" i="0" u="none" strike="noStrike" cap="none" dirty="0">
                    <a:solidFill>
                      <a:schemeClr val="tx1"/>
                    </a:solidFill>
                    <a:latin typeface="Arial"/>
                    <a:ea typeface="Arial"/>
                    <a:cs typeface="Arial"/>
                    <a:sym typeface="Arial"/>
                  </a:rPr>
                  <a:t>, it starts dropping off. The yellow area signifies the difference between using the Hall probe and the maximum voltage only.</a:t>
                </a:r>
              </a:p>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tx1"/>
                    </a:solidFill>
                    <a:latin typeface="Arial"/>
                    <a:ea typeface="Arial"/>
                    <a:cs typeface="Arial"/>
                    <a:sym typeface="Arial"/>
                  </a:rPr>
                  <a:t>The orange Hall sensor area was calculated to be 96.12% of the total orange + yellow maximum voltage (</a:t>
                </a:r>
                <a14:m>
                  <m:oMath xmlns:m="http://schemas.openxmlformats.org/officeDocument/2006/math">
                    <m:r>
                      <a:rPr lang="en-US" sz="2800" b="0" i="1" u="none" strike="noStrike" cap="none" smtClean="0">
                        <a:solidFill>
                          <a:schemeClr val="tx1"/>
                        </a:solidFill>
                        <a:latin typeface="Cambria Math" panose="02040503050406030204" pitchFamily="18" charset="0"/>
                        <a:ea typeface="Arial"/>
                        <a:cs typeface="Arial"/>
                        <a:sym typeface="Arial"/>
                      </a:rPr>
                      <m:t>𝐵</m:t>
                    </m:r>
                  </m:oMath>
                </a14:m>
                <a:r>
                  <a:rPr lang="en-US" sz="2800" b="0" i="0" u="none" strike="noStrike" cap="none" dirty="0">
                    <a:solidFill>
                      <a:schemeClr val="tx1"/>
                    </a:solidFill>
                    <a:latin typeface="Arial"/>
                    <a:ea typeface="Arial"/>
                    <a:cs typeface="Arial"/>
                    <a:sym typeface="Arial"/>
                  </a:rPr>
                  <a:t> field) area. This ratio allowed for a more accurate determination of the </a:t>
                </a:r>
                <a:r>
                  <a:rPr lang="en-US" sz="2800" b="0" i="0" u="none" strike="noStrike" cap="none" dirty="0" err="1">
                    <a:solidFill>
                      <a:schemeClr val="tx1"/>
                    </a:solidFill>
                    <a:latin typeface="Arial"/>
                    <a:ea typeface="Arial"/>
                    <a:cs typeface="Arial"/>
                    <a:sym typeface="Arial"/>
                  </a:rPr>
                  <a:t>Verdet</a:t>
                </a:r>
                <a:r>
                  <a:rPr lang="en-US" sz="2800" b="0" i="0" u="none" strike="noStrike" cap="none" dirty="0">
                    <a:solidFill>
                      <a:schemeClr val="tx1"/>
                    </a:solidFill>
                    <a:latin typeface="Arial"/>
                    <a:ea typeface="Arial"/>
                    <a:cs typeface="Arial"/>
                    <a:sym typeface="Arial"/>
                  </a:rPr>
                  <a:t> constant.</a:t>
                </a:r>
              </a:p>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tx1"/>
                    </a:solidFill>
                    <a:latin typeface="Arial"/>
                    <a:ea typeface="Arial"/>
                    <a:cs typeface="Arial"/>
                    <a:sym typeface="Arial"/>
                  </a:rPr>
                  <a:t> </a:t>
                </a:r>
                <a:endParaRPr sz="2800" b="0" i="0" u="none" strike="noStrike" cap="none" dirty="0">
                  <a:solidFill>
                    <a:schemeClr val="tx1"/>
                  </a:solidFill>
                  <a:latin typeface="Arial"/>
                  <a:ea typeface="Arial"/>
                  <a:cs typeface="Arial"/>
                  <a:sym typeface="Arial"/>
                </a:endParaRPr>
              </a:p>
            </p:txBody>
          </p:sp>
        </mc:Choice>
        <mc:Fallback>
          <p:sp>
            <p:nvSpPr>
              <p:cNvPr id="81" name="Google Shape;81;p1"/>
              <p:cNvSpPr txBox="1">
                <a:spLocks noRot="1" noChangeAspect="1" noMove="1" noResize="1" noEditPoints="1" noAdjustHandles="1" noChangeArrowheads="1" noChangeShapeType="1" noTextEdit="1"/>
              </p:cNvSpPr>
              <p:nvPr/>
            </p:nvSpPr>
            <p:spPr>
              <a:xfrm>
                <a:off x="33413700" y="12203390"/>
                <a:ext cx="9919250" cy="6217056"/>
              </a:xfrm>
              <a:prstGeom prst="rect">
                <a:avLst/>
              </a:prstGeom>
              <a:blipFill>
                <a:blip r:embed="rId7"/>
                <a:stretch>
                  <a:fillRect l="-1229" t="-294" r="-178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Google Shape;82;p1"/>
              <p:cNvSpPr txBox="1"/>
              <p:nvPr/>
            </p:nvSpPr>
            <p:spPr>
              <a:xfrm>
                <a:off x="33369532" y="23913911"/>
                <a:ext cx="9949550" cy="502839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tx1"/>
                    </a:solidFill>
                    <a:latin typeface="Arial"/>
                    <a:ea typeface="Arial"/>
                    <a:cs typeface="Arial"/>
                    <a:sym typeface="Arial"/>
                  </a:rPr>
                  <a:t>The rotation angle vs. magnetic field is shown in the figure above. A slope of </a:t>
                </a:r>
                <a14:m>
                  <m:oMath xmlns:m="http://schemas.openxmlformats.org/officeDocument/2006/math">
                    <m:r>
                      <a:rPr lang="en-US" sz="2800" b="0" i="1" u="none" strike="noStrike" cap="none" dirty="0" smtClean="0">
                        <a:solidFill>
                          <a:schemeClr val="tx1"/>
                        </a:solidFill>
                        <a:latin typeface="Cambria Math" panose="02040503050406030204" pitchFamily="18" charset="0"/>
                        <a:ea typeface="Arial"/>
                        <a:cs typeface="Arial"/>
                        <a:sym typeface="Arial"/>
                      </a:rPr>
                      <m:t>2.125 </m:t>
                    </m:r>
                    <m:r>
                      <a:rPr lang="en-US" sz="2800" b="0" i="1" u="none" strike="noStrike" cap="none" dirty="0" smtClean="0">
                        <a:solidFill>
                          <a:schemeClr val="tx1"/>
                        </a:solidFill>
                        <a:latin typeface="Cambria Math" panose="02040503050406030204" pitchFamily="18" charset="0"/>
                        <a:ea typeface="Arial"/>
                        <a:cs typeface="Arial"/>
                        <a:sym typeface="Arial"/>
                      </a:rPr>
                      <m:t>𝑟𝑎𝑑</m:t>
                    </m:r>
                    <m:r>
                      <a:rPr lang="en-US" sz="2800" b="0" i="1" u="none" strike="noStrike" cap="none" dirty="0" smtClean="0">
                        <a:solidFill>
                          <a:schemeClr val="tx1"/>
                        </a:solidFill>
                        <a:latin typeface="Cambria Math" panose="02040503050406030204" pitchFamily="18" charset="0"/>
                        <a:ea typeface="Arial"/>
                        <a:cs typeface="Arial"/>
                        <a:sym typeface="Arial"/>
                      </a:rPr>
                      <m:t> </m:t>
                    </m:r>
                    <m:sSup>
                      <m:sSupPr>
                        <m:ctrlPr>
                          <a:rPr lang="en-US" sz="2800" b="0" i="1" u="none" strike="noStrike" cap="none" dirty="0" smtClean="0">
                            <a:solidFill>
                              <a:schemeClr val="tx1"/>
                            </a:solidFill>
                            <a:latin typeface="Cambria Math" panose="02040503050406030204" pitchFamily="18" charset="0"/>
                            <a:cs typeface="Arial"/>
                            <a:sym typeface="Arial"/>
                          </a:rPr>
                        </m:ctrlPr>
                      </m:sSupPr>
                      <m:e>
                        <m:r>
                          <a:rPr lang="en-US" sz="2800" b="0" i="1" u="none" strike="noStrike" cap="none" dirty="0" smtClean="0">
                            <a:solidFill>
                              <a:schemeClr val="tx1"/>
                            </a:solidFill>
                            <a:latin typeface="Cambria Math" panose="02040503050406030204" pitchFamily="18" charset="0"/>
                            <a:cs typeface="Arial"/>
                            <a:sym typeface="Arial"/>
                          </a:rPr>
                          <m:t>𝑇</m:t>
                        </m:r>
                      </m:e>
                      <m:sup>
                        <m:r>
                          <a:rPr lang="en-US" sz="2800" b="0" i="1" u="none" strike="noStrike" cap="none" dirty="0" smtClean="0">
                            <a:solidFill>
                              <a:schemeClr val="tx1"/>
                            </a:solidFill>
                            <a:latin typeface="Cambria Math" panose="02040503050406030204" pitchFamily="18" charset="0"/>
                            <a:cs typeface="Arial"/>
                            <a:sym typeface="Arial"/>
                          </a:rPr>
                          <m:t>−1</m:t>
                        </m:r>
                      </m:sup>
                    </m:sSup>
                    <m:r>
                      <a:rPr lang="en-US" sz="2800" b="0" i="1" u="none" strike="noStrike" cap="none" dirty="0" smtClean="0">
                        <a:solidFill>
                          <a:schemeClr val="tx1"/>
                        </a:solidFill>
                        <a:latin typeface="Cambria Math" panose="02040503050406030204" pitchFamily="18" charset="0"/>
                        <a:ea typeface="Arial"/>
                        <a:cs typeface="Arial"/>
                        <a:sym typeface="Arial"/>
                      </a:rPr>
                      <m:t> </m:t>
                    </m:r>
                  </m:oMath>
                </a14:m>
                <a:r>
                  <a:rPr lang="en-US" sz="2800" b="0" i="0" u="none" strike="noStrike" cap="none" dirty="0">
                    <a:solidFill>
                      <a:schemeClr val="tx1"/>
                    </a:solidFill>
                    <a:latin typeface="Arial"/>
                    <a:ea typeface="Arial"/>
                    <a:cs typeface="Arial"/>
                    <a:sym typeface="Arial"/>
                  </a:rPr>
                  <a:t>was determined. The </a:t>
                </a:r>
                <a:r>
                  <a:rPr lang="en-US" sz="2800" b="0" i="0" u="none" strike="noStrike" cap="none" dirty="0" err="1">
                    <a:solidFill>
                      <a:schemeClr val="tx1"/>
                    </a:solidFill>
                    <a:latin typeface="Arial"/>
                    <a:ea typeface="Arial"/>
                    <a:cs typeface="Arial"/>
                    <a:sym typeface="Arial"/>
                  </a:rPr>
                  <a:t>Verdet</a:t>
                </a:r>
                <a:r>
                  <a:rPr lang="en-US" sz="2800" b="0" i="0" u="none" strike="noStrike" cap="none" dirty="0">
                    <a:solidFill>
                      <a:schemeClr val="tx1"/>
                    </a:solidFill>
                    <a:latin typeface="Arial"/>
                    <a:ea typeface="Arial"/>
                    <a:cs typeface="Arial"/>
                    <a:sym typeface="Arial"/>
                  </a:rPr>
                  <a:t> constant was then solved using this value:</a:t>
                </a:r>
                <a:endParaRPr lang="en-US" sz="2800" dirty="0">
                  <a:solidFill>
                    <a:schemeClr val="tx1"/>
                  </a:solidFill>
                </a:endParaRPr>
              </a:p>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tx1"/>
                  </a:solidFill>
                  <a:latin typeface="Arial"/>
                  <a:ea typeface="Arial"/>
                  <a:cs typeface="Arial"/>
                  <a:sym typeface="Arial"/>
                </a:endParaRPr>
              </a:p>
              <a:p>
                <a:pPr lvl="0" algn="ctr">
                  <a:buSzPts val="2800"/>
                </a:pPr>
                <a14:m>
                  <m:oMathPara xmlns:m="http://schemas.openxmlformats.org/officeDocument/2006/math">
                    <m:oMathParaPr>
                      <m:jc m:val="centerGroup"/>
                    </m:oMathParaPr>
                    <m:oMath xmlns:m="http://schemas.openxmlformats.org/officeDocument/2006/math">
                      <m:r>
                        <m:rPr>
                          <m:nor/>
                        </m:rPr>
                        <a:rPr lang="en-US" sz="2800" dirty="0">
                          <a:solidFill>
                            <a:schemeClr val="tx1"/>
                          </a:solidFill>
                        </a:rPr>
                        <m:t>υ</m:t>
                      </m:r>
                      <m:r>
                        <a:rPr lang="en-US" sz="2800" i="1" dirty="0">
                          <a:solidFill>
                            <a:schemeClr val="tx1"/>
                          </a:solidFill>
                          <a:latin typeface="Cambria Math" panose="02040503050406030204" pitchFamily="18" charset="0"/>
                        </a:rPr>
                        <m:t>=</m:t>
                      </m:r>
                      <m:d>
                        <m:dPr>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22</m:t>
                          </m:r>
                          <m:r>
                            <a:rPr lang="en-US" sz="2800" i="1">
                              <a:solidFill>
                                <a:schemeClr val="tx1"/>
                              </a:solidFill>
                              <a:latin typeface="Cambria Math" panose="02040503050406030204" pitchFamily="18" charset="0"/>
                              <a:ea typeface="Cambria Math" panose="02040503050406030204" pitchFamily="18" charset="0"/>
                            </a:rPr>
                            <m:t>±2</m:t>
                          </m:r>
                        </m:e>
                      </m:d>
                      <m:r>
                        <a:rPr lang="en-US" sz="2800" i="1">
                          <a:solidFill>
                            <a:schemeClr val="tx1"/>
                          </a:solidFill>
                          <a:latin typeface="Cambria Math" panose="02040503050406030204" pitchFamily="18" charset="0"/>
                          <a:ea typeface="Cambria Math" panose="02040503050406030204" pitchFamily="18" charset="0"/>
                        </a:rPr>
                        <m:t> </m:t>
                      </m:r>
                      <m:r>
                        <a:rPr lang="en-US" sz="2800" i="1">
                          <a:solidFill>
                            <a:schemeClr val="tx1"/>
                          </a:solidFill>
                          <a:latin typeface="Cambria Math" panose="02040503050406030204" pitchFamily="18" charset="0"/>
                          <a:ea typeface="Cambria Math" panose="02040503050406030204" pitchFamily="18" charset="0"/>
                        </a:rPr>
                        <m:t>𝑟𝑎𝑑</m:t>
                      </m:r>
                      <m:r>
                        <a:rPr lang="en-US" sz="2800" i="1">
                          <a:solidFill>
                            <a:schemeClr val="tx1"/>
                          </a:solidFill>
                          <a:latin typeface="Cambria Math" panose="02040503050406030204" pitchFamily="18" charset="0"/>
                          <a:ea typeface="Cambria Math" panose="02040503050406030204" pitchFamily="18" charset="0"/>
                        </a:rPr>
                        <m:t> </m:t>
                      </m:r>
                      <m:sSup>
                        <m:sSupPr>
                          <m:ctrlPr>
                            <a:rPr lang="en-US" sz="2800" i="1">
                              <a:solidFill>
                                <a:schemeClr val="tx1"/>
                              </a:solidFill>
                              <a:latin typeface="Cambria Math" panose="02040503050406030204" pitchFamily="18" charset="0"/>
                              <a:ea typeface="Cambria Math" panose="02040503050406030204" pitchFamily="18" charset="0"/>
                            </a:rPr>
                          </m:ctrlPr>
                        </m:sSupPr>
                        <m:e>
                          <m:r>
                            <a:rPr lang="en-US" sz="2800" i="1">
                              <a:solidFill>
                                <a:schemeClr val="tx1"/>
                              </a:solidFill>
                              <a:latin typeface="Cambria Math" panose="02040503050406030204" pitchFamily="18" charset="0"/>
                              <a:ea typeface="Cambria Math" panose="02040503050406030204" pitchFamily="18" charset="0"/>
                            </a:rPr>
                            <m:t>𝑇</m:t>
                          </m:r>
                        </m:e>
                        <m:sup>
                          <m:r>
                            <a:rPr lang="en-US" sz="2800" i="1">
                              <a:solidFill>
                                <a:schemeClr val="tx1"/>
                              </a:solidFill>
                              <a:latin typeface="Cambria Math" panose="02040503050406030204" pitchFamily="18" charset="0"/>
                              <a:ea typeface="Cambria Math" panose="02040503050406030204" pitchFamily="18" charset="0"/>
                            </a:rPr>
                            <m:t>−1</m:t>
                          </m:r>
                        </m:sup>
                      </m:sSup>
                      <m:sSup>
                        <m:sSupPr>
                          <m:ctrlPr>
                            <a:rPr lang="en-US" sz="2800" i="1">
                              <a:solidFill>
                                <a:schemeClr val="tx1"/>
                              </a:solidFill>
                              <a:latin typeface="Cambria Math" panose="02040503050406030204" pitchFamily="18" charset="0"/>
                              <a:ea typeface="Cambria Math" panose="02040503050406030204" pitchFamily="18" charset="0"/>
                            </a:rPr>
                          </m:ctrlPr>
                        </m:sSupPr>
                        <m:e>
                          <m:r>
                            <a:rPr lang="en-US" sz="2800" i="1">
                              <a:solidFill>
                                <a:schemeClr val="tx1"/>
                              </a:solidFill>
                              <a:latin typeface="Cambria Math" panose="02040503050406030204" pitchFamily="18" charset="0"/>
                              <a:ea typeface="Cambria Math" panose="02040503050406030204" pitchFamily="18" charset="0"/>
                            </a:rPr>
                            <m:t>𝑚</m:t>
                          </m:r>
                        </m:e>
                        <m:sup>
                          <m:r>
                            <a:rPr lang="en-US" sz="2800" i="1">
                              <a:solidFill>
                                <a:schemeClr val="tx1"/>
                              </a:solidFill>
                              <a:latin typeface="Cambria Math" panose="02040503050406030204" pitchFamily="18" charset="0"/>
                              <a:ea typeface="Cambria Math" panose="02040503050406030204" pitchFamily="18" charset="0"/>
                            </a:rPr>
                            <m:t>−1</m:t>
                          </m:r>
                        </m:sup>
                      </m:sSup>
                    </m:oMath>
                  </m:oMathPara>
                </a14:m>
                <a:endParaRPr lang="en-US" sz="2800" b="0" i="0" u="none" strike="noStrike" cap="none" dirty="0">
                  <a:solidFill>
                    <a:schemeClr val="tx1"/>
                  </a:solidFill>
                  <a:latin typeface="Arial"/>
                  <a:ea typeface="Arial"/>
                  <a:cs typeface="Arial"/>
                  <a:sym typeface="Arial"/>
                </a:endParaRPr>
              </a:p>
              <a:p>
                <a:pPr lvl="0" algn="ctr">
                  <a:buSzPts val="2800"/>
                </a:pPr>
                <a:endParaRPr lang="en-US" sz="2800" b="0" i="0" u="none" strike="noStrike" cap="none" dirty="0">
                  <a:solidFill>
                    <a:schemeClr val="tx1"/>
                  </a:solidFill>
                  <a:latin typeface="Arial"/>
                  <a:ea typeface="Arial"/>
                  <a:cs typeface="Arial"/>
                  <a:sym typeface="Arial"/>
                </a:endParaRPr>
              </a:p>
              <a:p>
                <a:pPr marL="0" marR="0" lvl="0" indent="0" rtl="0">
                  <a:lnSpc>
                    <a:spcPct val="100000"/>
                  </a:lnSpc>
                  <a:spcBef>
                    <a:spcPts val="0"/>
                  </a:spcBef>
                  <a:spcAft>
                    <a:spcPts val="0"/>
                  </a:spcAft>
                  <a:buClr>
                    <a:srgbClr val="000000"/>
                  </a:buClr>
                  <a:buSzPts val="2800"/>
                  <a:buFont typeface="Arial"/>
                  <a:buNone/>
                </a:pPr>
                <a:r>
                  <a:rPr lang="en-US" sz="2800" b="0" i="0" u="none" strike="noStrike" cap="none" dirty="0">
                    <a:solidFill>
                      <a:schemeClr val="tx1"/>
                    </a:solidFill>
                    <a:latin typeface="Arial"/>
                    <a:ea typeface="Arial"/>
                    <a:cs typeface="Arial"/>
                    <a:sym typeface="Arial"/>
                  </a:rPr>
                  <a:t>The experimental value agrees with the accepted (</a:t>
                </a:r>
                <a14:m>
                  <m:oMath xmlns:m="http://schemas.openxmlformats.org/officeDocument/2006/math">
                    <m:r>
                      <a:rPr lang="en-US" sz="2800" b="0" i="1" u="none" strike="noStrike" cap="none" smtClean="0">
                        <a:solidFill>
                          <a:schemeClr val="tx1"/>
                        </a:solidFill>
                        <a:latin typeface="Cambria Math" panose="02040503050406030204" pitchFamily="18" charset="0"/>
                        <a:ea typeface="Arial"/>
                        <a:cs typeface="Arial"/>
                        <a:sym typeface="Arial"/>
                      </a:rPr>
                      <m:t>23 </m:t>
                    </m:r>
                    <m:r>
                      <a:rPr lang="en-US" sz="2800" b="0" i="1" u="none" strike="noStrike" cap="none" smtClean="0">
                        <a:solidFill>
                          <a:schemeClr val="tx1"/>
                        </a:solidFill>
                        <a:latin typeface="Cambria Math" panose="02040503050406030204" pitchFamily="18" charset="0"/>
                        <a:ea typeface="Arial"/>
                        <a:cs typeface="Arial"/>
                        <a:sym typeface="Arial"/>
                      </a:rPr>
                      <m:t>𝑟𝑎𝑑</m:t>
                    </m:r>
                    <m:r>
                      <a:rPr lang="en-US" sz="2800" b="0" i="1" u="none" strike="noStrike" cap="none" smtClean="0">
                        <a:solidFill>
                          <a:schemeClr val="tx1"/>
                        </a:solidFill>
                        <a:latin typeface="Cambria Math" panose="02040503050406030204" pitchFamily="18" charset="0"/>
                        <a:ea typeface="Arial"/>
                        <a:cs typeface="Arial"/>
                        <a:sym typeface="Arial"/>
                      </a:rPr>
                      <m:t> </m:t>
                    </m:r>
                    <m:sSup>
                      <m:sSupPr>
                        <m:ctrlPr>
                          <a:rPr lang="en-US" sz="2800" b="0" i="1" u="none" strike="noStrike" cap="none" smtClean="0">
                            <a:solidFill>
                              <a:schemeClr val="tx1"/>
                            </a:solidFill>
                            <a:latin typeface="Cambria Math" panose="02040503050406030204" pitchFamily="18" charset="0"/>
                            <a:cs typeface="Arial"/>
                            <a:sym typeface="Arial"/>
                          </a:rPr>
                        </m:ctrlPr>
                      </m:sSupPr>
                      <m:e>
                        <m:r>
                          <a:rPr lang="en-US" sz="2800" b="0" i="1" u="none" strike="noStrike" cap="none" smtClean="0">
                            <a:solidFill>
                              <a:schemeClr val="tx1"/>
                            </a:solidFill>
                            <a:latin typeface="Cambria Math" panose="02040503050406030204" pitchFamily="18" charset="0"/>
                            <a:cs typeface="Arial"/>
                            <a:sym typeface="Arial"/>
                          </a:rPr>
                          <m:t>𝑇</m:t>
                        </m:r>
                      </m:e>
                      <m:sup>
                        <m:r>
                          <a:rPr lang="en-US" sz="2800" b="0" i="1" u="none" strike="noStrike" cap="none" smtClean="0">
                            <a:solidFill>
                              <a:schemeClr val="tx1"/>
                            </a:solidFill>
                            <a:latin typeface="Cambria Math" panose="02040503050406030204" pitchFamily="18" charset="0"/>
                            <a:cs typeface="Arial"/>
                            <a:sym typeface="Arial"/>
                          </a:rPr>
                          <m:t>−1</m:t>
                        </m:r>
                      </m:sup>
                    </m:sSup>
                    <m:sSup>
                      <m:sSupPr>
                        <m:ctrlPr>
                          <a:rPr lang="en-US" sz="2800" b="0" i="1" u="none" strike="noStrike" cap="none" smtClean="0">
                            <a:solidFill>
                              <a:schemeClr val="tx1"/>
                            </a:solidFill>
                            <a:latin typeface="Cambria Math" panose="02040503050406030204" pitchFamily="18" charset="0"/>
                            <a:cs typeface="Arial"/>
                            <a:sym typeface="Arial"/>
                          </a:rPr>
                        </m:ctrlPr>
                      </m:sSupPr>
                      <m:e>
                        <m:r>
                          <a:rPr lang="en-US" sz="2800" b="0" i="1" u="none" strike="noStrike" cap="none" smtClean="0">
                            <a:solidFill>
                              <a:schemeClr val="tx1"/>
                            </a:solidFill>
                            <a:latin typeface="Cambria Math" panose="02040503050406030204" pitchFamily="18" charset="0"/>
                            <a:cs typeface="Arial"/>
                            <a:sym typeface="Arial"/>
                          </a:rPr>
                          <m:t>𝑚</m:t>
                        </m:r>
                      </m:e>
                      <m:sup>
                        <m:r>
                          <a:rPr lang="en-US" sz="2800" b="0" i="1" u="none" strike="noStrike" cap="none" smtClean="0">
                            <a:solidFill>
                              <a:schemeClr val="tx1"/>
                            </a:solidFill>
                            <a:latin typeface="Cambria Math" panose="02040503050406030204" pitchFamily="18" charset="0"/>
                            <a:cs typeface="Arial"/>
                            <a:sym typeface="Arial"/>
                          </a:rPr>
                          <m:t>−1</m:t>
                        </m:r>
                      </m:sup>
                    </m:sSup>
                  </m:oMath>
                </a14:m>
                <a:r>
                  <a:rPr lang="en-US" sz="2800" b="0" i="0" u="none" strike="noStrike" cap="none" dirty="0">
                    <a:solidFill>
                      <a:schemeClr val="tx1"/>
                    </a:solidFill>
                    <a:latin typeface="Arial"/>
                    <a:ea typeface="Arial"/>
                    <a:cs typeface="Arial"/>
                    <a:sym typeface="Arial"/>
                  </a:rPr>
                  <a:t>) value. </a:t>
                </a:r>
                <a:r>
                  <a:rPr lang="en-US" sz="2800" dirty="0">
                    <a:solidFill>
                      <a:schemeClr val="tx1"/>
                    </a:solidFill>
                  </a:rPr>
                  <a:t>From this result, we verify theoretical predictions experimentally.</a:t>
                </a:r>
                <a:endParaRPr lang="en-US"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tx1"/>
                    </a:solidFill>
                    <a:latin typeface="Arial"/>
                    <a:ea typeface="Arial"/>
                    <a:cs typeface="Arial"/>
                    <a:sym typeface="Arial"/>
                  </a:rPr>
                  <a:t> </a:t>
                </a:r>
                <a:endParaRPr sz="2800" b="0" i="0" u="none" strike="noStrike" cap="none" dirty="0">
                  <a:solidFill>
                    <a:schemeClr val="tx1"/>
                  </a:solidFill>
                  <a:latin typeface="Arial"/>
                  <a:ea typeface="Arial"/>
                  <a:cs typeface="Arial"/>
                  <a:sym typeface="Arial"/>
                </a:endParaRPr>
              </a:p>
            </p:txBody>
          </p:sp>
        </mc:Choice>
        <mc:Fallback xmlns="">
          <p:sp>
            <p:nvSpPr>
              <p:cNvPr id="82" name="Google Shape;82;p1"/>
              <p:cNvSpPr txBox="1">
                <a:spLocks noRot="1" noChangeAspect="1" noMove="1" noResize="1" noEditPoints="1" noAdjustHandles="1" noChangeArrowheads="1" noChangeShapeType="1" noTextEdit="1"/>
              </p:cNvSpPr>
              <p:nvPr/>
            </p:nvSpPr>
            <p:spPr>
              <a:xfrm>
                <a:off x="33369532" y="23913911"/>
                <a:ext cx="9949550" cy="5028398"/>
              </a:xfrm>
              <a:prstGeom prst="rect">
                <a:avLst/>
              </a:prstGeom>
              <a:blipFill>
                <a:blip r:embed="rId8"/>
                <a:stretch>
                  <a:fillRect l="-1225" t="-364" r="-245"/>
                </a:stretch>
              </a:blipFill>
              <a:ln>
                <a:noFill/>
              </a:ln>
            </p:spPr>
            <p:txBody>
              <a:bodyPr/>
              <a:lstStyle/>
              <a:p>
                <a:r>
                  <a:rPr lang="en-US">
                    <a:noFill/>
                  </a:rPr>
                  <a:t> </a:t>
                </a:r>
              </a:p>
            </p:txBody>
          </p:sp>
        </mc:Fallback>
      </mc:AlternateContent>
      <p:pic>
        <p:nvPicPr>
          <p:cNvPr id="83" name="Google Shape;83;p1"/>
          <p:cNvPicPr preferRelativeResize="0"/>
          <p:nvPr/>
        </p:nvPicPr>
        <p:blipFill rotWithShape="1">
          <a:blip r:embed="rId9">
            <a:alphaModFix/>
          </a:blip>
          <a:srcRect/>
          <a:stretch/>
        </p:blipFill>
        <p:spPr>
          <a:xfrm>
            <a:off x="1393119" y="18875533"/>
            <a:ext cx="8873101" cy="7066489"/>
          </a:xfrm>
          <a:prstGeom prst="rect">
            <a:avLst/>
          </a:prstGeom>
          <a:noFill/>
          <a:ln>
            <a:noFill/>
          </a:ln>
        </p:spPr>
      </p:pic>
      <mc:AlternateContent xmlns:mc="http://schemas.openxmlformats.org/markup-compatibility/2006" xmlns:a14="http://schemas.microsoft.com/office/drawing/2010/main">
        <mc:Choice Requires="a14">
          <p:sp>
            <p:nvSpPr>
              <p:cNvPr id="84" name="Google Shape;84;p1"/>
              <p:cNvSpPr txBox="1"/>
              <p:nvPr/>
            </p:nvSpPr>
            <p:spPr>
              <a:xfrm>
                <a:off x="1104900" y="6000750"/>
                <a:ext cx="9598800" cy="6561766"/>
              </a:xfrm>
              <a:prstGeom prst="rect">
                <a:avLst/>
              </a:prstGeom>
              <a:noFill/>
              <a:ln>
                <a:noFill/>
              </a:ln>
            </p:spPr>
            <p:txBody>
              <a:bodyPr spcFirstLastPara="1" wrap="square" lIns="91425" tIns="91425" rIns="91425" bIns="91425" anchor="t" anchorCtr="0">
                <a:spAutoFit/>
              </a:bodyPr>
              <a:lstStyle/>
              <a:p>
                <a:pPr lvl="0">
                  <a:lnSpc>
                    <a:spcPct val="115000"/>
                  </a:lnSpc>
                  <a:buClr>
                    <a:schemeClr val="dk1"/>
                  </a:buClr>
                  <a:buSzPts val="1100"/>
                </a:pPr>
                <a:r>
                  <a:rPr lang="en-US" sz="2800" dirty="0">
                    <a:solidFill>
                      <a:schemeClr val="tx1"/>
                    </a:solidFill>
                  </a:rPr>
                  <a:t>In this experiment, material properties of optically transparent material are examined, namely the </a:t>
                </a:r>
                <a:r>
                  <a:rPr lang="en-US" sz="2800" dirty="0" err="1">
                    <a:solidFill>
                      <a:schemeClr val="tx1"/>
                    </a:solidFill>
                  </a:rPr>
                  <a:t>Verdet</a:t>
                </a:r>
                <a:r>
                  <a:rPr lang="en-US" sz="2800" dirty="0">
                    <a:solidFill>
                      <a:schemeClr val="tx1"/>
                    </a:solidFill>
                  </a:rPr>
                  <a:t> constant. The material, SF-59 glass, is placed in a magnetic field generated by a current carrying solenoid surrounding it. Data on the strength of the magnetic field along the length of the sample is collected and used to tabulate the </a:t>
                </a:r>
                <a:r>
                  <a:rPr lang="en-US" sz="2800" dirty="0" err="1">
                    <a:solidFill>
                      <a:schemeClr val="tx1"/>
                    </a:solidFill>
                  </a:rPr>
                  <a:t>Verdet</a:t>
                </a:r>
                <a:r>
                  <a:rPr lang="en-US" sz="2800" dirty="0">
                    <a:solidFill>
                      <a:schemeClr val="tx1"/>
                    </a:solidFill>
                  </a:rPr>
                  <a:t> constant, </a:t>
                </a:r>
                <a14:m>
                  <m:oMath xmlns:m="http://schemas.openxmlformats.org/officeDocument/2006/math">
                    <m:r>
                      <m:rPr>
                        <m:nor/>
                      </m:rPr>
                      <a:rPr lang="en-US" sz="2800" dirty="0">
                        <a:solidFill>
                          <a:schemeClr val="tx1"/>
                        </a:solidFill>
                      </a:rPr>
                      <m:t>υ</m:t>
                    </m:r>
                    <m:r>
                      <a:rPr lang="en-US" sz="2800" b="0" i="1" dirty="0" smtClean="0">
                        <a:solidFill>
                          <a:schemeClr val="tx1"/>
                        </a:solidFill>
                        <a:latin typeface="Cambria Math" panose="02040503050406030204" pitchFamily="18" charset="0"/>
                      </a:rPr>
                      <m:t>=</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22</m:t>
                        </m:r>
                        <m:r>
                          <a:rPr lang="en-US" sz="2800" b="0" i="1" smtClean="0">
                            <a:solidFill>
                              <a:schemeClr val="tx1"/>
                            </a:solidFill>
                            <a:latin typeface="Cambria Math" panose="02040503050406030204" pitchFamily="18" charset="0"/>
                            <a:ea typeface="Cambria Math" panose="02040503050406030204" pitchFamily="18" charset="0"/>
                          </a:rPr>
                          <m:t>±2</m:t>
                        </m:r>
                      </m:e>
                    </m:d>
                    <m:r>
                      <a:rPr lang="en-US" sz="2800" b="0" i="1" smtClean="0">
                        <a:solidFill>
                          <a:schemeClr val="tx1"/>
                        </a:solidFill>
                        <a:latin typeface="Cambria Math" panose="02040503050406030204" pitchFamily="18" charset="0"/>
                        <a:ea typeface="Cambria Math" panose="02040503050406030204" pitchFamily="18" charset="0"/>
                      </a:rPr>
                      <m:t> </m:t>
                    </m:r>
                    <m:r>
                      <a:rPr lang="en-US" sz="2800" b="0" i="1" smtClean="0">
                        <a:solidFill>
                          <a:schemeClr val="tx1"/>
                        </a:solidFill>
                        <a:latin typeface="Cambria Math" panose="02040503050406030204" pitchFamily="18" charset="0"/>
                        <a:ea typeface="Cambria Math" panose="02040503050406030204" pitchFamily="18" charset="0"/>
                      </a:rPr>
                      <m:t>𝑟𝑎𝑑</m:t>
                    </m:r>
                    <m:r>
                      <a:rPr lang="en-US" sz="2800" b="0" i="1" smtClean="0">
                        <a:solidFill>
                          <a:schemeClr val="tx1"/>
                        </a:solidFill>
                        <a:latin typeface="Cambria Math" panose="02040503050406030204" pitchFamily="18" charset="0"/>
                        <a:ea typeface="Cambria Math" panose="02040503050406030204" pitchFamily="18" charset="0"/>
                      </a:rPr>
                      <m:t> </m:t>
                    </m:r>
                    <m:sSup>
                      <m:sSupPr>
                        <m:ctrlPr>
                          <a:rPr lang="en-US" sz="2800" b="0" i="1" smtClean="0">
                            <a:solidFill>
                              <a:schemeClr val="tx1"/>
                            </a:solidFill>
                            <a:latin typeface="Cambria Math" panose="02040503050406030204" pitchFamily="18" charset="0"/>
                            <a:ea typeface="Cambria Math" panose="02040503050406030204" pitchFamily="18" charset="0"/>
                          </a:rPr>
                        </m:ctrlPr>
                      </m:sSupPr>
                      <m:e>
                        <m:r>
                          <a:rPr lang="en-US" sz="2800" b="0" i="1" smtClean="0">
                            <a:solidFill>
                              <a:schemeClr val="tx1"/>
                            </a:solidFill>
                            <a:latin typeface="Cambria Math" panose="02040503050406030204" pitchFamily="18" charset="0"/>
                            <a:ea typeface="Cambria Math" panose="02040503050406030204" pitchFamily="18" charset="0"/>
                          </a:rPr>
                          <m:t>𝑇</m:t>
                        </m:r>
                      </m:e>
                      <m:sup>
                        <m:r>
                          <a:rPr lang="en-US" sz="2800" b="0" i="1" smtClean="0">
                            <a:solidFill>
                              <a:schemeClr val="tx1"/>
                            </a:solidFill>
                            <a:latin typeface="Cambria Math" panose="02040503050406030204" pitchFamily="18" charset="0"/>
                            <a:ea typeface="Cambria Math" panose="02040503050406030204" pitchFamily="18" charset="0"/>
                          </a:rPr>
                          <m:t>−1</m:t>
                        </m:r>
                      </m:sup>
                    </m:sSup>
                    <m:sSup>
                      <m:sSupPr>
                        <m:ctrlPr>
                          <a:rPr lang="en-US" sz="2800" b="0" i="1" smtClean="0">
                            <a:solidFill>
                              <a:schemeClr val="tx1"/>
                            </a:solidFill>
                            <a:latin typeface="Cambria Math" panose="02040503050406030204" pitchFamily="18" charset="0"/>
                            <a:ea typeface="Cambria Math" panose="02040503050406030204" pitchFamily="18" charset="0"/>
                          </a:rPr>
                        </m:ctrlPr>
                      </m:sSupPr>
                      <m:e>
                        <m:r>
                          <a:rPr lang="en-US" sz="2800" b="0" i="1" smtClean="0">
                            <a:solidFill>
                              <a:schemeClr val="tx1"/>
                            </a:solidFill>
                            <a:latin typeface="Cambria Math" panose="02040503050406030204" pitchFamily="18" charset="0"/>
                            <a:ea typeface="Cambria Math" panose="02040503050406030204" pitchFamily="18" charset="0"/>
                          </a:rPr>
                          <m:t>𝑚</m:t>
                        </m:r>
                      </m:e>
                      <m:sup>
                        <m:r>
                          <a:rPr lang="en-US" sz="2800" b="0" i="1" smtClean="0">
                            <a:solidFill>
                              <a:schemeClr val="tx1"/>
                            </a:solidFill>
                            <a:latin typeface="Cambria Math" panose="02040503050406030204" pitchFamily="18" charset="0"/>
                            <a:ea typeface="Cambria Math" panose="02040503050406030204" pitchFamily="18" charset="0"/>
                          </a:rPr>
                          <m:t>−1</m:t>
                        </m:r>
                      </m:sup>
                    </m:sSup>
                  </m:oMath>
                </a14:m>
                <a:r>
                  <a:rPr lang="en-US" sz="2800" dirty="0">
                    <a:solidFill>
                      <a:schemeClr val="tx1"/>
                    </a:solidFill>
                  </a:rPr>
                  <a:t> for partially polarized light from a laser, nominally of λ </a:t>
                </a:r>
                <a14:m>
                  <m:oMath xmlns:m="http://schemas.openxmlformats.org/officeDocument/2006/math">
                    <m:r>
                      <a:rPr lang="en-US" sz="2800" i="1" dirty="0" smtClean="0">
                        <a:solidFill>
                          <a:schemeClr val="tx1"/>
                        </a:solidFill>
                        <a:latin typeface="Cambria Math" panose="02040503050406030204" pitchFamily="18" charset="0"/>
                      </a:rPr>
                      <m:t>= 650 </m:t>
                    </m:r>
                    <m:r>
                      <a:rPr lang="en-US" sz="2800" i="1" dirty="0">
                        <a:solidFill>
                          <a:schemeClr val="tx1"/>
                        </a:solidFill>
                        <a:latin typeface="Cambria Math" panose="02040503050406030204" pitchFamily="18" charset="0"/>
                      </a:rPr>
                      <m:t>𝑛𝑚</m:t>
                    </m:r>
                    <m:r>
                      <a:rPr lang="en-US" sz="2800" i="1" dirty="0">
                        <a:solidFill>
                          <a:schemeClr val="tx1"/>
                        </a:solidFill>
                        <a:latin typeface="Cambria Math" panose="02040503050406030204" pitchFamily="18" charset="0"/>
                      </a:rPr>
                      <m:t> </m:t>
                    </m:r>
                  </m:oMath>
                </a14:m>
                <a:r>
                  <a:rPr lang="en-US" sz="2800" dirty="0">
                    <a:solidFill>
                      <a:schemeClr val="tx1"/>
                    </a:solidFill>
                  </a:rPr>
                  <a:t>wavelength. This value is accurate relative to the accepted value. Additionally, properties of Malus' Law, Faraday Rotation, and Ampere's Law are verified experimentally.</a:t>
                </a:r>
              </a:p>
              <a:p>
                <a:pPr marL="0" lvl="0" indent="0" algn="l" rtl="0">
                  <a:spcBef>
                    <a:spcPts val="0"/>
                  </a:spcBef>
                  <a:spcAft>
                    <a:spcPts val="0"/>
                  </a:spcAft>
                  <a:buNone/>
                </a:pPr>
                <a:endParaRPr sz="2800" dirty="0">
                  <a:solidFill>
                    <a:schemeClr val="tx1"/>
                  </a:solidFill>
                </a:endParaRPr>
              </a:p>
            </p:txBody>
          </p:sp>
        </mc:Choice>
        <mc:Fallback xmlns="">
          <p:sp>
            <p:nvSpPr>
              <p:cNvPr id="84" name="Google Shape;84;p1"/>
              <p:cNvSpPr txBox="1">
                <a:spLocks noRot="1" noChangeAspect="1" noMove="1" noResize="1" noEditPoints="1" noAdjustHandles="1" noChangeArrowheads="1" noChangeShapeType="1" noTextEdit="1"/>
              </p:cNvSpPr>
              <p:nvPr/>
            </p:nvSpPr>
            <p:spPr>
              <a:xfrm>
                <a:off x="1104900" y="6000750"/>
                <a:ext cx="9598800" cy="6561766"/>
              </a:xfrm>
              <a:prstGeom prst="rect">
                <a:avLst/>
              </a:prstGeom>
              <a:blipFill>
                <a:blip r:embed="rId10"/>
                <a:stretch>
                  <a:fillRect l="-1270"/>
                </a:stretch>
              </a:blipFill>
              <a:ln>
                <a:noFill/>
              </a:ln>
            </p:spPr>
            <p:txBody>
              <a:bodyPr/>
              <a:lstStyle/>
              <a:p>
                <a:r>
                  <a:rPr lang="en-US">
                    <a:noFill/>
                  </a:rPr>
                  <a:t> </a:t>
                </a:r>
              </a:p>
            </p:txBody>
          </p:sp>
        </mc:Fallback>
      </mc:AlternateContent>
      <p:grpSp>
        <p:nvGrpSpPr>
          <p:cNvPr id="3" name="Group 2">
            <a:extLst>
              <a:ext uri="{FF2B5EF4-FFF2-40B4-BE49-F238E27FC236}">
                <a16:creationId xmlns:a16="http://schemas.microsoft.com/office/drawing/2014/main" id="{8C00A5FC-8E9C-4C14-A4B2-96538DF305E9}"/>
              </a:ext>
            </a:extLst>
          </p:cNvPr>
          <p:cNvGrpSpPr/>
          <p:nvPr/>
        </p:nvGrpSpPr>
        <p:grpSpPr>
          <a:xfrm>
            <a:off x="23252293" y="25077098"/>
            <a:ext cx="8622792" cy="6880107"/>
            <a:chOff x="23108830" y="25028832"/>
            <a:chExt cx="8666276" cy="7078879"/>
          </a:xfrm>
        </p:grpSpPr>
        <p:pic>
          <p:nvPicPr>
            <p:cNvPr id="79" name="Google Shape;79;p1"/>
            <p:cNvPicPr preferRelativeResize="0"/>
            <p:nvPr/>
          </p:nvPicPr>
          <p:blipFill>
            <a:blip r:embed="rId11">
              <a:extLst>
                <a:ext uri="{96DAC541-7B7A-43D3-8B79-37D633B846F1}">
                  <asvg:svgBlip xmlns:asvg="http://schemas.microsoft.com/office/drawing/2016/SVG/main" r:embed="rId12"/>
                </a:ext>
              </a:extLst>
            </a:blip>
            <a:srcRect/>
            <a:stretch/>
          </p:blipFill>
          <p:spPr>
            <a:xfrm>
              <a:off x="23108830" y="25028832"/>
              <a:ext cx="8666276" cy="6499708"/>
            </a:xfrm>
            <a:prstGeom prst="rect">
              <a:avLst/>
            </a:prstGeom>
            <a:noFill/>
            <a:ln w="57150" cap="flat" cmpd="sng">
              <a:solidFill>
                <a:schemeClr val="lt2"/>
              </a:solidFill>
              <a:prstDash val="solid"/>
              <a:round/>
              <a:headEnd type="none" w="sm" len="sm"/>
              <a:tailEnd type="none" w="sm" len="sm"/>
            </a:ln>
            <a:effectLst>
              <a:outerShdw dist="23040" dir="5400000">
                <a:srgbClr val="000000">
                  <a:alpha val="34509"/>
                </a:srgbClr>
              </a:outerShdw>
            </a:effectLst>
          </p:spPr>
        </p:pic>
        <p:sp>
          <p:nvSpPr>
            <p:cNvPr id="2" name="TextBox 1">
              <a:extLst>
                <a:ext uri="{FF2B5EF4-FFF2-40B4-BE49-F238E27FC236}">
                  <a16:creationId xmlns:a16="http://schemas.microsoft.com/office/drawing/2014/main" id="{E1DEFC58-6593-43BC-8A06-4807E03ED83D}"/>
                </a:ext>
              </a:extLst>
            </p:cNvPr>
            <p:cNvSpPr txBox="1"/>
            <p:nvPr/>
          </p:nvSpPr>
          <p:spPr>
            <a:xfrm>
              <a:off x="26689198" y="31632708"/>
              <a:ext cx="1321414" cy="475003"/>
            </a:xfrm>
            <a:prstGeom prst="rect">
              <a:avLst/>
            </a:prstGeom>
            <a:noFill/>
          </p:spPr>
          <p:txBody>
            <a:bodyPr wrap="none" rtlCol="0">
              <a:spAutoFit/>
            </a:bodyPr>
            <a:lstStyle/>
            <a:p>
              <a:r>
                <a:rPr lang="en-US" sz="2400" dirty="0">
                  <a:solidFill>
                    <a:schemeClr val="tx1"/>
                  </a:solidFill>
                </a:rPr>
                <a:t>Figure 3</a:t>
              </a:r>
            </a:p>
          </p:txBody>
        </p:sp>
      </p:grpSp>
      <p:grpSp>
        <p:nvGrpSpPr>
          <p:cNvPr id="4" name="Group 3">
            <a:extLst>
              <a:ext uri="{FF2B5EF4-FFF2-40B4-BE49-F238E27FC236}">
                <a16:creationId xmlns:a16="http://schemas.microsoft.com/office/drawing/2014/main" id="{59F52867-5028-40B0-9F08-9602AFD4BB35}"/>
              </a:ext>
            </a:extLst>
          </p:cNvPr>
          <p:cNvGrpSpPr/>
          <p:nvPr/>
        </p:nvGrpSpPr>
        <p:grpSpPr>
          <a:xfrm>
            <a:off x="33978320" y="17114224"/>
            <a:ext cx="8622792" cy="6907340"/>
            <a:chOff x="33609607" y="17344687"/>
            <a:chExt cx="9175313" cy="7566112"/>
          </a:xfrm>
        </p:grpSpPr>
        <p:pic>
          <p:nvPicPr>
            <p:cNvPr id="78" name="Google Shape;78;p1"/>
            <p:cNvPicPr preferRelativeResize="0"/>
            <p:nvPr/>
          </p:nvPicPr>
          <p:blipFill>
            <a:blip r:embed="rId13">
              <a:extLst>
                <a:ext uri="{96DAC541-7B7A-43D3-8B79-37D633B846F1}">
                  <asvg:svgBlip xmlns:asvg="http://schemas.microsoft.com/office/drawing/2016/SVG/main" r:embed="rId14"/>
                </a:ext>
              </a:extLst>
            </a:blip>
            <a:srcRect/>
            <a:stretch/>
          </p:blipFill>
          <p:spPr>
            <a:xfrm>
              <a:off x="33609607" y="17344687"/>
              <a:ext cx="9175313" cy="6888956"/>
            </a:xfrm>
            <a:prstGeom prst="rect">
              <a:avLst/>
            </a:prstGeom>
            <a:noFill/>
            <a:ln w="57150" cap="flat" cmpd="sng">
              <a:solidFill>
                <a:schemeClr val="lt2"/>
              </a:solidFill>
              <a:prstDash val="solid"/>
              <a:round/>
              <a:headEnd type="none" w="sm" len="sm"/>
              <a:tailEnd type="none" w="sm" len="sm"/>
            </a:ln>
            <a:effectLst>
              <a:outerShdw dist="23040" dir="5400000">
                <a:srgbClr val="000000">
                  <a:alpha val="34509"/>
                </a:srgbClr>
              </a:outerShdw>
            </a:effectLst>
          </p:spPr>
        </p:pic>
        <p:sp>
          <p:nvSpPr>
            <p:cNvPr id="37" name="TextBox 36">
              <a:extLst>
                <a:ext uri="{FF2B5EF4-FFF2-40B4-BE49-F238E27FC236}">
                  <a16:creationId xmlns:a16="http://schemas.microsoft.com/office/drawing/2014/main" id="{927CA388-080C-40B6-B787-4039DB971994}"/>
                </a:ext>
              </a:extLst>
            </p:cNvPr>
            <p:cNvSpPr txBox="1"/>
            <p:nvPr/>
          </p:nvSpPr>
          <p:spPr>
            <a:xfrm>
              <a:off x="37646358" y="24405104"/>
              <a:ext cx="1399031" cy="505695"/>
            </a:xfrm>
            <a:prstGeom prst="rect">
              <a:avLst/>
            </a:prstGeom>
            <a:noFill/>
          </p:spPr>
          <p:txBody>
            <a:bodyPr wrap="none" rtlCol="0">
              <a:spAutoFit/>
            </a:bodyPr>
            <a:lstStyle/>
            <a:p>
              <a:r>
                <a:rPr lang="en-US" sz="2400" dirty="0">
                  <a:solidFill>
                    <a:schemeClr val="tx1"/>
                  </a:solidFill>
                </a:rPr>
                <a:t>Figure 5</a:t>
              </a:r>
            </a:p>
          </p:txBody>
        </p:sp>
      </p:grpSp>
      <p:grpSp>
        <p:nvGrpSpPr>
          <p:cNvPr id="7" name="Group 6">
            <a:extLst>
              <a:ext uri="{FF2B5EF4-FFF2-40B4-BE49-F238E27FC236}">
                <a16:creationId xmlns:a16="http://schemas.microsoft.com/office/drawing/2014/main" id="{014FD38D-C337-4731-AFD0-A0DDD9DADB93}"/>
              </a:ext>
            </a:extLst>
          </p:cNvPr>
          <p:cNvGrpSpPr/>
          <p:nvPr/>
        </p:nvGrpSpPr>
        <p:grpSpPr>
          <a:xfrm>
            <a:off x="34066811" y="5475309"/>
            <a:ext cx="8622792" cy="6867144"/>
            <a:chOff x="33875080" y="5584196"/>
            <a:chExt cx="8626544" cy="6866445"/>
          </a:xfrm>
        </p:grpSpPr>
        <p:pic>
          <p:nvPicPr>
            <p:cNvPr id="77" name="Google Shape;77;p1"/>
            <p:cNvPicPr preferRelativeResize="0"/>
            <p:nvPr/>
          </p:nvPicPr>
          <p:blipFill rotWithShape="1">
            <a:blip r:embed="rId15">
              <a:alphaModFix/>
            </a:blip>
            <a:srcRect/>
            <a:stretch/>
          </p:blipFill>
          <p:spPr>
            <a:xfrm>
              <a:off x="33875080" y="5584196"/>
              <a:ext cx="8626544" cy="6278699"/>
            </a:xfrm>
            <a:prstGeom prst="rect">
              <a:avLst/>
            </a:prstGeom>
            <a:noFill/>
            <a:ln w="57150" cap="flat" cmpd="sng">
              <a:solidFill>
                <a:schemeClr val="lt2"/>
              </a:solidFill>
              <a:prstDash val="solid"/>
              <a:round/>
              <a:headEnd type="none" w="sm" len="sm"/>
              <a:tailEnd type="none" w="sm" len="sm"/>
            </a:ln>
            <a:effectLst>
              <a:outerShdw dist="23040" dir="5400000">
                <a:srgbClr val="000000">
                  <a:alpha val="34509"/>
                </a:srgbClr>
              </a:outerShdw>
            </a:effectLst>
          </p:spPr>
        </p:pic>
        <p:sp>
          <p:nvSpPr>
            <p:cNvPr id="42" name="TextBox 41">
              <a:extLst>
                <a:ext uri="{FF2B5EF4-FFF2-40B4-BE49-F238E27FC236}">
                  <a16:creationId xmlns:a16="http://schemas.microsoft.com/office/drawing/2014/main" id="{BED316F9-EDC8-4AE8-A1DD-E6A3DA6738B3}"/>
                </a:ext>
              </a:extLst>
            </p:cNvPr>
            <p:cNvSpPr txBox="1"/>
            <p:nvPr/>
          </p:nvSpPr>
          <p:spPr>
            <a:xfrm>
              <a:off x="37525408" y="11988976"/>
              <a:ext cx="1314784" cy="461665"/>
            </a:xfrm>
            <a:prstGeom prst="rect">
              <a:avLst/>
            </a:prstGeom>
            <a:noFill/>
          </p:spPr>
          <p:txBody>
            <a:bodyPr wrap="square" rtlCol="0">
              <a:spAutoFit/>
            </a:bodyPr>
            <a:lstStyle/>
            <a:p>
              <a:r>
                <a:rPr lang="en-US" sz="2400" dirty="0">
                  <a:solidFill>
                    <a:schemeClr val="tx1"/>
                  </a:solidFill>
                </a:rPr>
                <a:t>Figure 4</a:t>
              </a:r>
            </a:p>
          </p:txBody>
        </p:sp>
      </p:grpSp>
      <p:sp>
        <p:nvSpPr>
          <p:cNvPr id="5" name="TextBox 4">
            <a:extLst>
              <a:ext uri="{FF2B5EF4-FFF2-40B4-BE49-F238E27FC236}">
                <a16:creationId xmlns:a16="http://schemas.microsoft.com/office/drawing/2014/main" id="{9940FF4D-EFBF-45B4-BD0B-A502E81BAFDD}"/>
              </a:ext>
            </a:extLst>
          </p:cNvPr>
          <p:cNvSpPr txBox="1"/>
          <p:nvPr/>
        </p:nvSpPr>
        <p:spPr>
          <a:xfrm>
            <a:off x="1102175" y="26667279"/>
            <a:ext cx="9248400" cy="5386090"/>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tx1"/>
              </a:solidFill>
              <a:latin typeface="Arial"/>
              <a:ea typeface="Arial"/>
              <a:cs typeface="Arial"/>
              <a:sym typeface="Arial"/>
            </a:endParaRPr>
          </a:p>
          <a:p>
            <a:pPr>
              <a:buSzPts val="2800"/>
            </a:pPr>
            <a:r>
              <a:rPr lang="en-US" sz="2800" dirty="0">
                <a:solidFill>
                  <a:schemeClr val="tx1"/>
                </a:solidFill>
              </a:rPr>
              <a:t>T</a:t>
            </a:r>
            <a:r>
              <a:rPr lang="en-US" sz="2800" b="0" i="0" u="none" strike="noStrike" cap="none" dirty="0">
                <a:solidFill>
                  <a:schemeClr val="tx1"/>
                </a:solidFill>
                <a:latin typeface="Arial"/>
                <a:ea typeface="Arial"/>
                <a:cs typeface="Arial"/>
                <a:sym typeface="Arial"/>
              </a:rPr>
              <a:t>he </a:t>
            </a:r>
            <a:r>
              <a:rPr lang="en-US" sz="2800" b="0" i="0" u="none" strike="noStrike" cap="none" dirty="0" err="1">
                <a:solidFill>
                  <a:schemeClr val="tx1"/>
                </a:solidFill>
                <a:latin typeface="Arial"/>
                <a:ea typeface="Arial"/>
                <a:cs typeface="Arial"/>
                <a:sym typeface="Arial"/>
              </a:rPr>
              <a:t>Verdet</a:t>
            </a:r>
            <a:r>
              <a:rPr lang="en-US" sz="2800" b="0" i="0" u="none" strike="noStrike" cap="none" dirty="0">
                <a:solidFill>
                  <a:schemeClr val="tx1"/>
                </a:solidFill>
                <a:latin typeface="Arial"/>
                <a:ea typeface="Arial"/>
                <a:cs typeface="Arial"/>
                <a:sym typeface="Arial"/>
              </a:rPr>
              <a:t> constant</a:t>
            </a:r>
            <a:r>
              <a:rPr lang="en-US" sz="2800" dirty="0">
                <a:solidFill>
                  <a:schemeClr val="tx1"/>
                </a:solidFill>
              </a:rPr>
              <a:t> </a:t>
            </a:r>
            <a:r>
              <a:rPr lang="en-US" sz="2800" b="0" i="0" u="none" strike="noStrike" cap="none" dirty="0">
                <a:solidFill>
                  <a:schemeClr val="tx1"/>
                </a:solidFill>
                <a:latin typeface="Arial"/>
                <a:ea typeface="Arial"/>
                <a:cs typeface="Arial"/>
                <a:sym typeface="Arial"/>
              </a:rPr>
              <a:t>can be deduced by knowledge of the magnetic field, length of the material, and angle of polarization.</a:t>
            </a:r>
          </a:p>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tx1"/>
                </a:solidFill>
                <a:latin typeface="Arial"/>
                <a:ea typeface="Arial"/>
                <a:cs typeface="Arial"/>
                <a:sym typeface="Arial"/>
              </a:rPr>
              <a:t>The goal of this experiment is to accurately measure the </a:t>
            </a:r>
            <a:r>
              <a:rPr lang="en-US" sz="2800" b="0" i="0" u="none" strike="noStrike" cap="none" dirty="0" err="1">
                <a:solidFill>
                  <a:schemeClr val="tx1"/>
                </a:solidFill>
                <a:latin typeface="Arial"/>
                <a:ea typeface="Arial"/>
                <a:cs typeface="Arial"/>
                <a:sym typeface="Arial"/>
              </a:rPr>
              <a:t>Verdet</a:t>
            </a:r>
            <a:r>
              <a:rPr lang="en-US" sz="2800" b="0" i="0" u="none" strike="noStrike" cap="none" dirty="0">
                <a:solidFill>
                  <a:schemeClr val="tx1"/>
                </a:solidFill>
                <a:latin typeface="Arial"/>
                <a:ea typeface="Arial"/>
                <a:cs typeface="Arial"/>
                <a:sym typeface="Arial"/>
              </a:rPr>
              <a:t> constant of a sample SF-59 glass. Measuring this constant within a certain degree of uncertainty will serve to verify Malus’ Law, the </a:t>
            </a:r>
            <a:r>
              <a:rPr lang="en-US" sz="2800" b="0" i="0" u="none" strike="noStrike" cap="none" dirty="0" err="1">
                <a:solidFill>
                  <a:schemeClr val="tx1"/>
                </a:solidFill>
                <a:latin typeface="Arial"/>
                <a:ea typeface="Arial"/>
                <a:cs typeface="Arial"/>
                <a:sym typeface="Arial"/>
              </a:rPr>
              <a:t>Verdet</a:t>
            </a:r>
            <a:r>
              <a:rPr lang="en-US" sz="2800" b="0" i="0" u="none" strike="noStrike" cap="none" dirty="0">
                <a:solidFill>
                  <a:schemeClr val="tx1"/>
                </a:solidFill>
                <a:latin typeface="Arial"/>
                <a:ea typeface="Arial"/>
                <a:cs typeface="Arial"/>
                <a:sym typeface="Arial"/>
              </a:rPr>
              <a:t> constant equation, and Faraday rotation as a natural optical phenomenon.</a:t>
            </a:r>
          </a:p>
          <a:p>
            <a:endParaRPr lang="en-US" sz="3600" dirty="0">
              <a:solidFill>
                <a:schemeClr val="tx1"/>
              </a:solidFill>
            </a:endParaRPr>
          </a:p>
        </p:txBody>
      </p:sp>
      <p:sp>
        <p:nvSpPr>
          <p:cNvPr id="6" name="TextBox 5">
            <a:extLst>
              <a:ext uri="{FF2B5EF4-FFF2-40B4-BE49-F238E27FC236}">
                <a16:creationId xmlns:a16="http://schemas.microsoft.com/office/drawing/2014/main" id="{AD33F479-DF92-4144-8ADD-09983EB5D9B8}"/>
              </a:ext>
            </a:extLst>
          </p:cNvPr>
          <p:cNvSpPr txBox="1"/>
          <p:nvPr/>
        </p:nvSpPr>
        <p:spPr>
          <a:xfrm>
            <a:off x="2250140" y="26108522"/>
            <a:ext cx="7233070" cy="1200329"/>
          </a:xfrm>
          <a:prstGeom prst="rect">
            <a:avLst/>
          </a:prstGeom>
          <a:noFill/>
        </p:spPr>
        <p:txBody>
          <a:bodyPr wrap="none" rtlCol="0">
            <a:spAutoFit/>
          </a:bodyPr>
          <a:lstStyle/>
          <a:p>
            <a:pPr algn="ctr"/>
            <a:r>
              <a:rPr lang="en-US" sz="2400" b="0" i="0" u="none" strike="noStrike" cap="none" dirty="0">
                <a:solidFill>
                  <a:schemeClr val="tx1"/>
                </a:solidFill>
                <a:latin typeface="Arial"/>
                <a:ea typeface="Arial"/>
                <a:cs typeface="Arial"/>
                <a:sym typeface="Arial"/>
              </a:rPr>
              <a:t>Figure 1 - The Faraday effect along with the </a:t>
            </a:r>
            <a:r>
              <a:rPr lang="en-US" sz="2400" b="0" i="0" u="none" strike="noStrike" cap="none" dirty="0" err="1">
                <a:solidFill>
                  <a:schemeClr val="tx1"/>
                </a:solidFill>
                <a:latin typeface="Arial"/>
                <a:ea typeface="Arial"/>
                <a:cs typeface="Arial"/>
                <a:sym typeface="Arial"/>
              </a:rPr>
              <a:t>Verdet</a:t>
            </a:r>
            <a:r>
              <a:rPr lang="en-US" sz="2400" b="0" i="0" u="none" strike="noStrike" cap="none" dirty="0">
                <a:solidFill>
                  <a:schemeClr val="tx1"/>
                </a:solidFill>
                <a:latin typeface="Arial"/>
                <a:ea typeface="Arial"/>
                <a:cs typeface="Arial"/>
                <a:sym typeface="Arial"/>
              </a:rPr>
              <a:t> </a:t>
            </a:r>
          </a:p>
          <a:p>
            <a:pPr algn="ctr"/>
            <a:r>
              <a:rPr lang="en-US" sz="2400" b="0" i="0" u="none" strike="noStrike" cap="none" dirty="0">
                <a:solidFill>
                  <a:schemeClr val="tx1"/>
                </a:solidFill>
                <a:latin typeface="Arial"/>
                <a:ea typeface="Arial"/>
                <a:cs typeface="Arial"/>
                <a:sym typeface="Arial"/>
              </a:rPr>
              <a:t>constant equation. [1]</a:t>
            </a:r>
          </a:p>
          <a:p>
            <a:pPr algn="ctr"/>
            <a:endParaRPr lang="en-US" sz="2400" dirty="0">
              <a:solidFill>
                <a:schemeClr val="tx1"/>
              </a:solidFill>
            </a:endParaRPr>
          </a:p>
        </p:txBody>
      </p: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1E9A05D4-51E8-46DC-9733-08A9FCC7B8F7}"/>
                  </a:ext>
                </a:extLst>
              </p:cNvPr>
              <p:cNvSpPr txBox="1"/>
              <p:nvPr/>
            </p:nvSpPr>
            <p:spPr>
              <a:xfrm>
                <a:off x="11965120" y="6341660"/>
                <a:ext cx="9672100" cy="15382737"/>
              </a:xfrm>
              <a:prstGeom prst="rect">
                <a:avLst/>
              </a:prstGeom>
              <a:noFill/>
            </p:spPr>
            <p:txBody>
              <a:bodyPr wrap="square" rtlCol="0">
                <a:spAutoFit/>
              </a:bodyPr>
              <a:lstStyle/>
              <a:p>
                <a:r>
                  <a:rPr lang="en-US" sz="2800" dirty="0">
                    <a:solidFill>
                      <a:schemeClr val="tx1"/>
                    </a:solidFill>
                  </a:rPr>
                  <a:t>Faraday rotation is an optical phenomenon produced by circularly polarized light passing through transparent material over which a magnetic field profile exists. Polarized light is represented by a plane wave, which is a superposition of left and right polarized light. The phase speed of these components of the electric field are different for a given medium – a phenomenon called circular birefringence.</a:t>
                </a:r>
              </a:p>
              <a:p>
                <a:pPr algn="ct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𝐸</m:t>
                              </m:r>
                            </m:e>
                          </m:acc>
                          <m:r>
                            <a:rPr lang="en-US" sz="2800" b="0" i="1" smtClean="0">
                              <a:solidFill>
                                <a:schemeClr val="tx1"/>
                              </a:solidFill>
                              <a:latin typeface="Cambria Math" panose="02040503050406030204" pitchFamily="18" charset="0"/>
                            </a:rPr>
                            <m:t> </m:t>
                          </m:r>
                        </m:e>
                        <m:sub>
                          <m:r>
                            <a:rPr lang="en-US" sz="2800" b="0" i="1" smtClean="0">
                              <a:solidFill>
                                <a:schemeClr val="tx1"/>
                              </a:solidFill>
                              <a:latin typeface="Cambria Math" panose="02040503050406030204" pitchFamily="18" charset="0"/>
                            </a:rPr>
                            <m:t>𝑙𝑖𝑛𝑒𝑎𝑟</m:t>
                          </m:r>
                        </m:sub>
                      </m:sSub>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𝐸</m:t>
                              </m:r>
                            </m:e>
                          </m:acc>
                        </m:e>
                        <m:sub>
                          <m:r>
                            <a:rPr lang="en-US" sz="2800" b="0" i="1" smtClean="0">
                              <a:solidFill>
                                <a:schemeClr val="tx1"/>
                              </a:solidFill>
                              <a:latin typeface="Cambria Math" panose="02040503050406030204" pitchFamily="18" charset="0"/>
                            </a:rPr>
                            <m:t>𝑟𝑖𝑔h𝑡</m:t>
                          </m:r>
                        </m:sub>
                      </m:sSub>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𝐸</m:t>
                              </m:r>
                            </m:e>
                          </m:acc>
                        </m:e>
                        <m:sub>
                          <m:r>
                            <a:rPr lang="en-US" sz="2800" b="0" i="1" smtClean="0">
                              <a:solidFill>
                                <a:schemeClr val="tx1"/>
                              </a:solidFill>
                              <a:latin typeface="Cambria Math" panose="02040503050406030204" pitchFamily="18" charset="0"/>
                            </a:rPr>
                            <m:t>𝑙𝑒𝑓𝑡</m:t>
                          </m:r>
                        </m:sub>
                      </m:sSub>
                    </m:oMath>
                  </m:oMathPara>
                </a14:m>
                <a:endParaRPr lang="en-US" sz="2800" dirty="0">
                  <a:solidFill>
                    <a:schemeClr val="tx1"/>
                  </a:solidFill>
                </a:endParaRPr>
              </a:p>
              <a:p>
                <a:endParaRPr lang="en-US" sz="2800" dirty="0">
                  <a:solidFill>
                    <a:schemeClr val="tx1"/>
                  </a:solidFill>
                </a:endParaRPr>
              </a:p>
              <a:p>
                <a:r>
                  <a:rPr lang="en-US" sz="2800" dirty="0">
                    <a:solidFill>
                      <a:schemeClr val="tx1"/>
                    </a:solidFill>
                  </a:rPr>
                  <a:t>The rotation of the orientation of the plane wave entering the tube and the plane wave incident on the detector is given:</a:t>
                </a:r>
              </a:p>
              <a:p>
                <a:pPr algn="ctr"/>
                <a14:m>
                  <m:oMathPara xmlns:m="http://schemas.openxmlformats.org/officeDocument/2006/math">
                    <m:oMathParaPr>
                      <m:jc m:val="centerGroup"/>
                    </m:oMathParaPr>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𝜃</m:t>
                      </m:r>
                      <m:r>
                        <a:rPr lang="en-US" sz="2800" b="0" i="1" smtClean="0">
                          <a:solidFill>
                            <a:schemeClr val="tx1"/>
                          </a:solidFill>
                          <a:latin typeface="Cambria Math" panose="02040503050406030204" pitchFamily="18" charset="0"/>
                          <a:ea typeface="Cambria Math" panose="02040503050406030204" pitchFamily="18" charset="0"/>
                        </a:rPr>
                        <m:t>=</m:t>
                      </m:r>
                      <m:r>
                        <m:rPr>
                          <m:nor/>
                        </m:rPr>
                        <a:rPr lang="el-GR" sz="2800" dirty="0">
                          <a:solidFill>
                            <a:schemeClr val="tx1"/>
                          </a:solidFill>
                        </a:rPr>
                        <m:t>υ</m:t>
                      </m:r>
                      <m:sSub>
                        <m:sSubPr>
                          <m:ctrlPr>
                            <a:rPr lang="el-GR" sz="2800" i="1" dirty="0" smtClean="0">
                              <a:solidFill>
                                <a:schemeClr val="tx1"/>
                              </a:solidFill>
                              <a:latin typeface="Cambria Math" panose="02040503050406030204" pitchFamily="18" charset="0"/>
                            </a:rPr>
                          </m:ctrlPr>
                        </m:sSubPr>
                        <m:e>
                          <m:r>
                            <a:rPr lang="en-US" sz="2800" b="0" i="1" dirty="0" smtClean="0">
                              <a:solidFill>
                                <a:schemeClr val="tx1"/>
                              </a:solidFill>
                              <a:latin typeface="Cambria Math" panose="02040503050406030204" pitchFamily="18" charset="0"/>
                            </a:rPr>
                            <m:t>𝐵</m:t>
                          </m:r>
                        </m:e>
                        <m:sub>
                          <m:r>
                            <a:rPr lang="en-US" sz="2800" b="0" i="1" dirty="0" smtClean="0">
                              <a:solidFill>
                                <a:schemeClr val="tx1"/>
                              </a:solidFill>
                              <a:latin typeface="Cambria Math" panose="02040503050406030204" pitchFamily="18" charset="0"/>
                            </a:rPr>
                            <m:t>𝑜</m:t>
                          </m:r>
                        </m:sub>
                      </m:sSub>
                      <m:r>
                        <a:rPr lang="en-US" sz="2800" b="0" i="1" dirty="0" smtClean="0">
                          <a:solidFill>
                            <a:schemeClr val="tx1"/>
                          </a:solidFill>
                          <a:latin typeface="Cambria Math" panose="02040503050406030204" pitchFamily="18" charset="0"/>
                        </a:rPr>
                        <m:t>𝐿</m:t>
                      </m:r>
                    </m:oMath>
                  </m:oMathPara>
                </a14:m>
                <a:endParaRPr lang="en-US" sz="2800" dirty="0">
                  <a:solidFill>
                    <a:schemeClr val="tx1"/>
                  </a:solidFill>
                </a:endParaRPr>
              </a:p>
              <a:p>
                <a:pPr algn="ctr"/>
                <a:endParaRPr lang="en-US" sz="2800" dirty="0">
                  <a:solidFill>
                    <a:schemeClr val="tx1"/>
                  </a:solidFill>
                </a:endParaRPr>
              </a:p>
              <a:p>
                <a:r>
                  <a:rPr lang="en-US" sz="2800" dirty="0">
                    <a:solidFill>
                      <a:schemeClr val="tx1"/>
                    </a:solidFill>
                  </a:rPr>
                  <a:t>Since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𝑛</m:t>
                    </m:r>
                    <m:r>
                      <a:rPr lang="en-US" sz="2800" b="0" i="1" smtClean="0">
                        <a:solidFill>
                          <a:schemeClr val="tx1"/>
                        </a:solidFill>
                        <a:latin typeface="Cambria Math" panose="02040503050406030204" pitchFamily="18" charset="0"/>
                        <a:ea typeface="Cambria Math" panose="02040503050406030204" pitchFamily="18" charset="0"/>
                      </a:rPr>
                      <m:t>≠0</m:t>
                    </m:r>
                  </m:oMath>
                </a14:m>
                <a:r>
                  <a:rPr lang="en-US" sz="2800" dirty="0">
                    <a:solidFill>
                      <a:schemeClr val="tx1"/>
                    </a:solidFill>
                  </a:rPr>
                  <a:t> and since </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𝐵</m:t>
                        </m:r>
                      </m:e>
                      <m:sub>
                        <m:r>
                          <a:rPr lang="en-US" sz="2800" b="0" i="1" smtClean="0">
                            <a:solidFill>
                              <a:schemeClr val="tx1"/>
                            </a:solidFill>
                            <a:latin typeface="Cambria Math" panose="02040503050406030204" pitchFamily="18" charset="0"/>
                          </a:rPr>
                          <m:t>𝑜</m:t>
                        </m:r>
                      </m:sub>
                    </m:sSub>
                    <m:r>
                      <a:rPr lang="en-US" sz="280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𝑛</m:t>
                    </m:r>
                  </m:oMath>
                </a14:m>
                <a:r>
                  <a:rPr lang="en-US" sz="2800" dirty="0">
                    <a:solidFill>
                      <a:schemeClr val="tx1"/>
                    </a:solidFill>
                  </a:rPr>
                  <a:t>, the angle can be rewritten:</a:t>
                </a:r>
              </a:p>
              <a:p>
                <a:endParaRPr lang="en-US" sz="28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𝜃</m:t>
                      </m:r>
                      <m:r>
                        <a:rPr lang="en-US" sz="2800" b="0" i="1" smtClean="0">
                          <a:solidFill>
                            <a:schemeClr val="tx1"/>
                          </a:solidFill>
                          <a:latin typeface="Cambria Math" panose="02040503050406030204" pitchFamily="18" charset="0"/>
                          <a:ea typeface="Cambria Math" panose="02040503050406030204" pitchFamily="18" charset="0"/>
                        </a:rPr>
                        <m:t>=</m:t>
                      </m:r>
                      <m:f>
                        <m:fPr>
                          <m:ctrlPr>
                            <a:rPr lang="en-US" sz="2800" b="0" i="1" smtClean="0">
                              <a:solidFill>
                                <a:schemeClr val="tx1"/>
                              </a:solidFill>
                              <a:latin typeface="Cambria Math" panose="02040503050406030204" pitchFamily="18" charset="0"/>
                              <a:ea typeface="Cambria Math" panose="02040503050406030204" pitchFamily="18" charset="0"/>
                            </a:rPr>
                          </m:ctrlPr>
                        </m:fPr>
                        <m:num>
                          <m:r>
                            <a:rPr lang="en-US" sz="2800" b="0" i="1" smtClean="0">
                              <a:solidFill>
                                <a:schemeClr val="tx1"/>
                              </a:solidFill>
                              <a:latin typeface="Cambria Math" panose="02040503050406030204" pitchFamily="18" charset="0"/>
                              <a:ea typeface="Cambria Math" panose="02040503050406030204" pitchFamily="18" charset="0"/>
                            </a:rPr>
                            <m:t>𝜔</m:t>
                          </m:r>
                        </m:num>
                        <m:den>
                          <m:r>
                            <a:rPr lang="en-US" sz="2800" b="0" i="1" smtClean="0">
                              <a:solidFill>
                                <a:schemeClr val="tx1"/>
                              </a:solidFill>
                              <a:latin typeface="Cambria Math" panose="02040503050406030204" pitchFamily="18" charset="0"/>
                              <a:ea typeface="Cambria Math" panose="02040503050406030204" pitchFamily="18" charset="0"/>
                            </a:rPr>
                            <m:t>2</m:t>
                          </m:r>
                          <m:r>
                            <a:rPr lang="en-US" sz="2800" b="0" i="1" smtClean="0">
                              <a:solidFill>
                                <a:schemeClr val="tx1"/>
                              </a:solidFill>
                              <a:latin typeface="Cambria Math" panose="02040503050406030204" pitchFamily="18" charset="0"/>
                              <a:ea typeface="Cambria Math" panose="02040503050406030204" pitchFamily="18" charset="0"/>
                            </a:rPr>
                            <m:t>𝑐</m:t>
                          </m:r>
                        </m:den>
                      </m:f>
                      <m:d>
                        <m:dPr>
                          <m:ctrlPr>
                            <a:rPr lang="en-US" sz="2800" b="0" i="1" smtClean="0">
                              <a:solidFill>
                                <a:schemeClr val="tx1"/>
                              </a:solidFill>
                              <a:latin typeface="Cambria Math" panose="02040503050406030204" pitchFamily="18" charset="0"/>
                              <a:ea typeface="Cambria Math" panose="02040503050406030204" pitchFamily="18" charset="0"/>
                            </a:rPr>
                          </m:ctrlPr>
                        </m:dPr>
                        <m:e>
                          <m:sSub>
                            <m:sSubPr>
                              <m:ctrlPr>
                                <a:rPr lang="en-US" sz="2800" b="0" i="1" smtClean="0">
                                  <a:solidFill>
                                    <a:schemeClr val="tx1"/>
                                  </a:solidFill>
                                  <a:latin typeface="Cambria Math" panose="02040503050406030204" pitchFamily="18" charset="0"/>
                                  <a:ea typeface="Cambria Math" panose="02040503050406030204" pitchFamily="18" charset="0"/>
                                </a:rPr>
                              </m:ctrlPr>
                            </m:sSubPr>
                            <m:e>
                              <m:r>
                                <a:rPr lang="en-US" sz="2800" b="0" i="1" smtClean="0">
                                  <a:solidFill>
                                    <a:schemeClr val="tx1"/>
                                  </a:solidFill>
                                  <a:latin typeface="Cambria Math" panose="02040503050406030204" pitchFamily="18" charset="0"/>
                                  <a:ea typeface="Cambria Math" panose="02040503050406030204" pitchFamily="18" charset="0"/>
                                </a:rPr>
                                <m:t>𝑛</m:t>
                              </m:r>
                            </m:e>
                            <m:sub>
                              <m:r>
                                <a:rPr lang="en-US" sz="2800" b="0" i="1" smtClean="0">
                                  <a:solidFill>
                                    <a:schemeClr val="tx1"/>
                                  </a:solidFill>
                                  <a:latin typeface="Cambria Math" panose="02040503050406030204" pitchFamily="18" charset="0"/>
                                  <a:ea typeface="Cambria Math" panose="02040503050406030204" pitchFamily="18" charset="0"/>
                                </a:rPr>
                                <m:t>𝑙𝑒𝑓𝑡</m:t>
                              </m:r>
                            </m:sub>
                          </m:sSub>
                          <m:r>
                            <a:rPr lang="en-US" sz="2800" b="0" i="1" smtClean="0">
                              <a:solidFill>
                                <a:schemeClr val="tx1"/>
                              </a:solidFill>
                              <a:latin typeface="Cambria Math" panose="02040503050406030204" pitchFamily="18" charset="0"/>
                              <a:ea typeface="Cambria Math" panose="02040503050406030204" pitchFamily="18" charset="0"/>
                            </a:rPr>
                            <m:t>−</m:t>
                          </m:r>
                          <m:sSub>
                            <m:sSubPr>
                              <m:ctrlPr>
                                <a:rPr lang="en-US" sz="2800" b="0" i="1" smtClean="0">
                                  <a:solidFill>
                                    <a:schemeClr val="tx1"/>
                                  </a:solidFill>
                                  <a:latin typeface="Cambria Math" panose="02040503050406030204" pitchFamily="18" charset="0"/>
                                  <a:ea typeface="Cambria Math" panose="02040503050406030204" pitchFamily="18" charset="0"/>
                                </a:rPr>
                              </m:ctrlPr>
                            </m:sSubPr>
                            <m:e>
                              <m:r>
                                <a:rPr lang="en-US" sz="2800" b="0" i="1" smtClean="0">
                                  <a:solidFill>
                                    <a:schemeClr val="tx1"/>
                                  </a:solidFill>
                                  <a:latin typeface="Cambria Math" panose="02040503050406030204" pitchFamily="18" charset="0"/>
                                  <a:ea typeface="Cambria Math" panose="02040503050406030204" pitchFamily="18" charset="0"/>
                                </a:rPr>
                                <m:t>𝑛</m:t>
                              </m:r>
                            </m:e>
                            <m:sub>
                              <m:r>
                                <a:rPr lang="en-US" sz="2800" b="0" i="1" smtClean="0">
                                  <a:solidFill>
                                    <a:schemeClr val="tx1"/>
                                  </a:solidFill>
                                  <a:latin typeface="Cambria Math" panose="02040503050406030204" pitchFamily="18" charset="0"/>
                                  <a:ea typeface="Cambria Math" panose="02040503050406030204" pitchFamily="18" charset="0"/>
                                </a:rPr>
                                <m:t>𝑟𝑖𝑔h𝑡</m:t>
                              </m:r>
                            </m:sub>
                          </m:sSub>
                        </m:e>
                      </m:d>
                      <m:r>
                        <a:rPr lang="en-US" sz="2800" b="0" i="1" smtClean="0">
                          <a:solidFill>
                            <a:schemeClr val="tx1"/>
                          </a:solidFill>
                          <a:latin typeface="Cambria Math" panose="02040503050406030204" pitchFamily="18" charset="0"/>
                          <a:ea typeface="Cambria Math" panose="02040503050406030204" pitchFamily="18" charset="0"/>
                        </a:rPr>
                        <m:t>𝐿</m:t>
                      </m:r>
                    </m:oMath>
                  </m:oMathPara>
                </a14:m>
                <a:endParaRPr lang="en-US" sz="2800" dirty="0">
                  <a:solidFill>
                    <a:schemeClr val="tx1"/>
                  </a:solidFill>
                </a:endParaRPr>
              </a:p>
              <a:p>
                <a:pPr algn="ctr"/>
                <a:endParaRPr lang="en-US" sz="2800" dirty="0">
                  <a:solidFill>
                    <a:schemeClr val="tx1"/>
                  </a:solidFill>
                </a:endParaRPr>
              </a:p>
              <a:p>
                <a:r>
                  <a:rPr lang="en-US" sz="2800" dirty="0">
                    <a:solidFill>
                      <a:schemeClr val="tx1"/>
                    </a:solidFill>
                  </a:rPr>
                  <a:t>The rotation angle can also be found via Ampere’s Law. The strength of the magnetic field is proportional to current.</a:t>
                </a:r>
              </a:p>
              <a:p>
                <a:pPr algn="ctr"/>
                <a14:m>
                  <m:oMathPara xmlns:m="http://schemas.openxmlformats.org/officeDocument/2006/math">
                    <m:oMathParaPr>
                      <m:jc m:val="centerGroup"/>
                    </m:oMathParaPr>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𝜃</m:t>
                      </m:r>
                      <m:r>
                        <a:rPr lang="en-US" sz="2800" b="0" i="1" smtClean="0">
                          <a:solidFill>
                            <a:schemeClr val="tx1"/>
                          </a:solidFill>
                          <a:latin typeface="Cambria Math" panose="02040503050406030204" pitchFamily="18" charset="0"/>
                          <a:ea typeface="Cambria Math" panose="02040503050406030204" pitchFamily="18" charset="0"/>
                        </a:rPr>
                        <m:t>=</m:t>
                      </m:r>
                      <m:r>
                        <m:rPr>
                          <m:nor/>
                        </m:rPr>
                        <a:rPr lang="el-GR" sz="2800" dirty="0">
                          <a:solidFill>
                            <a:schemeClr val="tx1"/>
                          </a:solidFill>
                        </a:rPr>
                        <m:t>υ</m:t>
                      </m:r>
                      <m:sSub>
                        <m:sSubPr>
                          <m:ctrlPr>
                            <a:rPr lang="el-GR" sz="2800" i="1" dirty="0" smtClean="0">
                              <a:solidFill>
                                <a:schemeClr val="tx1"/>
                              </a:solidFill>
                              <a:latin typeface="Cambria Math" panose="02040503050406030204" pitchFamily="18" charset="0"/>
                            </a:rPr>
                          </m:ctrlPr>
                        </m:sSubPr>
                        <m:e>
                          <m:r>
                            <a:rPr lang="en-US" sz="2800" b="0" i="1" dirty="0" smtClean="0">
                              <a:solidFill>
                                <a:schemeClr val="tx1"/>
                              </a:solidFill>
                              <a:latin typeface="Cambria Math" panose="02040503050406030204" pitchFamily="18" charset="0"/>
                            </a:rPr>
                            <m:t>𝐵</m:t>
                          </m:r>
                        </m:e>
                        <m:sub>
                          <m:r>
                            <a:rPr lang="en-US" sz="2800" b="0" i="1" dirty="0" smtClean="0">
                              <a:solidFill>
                                <a:schemeClr val="tx1"/>
                              </a:solidFill>
                              <a:latin typeface="Cambria Math" panose="02040503050406030204" pitchFamily="18" charset="0"/>
                            </a:rPr>
                            <m:t>𝑜</m:t>
                          </m:r>
                        </m:sub>
                      </m:sSub>
                      <m:r>
                        <a:rPr lang="en-US" sz="2800" b="0" i="1" dirty="0" smtClean="0">
                          <a:solidFill>
                            <a:schemeClr val="tx1"/>
                          </a:solidFill>
                          <a:latin typeface="Cambria Math" panose="02040503050406030204" pitchFamily="18" charset="0"/>
                        </a:rPr>
                        <m:t>𝐿</m:t>
                      </m:r>
                      <m:f>
                        <m:fPr>
                          <m:ctrlPr>
                            <a:rPr lang="el-GR" sz="2800" i="1" dirty="0" smtClean="0">
                              <a:solidFill>
                                <a:schemeClr val="tx1"/>
                              </a:solidFill>
                              <a:latin typeface="Cambria Math" panose="02040503050406030204" pitchFamily="18" charset="0"/>
                            </a:rPr>
                          </m:ctrlPr>
                        </m:fPr>
                        <m:num>
                          <m:nary>
                            <m:naryPr>
                              <m:ctrlPr>
                                <a:rPr lang="el-GR" sz="2800" i="1" dirty="0" smtClean="0">
                                  <a:solidFill>
                                    <a:schemeClr val="tx1"/>
                                  </a:solidFill>
                                  <a:latin typeface="Cambria Math" panose="02040503050406030204" pitchFamily="18" charset="0"/>
                                </a:rPr>
                              </m:ctrlPr>
                            </m:naryPr>
                            <m:sub>
                              <m:r>
                                <m:rPr>
                                  <m:brk m:alnAt="23"/>
                                </m:rPr>
                                <a:rPr lang="en-US" sz="2800" b="0" i="1" dirty="0" smtClean="0">
                                  <a:solidFill>
                                    <a:schemeClr val="tx1"/>
                                  </a:solidFill>
                                  <a:latin typeface="Cambria Math" panose="02040503050406030204" pitchFamily="18" charset="0"/>
                                </a:rPr>
                                <m:t>−</m:t>
                              </m:r>
                              <m:r>
                                <a:rPr lang="en-US" sz="2800" b="0" i="1" dirty="0" smtClean="0">
                                  <a:solidFill>
                                    <a:schemeClr val="tx1"/>
                                  </a:solidFill>
                                  <a:latin typeface="Cambria Math" panose="02040503050406030204" pitchFamily="18" charset="0"/>
                                </a:rPr>
                                <m:t>𝐿</m:t>
                              </m:r>
                              <m:r>
                                <a:rPr lang="en-US" sz="2800" b="0" i="1" dirty="0" smtClean="0">
                                  <a:solidFill>
                                    <a:schemeClr val="tx1"/>
                                  </a:solidFill>
                                  <a:latin typeface="Cambria Math" panose="02040503050406030204" pitchFamily="18" charset="0"/>
                                </a:rPr>
                                <m:t>/2</m:t>
                              </m:r>
                            </m:sub>
                            <m:sup>
                              <m:r>
                                <a:rPr lang="en-US" sz="2800" b="0" i="1" dirty="0" smtClean="0">
                                  <a:solidFill>
                                    <a:schemeClr val="tx1"/>
                                  </a:solidFill>
                                  <a:latin typeface="Cambria Math" panose="02040503050406030204" pitchFamily="18" charset="0"/>
                                </a:rPr>
                                <m:t>𝐿</m:t>
                              </m:r>
                              <m:r>
                                <a:rPr lang="en-US" sz="2800" b="0" i="1" dirty="0" smtClean="0">
                                  <a:solidFill>
                                    <a:schemeClr val="tx1"/>
                                  </a:solidFill>
                                  <a:latin typeface="Cambria Math" panose="02040503050406030204" pitchFamily="18" charset="0"/>
                                </a:rPr>
                                <m:t>/2</m:t>
                              </m:r>
                            </m:sup>
                            <m:e>
                              <m:r>
                                <a:rPr lang="en-US" sz="2800" b="0" i="1" dirty="0" smtClean="0">
                                  <a:solidFill>
                                    <a:schemeClr val="tx1"/>
                                  </a:solidFill>
                                  <a:latin typeface="Cambria Math" panose="02040503050406030204" pitchFamily="18" charset="0"/>
                                </a:rPr>
                                <m:t>𝐵</m:t>
                              </m:r>
                              <m:d>
                                <m:dPr>
                                  <m:ctrlPr>
                                    <a:rPr lang="en-US" sz="2800" b="0" i="1" dirty="0" smtClean="0">
                                      <a:solidFill>
                                        <a:schemeClr val="tx1"/>
                                      </a:solidFill>
                                      <a:latin typeface="Cambria Math" panose="02040503050406030204" pitchFamily="18" charset="0"/>
                                      <a:ea typeface="Cambria Math" panose="02040503050406030204" pitchFamily="18" charset="0"/>
                                    </a:rPr>
                                  </m:ctrlPr>
                                </m:dPr>
                                <m:e>
                                  <m:r>
                                    <a:rPr lang="en-US" sz="2800" b="0" i="1" dirty="0" smtClean="0">
                                      <a:solidFill>
                                        <a:schemeClr val="tx1"/>
                                      </a:solidFill>
                                      <a:latin typeface="Cambria Math" panose="02040503050406030204" pitchFamily="18" charset="0"/>
                                      <a:ea typeface="Cambria Math" panose="02040503050406030204" pitchFamily="18" charset="0"/>
                                    </a:rPr>
                                    <m:t>𝑧</m:t>
                                  </m:r>
                                </m:e>
                              </m:d>
                              <m:r>
                                <a:rPr lang="en-US" sz="2800" b="0" i="1" dirty="0" smtClean="0">
                                  <a:solidFill>
                                    <a:schemeClr val="tx1"/>
                                  </a:solidFill>
                                  <a:latin typeface="Cambria Math" panose="02040503050406030204" pitchFamily="18" charset="0"/>
                                  <a:ea typeface="Cambria Math" panose="02040503050406030204" pitchFamily="18" charset="0"/>
                                </a:rPr>
                                <m:t>𝑑𝑧</m:t>
                              </m:r>
                            </m:e>
                          </m:nary>
                        </m:num>
                        <m:den>
                          <m:sSub>
                            <m:sSubPr>
                              <m:ctrlPr>
                                <a:rPr lang="el-GR" sz="2800" i="1" dirty="0">
                                  <a:solidFill>
                                    <a:schemeClr val="tx1"/>
                                  </a:solidFill>
                                  <a:latin typeface="Cambria Math" panose="02040503050406030204" pitchFamily="18" charset="0"/>
                                </a:rPr>
                              </m:ctrlPr>
                            </m:sSubPr>
                            <m:e>
                              <m:r>
                                <a:rPr lang="en-US" sz="2800" b="0" i="1" dirty="0" smtClean="0">
                                  <a:solidFill>
                                    <a:schemeClr val="tx1"/>
                                  </a:solidFill>
                                  <a:latin typeface="Cambria Math" panose="02040503050406030204" pitchFamily="18" charset="0"/>
                                </a:rPr>
                                <m:t>𝐵</m:t>
                              </m:r>
                            </m:e>
                            <m:sub>
                              <m:r>
                                <a:rPr lang="en-US" sz="2800" i="1" dirty="0">
                                  <a:solidFill>
                                    <a:schemeClr val="tx1"/>
                                  </a:solidFill>
                                  <a:latin typeface="Cambria Math" panose="02040503050406030204" pitchFamily="18" charset="0"/>
                                </a:rPr>
                                <m:t>𝑜</m:t>
                              </m:r>
                            </m:sub>
                          </m:sSub>
                          <m:r>
                            <a:rPr lang="en-US" sz="2800" i="1" dirty="0">
                              <a:solidFill>
                                <a:schemeClr val="tx1"/>
                              </a:solidFill>
                              <a:latin typeface="Cambria Math" panose="02040503050406030204" pitchFamily="18" charset="0"/>
                            </a:rPr>
                            <m:t>𝐿</m:t>
                          </m:r>
                        </m:den>
                      </m:f>
                    </m:oMath>
                  </m:oMathPara>
                </a14:m>
                <a:endParaRPr lang="en-US" sz="2800" dirty="0">
                  <a:solidFill>
                    <a:schemeClr val="tx1"/>
                  </a:solidFill>
                </a:endParaRPr>
              </a:p>
              <a:p>
                <a:r>
                  <a:rPr lang="en-US" sz="2800" dirty="0">
                    <a:solidFill>
                      <a:schemeClr val="tx1"/>
                    </a:solidFill>
                  </a:rPr>
                  <a:t>The ratio in the above equation is constant. A single tabulation of this quantity is necessary. Call the ratio </a:t>
                </a:r>
                <a14:m>
                  <m:oMath xmlns:m="http://schemas.openxmlformats.org/officeDocument/2006/math">
                    <m:r>
                      <a:rPr lang="en-US" sz="2800" b="0" i="1" smtClean="0">
                        <a:solidFill>
                          <a:schemeClr val="tx1"/>
                        </a:solidFill>
                        <a:latin typeface="Cambria Math" panose="02040503050406030204" pitchFamily="18" charset="0"/>
                      </a:rPr>
                      <m:t>𝑓</m:t>
                    </m:r>
                  </m:oMath>
                </a14:m>
                <a:r>
                  <a:rPr lang="en-US" sz="2800" dirty="0">
                    <a:solidFill>
                      <a:schemeClr val="tx1"/>
                    </a:solidFill>
                  </a:rPr>
                  <a:t>. </a:t>
                </a:r>
              </a:p>
              <a:p>
                <a:endParaRPr lang="en-US" sz="2800" i="1" dirty="0">
                  <a:solidFill>
                    <a:schemeClr val="tx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a:solidFill>
                            <a:schemeClr val="tx1"/>
                          </a:solidFill>
                          <a:latin typeface="Cambria Math" panose="02040503050406030204" pitchFamily="18" charset="0"/>
                          <a:ea typeface="Cambria Math" panose="02040503050406030204" pitchFamily="18" charset="0"/>
                        </a:rPr>
                        <m:t>𝜃</m:t>
                      </m:r>
                      <m:r>
                        <a:rPr lang="en-US" sz="2800" i="1">
                          <a:solidFill>
                            <a:schemeClr val="tx1"/>
                          </a:solidFill>
                          <a:latin typeface="Cambria Math" panose="02040503050406030204" pitchFamily="18" charset="0"/>
                          <a:ea typeface="Cambria Math" panose="02040503050406030204" pitchFamily="18" charset="0"/>
                        </a:rPr>
                        <m:t>=</m:t>
                      </m:r>
                      <m:r>
                        <m:rPr>
                          <m:nor/>
                        </m:rPr>
                        <a:rPr lang="el-GR" sz="2800" dirty="0">
                          <a:solidFill>
                            <a:schemeClr val="tx1"/>
                          </a:solidFill>
                        </a:rPr>
                        <m:t>υ</m:t>
                      </m:r>
                      <m:sSub>
                        <m:sSubPr>
                          <m:ctrlPr>
                            <a:rPr lang="el-GR" sz="2800" i="1" dirty="0">
                              <a:solidFill>
                                <a:schemeClr val="tx1"/>
                              </a:solidFill>
                              <a:latin typeface="Cambria Math" panose="02040503050406030204" pitchFamily="18" charset="0"/>
                            </a:rPr>
                          </m:ctrlPr>
                        </m:sSubPr>
                        <m:e>
                          <m:r>
                            <a:rPr lang="en-US" sz="2800" b="0" i="1" dirty="0" smtClean="0">
                              <a:solidFill>
                                <a:schemeClr val="tx1"/>
                              </a:solidFill>
                              <a:latin typeface="Cambria Math" panose="02040503050406030204" pitchFamily="18" charset="0"/>
                            </a:rPr>
                            <m:t>𝐵</m:t>
                          </m:r>
                        </m:e>
                        <m:sub>
                          <m:r>
                            <a:rPr lang="en-US" sz="2800" i="1" dirty="0">
                              <a:solidFill>
                                <a:schemeClr val="tx1"/>
                              </a:solidFill>
                              <a:latin typeface="Cambria Math" panose="02040503050406030204" pitchFamily="18" charset="0"/>
                            </a:rPr>
                            <m:t>𝑜</m:t>
                          </m:r>
                        </m:sub>
                      </m:sSub>
                      <m:r>
                        <a:rPr lang="en-US" sz="2800" i="1" dirty="0">
                          <a:solidFill>
                            <a:schemeClr val="tx1"/>
                          </a:solidFill>
                          <a:latin typeface="Cambria Math" panose="02040503050406030204" pitchFamily="18" charset="0"/>
                        </a:rPr>
                        <m:t>𝐿</m:t>
                      </m:r>
                      <m:r>
                        <a:rPr lang="en-US" sz="2800" b="0" i="1" dirty="0" smtClean="0">
                          <a:solidFill>
                            <a:schemeClr val="tx1"/>
                          </a:solidFill>
                          <a:latin typeface="Cambria Math" panose="02040503050406030204" pitchFamily="18" charset="0"/>
                        </a:rPr>
                        <m:t>𝑓</m:t>
                      </m:r>
                    </m:oMath>
                  </m:oMathPara>
                </a14:m>
                <a:endParaRPr lang="en-US" sz="2800" dirty="0">
                  <a:solidFill>
                    <a:schemeClr val="tx1"/>
                  </a:solidFill>
                </a:endParaRPr>
              </a:p>
              <a:p>
                <a:endParaRPr lang="en-US" sz="2800" dirty="0">
                  <a:solidFill>
                    <a:schemeClr val="tx1"/>
                  </a:solidFill>
                </a:endParaRPr>
              </a:p>
              <a:p>
                <a:r>
                  <a:rPr lang="en-US" sz="2800" dirty="0">
                    <a:solidFill>
                      <a:schemeClr val="tx1"/>
                    </a:solidFill>
                  </a:rPr>
                  <a:t>Plotting of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𝜃</m:t>
                    </m:r>
                    <m:r>
                      <a:rPr lang="en-US" sz="2800" b="0" i="1" smtClean="0">
                        <a:solidFill>
                          <a:schemeClr val="tx1"/>
                        </a:solidFill>
                        <a:latin typeface="Cambria Math" panose="02040503050406030204" pitchFamily="18" charset="0"/>
                        <a:ea typeface="Cambria Math" panose="02040503050406030204" pitchFamily="18" charset="0"/>
                      </a:rPr>
                      <m:t> </m:t>
                    </m:r>
                    <m:r>
                      <a:rPr lang="en-US" sz="2800" b="0" i="1" smtClean="0">
                        <a:solidFill>
                          <a:schemeClr val="tx1"/>
                        </a:solidFill>
                        <a:latin typeface="Cambria Math" panose="02040503050406030204" pitchFamily="18" charset="0"/>
                        <a:ea typeface="Cambria Math" panose="02040503050406030204" pitchFamily="18" charset="0"/>
                      </a:rPr>
                      <m:t>𝑣𝑠</m:t>
                    </m:r>
                    <m:r>
                      <a:rPr lang="en-US" sz="2800" b="0" i="1" smtClean="0">
                        <a:solidFill>
                          <a:schemeClr val="tx1"/>
                        </a:solidFill>
                        <a:latin typeface="Cambria Math" panose="02040503050406030204" pitchFamily="18" charset="0"/>
                        <a:ea typeface="Cambria Math" panose="02040503050406030204" pitchFamily="18" charset="0"/>
                      </a:rPr>
                      <m:t>. </m:t>
                    </m:r>
                    <m:r>
                      <a:rPr lang="en-US" sz="2800" b="0" i="1" smtClean="0">
                        <a:solidFill>
                          <a:schemeClr val="tx1"/>
                        </a:solidFill>
                        <a:latin typeface="Cambria Math" panose="02040503050406030204" pitchFamily="18" charset="0"/>
                        <a:ea typeface="Cambria Math" panose="02040503050406030204" pitchFamily="18" charset="0"/>
                      </a:rPr>
                      <m:t>𝛽</m:t>
                    </m:r>
                  </m:oMath>
                </a14:m>
                <a:r>
                  <a:rPr lang="en-US" sz="2800" dirty="0">
                    <a:solidFill>
                      <a:schemeClr val="tx1"/>
                    </a:solidFill>
                  </a:rPr>
                  <a:t> yields a line with slope which can be used to find the </a:t>
                </a:r>
                <a:r>
                  <a:rPr lang="en-US" sz="2800" dirty="0" err="1">
                    <a:solidFill>
                      <a:schemeClr val="tx1"/>
                    </a:solidFill>
                  </a:rPr>
                  <a:t>Verdet</a:t>
                </a:r>
                <a:r>
                  <a:rPr lang="en-US" sz="2800" dirty="0">
                    <a:solidFill>
                      <a:schemeClr val="tx1"/>
                    </a:solidFill>
                  </a:rPr>
                  <a:t> constant:</a:t>
                </a:r>
              </a:p>
              <a:p>
                <a:endParaRPr lang="en-US" sz="2800" dirty="0">
                  <a:solidFill>
                    <a:schemeClr val="tx1"/>
                  </a:solidFill>
                </a:endParaRPr>
              </a:p>
              <a:p>
                <a:pPr/>
                <a14:m>
                  <m:oMathPara xmlns:m="http://schemas.openxmlformats.org/officeDocument/2006/math">
                    <m:oMathParaPr>
                      <m:jc m:val="centerGroup"/>
                    </m:oMathParaPr>
                    <m:oMath xmlns:m="http://schemas.openxmlformats.org/officeDocument/2006/math">
                      <m:r>
                        <m:rPr>
                          <m:nor/>
                        </m:rPr>
                        <a:rPr lang="el-GR" sz="2800" dirty="0">
                          <a:solidFill>
                            <a:schemeClr val="tx1"/>
                          </a:solidFill>
                        </a:rPr>
                        <m:t>υ</m:t>
                      </m:r>
                      <m:r>
                        <m:rPr>
                          <m:nor/>
                        </m:rPr>
                        <a:rPr lang="en-US" sz="2800" b="0" i="0" dirty="0" smtClean="0">
                          <a:solidFill>
                            <a:schemeClr val="tx1"/>
                          </a:solidFill>
                        </a:rPr>
                        <m:t>=</m:t>
                      </m:r>
                      <m:f>
                        <m:fPr>
                          <m:ctrlPr>
                            <a:rPr lang="en-US" sz="2800" b="0" i="1" dirty="0" smtClean="0">
                              <a:solidFill>
                                <a:schemeClr val="tx1"/>
                              </a:solidFill>
                              <a:latin typeface="Cambria Math" panose="02040503050406030204" pitchFamily="18" charset="0"/>
                            </a:rPr>
                          </m:ctrlPr>
                        </m:fPr>
                        <m:num>
                          <m:r>
                            <a:rPr lang="en-US" sz="2800" b="0" i="1" dirty="0" smtClean="0">
                              <a:solidFill>
                                <a:schemeClr val="tx1"/>
                              </a:solidFill>
                              <a:latin typeface="Cambria Math" panose="02040503050406030204" pitchFamily="18" charset="0"/>
                            </a:rPr>
                            <m:t>𝑚</m:t>
                          </m:r>
                        </m:num>
                        <m:den>
                          <m:r>
                            <a:rPr lang="en-US" sz="2800" b="0" i="1" dirty="0" smtClean="0">
                              <a:solidFill>
                                <a:schemeClr val="tx1"/>
                              </a:solidFill>
                              <a:latin typeface="Cambria Math" panose="02040503050406030204" pitchFamily="18" charset="0"/>
                            </a:rPr>
                            <m:t>𝑓𝐿</m:t>
                          </m:r>
                        </m:den>
                      </m:f>
                    </m:oMath>
                  </m:oMathPara>
                </a14:m>
                <a:endParaRPr lang="en-US" sz="2800" dirty="0">
                  <a:solidFill>
                    <a:schemeClr val="tx1"/>
                  </a:solidFill>
                </a:endParaRPr>
              </a:p>
              <a:p>
                <a:endParaRPr lang="en-US" sz="2800" dirty="0">
                  <a:solidFill>
                    <a:schemeClr val="tx1"/>
                  </a:solidFill>
                </a:endParaRPr>
              </a:p>
            </p:txBody>
          </p:sp>
        </mc:Choice>
        <mc:Fallback>
          <p:sp>
            <p:nvSpPr>
              <p:cNvPr id="43" name="TextBox 42">
                <a:extLst>
                  <a:ext uri="{FF2B5EF4-FFF2-40B4-BE49-F238E27FC236}">
                    <a16:creationId xmlns:a16="http://schemas.microsoft.com/office/drawing/2014/main" id="{1E9A05D4-51E8-46DC-9733-08A9FCC7B8F7}"/>
                  </a:ext>
                </a:extLst>
              </p:cNvPr>
              <p:cNvSpPr txBox="1">
                <a:spLocks noRot="1" noChangeAspect="1" noMove="1" noResize="1" noEditPoints="1" noAdjustHandles="1" noChangeArrowheads="1" noChangeShapeType="1" noTextEdit="1"/>
              </p:cNvSpPr>
              <p:nvPr/>
            </p:nvSpPr>
            <p:spPr>
              <a:xfrm>
                <a:off x="11965120" y="6341660"/>
                <a:ext cx="9672100" cy="15382737"/>
              </a:xfrm>
              <a:prstGeom prst="rect">
                <a:avLst/>
              </a:prstGeom>
              <a:blipFill>
                <a:blip r:embed="rId16"/>
                <a:stretch>
                  <a:fillRect l="-1324" t="-396" r="-16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4E2215D8-57C1-48D7-A8ED-F8A7F78100F8}"/>
                  </a:ext>
                </a:extLst>
              </p:cNvPr>
              <p:cNvSpPr txBox="1"/>
              <p:nvPr/>
            </p:nvSpPr>
            <p:spPr>
              <a:xfrm>
                <a:off x="11764414" y="22210295"/>
                <a:ext cx="9607333" cy="9759082"/>
              </a:xfrm>
              <a:prstGeom prst="rect">
                <a:avLst/>
              </a:prstGeom>
              <a:noFill/>
            </p:spPr>
            <p:txBody>
              <a:bodyPr wrap="square" rtlCol="0">
                <a:spAutoFit/>
              </a:bodyPr>
              <a:lstStyle/>
              <a:p>
                <a:r>
                  <a:rPr lang="en-US" sz="2800" dirty="0">
                    <a:solidFill>
                      <a:schemeClr val="tx1"/>
                    </a:solidFill>
                  </a:rPr>
                  <a:t>The apparatus is composed of five components: a red laser, a glass rod (sample), a solenoid, a Polaroid filter, and a photodiode. </a:t>
                </a:r>
              </a:p>
              <a:p>
                <a:endParaRPr lang="en-US" sz="2800" dirty="0">
                  <a:solidFill>
                    <a:schemeClr val="tx1"/>
                  </a:solidFill>
                </a:endParaRPr>
              </a:p>
              <a:p>
                <a:r>
                  <a:rPr lang="en-US" sz="2800" dirty="0">
                    <a:solidFill>
                      <a:schemeClr val="tx1"/>
                    </a:solidFill>
                  </a:rPr>
                  <a:t>The laser provides 60% polarized light at a nominal wavelength of </a:t>
                </a:r>
                <a14:m>
                  <m:oMath xmlns:m="http://schemas.openxmlformats.org/officeDocument/2006/math">
                    <m:r>
                      <a:rPr lang="en-US" sz="2800" b="0" i="1" smtClean="0">
                        <a:solidFill>
                          <a:schemeClr val="tx1"/>
                        </a:solidFill>
                        <a:latin typeface="Cambria Math" panose="02040503050406030204" pitchFamily="18" charset="0"/>
                      </a:rPr>
                      <m:t>650 </m:t>
                    </m:r>
                    <m:r>
                      <a:rPr lang="en-US" sz="2800" b="0" i="1" smtClean="0">
                        <a:solidFill>
                          <a:schemeClr val="tx1"/>
                        </a:solidFill>
                        <a:latin typeface="Cambria Math" panose="02040503050406030204" pitchFamily="18" charset="0"/>
                      </a:rPr>
                      <m:t>𝑛𝑚</m:t>
                    </m:r>
                  </m:oMath>
                </a14:m>
                <a:r>
                  <a:rPr lang="en-US" sz="2800" dirty="0">
                    <a:solidFill>
                      <a:schemeClr val="tx1"/>
                    </a:solidFill>
                  </a:rPr>
                  <a:t>. It is powered by a </a:t>
                </a:r>
                <a14:m>
                  <m:oMath xmlns:m="http://schemas.openxmlformats.org/officeDocument/2006/math">
                    <m:r>
                      <a:rPr lang="en-US" sz="2800" b="0" i="1" smtClean="0">
                        <a:solidFill>
                          <a:schemeClr val="tx1"/>
                        </a:solidFill>
                        <a:latin typeface="Cambria Math" panose="02040503050406030204" pitchFamily="18" charset="0"/>
                      </a:rPr>
                      <m:t>4 </m:t>
                    </m:r>
                    <m:r>
                      <a:rPr lang="en-US" sz="2800" b="0" i="1" smtClean="0">
                        <a:solidFill>
                          <a:schemeClr val="tx1"/>
                        </a:solidFill>
                        <a:latin typeface="Cambria Math" panose="02040503050406030204" pitchFamily="18" charset="0"/>
                      </a:rPr>
                      <m:t>𝑉</m:t>
                    </m:r>
                  </m:oMath>
                </a14:m>
                <a:r>
                  <a:rPr lang="en-US" sz="2800" dirty="0">
                    <a:solidFill>
                      <a:schemeClr val="tx1"/>
                    </a:solidFill>
                  </a:rPr>
                  <a:t> power supply. The sample is </a:t>
                </a:r>
                <a14:m>
                  <m:oMath xmlns:m="http://schemas.openxmlformats.org/officeDocument/2006/math">
                    <m:r>
                      <a:rPr lang="en-US" sz="2800" b="0" i="1" smtClean="0">
                        <a:solidFill>
                          <a:schemeClr val="tx1"/>
                        </a:solidFill>
                        <a:latin typeface="Cambria Math" panose="02040503050406030204" pitchFamily="18" charset="0"/>
                      </a:rPr>
                      <m:t>10 </m:t>
                    </m:r>
                    <m:r>
                      <a:rPr lang="en-US" sz="2800" b="0" i="1" smtClean="0">
                        <a:solidFill>
                          <a:schemeClr val="tx1"/>
                        </a:solidFill>
                        <a:latin typeface="Cambria Math" panose="02040503050406030204" pitchFamily="18" charset="0"/>
                      </a:rPr>
                      <m:t>𝑐𝑚</m:t>
                    </m:r>
                  </m:oMath>
                </a14:m>
                <a:r>
                  <a:rPr lang="en-US" sz="2800" dirty="0">
                    <a:solidFill>
                      <a:schemeClr val="tx1"/>
                    </a:solidFill>
                  </a:rPr>
                  <a:t> in length, </a:t>
                </a:r>
                <a14:m>
                  <m:oMath xmlns:m="http://schemas.openxmlformats.org/officeDocument/2006/math">
                    <m:r>
                      <a:rPr lang="en-US" sz="2800" b="0" i="1" smtClean="0">
                        <a:solidFill>
                          <a:schemeClr val="tx1"/>
                        </a:solidFill>
                        <a:latin typeface="Cambria Math" panose="02040503050406030204" pitchFamily="18" charset="0"/>
                      </a:rPr>
                      <m:t>5 </m:t>
                    </m:r>
                    <m:r>
                      <a:rPr lang="en-US" sz="2800" b="0" i="1" smtClean="0">
                        <a:solidFill>
                          <a:schemeClr val="tx1"/>
                        </a:solidFill>
                        <a:latin typeface="Cambria Math" panose="02040503050406030204" pitchFamily="18" charset="0"/>
                      </a:rPr>
                      <m:t>𝑐𝑚</m:t>
                    </m:r>
                  </m:oMath>
                </a14:m>
                <a:r>
                  <a:rPr lang="en-US" sz="2800" dirty="0">
                    <a:solidFill>
                      <a:schemeClr val="tx1"/>
                    </a:solidFill>
                  </a:rPr>
                  <a:t> in diameter and made of SF-59 glass. </a:t>
                </a:r>
                <a:r>
                  <a:rPr lang="en-US" sz="2800">
                    <a:solidFill>
                      <a:schemeClr val="tx1"/>
                    </a:solidFill>
                  </a:rPr>
                  <a:t>The Slinky </a:t>
                </a:r>
                <a:r>
                  <a:rPr lang="en-US" sz="2800" dirty="0">
                    <a:solidFill>
                      <a:schemeClr val="tx1"/>
                    </a:solidFill>
                  </a:rPr>
                  <a:t>solenoid contains </a:t>
                </a:r>
                <a14:m>
                  <m:oMath xmlns:m="http://schemas.openxmlformats.org/officeDocument/2006/math">
                    <m:f>
                      <m:fPr>
                        <m:ctrlPr>
                          <a:rPr lang="en-US" sz="280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50 </m:t>
                        </m:r>
                        <m:r>
                          <a:rPr lang="en-US" sz="2800" b="0" i="1" smtClean="0">
                            <a:solidFill>
                              <a:schemeClr val="tx1"/>
                            </a:solidFill>
                            <a:latin typeface="Cambria Math" panose="02040503050406030204" pitchFamily="18" charset="0"/>
                          </a:rPr>
                          <m:t>𝑡𝑢𝑟𝑛𝑠</m:t>
                        </m:r>
                      </m:num>
                      <m:den>
                        <m:r>
                          <a:rPr lang="en-US" sz="2800" b="0" i="1" smtClean="0">
                            <a:solidFill>
                              <a:schemeClr val="tx1"/>
                            </a:solidFill>
                            <a:latin typeface="Cambria Math" panose="02040503050406030204" pitchFamily="18" charset="0"/>
                          </a:rPr>
                          <m:t>5</m:t>
                        </m:r>
                        <m:r>
                          <a:rPr lang="en-US" sz="2800" b="0" i="1" smtClean="0">
                            <a:solidFill>
                              <a:schemeClr val="tx1"/>
                            </a:solidFill>
                            <a:latin typeface="Cambria Math" panose="02040503050406030204" pitchFamily="18" charset="0"/>
                          </a:rPr>
                          <m:t>0</m:t>
                        </m:r>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𝑐𝑚</m:t>
                        </m:r>
                      </m:den>
                    </m:f>
                  </m:oMath>
                </a14:m>
                <a:r>
                  <a:rPr lang="en-US" sz="2800" dirty="0">
                    <a:solidFill>
                      <a:schemeClr val="tx1"/>
                    </a:solidFill>
                  </a:rPr>
                  <a:t>, with a MCC of </a:t>
                </a:r>
                <a14:m>
                  <m:oMath xmlns:m="http://schemas.openxmlformats.org/officeDocument/2006/math">
                    <m:r>
                      <a:rPr lang="en-US" sz="2800" b="0" i="1" smtClean="0">
                        <a:solidFill>
                          <a:schemeClr val="tx1"/>
                        </a:solidFill>
                        <a:latin typeface="Cambria Math" panose="02040503050406030204" pitchFamily="18" charset="0"/>
                      </a:rPr>
                      <m:t>3.0 </m:t>
                    </m:r>
                    <m:r>
                      <a:rPr lang="en-US" sz="2800" b="0" i="1" smtClean="0">
                        <a:solidFill>
                          <a:schemeClr val="tx1"/>
                        </a:solidFill>
                        <a:latin typeface="Cambria Math" panose="02040503050406030204" pitchFamily="18" charset="0"/>
                      </a:rPr>
                      <m:t>𝐴</m:t>
                    </m:r>
                  </m:oMath>
                </a14:m>
                <a:r>
                  <a:rPr lang="en-US" sz="2800" dirty="0">
                    <a:solidFill>
                      <a:schemeClr val="tx1"/>
                    </a:solidFill>
                  </a:rPr>
                  <a:t>. The Polaroid film is marked in </a:t>
                </a:r>
                <a14:m>
                  <m:oMath xmlns:m="http://schemas.openxmlformats.org/officeDocument/2006/math">
                    <m:r>
                      <a:rPr lang="en-US" sz="2800" b="0" i="1" smtClean="0">
                        <a:solidFill>
                          <a:schemeClr val="tx1"/>
                        </a:solidFill>
                        <a:latin typeface="Cambria Math" panose="02040503050406030204" pitchFamily="18" charset="0"/>
                      </a:rPr>
                      <m:t>1</m:t>
                    </m:r>
                    <m:r>
                      <a:rPr lang="en-US" sz="2800" b="0" i="1" smtClean="0">
                        <a:solidFill>
                          <a:schemeClr val="tx1"/>
                        </a:solidFill>
                        <a:latin typeface="Cambria Math" panose="02040503050406030204" pitchFamily="18" charset="0"/>
                        <a:ea typeface="Cambria Math" panose="02040503050406030204" pitchFamily="18" charset="0"/>
                      </a:rPr>
                      <m:t>°</m:t>
                    </m:r>
                  </m:oMath>
                </a14:m>
                <a:r>
                  <a:rPr lang="en-US" sz="2800" dirty="0">
                    <a:solidFill>
                      <a:schemeClr val="tx1"/>
                    </a:solidFill>
                  </a:rPr>
                  <a:t> increments. The detector photodiode with three selectable resistances (</a:t>
                </a:r>
                <a14:m>
                  <m:oMath xmlns:m="http://schemas.openxmlformats.org/officeDocument/2006/math">
                    <m:r>
                      <a:rPr lang="en-US" sz="2800" i="1" dirty="0" smtClean="0">
                        <a:solidFill>
                          <a:schemeClr val="tx1"/>
                        </a:solidFill>
                        <a:latin typeface="Cambria Math" panose="02040503050406030204" pitchFamily="18" charset="0"/>
                      </a:rPr>
                      <m:t>10, 3, </m:t>
                    </m:r>
                    <m:r>
                      <a:rPr lang="en-US" sz="2800" i="1" dirty="0" smtClean="0">
                        <a:solidFill>
                          <a:schemeClr val="tx1"/>
                        </a:solidFill>
                        <a:latin typeface="Cambria Math" panose="02040503050406030204" pitchFamily="18" charset="0"/>
                      </a:rPr>
                      <m:t>𝑜𝑟</m:t>
                    </m:r>
                    <m:r>
                      <a:rPr lang="en-US" sz="2800" i="1" dirty="0" smtClean="0">
                        <a:solidFill>
                          <a:schemeClr val="tx1"/>
                        </a:solidFill>
                        <a:latin typeface="Cambria Math" panose="02040503050406030204" pitchFamily="18" charset="0"/>
                      </a:rPr>
                      <m:t> 1 </m:t>
                    </m:r>
                    <m:r>
                      <a:rPr lang="en-US" sz="2800" b="0" i="1" smtClean="0">
                        <a:solidFill>
                          <a:schemeClr val="tx1"/>
                        </a:solidFill>
                        <a:latin typeface="Cambria Math" panose="02040503050406030204" pitchFamily="18" charset="0"/>
                      </a:rPr>
                      <m:t>𝑘</m:t>
                    </m:r>
                    <m:r>
                      <a:rPr lang="el-GR" sz="2800" i="1">
                        <a:solidFill>
                          <a:schemeClr val="tx1"/>
                        </a:solidFill>
                        <a:latin typeface="Cambria Math" panose="02040503050406030204" pitchFamily="18" charset="0"/>
                      </a:rPr>
                      <m:t>𝛺</m:t>
                    </m:r>
                  </m:oMath>
                </a14:m>
                <a:r>
                  <a:rPr lang="en-US" sz="2800" dirty="0">
                    <a:solidFill>
                      <a:schemeClr val="tx1"/>
                    </a:solidFill>
                  </a:rPr>
                  <a:t>). Care must be taken to avoid saturation of the photodiode (</a:t>
                </a:r>
                <a14:m>
                  <m:oMath xmlns:m="http://schemas.openxmlformats.org/officeDocument/2006/math">
                    <m:r>
                      <a:rPr lang="en-US" sz="2800" b="0" i="1" smtClean="0">
                        <a:solidFill>
                          <a:schemeClr val="tx1"/>
                        </a:solidFill>
                        <a:latin typeface="Cambria Math" panose="02040503050406030204" pitchFamily="18" charset="0"/>
                      </a:rPr>
                      <m:t>0.3 </m:t>
                    </m:r>
                    <m:r>
                      <a:rPr lang="en-US" sz="2800" b="0" i="1" smtClean="0">
                        <a:solidFill>
                          <a:schemeClr val="tx1"/>
                        </a:solidFill>
                        <a:latin typeface="Cambria Math" panose="02040503050406030204" pitchFamily="18" charset="0"/>
                      </a:rPr>
                      <m:t>𝑉</m:t>
                    </m:r>
                    <m:r>
                      <a:rPr lang="en-US" sz="2800" b="0" i="0" smtClean="0">
                        <a:solidFill>
                          <a:schemeClr val="tx1"/>
                        </a:solidFill>
                        <a:latin typeface="Cambria Math" panose="02040503050406030204" pitchFamily="18" charset="0"/>
                      </a:rPr>
                      <m:t>)</m:t>
                    </m:r>
                  </m:oMath>
                </a14:m>
                <a:r>
                  <a:rPr lang="en-US" sz="2800" dirty="0">
                    <a:solidFill>
                      <a:schemeClr val="tx1"/>
                    </a:solidFill>
                  </a:rPr>
                  <a:t> in order to ensure measured signals are within a linear regime. </a:t>
                </a:r>
              </a:p>
              <a:p>
                <a:endParaRPr lang="en-US" sz="2800" dirty="0">
                  <a:solidFill>
                    <a:schemeClr val="tx1"/>
                  </a:solidFill>
                </a:endParaRPr>
              </a:p>
              <a:p>
                <a:r>
                  <a:rPr lang="en-US" sz="2800" dirty="0">
                    <a:solidFill>
                      <a:schemeClr val="tx1"/>
                    </a:solidFill>
                  </a:rPr>
                  <a:t>There are two methods used in finding the </a:t>
                </a:r>
                <a:r>
                  <a:rPr lang="en-US" sz="2800" dirty="0" err="1">
                    <a:solidFill>
                      <a:schemeClr val="tx1"/>
                    </a:solidFill>
                  </a:rPr>
                  <a:t>Verdet</a:t>
                </a:r>
                <a:r>
                  <a:rPr lang="en-US" sz="2800" dirty="0">
                    <a:solidFill>
                      <a:schemeClr val="tx1"/>
                    </a:solidFill>
                  </a:rPr>
                  <a:t> constant. Only one is used in this experiment. This method optimizes sensitivity by measuring the rotation angle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𝜃</m:t>
                    </m:r>
                  </m:oMath>
                </a14:m>
                <a:r>
                  <a:rPr lang="en-US" sz="2800" dirty="0">
                    <a:solidFill>
                      <a:schemeClr val="tx1"/>
                    </a:solidFill>
                  </a:rPr>
                  <a:t> over an interval of light intensity which has the steepest slope – that is, according to Malus’ Law, the halfway point between peak and trough of the curve generated by:</a:t>
                </a:r>
              </a:p>
              <a:p>
                <a:endParaRPr lang="en-US" sz="280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𝐼</m:t>
                          </m:r>
                        </m:e>
                        <m:sub>
                          <m:r>
                            <a:rPr lang="en-US" sz="2800" b="0" i="1" smtClean="0">
                              <a:solidFill>
                                <a:schemeClr val="tx1"/>
                              </a:solidFill>
                              <a:latin typeface="Cambria Math" panose="02040503050406030204" pitchFamily="18" charset="0"/>
                            </a:rPr>
                            <m:t>1</m:t>
                          </m:r>
                        </m:sub>
                      </m:sSub>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𝐼</m:t>
                          </m:r>
                        </m:e>
                        <m:sub>
                          <m:r>
                            <a:rPr lang="en-US" sz="2800" b="0" i="1" smtClean="0">
                              <a:solidFill>
                                <a:schemeClr val="tx1"/>
                              </a:solidFill>
                              <a:latin typeface="Cambria Math" panose="02040503050406030204" pitchFamily="18" charset="0"/>
                            </a:rPr>
                            <m:t>𝑜</m:t>
                          </m:r>
                        </m:sub>
                      </m:sSub>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𝑐𝑜𝑠</m:t>
                          </m:r>
                        </m:e>
                        <m:sup>
                          <m:r>
                            <a:rPr lang="en-US" sz="2800" b="0" i="1" smtClean="0">
                              <a:solidFill>
                                <a:schemeClr val="tx1"/>
                              </a:solidFill>
                              <a:latin typeface="Cambria Math" panose="02040503050406030204" pitchFamily="18" charset="0"/>
                            </a:rPr>
                            <m:t>2</m:t>
                          </m:r>
                        </m:sup>
                      </m:sSup>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𝜃</m:t>
                      </m:r>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p:txBody>
          </p:sp>
        </mc:Choice>
        <mc:Fallback>
          <p:sp>
            <p:nvSpPr>
              <p:cNvPr id="44" name="TextBox 43">
                <a:extLst>
                  <a:ext uri="{FF2B5EF4-FFF2-40B4-BE49-F238E27FC236}">
                    <a16:creationId xmlns:a16="http://schemas.microsoft.com/office/drawing/2014/main" id="{4E2215D8-57C1-48D7-A8ED-F8A7F78100F8}"/>
                  </a:ext>
                </a:extLst>
              </p:cNvPr>
              <p:cNvSpPr txBox="1">
                <a:spLocks noRot="1" noChangeAspect="1" noMove="1" noResize="1" noEditPoints="1" noAdjustHandles="1" noChangeArrowheads="1" noChangeShapeType="1" noTextEdit="1"/>
              </p:cNvSpPr>
              <p:nvPr/>
            </p:nvSpPr>
            <p:spPr>
              <a:xfrm>
                <a:off x="11764414" y="22210295"/>
                <a:ext cx="9607333" cy="9759082"/>
              </a:xfrm>
              <a:prstGeom prst="rect">
                <a:avLst/>
              </a:prstGeom>
              <a:blipFill>
                <a:blip r:embed="rId17"/>
                <a:stretch>
                  <a:fillRect l="-1332" t="-625" r="-1904"/>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Science Poster">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cience Poster">
      <a:dk1>
        <a:srgbClr val="000000"/>
      </a:dk1>
      <a:lt1>
        <a:srgbClr val="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1266</Words>
  <Application>Microsoft Office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Cambria Math</vt:lpstr>
      <vt:lpstr>Lato</vt:lpstr>
      <vt:lpstr>Arial</vt:lpstr>
      <vt:lpstr>Calibri</vt:lpstr>
      <vt:lpstr>Science Poster</vt:lpstr>
      <vt:lpstr>Finding the Verdet Constant for 650 nanometer Light Through SF-59 Glass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Verdet Constant for 650 nanometer Light Through SF-59 Glass</dc:title>
  <dc:creator>Nate</dc:creator>
  <cp:lastModifiedBy>Pierce, Nathaniel</cp:lastModifiedBy>
  <cp:revision>12</cp:revision>
  <dcterms:created xsi:type="dcterms:W3CDTF">2017-12-11T04:36:05Z</dcterms:created>
  <dcterms:modified xsi:type="dcterms:W3CDTF">2021-04-29T18:19:00Z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