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52" autoAdjust="0"/>
    <p:restoredTop sz="94660"/>
  </p:normalViewPr>
  <p:slideViewPr>
    <p:cSldViewPr snapToGrid="0">
      <p:cViewPr varScale="1">
        <p:scale>
          <a:sx n="21" d="100"/>
          <a:sy n="21" d="100"/>
        </p:scale>
        <p:origin x="-1038" y="-168"/>
      </p:cViewPr>
      <p:guideLst>
        <p:guide orient="horz" pos="10368"/>
        <p:guide pos="1382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body"/>
          </p:nvPr>
        </p:nvSpPr>
        <p:spPr>
          <a:xfrm>
            <a:off x="777240" y="4777560"/>
            <a:ext cx="6217560" cy="4525920"/>
          </a:xfrm>
          <a:prstGeom prst="rect">
            <a:avLst/>
          </a:prstGeom>
        </p:spPr>
        <p:txBody>
          <a:bodyPr lIns="0" tIns="0" rIns="0" bIns="0"/>
          <a:lstStyle/>
          <a:p>
            <a:r>
              <a:rPr lang="en-US" sz="2000" spc="-1">
                <a:latin typeface="Arial"/>
              </a:rPr>
              <a:t>Click to edit the notes format</a:t>
            </a:r>
            <a:endParaRPr/>
          </a:p>
        </p:txBody>
      </p:sp>
      <p:sp>
        <p:nvSpPr>
          <p:cNvPr id="40" name="PlaceHolder 2"/>
          <p:cNvSpPr>
            <a:spLocks noGrp="1"/>
          </p:cNvSpPr>
          <p:nvPr>
            <p:ph type="hdr"/>
          </p:nvPr>
        </p:nvSpPr>
        <p:spPr>
          <a:xfrm>
            <a:off x="0" y="0"/>
            <a:ext cx="3372840" cy="502560"/>
          </a:xfrm>
          <a:prstGeom prst="rect">
            <a:avLst/>
          </a:prstGeom>
        </p:spPr>
        <p:txBody>
          <a:bodyPr lIns="0" tIns="0" rIns="0" bIns="0"/>
          <a:lstStyle/>
          <a:p>
            <a:r>
              <a:rPr lang="en-US" sz="1400" spc="-1">
                <a:latin typeface="Times New Roman"/>
              </a:rPr>
              <a:t>&lt;header&gt;</a:t>
            </a:r>
            <a:endParaRPr/>
          </a:p>
        </p:txBody>
      </p:sp>
      <p:sp>
        <p:nvSpPr>
          <p:cNvPr id="41" name="PlaceHolder 3"/>
          <p:cNvSpPr>
            <a:spLocks noGrp="1"/>
          </p:cNvSpPr>
          <p:nvPr>
            <p:ph type="dt"/>
          </p:nvPr>
        </p:nvSpPr>
        <p:spPr>
          <a:xfrm>
            <a:off x="4399200" y="0"/>
            <a:ext cx="3372840" cy="502560"/>
          </a:xfrm>
          <a:prstGeom prst="rect">
            <a:avLst/>
          </a:prstGeom>
        </p:spPr>
        <p:txBody>
          <a:bodyPr lIns="0" tIns="0" rIns="0" bIns="0"/>
          <a:lstStyle/>
          <a:p>
            <a:pPr algn="r"/>
            <a:r>
              <a:rPr lang="en-US" sz="1400" spc="-1">
                <a:latin typeface="Times New Roman"/>
              </a:rPr>
              <a:t>&lt;date/time&gt;</a:t>
            </a:r>
            <a:endParaRPr/>
          </a:p>
        </p:txBody>
      </p:sp>
      <p:sp>
        <p:nvSpPr>
          <p:cNvPr id="42" name="PlaceHolder 4"/>
          <p:cNvSpPr>
            <a:spLocks noGrp="1"/>
          </p:cNvSpPr>
          <p:nvPr>
            <p:ph type="ftr"/>
          </p:nvPr>
        </p:nvSpPr>
        <p:spPr>
          <a:xfrm>
            <a:off x="0" y="9555480"/>
            <a:ext cx="3372840" cy="502560"/>
          </a:xfrm>
          <a:prstGeom prst="rect">
            <a:avLst/>
          </a:prstGeom>
        </p:spPr>
        <p:txBody>
          <a:bodyPr lIns="0" tIns="0" rIns="0" bIns="0" anchor="b"/>
          <a:lstStyle/>
          <a:p>
            <a:r>
              <a:rPr lang="en-US" sz="1400" spc="-1">
                <a:latin typeface="Times New Roman"/>
              </a:rPr>
              <a:t>&lt;footer&gt;</a:t>
            </a:r>
            <a:endParaRPr/>
          </a:p>
        </p:txBody>
      </p:sp>
      <p:sp>
        <p:nvSpPr>
          <p:cNvPr id="43" name="PlaceHolder 5"/>
          <p:cNvSpPr>
            <a:spLocks noGrp="1"/>
          </p:cNvSpPr>
          <p:nvPr>
            <p:ph type="sldNum"/>
          </p:nvPr>
        </p:nvSpPr>
        <p:spPr>
          <a:xfrm>
            <a:off x="4399200" y="9555480"/>
            <a:ext cx="3372840" cy="502560"/>
          </a:xfrm>
          <a:prstGeom prst="rect">
            <a:avLst/>
          </a:prstGeom>
        </p:spPr>
        <p:txBody>
          <a:bodyPr lIns="0" tIns="0" rIns="0" bIns="0" anchor="b"/>
          <a:lstStyle/>
          <a:p>
            <a:pPr algn="r"/>
            <a:fld id="{7F17BF5D-41D5-4511-8F74-11B36D2CCD7B}" type="slidenum">
              <a:rPr lang="en-US" sz="1400" spc="-1">
                <a:latin typeface="Times New Roman"/>
              </a:rPr>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1"/>
          <p:cNvSpPr>
            <a:spLocks noGrp="1"/>
          </p:cNvSpPr>
          <p:nvPr>
            <p:ph type="body"/>
          </p:nvPr>
        </p:nvSpPr>
        <p:spPr>
          <a:xfrm>
            <a:off x="685800" y="4343400"/>
            <a:ext cx="5486040" cy="4114440"/>
          </a:xfrm>
          <a:prstGeom prst="rect">
            <a:avLst/>
          </a:prstGeom>
        </p:spPr>
        <p:txBody>
          <a:bodyPr/>
          <a:lstStyle/>
          <a:p>
            <a:endParaRPr dirty="0"/>
          </a:p>
        </p:txBody>
      </p:sp>
      <p:sp>
        <p:nvSpPr>
          <p:cNvPr id="81" name="TextShape 2"/>
          <p:cNvSpPr txBox="1"/>
          <p:nvPr/>
        </p:nvSpPr>
        <p:spPr>
          <a:xfrm>
            <a:off x="3884760" y="8685360"/>
            <a:ext cx="2971440" cy="456840"/>
          </a:xfrm>
          <a:prstGeom prst="rect">
            <a:avLst/>
          </a:prstGeom>
          <a:noFill/>
          <a:ln>
            <a:noFill/>
          </a:ln>
        </p:spPr>
        <p:txBody>
          <a:bodyPr anchor="b"/>
          <a:lstStyle/>
          <a:p>
            <a:pPr algn="r">
              <a:lnSpc>
                <a:spcPct val="100000"/>
              </a:lnSpc>
            </a:pPr>
            <a:fld id="{B153587E-F5DF-41C1-A92E-9A5FCB09E250}" type="slidenum">
              <a:rPr lang="en-US" sz="1200" strike="noStrike" spc="-1">
                <a:solidFill>
                  <a:srgbClr val="000000"/>
                </a:solidFill>
                <a:uFill>
                  <a:solidFill>
                    <a:srgbClr val="FFFFFF"/>
                  </a:solidFill>
                </a:uFill>
                <a:latin typeface="Calibri"/>
                <a:ea typeface="Calibri"/>
              </a:rPr>
              <a:pPr algn="r">
                <a:lnSpc>
                  <a:spcPct val="100000"/>
                </a:lnSpc>
              </a:pP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194560" y="1313280"/>
            <a:ext cx="39501720" cy="5496840"/>
          </a:xfrm>
          <a:prstGeom prst="rect">
            <a:avLst/>
          </a:prstGeom>
        </p:spPr>
        <p:txBody>
          <a:bodyPr lIns="0" tIns="0" rIns="0" bIns="0" anchor="ctr"/>
          <a:lstStyle/>
          <a:p>
            <a:endParaRPr/>
          </a:p>
        </p:txBody>
      </p:sp>
      <p:sp>
        <p:nvSpPr>
          <p:cNvPr id="27" name="PlaceHolder 2"/>
          <p:cNvSpPr>
            <a:spLocks noGrp="1"/>
          </p:cNvSpPr>
          <p:nvPr>
            <p:ph type="body"/>
          </p:nvPr>
        </p:nvSpPr>
        <p:spPr>
          <a:xfrm>
            <a:off x="2194560" y="7702560"/>
            <a:ext cx="39501720" cy="9106920"/>
          </a:xfrm>
          <a:prstGeom prst="rect">
            <a:avLst/>
          </a:prstGeom>
        </p:spPr>
        <p:txBody>
          <a:bodyPr lIns="0" tIns="0" rIns="0" bIns="0"/>
          <a:lstStyle/>
          <a:p>
            <a:endParaRPr/>
          </a:p>
        </p:txBody>
      </p:sp>
      <p:sp>
        <p:nvSpPr>
          <p:cNvPr id="28" name="PlaceHolder 3"/>
          <p:cNvSpPr>
            <a:spLocks noGrp="1"/>
          </p:cNvSpPr>
          <p:nvPr>
            <p:ph type="body"/>
          </p:nvPr>
        </p:nvSpPr>
        <p:spPr>
          <a:xfrm>
            <a:off x="2194560" y="17674920"/>
            <a:ext cx="39501720" cy="910692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194560" y="1313280"/>
            <a:ext cx="39501720" cy="5496840"/>
          </a:xfrm>
          <a:prstGeom prst="rect">
            <a:avLst/>
          </a:prstGeom>
        </p:spPr>
        <p:txBody>
          <a:bodyPr lIns="0" tIns="0" rIns="0" bIns="0" anchor="ctr"/>
          <a:lstStyle/>
          <a:p>
            <a:endParaRPr/>
          </a:p>
        </p:txBody>
      </p:sp>
      <p:sp>
        <p:nvSpPr>
          <p:cNvPr id="30"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31"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32" name="PlaceHolder 4"/>
          <p:cNvSpPr>
            <a:spLocks noGrp="1"/>
          </p:cNvSpPr>
          <p:nvPr>
            <p:ph type="body"/>
          </p:nvPr>
        </p:nvSpPr>
        <p:spPr>
          <a:xfrm>
            <a:off x="22435200" y="17674920"/>
            <a:ext cx="19276560" cy="9106920"/>
          </a:xfrm>
          <a:prstGeom prst="rect">
            <a:avLst/>
          </a:prstGeom>
        </p:spPr>
        <p:txBody>
          <a:bodyPr lIns="0" tIns="0" rIns="0" bIns="0"/>
          <a:lstStyle/>
          <a:p>
            <a:endParaRPr/>
          </a:p>
        </p:txBody>
      </p:sp>
      <p:sp>
        <p:nvSpPr>
          <p:cNvPr id="33" name="PlaceHolder 5"/>
          <p:cNvSpPr>
            <a:spLocks noGrp="1"/>
          </p:cNvSpPr>
          <p:nvPr>
            <p:ph type="body"/>
          </p:nvPr>
        </p:nvSpPr>
        <p:spPr>
          <a:xfrm>
            <a:off x="2194560" y="17674920"/>
            <a:ext cx="19276560" cy="910692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194560" y="1313280"/>
            <a:ext cx="39501720" cy="5496840"/>
          </a:xfrm>
          <a:prstGeom prst="rect">
            <a:avLst/>
          </a:prstGeom>
        </p:spPr>
        <p:txBody>
          <a:bodyPr lIns="0" tIns="0" rIns="0" bIns="0" anchor="ctr"/>
          <a:lstStyle/>
          <a:p>
            <a:endParaRPr/>
          </a:p>
        </p:txBody>
      </p:sp>
      <p:sp>
        <p:nvSpPr>
          <p:cNvPr id="35" name="PlaceHolder 2"/>
          <p:cNvSpPr>
            <a:spLocks noGrp="1"/>
          </p:cNvSpPr>
          <p:nvPr>
            <p:ph type="body"/>
          </p:nvPr>
        </p:nvSpPr>
        <p:spPr>
          <a:xfrm>
            <a:off x="2194560" y="7702560"/>
            <a:ext cx="39501720" cy="19092240"/>
          </a:xfrm>
          <a:prstGeom prst="rect">
            <a:avLst/>
          </a:prstGeom>
        </p:spPr>
        <p:txBody>
          <a:bodyPr lIns="0" tIns="0" rIns="0" bIns="0"/>
          <a:lstStyle/>
          <a:p>
            <a:endParaRPr/>
          </a:p>
        </p:txBody>
      </p:sp>
      <p:sp>
        <p:nvSpPr>
          <p:cNvPr id="36" name="PlaceHolder 3"/>
          <p:cNvSpPr>
            <a:spLocks noGrp="1"/>
          </p:cNvSpPr>
          <p:nvPr>
            <p:ph type="body"/>
          </p:nvPr>
        </p:nvSpPr>
        <p:spPr>
          <a:xfrm>
            <a:off x="2194560" y="7702560"/>
            <a:ext cx="39501720" cy="19092240"/>
          </a:xfrm>
          <a:prstGeom prst="rect">
            <a:avLst/>
          </a:prstGeom>
        </p:spPr>
        <p:txBody>
          <a:bodyPr lIns="0" tIns="0" rIns="0" bIns="0"/>
          <a:lstStyle/>
          <a:p>
            <a:endParaRPr/>
          </a:p>
        </p:txBody>
      </p:sp>
      <p:pic>
        <p:nvPicPr>
          <p:cNvPr id="37" name="Picture 36"/>
          <p:cNvPicPr/>
          <p:nvPr/>
        </p:nvPicPr>
        <p:blipFill>
          <a:blip r:embed="rId2" cstate="print"/>
          <a:stretch/>
        </p:blipFill>
        <p:spPr>
          <a:xfrm>
            <a:off x="9980640" y="7702560"/>
            <a:ext cx="23928840" cy="19092240"/>
          </a:xfrm>
          <a:prstGeom prst="rect">
            <a:avLst/>
          </a:prstGeom>
          <a:ln>
            <a:noFill/>
          </a:ln>
        </p:spPr>
      </p:pic>
      <p:pic>
        <p:nvPicPr>
          <p:cNvPr id="38" name="Picture 37"/>
          <p:cNvPicPr/>
          <p:nvPr/>
        </p:nvPicPr>
        <p:blipFill>
          <a:blip r:embed="rId2" cstate="print"/>
          <a:stretch/>
        </p:blipFill>
        <p:spPr>
          <a:xfrm>
            <a:off x="9980640" y="7702560"/>
            <a:ext cx="23928840" cy="190922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194560" y="1313280"/>
            <a:ext cx="39501720" cy="5496840"/>
          </a:xfrm>
          <a:prstGeom prst="rect">
            <a:avLst/>
          </a:prstGeom>
        </p:spPr>
        <p:txBody>
          <a:bodyPr lIns="0" tIns="0" rIns="0" bIns="0" anchor="ctr"/>
          <a:lstStyle/>
          <a:p>
            <a:endParaRPr/>
          </a:p>
        </p:txBody>
      </p:sp>
      <p:sp>
        <p:nvSpPr>
          <p:cNvPr id="6" name="PlaceHolder 2"/>
          <p:cNvSpPr>
            <a:spLocks noGrp="1"/>
          </p:cNvSpPr>
          <p:nvPr>
            <p:ph type="subTitle"/>
          </p:nvPr>
        </p:nvSpPr>
        <p:spPr>
          <a:xfrm>
            <a:off x="2194560" y="7702560"/>
            <a:ext cx="39501720" cy="1909224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94560" y="1313280"/>
            <a:ext cx="39501720" cy="5496840"/>
          </a:xfrm>
          <a:prstGeom prst="rect">
            <a:avLst/>
          </a:prstGeom>
        </p:spPr>
        <p:txBody>
          <a:bodyPr lIns="0" tIns="0" rIns="0" bIns="0" anchor="ctr"/>
          <a:lstStyle/>
          <a:p>
            <a:endParaRPr/>
          </a:p>
        </p:txBody>
      </p:sp>
      <p:sp>
        <p:nvSpPr>
          <p:cNvPr id="8" name="PlaceHolder 2"/>
          <p:cNvSpPr>
            <a:spLocks noGrp="1"/>
          </p:cNvSpPr>
          <p:nvPr>
            <p:ph type="body"/>
          </p:nvPr>
        </p:nvSpPr>
        <p:spPr>
          <a:xfrm>
            <a:off x="2194560" y="7702560"/>
            <a:ext cx="39501720" cy="190922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194560" y="1313280"/>
            <a:ext cx="39501720" cy="5496840"/>
          </a:xfrm>
          <a:prstGeom prst="rect">
            <a:avLst/>
          </a:prstGeom>
        </p:spPr>
        <p:txBody>
          <a:bodyPr lIns="0" tIns="0" rIns="0" bIns="0" anchor="ctr"/>
          <a:lstStyle/>
          <a:p>
            <a:endParaRPr/>
          </a:p>
        </p:txBody>
      </p:sp>
      <p:sp>
        <p:nvSpPr>
          <p:cNvPr id="10" name="PlaceHolder 2"/>
          <p:cNvSpPr>
            <a:spLocks noGrp="1"/>
          </p:cNvSpPr>
          <p:nvPr>
            <p:ph type="body"/>
          </p:nvPr>
        </p:nvSpPr>
        <p:spPr>
          <a:xfrm>
            <a:off x="2194560" y="7702560"/>
            <a:ext cx="19276560" cy="19092240"/>
          </a:xfrm>
          <a:prstGeom prst="rect">
            <a:avLst/>
          </a:prstGeom>
        </p:spPr>
        <p:txBody>
          <a:bodyPr lIns="0" tIns="0" rIns="0" bIns="0"/>
          <a:lstStyle/>
          <a:p>
            <a:endParaRPr/>
          </a:p>
        </p:txBody>
      </p:sp>
      <p:sp>
        <p:nvSpPr>
          <p:cNvPr id="11" name="PlaceHolder 3"/>
          <p:cNvSpPr>
            <a:spLocks noGrp="1"/>
          </p:cNvSpPr>
          <p:nvPr>
            <p:ph type="body"/>
          </p:nvPr>
        </p:nvSpPr>
        <p:spPr>
          <a:xfrm>
            <a:off x="22435200" y="7702560"/>
            <a:ext cx="19276560" cy="190922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194560" y="1313280"/>
            <a:ext cx="39501720" cy="549684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194560" y="1313280"/>
            <a:ext cx="39501720" cy="254815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194560" y="1313280"/>
            <a:ext cx="39501720" cy="5496840"/>
          </a:xfrm>
          <a:prstGeom prst="rect">
            <a:avLst/>
          </a:prstGeom>
        </p:spPr>
        <p:txBody>
          <a:bodyPr lIns="0" tIns="0" rIns="0" bIns="0" anchor="ctr"/>
          <a:lstStyle/>
          <a:p>
            <a:endParaRPr/>
          </a:p>
        </p:txBody>
      </p:sp>
      <p:sp>
        <p:nvSpPr>
          <p:cNvPr id="15"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16" name="PlaceHolder 3"/>
          <p:cNvSpPr>
            <a:spLocks noGrp="1"/>
          </p:cNvSpPr>
          <p:nvPr>
            <p:ph type="body"/>
          </p:nvPr>
        </p:nvSpPr>
        <p:spPr>
          <a:xfrm>
            <a:off x="2194560" y="17674920"/>
            <a:ext cx="19276560" cy="9106920"/>
          </a:xfrm>
          <a:prstGeom prst="rect">
            <a:avLst/>
          </a:prstGeom>
        </p:spPr>
        <p:txBody>
          <a:bodyPr lIns="0" tIns="0" rIns="0" bIns="0"/>
          <a:lstStyle/>
          <a:p>
            <a:endParaRPr/>
          </a:p>
        </p:txBody>
      </p:sp>
      <p:sp>
        <p:nvSpPr>
          <p:cNvPr id="17" name="PlaceHolder 4"/>
          <p:cNvSpPr>
            <a:spLocks noGrp="1"/>
          </p:cNvSpPr>
          <p:nvPr>
            <p:ph type="body"/>
          </p:nvPr>
        </p:nvSpPr>
        <p:spPr>
          <a:xfrm>
            <a:off x="22435200" y="7702560"/>
            <a:ext cx="19276560" cy="190922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194560" y="1313280"/>
            <a:ext cx="39501720" cy="5496840"/>
          </a:xfrm>
          <a:prstGeom prst="rect">
            <a:avLst/>
          </a:prstGeom>
        </p:spPr>
        <p:txBody>
          <a:bodyPr lIns="0" tIns="0" rIns="0" bIns="0" anchor="ctr"/>
          <a:lstStyle/>
          <a:p>
            <a:endParaRPr/>
          </a:p>
        </p:txBody>
      </p:sp>
      <p:sp>
        <p:nvSpPr>
          <p:cNvPr id="19" name="PlaceHolder 2"/>
          <p:cNvSpPr>
            <a:spLocks noGrp="1"/>
          </p:cNvSpPr>
          <p:nvPr>
            <p:ph type="body"/>
          </p:nvPr>
        </p:nvSpPr>
        <p:spPr>
          <a:xfrm>
            <a:off x="2194560" y="7702560"/>
            <a:ext cx="19276560" cy="19092240"/>
          </a:xfrm>
          <a:prstGeom prst="rect">
            <a:avLst/>
          </a:prstGeom>
        </p:spPr>
        <p:txBody>
          <a:bodyPr lIns="0" tIns="0" rIns="0" bIns="0"/>
          <a:lstStyle/>
          <a:p>
            <a:endParaRPr/>
          </a:p>
        </p:txBody>
      </p:sp>
      <p:sp>
        <p:nvSpPr>
          <p:cNvPr id="20"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21" name="PlaceHolder 4"/>
          <p:cNvSpPr>
            <a:spLocks noGrp="1"/>
          </p:cNvSpPr>
          <p:nvPr>
            <p:ph type="body"/>
          </p:nvPr>
        </p:nvSpPr>
        <p:spPr>
          <a:xfrm>
            <a:off x="22435200" y="17674920"/>
            <a:ext cx="19276560" cy="910692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194560" y="1313280"/>
            <a:ext cx="39501720" cy="5496840"/>
          </a:xfrm>
          <a:prstGeom prst="rect">
            <a:avLst/>
          </a:prstGeom>
        </p:spPr>
        <p:txBody>
          <a:bodyPr lIns="0" tIns="0" rIns="0" bIns="0" anchor="ctr"/>
          <a:lstStyle/>
          <a:p>
            <a:endParaRPr/>
          </a:p>
        </p:txBody>
      </p:sp>
      <p:sp>
        <p:nvSpPr>
          <p:cNvPr id="23"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24"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25" name="PlaceHolder 4"/>
          <p:cNvSpPr>
            <a:spLocks noGrp="1"/>
          </p:cNvSpPr>
          <p:nvPr>
            <p:ph type="body"/>
          </p:nvPr>
        </p:nvSpPr>
        <p:spPr>
          <a:xfrm>
            <a:off x="2194560" y="17674920"/>
            <a:ext cx="39501720" cy="910692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dt"/>
          </p:nvPr>
        </p:nvSpPr>
        <p:spPr>
          <a:xfrm>
            <a:off x="2194560" y="30510360"/>
            <a:ext cx="10240920" cy="1752120"/>
          </a:xfrm>
          <a:prstGeom prst="rect">
            <a:avLst/>
          </a:prstGeom>
        </p:spPr>
        <p:txBody>
          <a:bodyPr tIns="91440" bIns="91440" anchor="ctr"/>
          <a:lstStyle/>
          <a:p>
            <a:endParaRPr/>
          </a:p>
        </p:txBody>
      </p:sp>
      <p:sp>
        <p:nvSpPr>
          <p:cNvPr id="6" name="PlaceHolder 2"/>
          <p:cNvSpPr>
            <a:spLocks noGrp="1"/>
          </p:cNvSpPr>
          <p:nvPr>
            <p:ph type="ftr"/>
          </p:nvPr>
        </p:nvSpPr>
        <p:spPr>
          <a:xfrm>
            <a:off x="14996160" y="30510360"/>
            <a:ext cx="13898520" cy="1752120"/>
          </a:xfrm>
          <a:prstGeom prst="rect">
            <a:avLst/>
          </a:prstGeom>
        </p:spPr>
        <p:txBody>
          <a:bodyPr tIns="91440" bIns="91440" anchor="ctr"/>
          <a:lstStyle/>
          <a:p>
            <a:endParaRPr/>
          </a:p>
        </p:txBody>
      </p:sp>
      <p:sp>
        <p:nvSpPr>
          <p:cNvPr id="2" name="PlaceHolder 3"/>
          <p:cNvSpPr>
            <a:spLocks noGrp="1"/>
          </p:cNvSpPr>
          <p:nvPr>
            <p:ph type="sldNum"/>
          </p:nvPr>
        </p:nvSpPr>
        <p:spPr>
          <a:xfrm>
            <a:off x="31455360" y="30510360"/>
            <a:ext cx="10240920" cy="1752120"/>
          </a:xfrm>
          <a:prstGeom prst="rect">
            <a:avLst/>
          </a:prstGeom>
        </p:spPr>
        <p:txBody>
          <a:bodyPr lIns="303120" tIns="151560" rIns="303120" bIns="151560" anchor="ctr"/>
          <a:lstStyle/>
          <a:p>
            <a:pPr algn="r">
              <a:lnSpc>
                <a:spcPct val="100000"/>
              </a:lnSpc>
            </a:pPr>
            <a:fld id="{E3D9E8D3-B0FE-474E-8648-C9BECE5B6E74}" type="slidenum">
              <a:rPr lang="en-US" sz="5340" strike="noStrike" spc="-1">
                <a:solidFill>
                  <a:srgbClr val="FFFFFF"/>
                </a:solidFill>
                <a:uFill>
                  <a:solidFill>
                    <a:srgbClr val="FFFFFF"/>
                  </a:solidFill>
                </a:uFill>
                <a:latin typeface="Calibri"/>
                <a:ea typeface="Calibri"/>
              </a:rPr>
              <a:pPr algn="r">
                <a:lnSpc>
                  <a:spcPct val="100000"/>
                </a:lnSpc>
              </a:pPr>
              <a:t>‹#›</a:t>
            </a:fld>
            <a:endParaRPr/>
          </a:p>
        </p:txBody>
      </p:sp>
      <p:sp>
        <p:nvSpPr>
          <p:cNvPr id="3" name="PlaceHolder 4"/>
          <p:cNvSpPr>
            <a:spLocks noGrp="1"/>
          </p:cNvSpPr>
          <p:nvPr>
            <p:ph type="title"/>
          </p:nvPr>
        </p:nvSpPr>
        <p:spPr>
          <a:xfrm>
            <a:off x="2194560" y="1313280"/>
            <a:ext cx="39501720" cy="5496840"/>
          </a:xfrm>
          <a:prstGeom prst="rect">
            <a:avLst/>
          </a:prstGeom>
        </p:spPr>
        <p:txBody>
          <a:bodyPr lIns="0" tIns="0" rIns="0" bIns="0" anchor="ctr"/>
          <a:lstStyle/>
          <a:p>
            <a:r>
              <a:rPr lang="en-US" sz="1400" spc="-1">
                <a:latin typeface="Arial"/>
              </a:rPr>
              <a:t>Click to edit the title text format</a:t>
            </a:r>
            <a:endParaRPr/>
          </a:p>
        </p:txBody>
      </p:sp>
      <p:sp>
        <p:nvSpPr>
          <p:cNvPr id="4" name="PlaceHolder 5"/>
          <p:cNvSpPr>
            <a:spLocks noGrp="1"/>
          </p:cNvSpPr>
          <p:nvPr>
            <p:ph type="body"/>
          </p:nvPr>
        </p:nvSpPr>
        <p:spPr>
          <a:xfrm>
            <a:off x="2194560" y="7702560"/>
            <a:ext cx="39501720" cy="19092240"/>
          </a:xfrm>
          <a:prstGeom prst="rect">
            <a:avLst/>
          </a:prstGeom>
        </p:spPr>
        <p:txBody>
          <a:bodyPr lIns="0" tIns="0" rIns="0" bIns="0"/>
          <a:lstStyle/>
          <a:p>
            <a:pPr marL="432000" indent="-324000">
              <a:buClr>
                <a:srgbClr val="FFFFFF"/>
              </a:buClr>
              <a:buSzPct val="45000"/>
              <a:buFont typeface="Wingdings" charset="2"/>
              <a:buChar char=""/>
            </a:pPr>
            <a:r>
              <a:rPr lang="en-US" sz="1400" spc="-1">
                <a:latin typeface="Arial"/>
              </a:rPr>
              <a:t>Click to edit the outline text format</a:t>
            </a:r>
            <a:endParaRPr/>
          </a:p>
          <a:p>
            <a:pPr marL="864006" lvl="1" indent="-324002">
              <a:buClr>
                <a:srgbClr val="FFFFFF"/>
              </a:buClr>
              <a:buSzPct val="75000"/>
              <a:buFont typeface="Symbol" charset="2"/>
              <a:buChar char=""/>
            </a:pPr>
            <a:r>
              <a:rPr lang="en-US" sz="1400" spc="-1">
                <a:latin typeface="Arial"/>
              </a:rPr>
              <a:t>Second Outline Level</a:t>
            </a:r>
            <a:endParaRPr/>
          </a:p>
          <a:p>
            <a:pPr marL="1296009" lvl="2" indent="-288001">
              <a:buClr>
                <a:srgbClr val="FFFFFF"/>
              </a:buClr>
              <a:buSzPct val="45000"/>
              <a:buFont typeface="Wingdings" charset="2"/>
              <a:buChar char=""/>
            </a:pPr>
            <a:r>
              <a:rPr lang="en-US" sz="1400" spc="-1">
                <a:latin typeface="Arial"/>
              </a:rPr>
              <a:t>Third Outline Level</a:t>
            </a:r>
            <a:endParaRPr/>
          </a:p>
          <a:p>
            <a:pPr marL="1728011" lvl="3" indent="-216002">
              <a:buClr>
                <a:srgbClr val="FFFFFF"/>
              </a:buClr>
              <a:buSzPct val="75000"/>
              <a:buFont typeface="Symbol" charset="2"/>
              <a:buChar char=""/>
            </a:pPr>
            <a:r>
              <a:rPr lang="en-US" sz="1400" spc="-1">
                <a:latin typeface="Arial"/>
              </a:rPr>
              <a:t>Fourth Outline Level</a:t>
            </a:r>
            <a:endParaRPr/>
          </a:p>
          <a:p>
            <a:pPr marL="2160015" lvl="4" indent="-216002">
              <a:buClr>
                <a:srgbClr val="FFFFFF"/>
              </a:buClr>
              <a:buSzPct val="45000"/>
              <a:buFont typeface="Wingdings" charset="2"/>
              <a:buChar char=""/>
            </a:pPr>
            <a:r>
              <a:rPr lang="en-US" sz="2000" spc="-1">
                <a:latin typeface="Arial"/>
              </a:rPr>
              <a:t>Fifth Outline Level</a:t>
            </a:r>
            <a:endParaRPr/>
          </a:p>
          <a:p>
            <a:pPr marL="2592017" lvl="5" indent="-216002">
              <a:buClr>
                <a:srgbClr val="FFFFFF"/>
              </a:buClr>
              <a:buSzPct val="45000"/>
              <a:buFont typeface="Wingdings" charset="2"/>
              <a:buChar char=""/>
            </a:pPr>
            <a:r>
              <a:rPr lang="en-US" sz="2000" spc="-1">
                <a:latin typeface="Arial"/>
              </a:rPr>
              <a:t>Sixth Outline Level</a:t>
            </a:r>
            <a:endParaRPr/>
          </a:p>
          <a:p>
            <a:pPr marL="3024020" lvl="6" indent="-216002">
              <a:buClr>
                <a:srgbClr val="FFFFFF"/>
              </a:buClr>
              <a:buSzPct val="45000"/>
              <a:buFont typeface="Wingdings" charset="2"/>
              <a:buChar char=""/>
            </a:pPr>
            <a:r>
              <a:rPr lang="en-US" sz="2000"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407" rtl="0" eaLnBrk="1" latinLnBrk="0" hangingPunct="1">
        <a:lnSpc>
          <a:spcPct val="90000"/>
        </a:lnSpc>
        <a:spcBef>
          <a:spcPts val="1000"/>
        </a:spcBef>
        <a:buClr>
          <a:srgbClr val="FFFFFF"/>
        </a:buClr>
        <a:buSzPct val="45000"/>
        <a:buFont typeface="Wingdings" charset="2"/>
        <a:buChar char=""/>
        <a:defRPr sz="2800" kern="1200">
          <a:solidFill>
            <a:schemeClr val="tx1"/>
          </a:solidFill>
          <a:latin typeface="+mn-lt"/>
          <a:ea typeface="+mn-ea"/>
          <a:cs typeface="+mn-cs"/>
        </a:defRPr>
      </a:lvl1pPr>
      <a:lvl2pPr marL="685805" indent="-228601" algn="l" defTabSz="91440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7" indent="-228601" algn="l" defTabSz="91440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11" indent="-228601" algn="l" defTabSz="91440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14" indent="-228601" algn="l" defTabSz="91440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17" indent="-228601" algn="l" defTabSz="91440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20" indent="-228601" algn="l" defTabSz="91440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23" indent="-228601" algn="l" defTabSz="91440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26" indent="-228601" algn="l" defTabSz="91440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7" rtl="0" eaLnBrk="1" latinLnBrk="0" hangingPunct="1">
        <a:defRPr sz="1800" kern="1200">
          <a:solidFill>
            <a:schemeClr val="tx1"/>
          </a:solidFill>
          <a:latin typeface="+mn-lt"/>
          <a:ea typeface="+mn-ea"/>
          <a:cs typeface="+mn-cs"/>
        </a:defRPr>
      </a:lvl1pPr>
      <a:lvl2pPr marL="457203" algn="l" defTabSz="914407" rtl="0" eaLnBrk="1" latinLnBrk="0" hangingPunct="1">
        <a:defRPr sz="1800" kern="1200">
          <a:solidFill>
            <a:schemeClr val="tx1"/>
          </a:solidFill>
          <a:latin typeface="+mn-lt"/>
          <a:ea typeface="+mn-ea"/>
          <a:cs typeface="+mn-cs"/>
        </a:defRPr>
      </a:lvl2pPr>
      <a:lvl3pPr marL="914407" algn="l" defTabSz="914407" rtl="0" eaLnBrk="1" latinLnBrk="0" hangingPunct="1">
        <a:defRPr sz="1800" kern="1200">
          <a:solidFill>
            <a:schemeClr val="tx1"/>
          </a:solidFill>
          <a:latin typeface="+mn-lt"/>
          <a:ea typeface="+mn-ea"/>
          <a:cs typeface="+mn-cs"/>
        </a:defRPr>
      </a:lvl3pPr>
      <a:lvl4pPr marL="1371609" algn="l" defTabSz="914407" rtl="0" eaLnBrk="1" latinLnBrk="0" hangingPunct="1">
        <a:defRPr sz="1800" kern="1200">
          <a:solidFill>
            <a:schemeClr val="tx1"/>
          </a:solidFill>
          <a:latin typeface="+mn-lt"/>
          <a:ea typeface="+mn-ea"/>
          <a:cs typeface="+mn-cs"/>
        </a:defRPr>
      </a:lvl4pPr>
      <a:lvl5pPr marL="1828812" algn="l" defTabSz="914407" rtl="0" eaLnBrk="1" latinLnBrk="0" hangingPunct="1">
        <a:defRPr sz="1800" kern="1200">
          <a:solidFill>
            <a:schemeClr val="tx1"/>
          </a:solidFill>
          <a:latin typeface="+mn-lt"/>
          <a:ea typeface="+mn-ea"/>
          <a:cs typeface="+mn-cs"/>
        </a:defRPr>
      </a:lvl5pPr>
      <a:lvl6pPr marL="2286016" algn="l" defTabSz="914407" rtl="0" eaLnBrk="1" latinLnBrk="0" hangingPunct="1">
        <a:defRPr sz="1800" kern="1200">
          <a:solidFill>
            <a:schemeClr val="tx1"/>
          </a:solidFill>
          <a:latin typeface="+mn-lt"/>
          <a:ea typeface="+mn-ea"/>
          <a:cs typeface="+mn-cs"/>
        </a:defRPr>
      </a:lvl6pPr>
      <a:lvl7pPr marL="2743219" algn="l" defTabSz="914407" rtl="0" eaLnBrk="1" latinLnBrk="0" hangingPunct="1">
        <a:defRPr sz="1800" kern="1200">
          <a:solidFill>
            <a:schemeClr val="tx1"/>
          </a:solidFill>
          <a:latin typeface="+mn-lt"/>
          <a:ea typeface="+mn-ea"/>
          <a:cs typeface="+mn-cs"/>
        </a:defRPr>
      </a:lvl7pPr>
      <a:lvl8pPr marL="3200421" algn="l" defTabSz="914407" rtl="0" eaLnBrk="1" latinLnBrk="0" hangingPunct="1">
        <a:defRPr sz="1800" kern="1200">
          <a:solidFill>
            <a:schemeClr val="tx1"/>
          </a:solidFill>
          <a:latin typeface="+mn-lt"/>
          <a:ea typeface="+mn-ea"/>
          <a:cs typeface="+mn-cs"/>
        </a:defRPr>
      </a:lvl8pPr>
      <a:lvl9pPr marL="3657625" algn="l" defTabSz="9144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CustomShape 1 1"/>
          <p:cNvSpPr/>
          <p:nvPr/>
        </p:nvSpPr>
        <p:spPr>
          <a:xfrm>
            <a:off x="11521440" y="3968496"/>
            <a:ext cx="10058400" cy="28382976"/>
          </a:xfrm>
          <a:prstGeom prst="rect">
            <a:avLst/>
          </a:prstGeom>
          <a:solidFill>
            <a:srgbClr val="FFFFFF"/>
          </a:solidFill>
          <a:ln w="9360">
            <a:solidFill>
              <a:srgbClr val="4A7DBA"/>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44" name="CustomShape 1 2"/>
          <p:cNvSpPr/>
          <p:nvPr/>
        </p:nvSpPr>
        <p:spPr>
          <a:xfrm>
            <a:off x="731520" y="3968640"/>
            <a:ext cx="10058400" cy="28378260"/>
          </a:xfrm>
          <a:prstGeom prst="rect">
            <a:avLst/>
          </a:prstGeom>
          <a:solidFill>
            <a:srgbClr val="FFFFFF"/>
          </a:solidFill>
          <a:ln w="9360">
            <a:solidFill>
              <a:srgbClr val="4A7DBA"/>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45" name="CustomShape 2"/>
          <p:cNvSpPr/>
          <p:nvPr/>
        </p:nvSpPr>
        <p:spPr>
          <a:xfrm>
            <a:off x="6708240" y="570960"/>
            <a:ext cx="30691080" cy="1103040"/>
          </a:xfrm>
          <a:prstGeom prst="rect">
            <a:avLst/>
          </a:prstGeom>
          <a:noFill/>
          <a:ln>
            <a:noFill/>
          </a:ln>
        </p:spPr>
        <p:style>
          <a:lnRef idx="0">
            <a:scrgbClr r="0" g="0" b="0"/>
          </a:lnRef>
          <a:fillRef idx="0">
            <a:scrgbClr r="0" g="0" b="0"/>
          </a:fillRef>
          <a:effectRef idx="0">
            <a:scrgbClr r="0" g="0" b="0"/>
          </a:effectRef>
          <a:fontRef idx="minor"/>
        </p:style>
        <p:txBody>
          <a:bodyPr lIns="76680" tIns="38520" rIns="76680" bIns="38520" anchor="ctr"/>
          <a:lstStyle/>
          <a:p>
            <a:pPr algn="ctr"/>
            <a:r>
              <a:rPr lang="en-US" sz="7200" dirty="0">
                <a:latin typeface="+mj-lt"/>
              </a:rPr>
              <a:t>Determining the Radii of Quantum Dots Using Photoluminescence Spectroscopy and the Schrödinger Equation</a:t>
            </a:r>
            <a:endParaRPr lang="en-US" sz="7200" dirty="0">
              <a:effectLst>
                <a:outerShdw blurRad="50800" dist="38100" dir="2700000" algn="tl" rotWithShape="0">
                  <a:srgbClr val="000000">
                    <a:alpha val="43000"/>
                  </a:srgbClr>
                </a:outerShdw>
              </a:effectLst>
              <a:latin typeface="+mj-lt"/>
              <a:cs typeface="Trebuchet MS"/>
            </a:endParaRPr>
          </a:p>
        </p:txBody>
      </p:sp>
      <p:sp>
        <p:nvSpPr>
          <p:cNvPr id="46" name="CustomShape 3"/>
          <p:cNvSpPr/>
          <p:nvPr/>
        </p:nvSpPr>
        <p:spPr>
          <a:xfrm>
            <a:off x="11543292" y="2240772"/>
            <a:ext cx="20924136" cy="754200"/>
          </a:xfrm>
          <a:prstGeom prst="rect">
            <a:avLst/>
          </a:prstGeom>
          <a:noFill/>
          <a:ln>
            <a:noFill/>
          </a:ln>
        </p:spPr>
        <p:style>
          <a:lnRef idx="0">
            <a:scrgbClr r="0" g="0" b="0"/>
          </a:lnRef>
          <a:fillRef idx="0">
            <a:scrgbClr r="0" g="0" b="0"/>
          </a:fillRef>
          <a:effectRef idx="0">
            <a:scrgbClr r="0" g="0" b="0"/>
          </a:effectRef>
          <a:fontRef idx="minor"/>
        </p:style>
        <p:txBody>
          <a:bodyPr lIns="76680" tIns="38520" rIns="76680" bIns="38520"/>
          <a:lstStyle/>
          <a:p>
            <a:pPr algn="ctr"/>
            <a:r>
              <a:rPr lang="en-US" sz="5400" dirty="0">
                <a:cs typeface="Times New Roman" panose="02020603050405020304" pitchFamily="18" charset="0"/>
              </a:rPr>
              <a:t>Eric Nelson, </a:t>
            </a:r>
            <a:r>
              <a:rPr lang="en-US" sz="5400" dirty="0" err="1" smtClean="0">
                <a:cs typeface="Times New Roman" panose="02020603050405020304" pitchFamily="18" charset="0"/>
              </a:rPr>
              <a:t>Vaman</a:t>
            </a:r>
            <a:r>
              <a:rPr lang="en-US" sz="5400" dirty="0" smtClean="0">
                <a:cs typeface="Times New Roman" panose="02020603050405020304" pitchFamily="18" charset="0"/>
              </a:rPr>
              <a:t> M. </a:t>
            </a:r>
            <a:r>
              <a:rPr lang="en-US" sz="5400" dirty="0">
                <a:cs typeface="Times New Roman" panose="02020603050405020304" pitchFamily="18" charset="0"/>
              </a:rPr>
              <a:t>Naik, Jim </a:t>
            </a:r>
            <a:r>
              <a:rPr lang="en-US" sz="5400" dirty="0" err="1">
                <a:cs typeface="Times New Roman" panose="02020603050405020304" pitchFamily="18" charset="0"/>
              </a:rPr>
              <a:t>Hetrick</a:t>
            </a:r>
            <a:endParaRPr lang="en-US" sz="5400" baseline="30000" dirty="0">
              <a:effectLst>
                <a:outerShdw blurRad="50800" dist="38100" dir="2700000" algn="tl" rotWithShape="0">
                  <a:srgbClr val="000000">
                    <a:alpha val="43000"/>
                  </a:srgbClr>
                </a:outerShdw>
              </a:effectLst>
              <a:cs typeface="Times New Roman" panose="02020603050405020304" pitchFamily="18" charset="0"/>
            </a:endParaRPr>
          </a:p>
        </p:txBody>
      </p:sp>
      <p:sp>
        <p:nvSpPr>
          <p:cNvPr id="47" name="CustomShape 4"/>
          <p:cNvSpPr/>
          <p:nvPr/>
        </p:nvSpPr>
        <p:spPr>
          <a:xfrm>
            <a:off x="8994240" y="3261241"/>
            <a:ext cx="25904160" cy="949730"/>
          </a:xfrm>
          <a:prstGeom prst="rect">
            <a:avLst/>
          </a:prstGeom>
          <a:noFill/>
          <a:ln>
            <a:noFill/>
          </a:ln>
        </p:spPr>
        <p:style>
          <a:lnRef idx="0">
            <a:scrgbClr r="0" g="0" b="0"/>
          </a:lnRef>
          <a:fillRef idx="0">
            <a:scrgbClr r="0" g="0" b="0"/>
          </a:fillRef>
          <a:effectRef idx="0">
            <a:scrgbClr r="0" g="0" b="0"/>
          </a:effectRef>
          <a:fontRef idx="minor"/>
        </p:style>
        <p:txBody>
          <a:bodyPr lIns="76680" tIns="38520" rIns="76680" bIns="38520"/>
          <a:lstStyle/>
          <a:p>
            <a:pPr algn="ctr">
              <a:lnSpc>
                <a:spcPct val="100000"/>
              </a:lnSpc>
            </a:pPr>
            <a:r>
              <a:rPr lang="en-US" sz="4000" spc="-1" dirty="0">
                <a:solidFill>
                  <a:srgbClr val="000000"/>
                </a:solidFill>
                <a:uFill>
                  <a:solidFill>
                    <a:srgbClr val="FFFFFF"/>
                  </a:solidFill>
                </a:uFill>
                <a:latin typeface="+mj-lt"/>
                <a:ea typeface="Trebuchet MS"/>
              </a:rPr>
              <a:t>Department of Natural Sciences, University of Michigan-Dearborn</a:t>
            </a:r>
            <a:endParaRPr sz="2400" dirty="0">
              <a:latin typeface="+mj-lt"/>
            </a:endParaRPr>
          </a:p>
        </p:txBody>
      </p:sp>
      <p:sp>
        <p:nvSpPr>
          <p:cNvPr id="48" name="CustomShape 5"/>
          <p:cNvSpPr/>
          <p:nvPr/>
        </p:nvSpPr>
        <p:spPr>
          <a:xfrm>
            <a:off x="1082042" y="4472940"/>
            <a:ext cx="9375369" cy="517524"/>
          </a:xfrm>
          <a:prstGeom prst="rect">
            <a:avLst/>
          </a:prstGeom>
          <a:solidFill>
            <a:srgbClr val="020B2D"/>
          </a:solidFill>
          <a:ln w="9360">
            <a:solidFill>
              <a:srgbClr val="4A7DBA"/>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76680" tIns="38520" rIns="76680" bIns="38520" anchor="ctr"/>
          <a:lstStyle/>
          <a:p>
            <a:pPr algn="ctr">
              <a:lnSpc>
                <a:spcPct val="100000"/>
              </a:lnSpc>
            </a:pPr>
            <a:r>
              <a:rPr lang="en-US" sz="4000" spc="-1" dirty="0">
                <a:solidFill>
                  <a:srgbClr val="FFFFFF"/>
                </a:solidFill>
                <a:uFill>
                  <a:solidFill>
                    <a:srgbClr val="FFFFFF"/>
                  </a:solidFill>
                </a:uFill>
                <a:latin typeface="+mj-lt"/>
                <a:ea typeface="Trebuchet MS"/>
              </a:rPr>
              <a:t>Abstract</a:t>
            </a:r>
            <a:endParaRPr sz="2000" dirty="0">
              <a:latin typeface="+mj-lt"/>
            </a:endParaRPr>
          </a:p>
        </p:txBody>
      </p:sp>
      <p:sp>
        <p:nvSpPr>
          <p:cNvPr id="51" name="CustomShape 8 1"/>
          <p:cNvSpPr/>
          <p:nvPr/>
        </p:nvSpPr>
        <p:spPr>
          <a:xfrm>
            <a:off x="1082042" y="13845542"/>
            <a:ext cx="9381744" cy="507600"/>
          </a:xfrm>
          <a:prstGeom prst="rect">
            <a:avLst/>
          </a:prstGeom>
          <a:solidFill>
            <a:srgbClr val="020B2D"/>
          </a:solidFill>
          <a:ln w="9360">
            <a:solidFill>
              <a:srgbClr val="4A7DBA"/>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76680" tIns="38520" rIns="76680" bIns="38520" anchor="ctr"/>
          <a:lstStyle/>
          <a:p>
            <a:pPr algn="ctr">
              <a:lnSpc>
                <a:spcPct val="100000"/>
              </a:lnSpc>
            </a:pPr>
            <a:r>
              <a:rPr lang="en-US" sz="4000" spc="-1" dirty="0">
                <a:solidFill>
                  <a:srgbClr val="FFFFFF"/>
                </a:solidFill>
                <a:uFill>
                  <a:solidFill>
                    <a:srgbClr val="FFFFFF"/>
                  </a:solidFill>
                </a:uFill>
                <a:latin typeface="+mj-lt"/>
                <a:ea typeface="Trebuchet MS"/>
              </a:rPr>
              <a:t>Theory</a:t>
            </a:r>
            <a:endParaRPr sz="2000" dirty="0">
              <a:latin typeface="+mj-lt"/>
            </a:endParaRPr>
          </a:p>
        </p:txBody>
      </p:sp>
      <p:sp>
        <p:nvSpPr>
          <p:cNvPr id="52" name="CustomShape 9"/>
          <p:cNvSpPr/>
          <p:nvPr/>
        </p:nvSpPr>
        <p:spPr>
          <a:xfrm>
            <a:off x="33101280" y="3968496"/>
            <a:ext cx="10058400" cy="28382976"/>
          </a:xfrm>
          <a:prstGeom prst="rect">
            <a:avLst/>
          </a:prstGeom>
          <a:solidFill>
            <a:srgbClr val="FFFFFF"/>
          </a:solidFill>
          <a:ln w="9360">
            <a:solidFill>
              <a:srgbClr val="4A7DBA"/>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58" name="CustomShape 15"/>
          <p:cNvSpPr/>
          <p:nvPr/>
        </p:nvSpPr>
        <p:spPr>
          <a:xfrm>
            <a:off x="33472245" y="23712271"/>
            <a:ext cx="9372600" cy="507600"/>
          </a:xfrm>
          <a:prstGeom prst="rect">
            <a:avLst/>
          </a:prstGeom>
          <a:solidFill>
            <a:srgbClr val="020B2D"/>
          </a:solidFill>
          <a:ln w="9360">
            <a:solidFill>
              <a:srgbClr val="4A7DBA"/>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76680" tIns="38520" rIns="76680" bIns="38520" anchor="ctr"/>
          <a:lstStyle/>
          <a:p>
            <a:pPr algn="ctr">
              <a:lnSpc>
                <a:spcPct val="100000"/>
              </a:lnSpc>
            </a:pPr>
            <a:r>
              <a:rPr lang="en-US" sz="4000" spc="-1" dirty="0">
                <a:solidFill>
                  <a:srgbClr val="FFFFFF"/>
                </a:solidFill>
                <a:uFill>
                  <a:solidFill>
                    <a:srgbClr val="FFFFFF"/>
                  </a:solidFill>
                </a:uFill>
                <a:latin typeface="+mj-lt"/>
                <a:ea typeface="Trebuchet MS"/>
              </a:rPr>
              <a:t>References</a:t>
            </a:r>
            <a:endParaRPr sz="2000" dirty="0">
              <a:latin typeface="+mj-lt"/>
            </a:endParaRPr>
          </a:p>
        </p:txBody>
      </p:sp>
      <p:sp>
        <p:nvSpPr>
          <p:cNvPr id="59" name="CustomShape 16"/>
          <p:cNvSpPr/>
          <p:nvPr/>
        </p:nvSpPr>
        <p:spPr>
          <a:xfrm>
            <a:off x="33472244" y="27665431"/>
            <a:ext cx="9372600" cy="507600"/>
          </a:xfrm>
          <a:prstGeom prst="rect">
            <a:avLst/>
          </a:prstGeom>
          <a:solidFill>
            <a:srgbClr val="020B2D"/>
          </a:solidFill>
          <a:ln w="9360">
            <a:solidFill>
              <a:srgbClr val="4A7DBA"/>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76680" tIns="38520" rIns="76680" bIns="38520" anchor="ctr"/>
          <a:lstStyle/>
          <a:p>
            <a:pPr algn="ctr">
              <a:lnSpc>
                <a:spcPct val="100000"/>
              </a:lnSpc>
            </a:pPr>
            <a:r>
              <a:rPr lang="en-US" sz="4000" spc="-1" dirty="0">
                <a:solidFill>
                  <a:srgbClr val="FFFFFF"/>
                </a:solidFill>
                <a:uFill>
                  <a:solidFill>
                    <a:srgbClr val="FFFFFF"/>
                  </a:solidFill>
                </a:uFill>
                <a:latin typeface="+mj-lt"/>
                <a:ea typeface="Trebuchet MS"/>
              </a:rPr>
              <a:t>Acknowledgments</a:t>
            </a:r>
            <a:endParaRPr sz="2000" dirty="0">
              <a:latin typeface="+mj-lt"/>
            </a:endParaRPr>
          </a:p>
        </p:txBody>
      </p:sp>
      <p:sp>
        <p:nvSpPr>
          <p:cNvPr id="71" name="CustomShape 23"/>
          <p:cNvSpPr/>
          <p:nvPr/>
        </p:nvSpPr>
        <p:spPr>
          <a:xfrm>
            <a:off x="33445923" y="4471416"/>
            <a:ext cx="9372600" cy="507600"/>
          </a:xfrm>
          <a:prstGeom prst="rect">
            <a:avLst/>
          </a:prstGeom>
          <a:solidFill>
            <a:srgbClr val="020B2D"/>
          </a:solidFill>
          <a:ln w="9360">
            <a:solidFill>
              <a:srgbClr val="4A7DBA"/>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76680" tIns="38520" rIns="76680" bIns="38520" anchor="ctr"/>
          <a:lstStyle/>
          <a:p>
            <a:pPr algn="ctr">
              <a:lnSpc>
                <a:spcPct val="100000"/>
              </a:lnSpc>
            </a:pPr>
            <a:r>
              <a:rPr lang="en-US" sz="4000" spc="-1">
                <a:solidFill>
                  <a:srgbClr val="FFFFFF"/>
                </a:solidFill>
                <a:uFill>
                  <a:solidFill>
                    <a:srgbClr val="FFFFFF"/>
                  </a:solidFill>
                </a:uFill>
                <a:latin typeface="+mj-lt"/>
                <a:ea typeface="Trebuchet MS"/>
              </a:rPr>
              <a:t>Discussion</a:t>
            </a:r>
            <a:endParaRPr sz="2000">
              <a:latin typeface="+mj-lt"/>
            </a:endParaRPr>
          </a:p>
        </p:txBody>
      </p:sp>
      <p:sp>
        <p:nvSpPr>
          <p:cNvPr id="73" name="CustomShape 25"/>
          <p:cNvSpPr/>
          <p:nvPr/>
        </p:nvSpPr>
        <p:spPr>
          <a:xfrm>
            <a:off x="33499955" y="15223823"/>
            <a:ext cx="9372600" cy="507600"/>
          </a:xfrm>
          <a:prstGeom prst="rect">
            <a:avLst/>
          </a:prstGeom>
          <a:solidFill>
            <a:srgbClr val="020B2D"/>
          </a:solidFill>
          <a:ln w="9360">
            <a:solidFill>
              <a:srgbClr val="4A7DBA"/>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76680" tIns="38520" rIns="76680" bIns="38520" anchor="ctr"/>
          <a:lstStyle/>
          <a:p>
            <a:pPr algn="ctr">
              <a:lnSpc>
                <a:spcPct val="100000"/>
              </a:lnSpc>
            </a:pPr>
            <a:r>
              <a:rPr lang="en-US" sz="4000" spc="-1" dirty="0">
                <a:solidFill>
                  <a:srgbClr val="FFFFFF"/>
                </a:solidFill>
                <a:uFill>
                  <a:solidFill>
                    <a:srgbClr val="FFFFFF"/>
                  </a:solidFill>
                </a:uFill>
                <a:latin typeface="+mj-lt"/>
                <a:ea typeface="Trebuchet MS"/>
              </a:rPr>
              <a:t>Conclusions</a:t>
            </a:r>
            <a:endParaRPr sz="2000" dirty="0">
              <a:latin typeface="+mj-lt"/>
            </a:endParaRPr>
          </a:p>
        </p:txBody>
      </p:sp>
      <p:pic>
        <p:nvPicPr>
          <p:cNvPr id="40" name="Picture 39" descr="C:\Users\Krisanu\AppData\Local\Microsoft\Windows\Temporary Internet Files\Content.IE5\8051PKJC\UMDearborn_vertical_white.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9375514" y="238249"/>
            <a:ext cx="3739771" cy="3604348"/>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p:cNvSpPr txBox="1"/>
          <p:nvPr/>
        </p:nvSpPr>
        <p:spPr>
          <a:xfrm>
            <a:off x="1068185" y="5641500"/>
            <a:ext cx="9372600" cy="7848302"/>
          </a:xfrm>
          <a:prstGeom prst="rect">
            <a:avLst/>
          </a:prstGeom>
          <a:noFill/>
          <a:ln>
            <a:noFill/>
          </a:ln>
        </p:spPr>
        <p:txBody>
          <a:bodyPr wrap="square" rtlCol="0">
            <a:spAutoFit/>
          </a:bodyPr>
          <a:lstStyle/>
          <a:p>
            <a:r>
              <a:rPr lang="en-US" sz="2800" dirty="0"/>
              <a:t>The radii of semiconductor quantum dots were estimated indirectly by using photoluminescence spectroscopy to determine their </a:t>
            </a:r>
            <a:r>
              <a:rPr lang="en-US" sz="2800" dirty="0" smtClean="0"/>
              <a:t>band gap </a:t>
            </a:r>
            <a:r>
              <a:rPr lang="en-US" sz="2800" dirty="0"/>
              <a:t>energies.  The quantum dot samples were </a:t>
            </a:r>
            <a:r>
              <a:rPr lang="en-US" sz="2800" dirty="0" err="1"/>
              <a:t>InP</a:t>
            </a:r>
            <a:r>
              <a:rPr lang="en-US" sz="2800" dirty="0"/>
              <a:t> </a:t>
            </a:r>
            <a:r>
              <a:rPr lang="en-US" sz="2800" dirty="0" err="1"/>
              <a:t>nano</a:t>
            </a:r>
            <a:r>
              <a:rPr lang="en-US" sz="2800" dirty="0"/>
              <a:t>-sized crystals suspended in solution, sorted by size by the manufacturer into four separate vials.  Samples were excited with 405 nm radiation and the spectrum of their visible fluorescence was recorded.  Using the Schrödinger equation and a particle-in-a-box model their radii were estimated based on the difference between the measured </a:t>
            </a:r>
            <a:r>
              <a:rPr lang="en-US" sz="2800" dirty="0" smtClean="0"/>
              <a:t>band gap </a:t>
            </a:r>
            <a:r>
              <a:rPr lang="en-US" sz="2800" dirty="0"/>
              <a:t>energy and </a:t>
            </a:r>
            <a:r>
              <a:rPr lang="en-US" sz="2800" dirty="0" err="1"/>
              <a:t>InP’s</a:t>
            </a:r>
            <a:r>
              <a:rPr lang="en-US" sz="2800" dirty="0"/>
              <a:t> bulk </a:t>
            </a:r>
            <a:r>
              <a:rPr lang="en-US" sz="2800" dirty="0" smtClean="0"/>
              <a:t>band gap </a:t>
            </a:r>
            <a:r>
              <a:rPr lang="en-US" sz="2800" dirty="0"/>
              <a:t>arising from quantum confinement.  The measured radii ranged from 2.31 ± 0.2 nm for dots exhibiting green emission, to 2.87 ± 0.1 nm for ones exhibiting red emission.  Results were within 2% of the manufacturer reported values.  The spectra below room temperature were also recorded, showing a slight </a:t>
            </a:r>
            <a:r>
              <a:rPr lang="en-US" sz="2800" dirty="0" smtClean="0"/>
              <a:t>band gap </a:t>
            </a:r>
            <a:r>
              <a:rPr lang="en-US" sz="2800" dirty="0"/>
              <a:t>energy increase at the lower temperature.</a:t>
            </a:r>
            <a:endParaRPr lang="en-US" sz="2800" dirty="0">
              <a:noFill/>
            </a:endParaRPr>
          </a:p>
        </p:txBody>
      </p:sp>
      <p:sp>
        <p:nvSpPr>
          <p:cNvPr id="4" name="TextBox 3"/>
          <p:cNvSpPr txBox="1"/>
          <p:nvPr/>
        </p:nvSpPr>
        <p:spPr>
          <a:xfrm>
            <a:off x="1082042" y="14890175"/>
            <a:ext cx="9375369" cy="954107"/>
          </a:xfrm>
          <a:prstGeom prst="rect">
            <a:avLst/>
          </a:prstGeom>
          <a:noFill/>
          <a:ln>
            <a:noFill/>
          </a:ln>
        </p:spPr>
        <p:txBody>
          <a:bodyPr wrap="square" rtlCol="0">
            <a:spAutoFit/>
          </a:bodyPr>
          <a:lstStyle/>
          <a:p>
            <a:r>
              <a:rPr lang="en-US" sz="2800" dirty="0"/>
              <a:t>The quantum dots can be represented by the </a:t>
            </a:r>
            <a:r>
              <a:rPr lang="en-US" sz="2800" dirty="0" smtClean="0"/>
              <a:t>particle-in-a-box </a:t>
            </a:r>
            <a:r>
              <a:rPr lang="en-US" sz="2800" dirty="0"/>
              <a:t>model from quantum </a:t>
            </a:r>
            <a:r>
              <a:rPr lang="en-US" sz="2800" dirty="0" smtClean="0"/>
              <a:t>mechanics, seen in Fig. (1)</a:t>
            </a:r>
            <a:endParaRPr lang="en-US" sz="2800" dirty="0"/>
          </a:p>
        </p:txBody>
      </p:sp>
      <p:pic>
        <p:nvPicPr>
          <p:cNvPr id="54" name="Picture 53" descr="IguanaTex_tmp.png"/>
          <p:cNvPicPr>
            <a:picLocks noChangeAspect="1"/>
          </p:cNvPicPr>
          <p:nvPr>
            <p:custDataLst>
              <p:tags r:id="rId1"/>
            </p:custDataLst>
          </p:nvPr>
        </p:nvPicPr>
        <p:blipFill>
          <a:blip r:embed="rId5" cstate="print"/>
          <a:stretch>
            <a:fillRect/>
          </a:stretch>
        </p:blipFill>
        <p:spPr>
          <a:xfrm>
            <a:off x="1075836" y="28006151"/>
            <a:ext cx="9438784" cy="954701"/>
          </a:xfrm>
          <a:prstGeom prst="rect">
            <a:avLst/>
          </a:prstGeom>
        </p:spPr>
      </p:pic>
      <p:sp>
        <p:nvSpPr>
          <p:cNvPr id="64" name="TextBox 63"/>
          <p:cNvSpPr txBox="1"/>
          <p:nvPr/>
        </p:nvSpPr>
        <p:spPr>
          <a:xfrm>
            <a:off x="1113906" y="29559713"/>
            <a:ext cx="9372600" cy="2677656"/>
          </a:xfrm>
          <a:prstGeom prst="rect">
            <a:avLst/>
          </a:prstGeom>
          <a:noFill/>
          <a:ln>
            <a:noFill/>
          </a:ln>
        </p:spPr>
        <p:txBody>
          <a:bodyPr wrap="square" rtlCol="0">
            <a:spAutoFit/>
          </a:bodyPr>
          <a:lstStyle/>
          <a:p>
            <a:r>
              <a:rPr lang="en-US" sz="2800" dirty="0"/>
              <a:t>Where </a:t>
            </a:r>
            <a:r>
              <a:rPr lang="en-US" sz="2800" dirty="0">
                <a:latin typeface="Arial" panose="020B0604020202020204" pitchFamily="34" charset="0"/>
              </a:rPr>
              <a:t>ħ</a:t>
            </a:r>
            <a:r>
              <a:rPr lang="en-US" sz="2800" dirty="0"/>
              <a:t> is P</a:t>
            </a:r>
            <a:r>
              <a:rPr lang="en-US" sz="2800" dirty="0" smtClean="0"/>
              <a:t>lanck’s </a:t>
            </a:r>
            <a:r>
              <a:rPr lang="en-US" sz="2800" dirty="0"/>
              <a:t>constant, m</a:t>
            </a:r>
            <a:r>
              <a:rPr lang="en-US" sz="2800" baseline="-25000" dirty="0"/>
              <a:t>e </a:t>
            </a:r>
            <a:r>
              <a:rPr lang="en-US" sz="2800" dirty="0"/>
              <a:t> and </a:t>
            </a:r>
            <a:r>
              <a:rPr lang="en-US" sz="2800" dirty="0" err="1"/>
              <a:t>m</a:t>
            </a:r>
            <a:r>
              <a:rPr lang="en-US" sz="2800" baseline="-25000" dirty="0" err="1"/>
              <a:t>h</a:t>
            </a:r>
            <a:r>
              <a:rPr lang="en-US" sz="2800" dirty="0"/>
              <a:t> are the electron and electron hole masses, respectively, </a:t>
            </a:r>
            <a:r>
              <a:rPr lang="en-US" sz="2800" dirty="0" err="1" smtClean="0"/>
              <a:t>E</a:t>
            </a:r>
            <a:r>
              <a:rPr lang="en-US" sz="2800" baseline="-25000" dirty="0" err="1" smtClean="0"/>
              <a:t>g,bulk</a:t>
            </a:r>
            <a:r>
              <a:rPr lang="en-US" sz="2800" baseline="-25000" dirty="0" smtClean="0"/>
              <a:t> </a:t>
            </a:r>
            <a:r>
              <a:rPr lang="en-US" sz="2800" dirty="0" smtClean="0"/>
              <a:t> </a:t>
            </a:r>
            <a:r>
              <a:rPr lang="en-US" sz="2800" dirty="0"/>
              <a:t>i</a:t>
            </a:r>
            <a:r>
              <a:rPr lang="en-US" sz="2800" dirty="0" smtClean="0"/>
              <a:t>s </a:t>
            </a:r>
            <a:r>
              <a:rPr lang="en-US" sz="2800" dirty="0"/>
              <a:t>the band gap energy </a:t>
            </a:r>
            <a:r>
              <a:rPr lang="en-US" sz="2800" dirty="0" smtClean="0"/>
              <a:t>for bulk </a:t>
            </a:r>
            <a:r>
              <a:rPr lang="en-US" sz="2800" dirty="0" err="1"/>
              <a:t>InP</a:t>
            </a:r>
            <a:r>
              <a:rPr lang="en-US" sz="2800" dirty="0"/>
              <a:t>, and </a:t>
            </a:r>
            <a:r>
              <a:rPr lang="en-US" sz="2800" dirty="0" err="1" smtClean="0"/>
              <a:t>E</a:t>
            </a:r>
            <a:r>
              <a:rPr lang="en-US" sz="2800" baseline="-25000" dirty="0" err="1" smtClean="0"/>
              <a:t>g,dot</a:t>
            </a:r>
            <a:r>
              <a:rPr lang="en-US" sz="2800" dirty="0" smtClean="0"/>
              <a:t> </a:t>
            </a:r>
            <a:r>
              <a:rPr lang="en-US" sz="2800" dirty="0"/>
              <a:t>is </a:t>
            </a:r>
            <a:r>
              <a:rPr lang="en-US" sz="2800" dirty="0" smtClean="0"/>
              <a:t>the band gap energy of a quantum dot, obtained from </a:t>
            </a:r>
            <a:r>
              <a:rPr lang="en-US" sz="2800" dirty="0"/>
              <a:t>our photoluminescence </a:t>
            </a:r>
            <a:r>
              <a:rPr lang="en-US" sz="2800" dirty="0" smtClean="0"/>
              <a:t>spectroscopy. The band gap for a semiconductor is illustrated in Fig. (2).</a:t>
            </a:r>
            <a:endParaRPr lang="en-US" sz="2800" dirty="0"/>
          </a:p>
        </p:txBody>
      </p:sp>
      <p:sp>
        <p:nvSpPr>
          <p:cNvPr id="67" name="CustomShape 1 3"/>
          <p:cNvSpPr/>
          <p:nvPr/>
        </p:nvSpPr>
        <p:spPr>
          <a:xfrm>
            <a:off x="22311360" y="3968496"/>
            <a:ext cx="10058400" cy="28382976"/>
          </a:xfrm>
          <a:prstGeom prst="rect">
            <a:avLst/>
          </a:prstGeom>
          <a:solidFill>
            <a:srgbClr val="FFFFFF"/>
          </a:solidFill>
          <a:ln w="9360">
            <a:solidFill>
              <a:srgbClr val="4A7DBA"/>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55" name="CustomShape 12 1"/>
          <p:cNvSpPr/>
          <p:nvPr/>
        </p:nvSpPr>
        <p:spPr>
          <a:xfrm>
            <a:off x="22584303" y="4471416"/>
            <a:ext cx="9372600" cy="507600"/>
          </a:xfrm>
          <a:prstGeom prst="rect">
            <a:avLst/>
          </a:prstGeom>
          <a:solidFill>
            <a:srgbClr val="020B2D"/>
          </a:solidFill>
          <a:ln w="9360">
            <a:solidFill>
              <a:srgbClr val="4A7DBA"/>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76680" tIns="38520" rIns="76680" bIns="38520" anchor="ctr"/>
          <a:lstStyle/>
          <a:p>
            <a:pPr algn="ctr">
              <a:lnSpc>
                <a:spcPct val="100000"/>
              </a:lnSpc>
            </a:pPr>
            <a:r>
              <a:rPr lang="en-US" sz="4000" spc="-1">
                <a:solidFill>
                  <a:srgbClr val="FFFFFF"/>
                </a:solidFill>
                <a:uFill>
                  <a:solidFill>
                    <a:srgbClr val="FFFFFF"/>
                  </a:solidFill>
                </a:uFill>
                <a:latin typeface="+mj-lt"/>
                <a:ea typeface="Trebuchet MS"/>
              </a:rPr>
              <a:t>Results</a:t>
            </a:r>
            <a:endParaRPr sz="2000">
              <a:latin typeface="+mj-lt"/>
            </a:endParaRPr>
          </a:p>
        </p:txBody>
      </p:sp>
      <p:sp>
        <p:nvSpPr>
          <p:cNvPr id="68" name="CustomShape 12 2"/>
          <p:cNvSpPr/>
          <p:nvPr/>
        </p:nvSpPr>
        <p:spPr>
          <a:xfrm>
            <a:off x="12989361" y="4826094"/>
            <a:ext cx="8325253" cy="1546226"/>
          </a:xfrm>
          <a:prstGeom prst="roundRect">
            <a:avLst/>
          </a:prstGeom>
          <a:solidFill>
            <a:schemeClr val="accent2">
              <a:lumMod val="40000"/>
              <a:lumOff val="60000"/>
            </a:schemeClr>
          </a:solidFill>
          <a:ln w="9360">
            <a:solidFill>
              <a:schemeClr val="bg1">
                <a:lumMod val="50000"/>
              </a:schemeClr>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76680" tIns="38520" rIns="76680" bIns="38520" anchor="ctr"/>
          <a:lstStyle/>
          <a:p>
            <a:pPr algn="ctr">
              <a:lnSpc>
                <a:spcPct val="100000"/>
              </a:lnSpc>
            </a:pPr>
            <a:r>
              <a:rPr lang="en-US" sz="4000" spc="-1" dirty="0">
                <a:uFill>
                  <a:solidFill>
                    <a:srgbClr val="FFFFFF"/>
                  </a:solidFill>
                </a:uFill>
                <a:latin typeface="+mj-lt"/>
                <a:ea typeface="Trebuchet MS"/>
              </a:rPr>
              <a:t>Conduction Band</a:t>
            </a:r>
            <a:endParaRPr sz="2000" dirty="0">
              <a:latin typeface="+mj-lt"/>
            </a:endParaRPr>
          </a:p>
        </p:txBody>
      </p:sp>
      <p:sp>
        <p:nvSpPr>
          <p:cNvPr id="69" name="CustomShape 12 3"/>
          <p:cNvSpPr/>
          <p:nvPr/>
        </p:nvSpPr>
        <p:spPr>
          <a:xfrm>
            <a:off x="12933941" y="9093299"/>
            <a:ext cx="8325253" cy="1546226"/>
          </a:xfrm>
          <a:prstGeom prst="roundRect">
            <a:avLst/>
          </a:prstGeom>
          <a:solidFill>
            <a:schemeClr val="accent5">
              <a:lumMod val="60000"/>
              <a:lumOff val="40000"/>
            </a:schemeClr>
          </a:solidFill>
          <a:ln w="9360">
            <a:solidFill>
              <a:schemeClr val="bg1">
                <a:lumMod val="50000"/>
              </a:schemeClr>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76680" tIns="38520" rIns="76680" bIns="38520" anchor="ctr"/>
          <a:lstStyle/>
          <a:p>
            <a:pPr algn="ctr">
              <a:lnSpc>
                <a:spcPct val="100000"/>
              </a:lnSpc>
            </a:pPr>
            <a:r>
              <a:rPr lang="en-US" sz="4000" spc="-1" dirty="0">
                <a:uFill>
                  <a:solidFill>
                    <a:srgbClr val="FFFFFF"/>
                  </a:solidFill>
                </a:uFill>
                <a:latin typeface="+mj-lt"/>
                <a:ea typeface="Trebuchet MS"/>
              </a:rPr>
              <a:t>Valence Band</a:t>
            </a:r>
            <a:endParaRPr sz="2000" dirty="0">
              <a:latin typeface="+mj-lt"/>
            </a:endParaRPr>
          </a:p>
        </p:txBody>
      </p:sp>
      <p:sp>
        <p:nvSpPr>
          <p:cNvPr id="22" name="Arrow: Up 21"/>
          <p:cNvSpPr/>
          <p:nvPr/>
        </p:nvSpPr>
        <p:spPr>
          <a:xfrm>
            <a:off x="11574782" y="4861122"/>
            <a:ext cx="1285759" cy="5792704"/>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rot="16200000">
            <a:off x="11295907" y="7619576"/>
            <a:ext cx="1926636" cy="523220"/>
          </a:xfrm>
          <a:prstGeom prst="rect">
            <a:avLst/>
          </a:prstGeom>
          <a:noFill/>
          <a:ln>
            <a:noFill/>
          </a:ln>
        </p:spPr>
        <p:txBody>
          <a:bodyPr wrap="square" rtlCol="0">
            <a:spAutoFit/>
          </a:bodyPr>
          <a:lstStyle/>
          <a:p>
            <a:r>
              <a:rPr lang="en-US" sz="2800" dirty="0"/>
              <a:t>ENERGY</a:t>
            </a:r>
            <a:endParaRPr lang="en-US" dirty="0"/>
          </a:p>
        </p:txBody>
      </p:sp>
      <p:sp>
        <p:nvSpPr>
          <p:cNvPr id="24" name="Arrow: Up-Down 23"/>
          <p:cNvSpPr/>
          <p:nvPr/>
        </p:nvSpPr>
        <p:spPr>
          <a:xfrm>
            <a:off x="14218506" y="6372320"/>
            <a:ext cx="767956" cy="2720979"/>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5029761" y="7409644"/>
            <a:ext cx="3966292" cy="646331"/>
          </a:xfrm>
          <a:prstGeom prst="rect">
            <a:avLst/>
          </a:prstGeom>
          <a:noFill/>
          <a:ln>
            <a:noFill/>
          </a:ln>
        </p:spPr>
        <p:txBody>
          <a:bodyPr wrap="square" rtlCol="0">
            <a:spAutoFit/>
          </a:bodyPr>
          <a:lstStyle/>
          <a:p>
            <a:r>
              <a:rPr lang="en-US" sz="3600" dirty="0"/>
              <a:t>Band gap energy</a:t>
            </a:r>
            <a:endParaRPr lang="en-US" dirty="0"/>
          </a:p>
        </p:txBody>
      </p:sp>
      <p:sp>
        <p:nvSpPr>
          <p:cNvPr id="70" name="TextBox 69"/>
          <p:cNvSpPr txBox="1"/>
          <p:nvPr/>
        </p:nvSpPr>
        <p:spPr>
          <a:xfrm>
            <a:off x="11859490" y="11429999"/>
            <a:ext cx="9372600" cy="2246769"/>
          </a:xfrm>
          <a:prstGeom prst="rect">
            <a:avLst/>
          </a:prstGeom>
          <a:noFill/>
          <a:ln>
            <a:noFill/>
          </a:ln>
        </p:spPr>
        <p:txBody>
          <a:bodyPr wrap="square" rtlCol="0">
            <a:spAutoFit/>
          </a:bodyPr>
          <a:lstStyle/>
          <a:p>
            <a:r>
              <a:rPr lang="en-US" sz="2800" b="1" i="1" dirty="0" smtClean="0"/>
              <a:t>Figure 2: </a:t>
            </a:r>
            <a:r>
              <a:rPr lang="en-US" sz="2800" i="1" dirty="0" smtClean="0"/>
              <a:t>The </a:t>
            </a:r>
            <a:r>
              <a:rPr lang="en-US" sz="2800" i="1" dirty="0"/>
              <a:t>band gap energy for a </a:t>
            </a:r>
            <a:r>
              <a:rPr lang="en-US" sz="2800" i="1" dirty="0" smtClean="0"/>
              <a:t>semiconductor </a:t>
            </a:r>
            <a:r>
              <a:rPr lang="en-US" sz="2800" i="1" dirty="0"/>
              <a:t>is shown above. The larger the band gap energy, the more energy required to excite electrons from the valence band to the conduction </a:t>
            </a:r>
            <a:r>
              <a:rPr lang="en-US" sz="2800" i="1" dirty="0" smtClean="0"/>
              <a:t>band, where they are free to move as charge carriers</a:t>
            </a:r>
            <a:endParaRPr lang="en-US" sz="2800" i="1" dirty="0"/>
          </a:p>
        </p:txBody>
      </p:sp>
      <p:pic>
        <p:nvPicPr>
          <p:cNvPr id="32" name="Picture 31"/>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22517613" y="5488108"/>
            <a:ext cx="9756648" cy="7339584"/>
          </a:xfrm>
          <a:prstGeom prst="rect">
            <a:avLst/>
          </a:prstGeom>
        </p:spPr>
      </p:pic>
      <p:sp>
        <p:nvSpPr>
          <p:cNvPr id="33" name="TextBox 32"/>
          <p:cNvSpPr txBox="1"/>
          <p:nvPr/>
        </p:nvSpPr>
        <p:spPr>
          <a:xfrm>
            <a:off x="11889035" y="15364692"/>
            <a:ext cx="9372600" cy="1815882"/>
          </a:xfrm>
          <a:prstGeom prst="rect">
            <a:avLst/>
          </a:prstGeom>
          <a:noFill/>
          <a:ln>
            <a:noFill/>
          </a:ln>
        </p:spPr>
        <p:txBody>
          <a:bodyPr wrap="square" rtlCol="0">
            <a:spAutoFit/>
          </a:bodyPr>
          <a:lstStyle/>
          <a:p>
            <a:r>
              <a:rPr lang="en-US" sz="2800" dirty="0"/>
              <a:t>We had four separate </a:t>
            </a:r>
            <a:r>
              <a:rPr lang="en-US" sz="2800" dirty="0" smtClean="0"/>
              <a:t>vials that we obtained from the </a:t>
            </a:r>
            <a:r>
              <a:rPr lang="en-US" sz="2800" dirty="0" err="1" smtClean="0"/>
              <a:t>Cenco</a:t>
            </a:r>
            <a:r>
              <a:rPr lang="en-US" sz="2800" dirty="0" smtClean="0"/>
              <a:t> company, </a:t>
            </a:r>
            <a:r>
              <a:rPr lang="en-US" sz="2800" dirty="0"/>
              <a:t>each </a:t>
            </a:r>
            <a:r>
              <a:rPr lang="en-US" sz="2800" dirty="0" smtClean="0"/>
              <a:t>containing </a:t>
            </a:r>
            <a:r>
              <a:rPr lang="en-US" sz="2800" dirty="0"/>
              <a:t>differently sized </a:t>
            </a:r>
            <a:r>
              <a:rPr lang="en-US" sz="2800" dirty="0" err="1" smtClean="0"/>
              <a:t>InP</a:t>
            </a:r>
            <a:r>
              <a:rPr lang="en-US" sz="2800" dirty="0" smtClean="0"/>
              <a:t> quantum </a:t>
            </a:r>
            <a:r>
              <a:rPr lang="en-US" sz="2800" dirty="0" smtClean="0"/>
              <a:t>dots </a:t>
            </a:r>
            <a:r>
              <a:rPr lang="en-US" sz="2800" dirty="0"/>
              <a:t>of </a:t>
            </a:r>
            <a:r>
              <a:rPr lang="en-US" sz="2800" dirty="0" smtClean="0"/>
              <a:t>unknown </a:t>
            </a:r>
            <a:r>
              <a:rPr lang="en-US" sz="2800" dirty="0"/>
              <a:t>radius. We </a:t>
            </a:r>
            <a:r>
              <a:rPr lang="en-US" sz="2800" dirty="0" smtClean="0"/>
              <a:t>beamed 405 </a:t>
            </a:r>
            <a:r>
              <a:rPr lang="en-US" sz="2800" dirty="0"/>
              <a:t>nm UV light  on each sample while taking a spectrum. </a:t>
            </a:r>
          </a:p>
        </p:txBody>
      </p:sp>
      <p:sp>
        <p:nvSpPr>
          <p:cNvPr id="34" name="TextBox 33"/>
          <p:cNvSpPr txBox="1"/>
          <p:nvPr/>
        </p:nvSpPr>
        <p:spPr>
          <a:xfrm>
            <a:off x="11889035" y="26032692"/>
            <a:ext cx="9372600" cy="4832092"/>
          </a:xfrm>
          <a:prstGeom prst="rect">
            <a:avLst/>
          </a:prstGeom>
          <a:noFill/>
          <a:ln>
            <a:noFill/>
          </a:ln>
        </p:spPr>
        <p:txBody>
          <a:bodyPr wrap="square" rtlCol="0">
            <a:spAutoFit/>
          </a:bodyPr>
          <a:lstStyle/>
          <a:p>
            <a:r>
              <a:rPr lang="en-US" sz="2800" dirty="0"/>
              <a:t>Depending on the particle size, a different color light was emitted in the visible </a:t>
            </a:r>
            <a:r>
              <a:rPr lang="en-US" sz="2800" dirty="0" smtClean="0"/>
              <a:t>spectrum: </a:t>
            </a:r>
            <a:r>
              <a:rPr lang="en-US" sz="2800" dirty="0"/>
              <a:t>green, yellow, orange, and </a:t>
            </a:r>
            <a:r>
              <a:rPr lang="en-US" sz="2800" dirty="0" smtClean="0"/>
              <a:t>red, seen in Fig. (3). The </a:t>
            </a:r>
            <a:r>
              <a:rPr lang="en-US" sz="2800" dirty="0" smtClean="0"/>
              <a:t>wavelength at maximum (or peak) intensity was converted </a:t>
            </a:r>
            <a:r>
              <a:rPr lang="en-US" sz="2800" dirty="0" smtClean="0"/>
              <a:t>into energy and used to solve for the radius. We conducted this experiment for the vials at room temperature (23</a:t>
            </a:r>
            <a:r>
              <a:rPr lang="en-US" sz="2800" baseline="30000" dirty="0" smtClean="0"/>
              <a:t>o </a:t>
            </a:r>
            <a:r>
              <a:rPr lang="en-US" sz="2800" dirty="0" smtClean="0"/>
              <a:t>C) and at 19</a:t>
            </a:r>
            <a:r>
              <a:rPr lang="en-US" sz="2800" baseline="30000" dirty="0" smtClean="0"/>
              <a:t>o </a:t>
            </a:r>
            <a:r>
              <a:rPr lang="en-US" sz="2800" dirty="0" smtClean="0"/>
              <a:t>C.</a:t>
            </a:r>
          </a:p>
          <a:p>
            <a:endParaRPr lang="en-US" sz="2800" dirty="0" smtClean="0"/>
          </a:p>
          <a:p>
            <a:r>
              <a:rPr lang="en-US" sz="2800" dirty="0" smtClean="0"/>
              <a:t>We also calculated the bulk band gap energy for </a:t>
            </a:r>
            <a:r>
              <a:rPr lang="en-US" sz="2800" dirty="0" err="1" smtClean="0"/>
              <a:t>InP</a:t>
            </a:r>
            <a:r>
              <a:rPr lang="en-US" sz="2800" dirty="0" smtClean="0"/>
              <a:t> using Raman spectroscopy. We took the Raman spectrum of a 1 cm</a:t>
            </a:r>
            <a:r>
              <a:rPr lang="en-US" sz="2800" baseline="30000" dirty="0" smtClean="0"/>
              <a:t>2 </a:t>
            </a:r>
            <a:r>
              <a:rPr lang="en-US" sz="2800" dirty="0" smtClean="0"/>
              <a:t> piece of </a:t>
            </a:r>
            <a:r>
              <a:rPr lang="en-US" sz="2800" dirty="0" err="1" smtClean="0"/>
              <a:t>InP</a:t>
            </a:r>
            <a:r>
              <a:rPr lang="en-US" sz="2800" dirty="0" smtClean="0"/>
              <a:t> and converted the peak value into energy.</a:t>
            </a:r>
          </a:p>
        </p:txBody>
      </p:sp>
      <p:pic>
        <p:nvPicPr>
          <p:cNvPr id="43" name="Picture 42"/>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2369820" y="15958895"/>
            <a:ext cx="7086599" cy="7671348"/>
          </a:xfrm>
          <a:prstGeom prst="rect">
            <a:avLst/>
          </a:prstGeom>
        </p:spPr>
      </p:pic>
      <p:sp>
        <p:nvSpPr>
          <p:cNvPr id="49" name="TextBox 48"/>
          <p:cNvSpPr txBox="1"/>
          <p:nvPr/>
        </p:nvSpPr>
        <p:spPr>
          <a:xfrm>
            <a:off x="1083426" y="23718983"/>
            <a:ext cx="9372600" cy="2246769"/>
          </a:xfrm>
          <a:prstGeom prst="rect">
            <a:avLst/>
          </a:prstGeom>
          <a:noFill/>
          <a:ln>
            <a:noFill/>
          </a:ln>
        </p:spPr>
        <p:txBody>
          <a:bodyPr wrap="square" rtlCol="0">
            <a:spAutoFit/>
          </a:bodyPr>
          <a:lstStyle/>
          <a:p>
            <a:r>
              <a:rPr lang="en-US" sz="2800" b="1" i="1" dirty="0" smtClean="0"/>
              <a:t>Figure 1:</a:t>
            </a:r>
            <a:r>
              <a:rPr lang="en-US" sz="2800" dirty="0" smtClean="0"/>
              <a:t> </a:t>
            </a:r>
            <a:r>
              <a:rPr lang="en-US" sz="2800" i="1" dirty="0" smtClean="0"/>
              <a:t>Schematic of the </a:t>
            </a:r>
            <a:r>
              <a:rPr lang="en-US" sz="2800" i="1" dirty="0" smtClean="0"/>
              <a:t>particle-in-a-box </a:t>
            </a:r>
            <a:r>
              <a:rPr lang="en-US" sz="2800" i="1" dirty="0" smtClean="0"/>
              <a:t>problem. The purple sphere is the quantum dot centered at the origin of the box. The “box” goes from –R to +R, where R is the radius of the quantum dot, and the “particles” are electrons and electron holes.</a:t>
            </a:r>
            <a:endParaRPr lang="en-US" sz="2800" b="1" i="1" dirty="0"/>
          </a:p>
        </p:txBody>
      </p:sp>
      <p:sp>
        <p:nvSpPr>
          <p:cNvPr id="50" name="TextBox 49"/>
          <p:cNvSpPr txBox="1"/>
          <p:nvPr/>
        </p:nvSpPr>
        <p:spPr>
          <a:xfrm>
            <a:off x="1051562" y="26558300"/>
            <a:ext cx="9375369" cy="954107"/>
          </a:xfrm>
          <a:prstGeom prst="rect">
            <a:avLst/>
          </a:prstGeom>
          <a:noFill/>
          <a:ln>
            <a:noFill/>
          </a:ln>
        </p:spPr>
        <p:txBody>
          <a:bodyPr wrap="square" rtlCol="0">
            <a:spAutoFit/>
          </a:bodyPr>
          <a:lstStyle/>
          <a:p>
            <a:r>
              <a:rPr lang="en-US" sz="2800" dirty="0" smtClean="0"/>
              <a:t>The </a:t>
            </a:r>
            <a:r>
              <a:rPr lang="en-US" sz="2800" dirty="0"/>
              <a:t>model starts with a derivation from the Schrödinger equation, which can be solved for the radius, R: </a:t>
            </a:r>
          </a:p>
        </p:txBody>
      </p:sp>
      <p:pic>
        <p:nvPicPr>
          <p:cNvPr id="1026" name="Picture 2 1"/>
          <p:cNvPicPr>
            <a:picLocks noChangeAspect="1" noChangeArrowheads="1"/>
          </p:cNvPicPr>
          <p:nvPr/>
        </p:nvPicPr>
        <p:blipFill>
          <a:blip r:embed="rId8" cstate="print"/>
          <a:srcRect/>
          <a:stretch>
            <a:fillRect/>
          </a:stretch>
        </p:blipFill>
        <p:spPr bwMode="auto">
          <a:xfrm>
            <a:off x="11698604" y="17677616"/>
            <a:ext cx="9725025" cy="3567897"/>
          </a:xfrm>
          <a:prstGeom prst="rect">
            <a:avLst/>
          </a:prstGeom>
          <a:noFill/>
          <a:ln w="9525">
            <a:noFill/>
            <a:miter lim="800000"/>
            <a:headEnd/>
            <a:tailEnd/>
          </a:ln>
        </p:spPr>
      </p:pic>
      <p:sp>
        <p:nvSpPr>
          <p:cNvPr id="53" name="CustomShape 8 2"/>
          <p:cNvSpPr/>
          <p:nvPr/>
        </p:nvSpPr>
        <p:spPr>
          <a:xfrm>
            <a:off x="11889034" y="14309500"/>
            <a:ext cx="9372600" cy="507600"/>
          </a:xfrm>
          <a:prstGeom prst="rect">
            <a:avLst/>
          </a:prstGeom>
          <a:solidFill>
            <a:srgbClr val="020B2D"/>
          </a:solidFill>
          <a:ln w="9360">
            <a:solidFill>
              <a:srgbClr val="4A7DBA"/>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76680" tIns="38520" rIns="76680" bIns="38520" anchor="ctr"/>
          <a:lstStyle/>
          <a:p>
            <a:pPr algn="ctr">
              <a:lnSpc>
                <a:spcPct val="100000"/>
              </a:lnSpc>
            </a:pPr>
            <a:r>
              <a:rPr lang="en-US" sz="4000" spc="-1" dirty="0">
                <a:solidFill>
                  <a:srgbClr val="FFFFFF"/>
                </a:solidFill>
                <a:uFill>
                  <a:solidFill>
                    <a:srgbClr val="FFFFFF"/>
                  </a:solidFill>
                </a:uFill>
                <a:latin typeface="+mj-lt"/>
                <a:ea typeface="Trebuchet MS"/>
              </a:rPr>
              <a:t>Methodology</a:t>
            </a:r>
            <a:endParaRPr sz="2000" dirty="0">
              <a:latin typeface="+mj-lt"/>
            </a:endParaRPr>
          </a:p>
        </p:txBody>
      </p:sp>
      <p:sp>
        <p:nvSpPr>
          <p:cNvPr id="56" name="TextBox 55"/>
          <p:cNvSpPr txBox="1"/>
          <p:nvPr/>
        </p:nvSpPr>
        <p:spPr>
          <a:xfrm>
            <a:off x="11905210" y="22478999"/>
            <a:ext cx="9372600" cy="2677656"/>
          </a:xfrm>
          <a:prstGeom prst="rect">
            <a:avLst/>
          </a:prstGeom>
          <a:noFill/>
          <a:ln>
            <a:noFill/>
          </a:ln>
        </p:spPr>
        <p:txBody>
          <a:bodyPr wrap="square" rtlCol="0">
            <a:spAutoFit/>
          </a:bodyPr>
          <a:lstStyle/>
          <a:p>
            <a:r>
              <a:rPr lang="en-US" sz="2800" b="1" i="1" dirty="0" smtClean="0"/>
              <a:t>Figure 3: </a:t>
            </a:r>
            <a:r>
              <a:rPr lang="en-US" sz="2800" i="1" dirty="0" smtClean="0"/>
              <a:t>The image of the four different vials. They emit light in different optical </a:t>
            </a:r>
            <a:r>
              <a:rPr lang="en-US" sz="2800" i="1" dirty="0" smtClean="0"/>
              <a:t>wavelengths, depending on the size of the quantum dot, when </a:t>
            </a:r>
            <a:r>
              <a:rPr lang="en-US" sz="2800" i="1" dirty="0" smtClean="0"/>
              <a:t>excited with UV light. The quantum dots absorb the energy from the UV light and re-emit </a:t>
            </a:r>
            <a:r>
              <a:rPr lang="en-US" sz="2800" i="1" dirty="0" smtClean="0"/>
              <a:t>it. </a:t>
            </a:r>
            <a:r>
              <a:rPr lang="en-US" sz="2800" i="1" dirty="0" smtClean="0"/>
              <a:t>This phenomena is known as photoluminescence. Image taken from reference [1]</a:t>
            </a:r>
            <a:endParaRPr lang="en-US" sz="2800" i="1" dirty="0"/>
          </a:p>
        </p:txBody>
      </p:sp>
      <p:sp>
        <p:nvSpPr>
          <p:cNvPr id="60" name="TextBox 59"/>
          <p:cNvSpPr txBox="1"/>
          <p:nvPr/>
        </p:nvSpPr>
        <p:spPr>
          <a:xfrm>
            <a:off x="22687510" y="12877799"/>
            <a:ext cx="9372600" cy="1384995"/>
          </a:xfrm>
          <a:prstGeom prst="rect">
            <a:avLst/>
          </a:prstGeom>
          <a:noFill/>
          <a:ln>
            <a:noFill/>
          </a:ln>
        </p:spPr>
        <p:txBody>
          <a:bodyPr wrap="square" rtlCol="0">
            <a:spAutoFit/>
          </a:bodyPr>
          <a:lstStyle/>
          <a:p>
            <a:r>
              <a:rPr lang="en-US" sz="2800" b="1" i="1" dirty="0" smtClean="0"/>
              <a:t>Figure 4</a:t>
            </a:r>
            <a:r>
              <a:rPr lang="en-US" sz="2800" i="1" dirty="0" smtClean="0"/>
              <a:t>:</a:t>
            </a:r>
            <a:r>
              <a:rPr lang="en-US" sz="2800" b="1" i="1" dirty="0" smtClean="0"/>
              <a:t> </a:t>
            </a:r>
            <a:r>
              <a:rPr lang="en-US" sz="2800" i="1" dirty="0" smtClean="0"/>
              <a:t>The Raman spectrum of bulk </a:t>
            </a:r>
            <a:r>
              <a:rPr lang="en-US" sz="2800" i="1" dirty="0" err="1" smtClean="0"/>
              <a:t>InP</a:t>
            </a:r>
            <a:r>
              <a:rPr lang="en-US" sz="2800" i="1" dirty="0" smtClean="0"/>
              <a:t>. The peak </a:t>
            </a:r>
            <a:r>
              <a:rPr lang="en-US" sz="2800" i="1" dirty="0" err="1" smtClean="0"/>
              <a:t>wavenumber</a:t>
            </a:r>
            <a:r>
              <a:rPr lang="en-US" sz="2800" i="1" dirty="0" smtClean="0"/>
              <a:t> was used to calculate </a:t>
            </a:r>
            <a:r>
              <a:rPr lang="en-US" sz="2800" i="1" dirty="0" err="1" smtClean="0"/>
              <a:t>E</a:t>
            </a:r>
            <a:r>
              <a:rPr lang="en-US" sz="2800" i="1" baseline="-25000" dirty="0" err="1" smtClean="0"/>
              <a:t>g,bulk</a:t>
            </a:r>
            <a:r>
              <a:rPr lang="en-US" sz="2800" i="1" baseline="-25000" dirty="0" smtClean="0"/>
              <a:t> </a:t>
            </a:r>
            <a:r>
              <a:rPr lang="en-US" sz="2800" i="1" dirty="0" smtClean="0"/>
              <a:t>for the semiconductor material.</a:t>
            </a:r>
            <a:endParaRPr lang="en-US" sz="2800" i="1" dirty="0"/>
          </a:p>
        </p:txBody>
      </p:sp>
      <p:sp>
        <p:nvSpPr>
          <p:cNvPr id="61" name="TextBox 60"/>
          <p:cNvSpPr txBox="1"/>
          <p:nvPr/>
        </p:nvSpPr>
        <p:spPr>
          <a:xfrm>
            <a:off x="22640855" y="14612217"/>
            <a:ext cx="9372600" cy="1384995"/>
          </a:xfrm>
          <a:prstGeom prst="rect">
            <a:avLst/>
          </a:prstGeom>
          <a:noFill/>
          <a:ln>
            <a:noFill/>
          </a:ln>
        </p:spPr>
        <p:txBody>
          <a:bodyPr wrap="square" rtlCol="0">
            <a:spAutoFit/>
          </a:bodyPr>
          <a:lstStyle/>
          <a:p>
            <a:r>
              <a:rPr lang="en-US" sz="2800" dirty="0" smtClean="0"/>
              <a:t>We calculated the band gap energy from the Raman spectrum (Fig. 4) to be 1.342 </a:t>
            </a:r>
            <a:r>
              <a:rPr lang="en-US" sz="2800" dirty="0" err="1" smtClean="0"/>
              <a:t>eV</a:t>
            </a:r>
            <a:r>
              <a:rPr lang="en-US" sz="2800" dirty="0" smtClean="0"/>
              <a:t>, which is the value we used in our calculation to find the radius. </a:t>
            </a:r>
            <a:endParaRPr lang="en-US" sz="2800" dirty="0"/>
          </a:p>
        </p:txBody>
      </p:sp>
      <p:graphicFrame>
        <p:nvGraphicFramePr>
          <p:cNvPr id="62" name="Content Placeholder 3"/>
          <p:cNvGraphicFramePr>
            <a:graphicFrameLocks/>
          </p:cNvGraphicFramePr>
          <p:nvPr>
            <p:extLst>
              <p:ext uri="{D42A27DB-BD31-4B8C-83A1-F6EECF244321}">
                <p14:modId xmlns="" xmlns:p14="http://schemas.microsoft.com/office/powerpoint/2010/main" val="801044550"/>
              </p:ext>
            </p:extLst>
          </p:nvPr>
        </p:nvGraphicFramePr>
        <p:xfrm>
          <a:off x="22593300" y="28575002"/>
          <a:ext cx="9525000" cy="3481752"/>
        </p:xfrm>
        <a:graphic>
          <a:graphicData uri="http://schemas.openxmlformats.org/drawingml/2006/table">
            <a:tbl>
              <a:tblPr firstRow="1" bandRow="1">
                <a:tableStyleId>{5C22544A-7EE6-4342-B048-85BDC9FD1C3A}</a:tableStyleId>
              </a:tblPr>
              <a:tblGrid>
                <a:gridCol w="2381250">
                  <a:extLst>
                    <a:ext uri="{9D8B030D-6E8A-4147-A177-3AD203B41FA5}">
                      <a16:colId xmlns="" xmlns:a16="http://schemas.microsoft.com/office/drawing/2014/main" val="20000"/>
                    </a:ext>
                  </a:extLst>
                </a:gridCol>
                <a:gridCol w="2533650">
                  <a:extLst>
                    <a:ext uri="{9D8B030D-6E8A-4147-A177-3AD203B41FA5}">
                      <a16:colId xmlns="" xmlns:a16="http://schemas.microsoft.com/office/drawing/2014/main" val="20001"/>
                    </a:ext>
                  </a:extLst>
                </a:gridCol>
                <a:gridCol w="2667000">
                  <a:extLst>
                    <a:ext uri="{9D8B030D-6E8A-4147-A177-3AD203B41FA5}">
                      <a16:colId xmlns="" xmlns:a16="http://schemas.microsoft.com/office/drawing/2014/main" val="20002"/>
                    </a:ext>
                  </a:extLst>
                </a:gridCol>
                <a:gridCol w="1943100">
                  <a:extLst>
                    <a:ext uri="{9D8B030D-6E8A-4147-A177-3AD203B41FA5}">
                      <a16:colId xmlns="" xmlns:a16="http://schemas.microsoft.com/office/drawing/2014/main" val="20003"/>
                    </a:ext>
                  </a:extLst>
                </a:gridCol>
              </a:tblGrid>
              <a:tr h="1318846">
                <a:tc>
                  <a:txBody>
                    <a:bodyPr/>
                    <a:lstStyle/>
                    <a:p>
                      <a:r>
                        <a:rPr lang="en-US" sz="2800" dirty="0"/>
                        <a:t>Color</a:t>
                      </a:r>
                    </a:p>
                  </a:txBody>
                  <a:tcPr/>
                </a:tc>
                <a:tc>
                  <a:txBody>
                    <a:bodyPr/>
                    <a:lstStyle/>
                    <a:p>
                      <a:r>
                        <a:rPr lang="en-US" sz="2800" dirty="0"/>
                        <a:t>Experimental Radius (nm)</a:t>
                      </a:r>
                    </a:p>
                  </a:txBody>
                  <a:tcPr/>
                </a:tc>
                <a:tc>
                  <a:txBody>
                    <a:bodyPr/>
                    <a:lstStyle/>
                    <a:p>
                      <a:r>
                        <a:rPr lang="en-US" sz="2800" dirty="0"/>
                        <a:t>Radius by Manufacturer (nm)</a:t>
                      </a:r>
                    </a:p>
                  </a:txBody>
                  <a:tcPr/>
                </a:tc>
                <a:tc>
                  <a:txBody>
                    <a:bodyPr/>
                    <a:lstStyle/>
                    <a:p>
                      <a:r>
                        <a:rPr lang="en-US" sz="2800" dirty="0"/>
                        <a:t>Percent Error (%)</a:t>
                      </a:r>
                    </a:p>
                  </a:txBody>
                  <a:tcPr/>
                </a:tc>
                <a:extLst>
                  <a:ext uri="{0D108BD9-81ED-4DB2-BD59-A6C34878D82A}">
                    <a16:rowId xmlns="" xmlns:a16="http://schemas.microsoft.com/office/drawing/2014/main" val="10000"/>
                  </a:ext>
                </a:extLst>
              </a:tr>
              <a:tr h="527538">
                <a:tc>
                  <a:txBody>
                    <a:bodyPr/>
                    <a:lstStyle/>
                    <a:p>
                      <a:r>
                        <a:rPr lang="en-US" sz="2800" dirty="0">
                          <a:solidFill>
                            <a:schemeClr val="bg1"/>
                          </a:solidFill>
                        </a:rPr>
                        <a:t>Red</a:t>
                      </a:r>
                    </a:p>
                  </a:txBody>
                  <a:tcPr>
                    <a:solidFill>
                      <a:schemeClr val="accent1"/>
                    </a:solidFill>
                  </a:tcPr>
                </a:tc>
                <a:tc>
                  <a:txBody>
                    <a:bodyPr/>
                    <a:lstStyle/>
                    <a:p>
                      <a:r>
                        <a:rPr lang="en-US" sz="2800" dirty="0"/>
                        <a:t>2.87</a:t>
                      </a:r>
                      <a:r>
                        <a:rPr lang="en-US" sz="2800" baseline="0" dirty="0"/>
                        <a:t> ± 0.13</a:t>
                      </a:r>
                      <a:endParaRPr lang="en-US" sz="2800" dirty="0"/>
                    </a:p>
                  </a:txBody>
                  <a:tcPr/>
                </a:tc>
                <a:tc>
                  <a:txBody>
                    <a:bodyPr/>
                    <a:lstStyle/>
                    <a:p>
                      <a:r>
                        <a:rPr lang="en-US" sz="2800" dirty="0"/>
                        <a:t>2.92</a:t>
                      </a:r>
                    </a:p>
                  </a:txBody>
                  <a:tcPr/>
                </a:tc>
                <a:tc>
                  <a:txBody>
                    <a:bodyPr/>
                    <a:lstStyle/>
                    <a:p>
                      <a:r>
                        <a:rPr lang="en-US" sz="2800" dirty="0"/>
                        <a:t>1.72</a:t>
                      </a:r>
                    </a:p>
                  </a:txBody>
                  <a:tcPr/>
                </a:tc>
                <a:extLst>
                  <a:ext uri="{0D108BD9-81ED-4DB2-BD59-A6C34878D82A}">
                    <a16:rowId xmlns="" xmlns:a16="http://schemas.microsoft.com/office/drawing/2014/main" val="10001"/>
                  </a:ext>
                </a:extLst>
              </a:tr>
              <a:tr h="527538">
                <a:tc>
                  <a:txBody>
                    <a:bodyPr/>
                    <a:lstStyle/>
                    <a:p>
                      <a:r>
                        <a:rPr lang="en-US" sz="2800" dirty="0">
                          <a:solidFill>
                            <a:schemeClr val="bg1"/>
                          </a:solidFill>
                        </a:rPr>
                        <a:t>Orange</a:t>
                      </a:r>
                    </a:p>
                  </a:txBody>
                  <a:tcPr>
                    <a:solidFill>
                      <a:schemeClr val="accent1"/>
                    </a:solidFill>
                  </a:tcPr>
                </a:tc>
                <a:tc>
                  <a:txBody>
                    <a:bodyPr/>
                    <a:lstStyle/>
                    <a:p>
                      <a:r>
                        <a:rPr lang="en-US" sz="2800" dirty="0"/>
                        <a:t>2.68 </a:t>
                      </a:r>
                      <a:r>
                        <a:rPr lang="en-US" sz="2800" baseline="0" dirty="0"/>
                        <a:t>± 0.18</a:t>
                      </a:r>
                      <a:endParaRPr lang="en-US" sz="2800" dirty="0"/>
                    </a:p>
                  </a:txBody>
                  <a:tcPr/>
                </a:tc>
                <a:tc>
                  <a:txBody>
                    <a:bodyPr/>
                    <a:lstStyle/>
                    <a:p>
                      <a:r>
                        <a:rPr lang="en-US" sz="2800" dirty="0"/>
                        <a:t>2.72</a:t>
                      </a:r>
                    </a:p>
                  </a:txBody>
                  <a:tcPr/>
                </a:tc>
                <a:tc>
                  <a:txBody>
                    <a:bodyPr/>
                    <a:lstStyle/>
                    <a:p>
                      <a:r>
                        <a:rPr lang="en-US" sz="2800" dirty="0"/>
                        <a:t>1.31</a:t>
                      </a:r>
                    </a:p>
                  </a:txBody>
                  <a:tcPr/>
                </a:tc>
                <a:extLst>
                  <a:ext uri="{0D108BD9-81ED-4DB2-BD59-A6C34878D82A}">
                    <a16:rowId xmlns="" xmlns:a16="http://schemas.microsoft.com/office/drawing/2014/main" val="10002"/>
                  </a:ext>
                </a:extLst>
              </a:tr>
              <a:tr h="527538">
                <a:tc>
                  <a:txBody>
                    <a:bodyPr/>
                    <a:lstStyle/>
                    <a:p>
                      <a:r>
                        <a:rPr lang="en-US" sz="2800" dirty="0">
                          <a:solidFill>
                            <a:schemeClr val="bg1"/>
                          </a:solidFill>
                        </a:rPr>
                        <a:t>Yellow</a:t>
                      </a:r>
                    </a:p>
                  </a:txBody>
                  <a:tcPr>
                    <a:solidFill>
                      <a:schemeClr val="accent1"/>
                    </a:solidFill>
                  </a:tcPr>
                </a:tc>
                <a:tc>
                  <a:txBody>
                    <a:bodyPr/>
                    <a:lstStyle/>
                    <a:p>
                      <a:r>
                        <a:rPr lang="en-US" sz="2800" dirty="0"/>
                        <a:t>2.49 </a:t>
                      </a:r>
                      <a:r>
                        <a:rPr lang="en-US" sz="2800" baseline="0" dirty="0"/>
                        <a:t>± 0.23</a:t>
                      </a:r>
                      <a:endParaRPr lang="en-US" sz="2800" dirty="0"/>
                    </a:p>
                  </a:txBody>
                  <a:tcPr/>
                </a:tc>
                <a:tc>
                  <a:txBody>
                    <a:bodyPr/>
                    <a:lstStyle/>
                    <a:p>
                      <a:r>
                        <a:rPr lang="en-US" sz="2800" dirty="0"/>
                        <a:t>2.53</a:t>
                      </a:r>
                    </a:p>
                  </a:txBody>
                  <a:tcPr/>
                </a:tc>
                <a:tc>
                  <a:txBody>
                    <a:bodyPr/>
                    <a:lstStyle/>
                    <a:p>
                      <a:r>
                        <a:rPr lang="en-US" sz="2800" dirty="0"/>
                        <a:t>1.29</a:t>
                      </a:r>
                    </a:p>
                  </a:txBody>
                  <a:tcPr/>
                </a:tc>
                <a:extLst>
                  <a:ext uri="{0D108BD9-81ED-4DB2-BD59-A6C34878D82A}">
                    <a16:rowId xmlns="" xmlns:a16="http://schemas.microsoft.com/office/drawing/2014/main" val="10003"/>
                  </a:ext>
                </a:extLst>
              </a:tr>
              <a:tr h="527538">
                <a:tc>
                  <a:txBody>
                    <a:bodyPr/>
                    <a:lstStyle/>
                    <a:p>
                      <a:r>
                        <a:rPr lang="en-US" sz="2800" dirty="0">
                          <a:solidFill>
                            <a:schemeClr val="bg1"/>
                          </a:solidFill>
                        </a:rPr>
                        <a:t>Green</a:t>
                      </a:r>
                    </a:p>
                  </a:txBody>
                  <a:tcPr>
                    <a:solidFill>
                      <a:schemeClr val="accent1"/>
                    </a:solidFill>
                  </a:tcPr>
                </a:tc>
                <a:tc>
                  <a:txBody>
                    <a:bodyPr/>
                    <a:lstStyle/>
                    <a:p>
                      <a:r>
                        <a:rPr lang="en-US" sz="2800" dirty="0"/>
                        <a:t>2.31 </a:t>
                      </a:r>
                      <a:r>
                        <a:rPr lang="en-US" sz="2800" baseline="0" dirty="0"/>
                        <a:t>± 0.19</a:t>
                      </a:r>
                      <a:endParaRPr lang="en-US" sz="2800" dirty="0"/>
                    </a:p>
                  </a:txBody>
                  <a:tcPr/>
                </a:tc>
                <a:tc>
                  <a:txBody>
                    <a:bodyPr/>
                    <a:lstStyle/>
                    <a:p>
                      <a:r>
                        <a:rPr lang="en-US" sz="2800" dirty="0"/>
                        <a:t>2.37</a:t>
                      </a:r>
                    </a:p>
                  </a:txBody>
                  <a:tcPr/>
                </a:tc>
                <a:tc>
                  <a:txBody>
                    <a:bodyPr/>
                    <a:lstStyle/>
                    <a:p>
                      <a:r>
                        <a:rPr lang="en-US" sz="2800" dirty="0"/>
                        <a:t>2.04</a:t>
                      </a:r>
                    </a:p>
                  </a:txBody>
                  <a:tcPr/>
                </a:tc>
                <a:extLst>
                  <a:ext uri="{0D108BD9-81ED-4DB2-BD59-A6C34878D82A}">
                    <a16:rowId xmlns="" xmlns:a16="http://schemas.microsoft.com/office/drawing/2014/main" val="10004"/>
                  </a:ext>
                </a:extLst>
              </a:tr>
            </a:tbl>
          </a:graphicData>
        </a:graphic>
      </p:graphicFrame>
      <p:sp>
        <p:nvSpPr>
          <p:cNvPr id="65" name="TextBox 64"/>
          <p:cNvSpPr txBox="1"/>
          <p:nvPr/>
        </p:nvSpPr>
        <p:spPr>
          <a:xfrm>
            <a:off x="22649410" y="24079199"/>
            <a:ext cx="9372600" cy="1815882"/>
          </a:xfrm>
          <a:prstGeom prst="rect">
            <a:avLst/>
          </a:prstGeom>
          <a:noFill/>
          <a:ln>
            <a:noFill/>
          </a:ln>
        </p:spPr>
        <p:txBody>
          <a:bodyPr wrap="square" rtlCol="0">
            <a:spAutoFit/>
          </a:bodyPr>
          <a:lstStyle/>
          <a:p>
            <a:r>
              <a:rPr lang="en-US" sz="2800" b="1" i="1" dirty="0" smtClean="0"/>
              <a:t>Figure 5</a:t>
            </a:r>
            <a:r>
              <a:rPr lang="en-US" sz="2800" i="1" dirty="0" smtClean="0"/>
              <a:t>:</a:t>
            </a:r>
            <a:r>
              <a:rPr lang="en-US" sz="2800" b="1" i="1" dirty="0" smtClean="0"/>
              <a:t> </a:t>
            </a:r>
            <a:r>
              <a:rPr lang="en-US" sz="2800" i="1" dirty="0" smtClean="0"/>
              <a:t>These peaks represent the best fit </a:t>
            </a:r>
            <a:r>
              <a:rPr lang="en-US" sz="2800" i="1" dirty="0" err="1" smtClean="0"/>
              <a:t>Lorentzian</a:t>
            </a:r>
            <a:r>
              <a:rPr lang="en-US" sz="2800" i="1" dirty="0" smtClean="0"/>
              <a:t> and normalized photoluminescence spectra for the four different vials. The peak energy was used for </a:t>
            </a:r>
            <a:r>
              <a:rPr lang="en-US" sz="2800" i="1" dirty="0" err="1" smtClean="0"/>
              <a:t>E</a:t>
            </a:r>
            <a:r>
              <a:rPr lang="en-US" sz="2800" i="1" baseline="-25000" dirty="0" err="1" smtClean="0"/>
              <a:t>g,dot</a:t>
            </a:r>
            <a:r>
              <a:rPr lang="en-US" sz="2800" i="1" dirty="0" smtClean="0"/>
              <a:t> in our calculations. The cooler spectra are shifted to the right.</a:t>
            </a:r>
            <a:endParaRPr lang="en-US" sz="2800" i="1" dirty="0"/>
          </a:p>
        </p:txBody>
      </p:sp>
      <p:sp>
        <p:nvSpPr>
          <p:cNvPr id="66" name="TextBox 65"/>
          <p:cNvSpPr txBox="1"/>
          <p:nvPr/>
        </p:nvSpPr>
        <p:spPr>
          <a:xfrm>
            <a:off x="22678955" y="26505132"/>
            <a:ext cx="9372600" cy="1815882"/>
          </a:xfrm>
          <a:prstGeom prst="rect">
            <a:avLst/>
          </a:prstGeom>
          <a:noFill/>
          <a:ln>
            <a:noFill/>
          </a:ln>
        </p:spPr>
        <p:txBody>
          <a:bodyPr wrap="square" rtlCol="0">
            <a:spAutoFit/>
          </a:bodyPr>
          <a:lstStyle/>
          <a:p>
            <a:r>
              <a:rPr lang="en-US" sz="2800" dirty="0" smtClean="0"/>
              <a:t>We calculated the radii of the semiconductor quantum dots in each vial using the energies obtained from Fig. (5). The radii are given in the table below, and are compared to the values given by the manufacturer.</a:t>
            </a:r>
            <a:endParaRPr lang="en-US" sz="2800" dirty="0"/>
          </a:p>
        </p:txBody>
      </p:sp>
      <p:sp>
        <p:nvSpPr>
          <p:cNvPr id="74" name="TextBox 73"/>
          <p:cNvSpPr txBox="1"/>
          <p:nvPr/>
        </p:nvSpPr>
        <p:spPr>
          <a:xfrm>
            <a:off x="33438395" y="5877792"/>
            <a:ext cx="9372600" cy="7848302"/>
          </a:xfrm>
          <a:prstGeom prst="rect">
            <a:avLst/>
          </a:prstGeom>
          <a:noFill/>
          <a:ln>
            <a:noFill/>
          </a:ln>
        </p:spPr>
        <p:txBody>
          <a:bodyPr wrap="square" rtlCol="0">
            <a:spAutoFit/>
          </a:bodyPr>
          <a:lstStyle/>
          <a:p>
            <a:r>
              <a:rPr lang="en-US" sz="2800" dirty="0" smtClean="0"/>
              <a:t>As the radius </a:t>
            </a:r>
            <a:r>
              <a:rPr lang="en-US" sz="2800" dirty="0" smtClean="0"/>
              <a:t>of a quantum dot increases, the band gap of the dot </a:t>
            </a:r>
            <a:r>
              <a:rPr lang="en-US" sz="2800" dirty="0" smtClean="0"/>
              <a:t>decreases. Additionally, a</a:t>
            </a:r>
            <a:r>
              <a:rPr lang="en-US" sz="2800" dirty="0" smtClean="0"/>
              <a:t>t </a:t>
            </a:r>
            <a:r>
              <a:rPr lang="en-US" sz="2800" dirty="0" smtClean="0"/>
              <a:t>cooler temperatures, the band gap energy for a quantum dot increases. This means that the wavelength gets blue-shifted at lower temperatures. The bulk band gap for a material also increases as temperature decreases. There is some discrepancy between our value for the bulk band gap on </a:t>
            </a:r>
            <a:r>
              <a:rPr lang="en-US" sz="2800" dirty="0" err="1" smtClean="0"/>
              <a:t>InP</a:t>
            </a:r>
            <a:r>
              <a:rPr lang="en-US" sz="2800" dirty="0" smtClean="0"/>
              <a:t> and the expected value of 1.351 eV,</a:t>
            </a:r>
            <a:r>
              <a:rPr lang="en-US" sz="2800" baseline="30000" dirty="0" smtClean="0"/>
              <a:t>2</a:t>
            </a:r>
            <a:r>
              <a:rPr lang="en-US" sz="2800" dirty="0" smtClean="0"/>
              <a:t> which is likely due to the purity of our sample that we used for spectroscopy. </a:t>
            </a:r>
            <a:endParaRPr lang="en-US" sz="2800" dirty="0" smtClean="0"/>
          </a:p>
          <a:p>
            <a:endParaRPr lang="en-US" sz="2800" dirty="0" smtClean="0"/>
          </a:p>
          <a:p>
            <a:r>
              <a:rPr lang="en-US" sz="2800" dirty="0" smtClean="0"/>
              <a:t>The </a:t>
            </a:r>
            <a:r>
              <a:rPr lang="en-US" sz="2800" dirty="0" smtClean="0"/>
              <a:t>study of </a:t>
            </a:r>
            <a:r>
              <a:rPr lang="en-US" sz="2800" dirty="0" smtClean="0"/>
              <a:t>a material’s </a:t>
            </a:r>
            <a:r>
              <a:rPr lang="en-US" sz="2800" dirty="0" smtClean="0"/>
              <a:t>band </a:t>
            </a:r>
            <a:r>
              <a:rPr lang="en-US" sz="2800" dirty="0" smtClean="0"/>
              <a:t>gap </a:t>
            </a:r>
            <a:r>
              <a:rPr lang="en-US" sz="2800" dirty="0" smtClean="0"/>
              <a:t>is </a:t>
            </a:r>
            <a:r>
              <a:rPr lang="en-US" sz="2800" dirty="0" smtClean="0"/>
              <a:t>an important topic in solid state physics and the study of  semiconductors. As temperature </a:t>
            </a:r>
            <a:r>
              <a:rPr lang="en-US" sz="2800" dirty="0" smtClean="0"/>
              <a:t>decreases, a </a:t>
            </a:r>
            <a:r>
              <a:rPr lang="en-US" sz="2800" dirty="0" smtClean="0"/>
              <a:t>semiconductor </a:t>
            </a:r>
            <a:r>
              <a:rPr lang="en-US" sz="2800" dirty="0" smtClean="0"/>
              <a:t>becomes more resistive. </a:t>
            </a:r>
            <a:r>
              <a:rPr lang="en-US" sz="2800" dirty="0" smtClean="0"/>
              <a:t>This is in opposition to a regular conductive metal, where as temperature decreases, resistivity decreases</a:t>
            </a:r>
            <a:r>
              <a:rPr lang="en-US" sz="2800" dirty="0" smtClean="0"/>
              <a:t>. These give semiconductors a unique property that make them essential in electronics.</a:t>
            </a:r>
            <a:endParaRPr lang="en-US" sz="2800" dirty="0"/>
          </a:p>
        </p:txBody>
      </p:sp>
      <p:sp>
        <p:nvSpPr>
          <p:cNvPr id="75" name="TextBox 74"/>
          <p:cNvSpPr txBox="1"/>
          <p:nvPr/>
        </p:nvSpPr>
        <p:spPr>
          <a:xfrm>
            <a:off x="33413700" y="16575405"/>
            <a:ext cx="9372600" cy="6555641"/>
          </a:xfrm>
          <a:prstGeom prst="rect">
            <a:avLst/>
          </a:prstGeom>
          <a:noFill/>
          <a:ln>
            <a:noFill/>
          </a:ln>
        </p:spPr>
        <p:txBody>
          <a:bodyPr wrap="square" rtlCol="0">
            <a:spAutoFit/>
          </a:bodyPr>
          <a:lstStyle/>
          <a:p>
            <a:r>
              <a:rPr lang="en-US" sz="2800" dirty="0" smtClean="0"/>
              <a:t>The quantum dot is an excellent example showing the application of the famous particle in a box problem in quantum mechanics. By treating a quantum dot as the box, and the electron and electron hole as particles in the box, one can solve for the width of the quantum dot. This is achieved by using photoluminescence spectroscopy to determine the band gap of the quantum dots in conjunction with the Schrödinger equation. Using this method, we were able to determine values for four differently sized </a:t>
            </a:r>
            <a:r>
              <a:rPr lang="en-US" sz="2800" dirty="0" err="1" smtClean="0"/>
              <a:t>InP</a:t>
            </a:r>
            <a:r>
              <a:rPr lang="en-US" sz="2800" dirty="0" smtClean="0"/>
              <a:t> quantum dots with less than 2.1% error. We also confirmed the band gap energy of </a:t>
            </a:r>
            <a:r>
              <a:rPr lang="en-US" sz="2800" dirty="0" err="1" smtClean="0"/>
              <a:t>InP</a:t>
            </a:r>
            <a:r>
              <a:rPr lang="en-US" sz="2800" dirty="0" smtClean="0"/>
              <a:t> as 1.342 </a:t>
            </a:r>
            <a:r>
              <a:rPr lang="en-US" sz="2800" dirty="0" err="1" smtClean="0"/>
              <a:t>eV</a:t>
            </a:r>
            <a:r>
              <a:rPr lang="en-US" sz="2800" dirty="0" smtClean="0"/>
              <a:t>, which is within 0.7% of the actual value of 1.351 </a:t>
            </a:r>
            <a:r>
              <a:rPr lang="en-US" sz="2800" dirty="0" smtClean="0"/>
              <a:t>eV.</a:t>
            </a:r>
            <a:r>
              <a:rPr lang="en-US" sz="2800" baseline="30000" dirty="0" smtClean="0"/>
              <a:t>2</a:t>
            </a:r>
            <a:r>
              <a:rPr lang="en-US" sz="2800" dirty="0" smtClean="0"/>
              <a:t> </a:t>
            </a:r>
            <a:r>
              <a:rPr lang="en-US" sz="2800" dirty="0" smtClean="0"/>
              <a:t>Additionally, we explored the effects of cooling quantum dots and determined that it raises the band gap of the material. </a:t>
            </a:r>
          </a:p>
        </p:txBody>
      </p:sp>
      <p:sp>
        <p:nvSpPr>
          <p:cNvPr id="76" name="TextBox 75"/>
          <p:cNvSpPr txBox="1"/>
          <p:nvPr/>
        </p:nvSpPr>
        <p:spPr>
          <a:xfrm>
            <a:off x="33484115" y="25030662"/>
            <a:ext cx="9372600" cy="1815882"/>
          </a:xfrm>
          <a:prstGeom prst="rect">
            <a:avLst/>
          </a:prstGeom>
          <a:noFill/>
          <a:ln>
            <a:noFill/>
          </a:ln>
        </p:spPr>
        <p:txBody>
          <a:bodyPr wrap="square" rtlCol="0">
            <a:spAutoFit/>
          </a:bodyPr>
          <a:lstStyle/>
          <a:p>
            <a:r>
              <a:rPr lang="en-US" sz="2800" dirty="0" smtClean="0"/>
              <a:t>[1] </a:t>
            </a:r>
            <a:r>
              <a:rPr lang="en-US" sz="2800" dirty="0" err="1" smtClean="0"/>
              <a:t>Cenco</a:t>
            </a:r>
            <a:r>
              <a:rPr lang="en-US" sz="2800" dirty="0" smtClean="0"/>
              <a:t> and </a:t>
            </a:r>
            <a:r>
              <a:rPr lang="en-US" sz="2800" dirty="0" err="1" smtClean="0"/>
              <a:t>Nanosys</a:t>
            </a:r>
            <a:r>
              <a:rPr lang="en-US" sz="2800" dirty="0" smtClean="0"/>
              <a:t>, </a:t>
            </a:r>
            <a:r>
              <a:rPr lang="en-US" sz="2800" i="1" dirty="0" smtClean="0"/>
              <a:t>Operating Instructions 175118 </a:t>
            </a:r>
            <a:r>
              <a:rPr lang="en-US" sz="2800" i="1" dirty="0" err="1" smtClean="0"/>
              <a:t>Cenco</a:t>
            </a:r>
            <a:r>
              <a:rPr lang="en-US" sz="2800" i="1" dirty="0" smtClean="0"/>
              <a:t> Quantum Dots</a:t>
            </a:r>
          </a:p>
          <a:p>
            <a:endParaRPr lang="en-US" sz="2800" dirty="0" smtClean="0"/>
          </a:p>
          <a:p>
            <a:r>
              <a:rPr lang="en-US" sz="2800" dirty="0" smtClean="0"/>
              <a:t>[2] </a:t>
            </a:r>
            <a:r>
              <a:rPr lang="en-US" sz="2800" dirty="0" err="1" smtClean="0"/>
              <a:t>Varshni</a:t>
            </a:r>
            <a:r>
              <a:rPr lang="en-US" sz="2800" dirty="0" smtClean="0"/>
              <a:t>, Y.P., </a:t>
            </a:r>
            <a:r>
              <a:rPr lang="en-US" sz="2800" i="1" dirty="0" err="1" smtClean="0"/>
              <a:t>Physica</a:t>
            </a:r>
            <a:r>
              <a:rPr lang="en-US" sz="2800" i="1" dirty="0" smtClean="0"/>
              <a:t>, </a:t>
            </a:r>
            <a:r>
              <a:rPr lang="en-US" sz="2800" dirty="0" smtClean="0"/>
              <a:t>(34), 1967</a:t>
            </a:r>
            <a:endParaRPr lang="en-US" sz="2800" dirty="0"/>
          </a:p>
        </p:txBody>
      </p:sp>
      <p:pic>
        <p:nvPicPr>
          <p:cNvPr id="2" name="Picture 2 2" descr="F:\school\winter2017\Advanced Lab\final_presentation\graph.png"/>
          <p:cNvPicPr>
            <a:picLocks noChangeAspect="1" noChangeArrowheads="1"/>
          </p:cNvPicPr>
          <p:nvPr/>
        </p:nvPicPr>
        <p:blipFill>
          <a:blip r:embed="rId9" cstate="print"/>
          <a:srcRect/>
          <a:stretch>
            <a:fillRect/>
          </a:stretch>
        </p:blipFill>
        <p:spPr bwMode="auto">
          <a:xfrm>
            <a:off x="22416453" y="16954500"/>
            <a:ext cx="9374187" cy="7174776"/>
          </a:xfrm>
          <a:prstGeom prst="rect">
            <a:avLst/>
          </a:prstGeom>
          <a:noFill/>
        </p:spPr>
      </p:pic>
      <p:pic>
        <p:nvPicPr>
          <p:cNvPr id="63" name="Picture 4"/>
          <p:cNvPicPr>
            <a:picLocks noChangeAspect="1" noChangeArrowheads="1"/>
          </p:cNvPicPr>
          <p:nvPr/>
        </p:nvPicPr>
        <p:blipFill>
          <a:blip r:embed="rId10" cstate="print"/>
          <a:srcRect/>
          <a:stretch>
            <a:fillRect/>
          </a:stretch>
        </p:blipFill>
        <p:spPr bwMode="auto">
          <a:xfrm>
            <a:off x="25108389" y="16205201"/>
            <a:ext cx="3930161" cy="1013512"/>
          </a:xfrm>
          <a:prstGeom prst="rect">
            <a:avLst/>
          </a:prstGeom>
          <a:noFill/>
          <a:ln w="9525">
            <a:noFill/>
            <a:miter lim="800000"/>
            <a:headEnd/>
            <a:tailEnd/>
          </a:ln>
        </p:spPr>
      </p:pic>
      <p:sp>
        <p:nvSpPr>
          <p:cNvPr id="72" name="Rectangle 71"/>
          <p:cNvSpPr/>
          <p:nvPr/>
        </p:nvSpPr>
        <p:spPr>
          <a:xfrm>
            <a:off x="25107900" y="16249650"/>
            <a:ext cx="4307840" cy="1054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F:\school\winter2017\Advanced Lab\final_presentation\bitmap.png"/>
          <p:cNvPicPr>
            <a:picLocks noChangeAspect="1" noChangeArrowheads="1"/>
          </p:cNvPicPr>
          <p:nvPr/>
        </p:nvPicPr>
        <p:blipFill>
          <a:blip r:embed="rId11" cstate="print"/>
          <a:srcRect/>
          <a:stretch>
            <a:fillRect/>
          </a:stretch>
        </p:blipFill>
        <p:spPr bwMode="auto">
          <a:xfrm>
            <a:off x="28666440" y="20813648"/>
            <a:ext cx="3286125" cy="1029454"/>
          </a:xfrm>
          <a:prstGeom prst="rect">
            <a:avLst/>
          </a:prstGeom>
          <a:noFill/>
        </p:spPr>
      </p:pic>
      <p:graphicFrame>
        <p:nvGraphicFramePr>
          <p:cNvPr id="57" name="Content Placeholder 9"/>
          <p:cNvGraphicFramePr>
            <a:graphicFrameLocks/>
          </p:cNvGraphicFramePr>
          <p:nvPr/>
        </p:nvGraphicFramePr>
        <p:xfrm>
          <a:off x="28310840" y="18078450"/>
          <a:ext cx="3779180" cy="2194560"/>
        </p:xfrm>
        <a:graphic>
          <a:graphicData uri="http://schemas.openxmlformats.org/drawingml/2006/table">
            <a:tbl>
              <a:tblPr firstRow="1" bandRow="1">
                <a:tableStyleId>{073A0DAA-6AF3-43AB-8588-CEC1D06C72B9}</a:tableStyleId>
              </a:tblPr>
              <a:tblGrid>
                <a:gridCol w="335829"/>
                <a:gridCol w="1977771"/>
                <a:gridCol w="1465580"/>
              </a:tblGrid>
              <a:tr h="0">
                <a:tc rowSpan="2">
                  <a:txBody>
                    <a:bodyPr/>
                    <a:lstStyle/>
                    <a:p>
                      <a:endParaRPr lang="en-US" sz="1800" dirty="0">
                        <a:solidFill>
                          <a:schemeClr val="bg1"/>
                        </a:solidFill>
                      </a:endParaRPr>
                    </a:p>
                  </a:txBody>
                  <a:tcPr/>
                </a:tc>
                <a:tc gridSpan="2">
                  <a:txBody>
                    <a:bodyPr/>
                    <a:lstStyle/>
                    <a:p>
                      <a:pPr algn="ctr"/>
                      <a:r>
                        <a:rPr lang="en-US" sz="1800" dirty="0" smtClean="0"/>
                        <a:t>23</a:t>
                      </a:r>
                      <a:r>
                        <a:rPr lang="en-US" sz="1800" baseline="30000" dirty="0" smtClean="0"/>
                        <a:t>o</a:t>
                      </a:r>
                      <a:r>
                        <a:rPr lang="en-US" sz="1800" dirty="0" smtClean="0"/>
                        <a:t> C</a:t>
                      </a:r>
                      <a:endParaRPr lang="en-US" sz="1800" dirty="0"/>
                    </a:p>
                  </a:txBody>
                  <a:tcPr/>
                </a:tc>
                <a:tc hMerge="1">
                  <a:txBody>
                    <a:bodyPr/>
                    <a:lstStyle/>
                    <a:p>
                      <a:endParaRPr lang="en-US"/>
                    </a:p>
                  </a:txBody>
                  <a:tcPr/>
                </a:tc>
              </a:tr>
              <a:tr h="0">
                <a:tc vMerge="1">
                  <a:txBody>
                    <a:bodyPr/>
                    <a:lstStyle/>
                    <a:p>
                      <a:endParaRPr lang="en-US"/>
                    </a:p>
                  </a:txBody>
                  <a:tcPr/>
                </a:tc>
                <a:tc>
                  <a:txBody>
                    <a:bodyPr/>
                    <a:lstStyle/>
                    <a:p>
                      <a:r>
                        <a:rPr lang="en-US" sz="1800" dirty="0" smtClean="0"/>
                        <a:t>Wavelength (nm)</a:t>
                      </a:r>
                      <a:endParaRPr lang="en-US" sz="1800" dirty="0">
                        <a:solidFill>
                          <a:schemeClr val="bg1"/>
                        </a:solidFill>
                      </a:endParaRPr>
                    </a:p>
                  </a:txBody>
                  <a:tcPr/>
                </a:tc>
                <a:tc>
                  <a:txBody>
                    <a:bodyPr/>
                    <a:lstStyle/>
                    <a:p>
                      <a:r>
                        <a:rPr lang="en-US" sz="1800" dirty="0" smtClean="0"/>
                        <a:t>Energy (</a:t>
                      </a:r>
                      <a:r>
                        <a:rPr lang="en-US" sz="1800" dirty="0" err="1" smtClean="0"/>
                        <a:t>eV</a:t>
                      </a:r>
                      <a:r>
                        <a:rPr lang="en-US" sz="1800" dirty="0" smtClean="0"/>
                        <a:t>)</a:t>
                      </a:r>
                      <a:endParaRPr lang="en-US" sz="1800" dirty="0">
                        <a:solidFill>
                          <a:schemeClr val="bg1"/>
                        </a:solidFill>
                      </a:endParaRPr>
                    </a:p>
                  </a:txBody>
                  <a:tcPr/>
                </a:tc>
              </a:tr>
              <a:tr h="0">
                <a:tc>
                  <a:txBody>
                    <a:bodyPr/>
                    <a:lstStyle/>
                    <a:p>
                      <a:r>
                        <a:rPr lang="en-US" sz="1800" dirty="0" smtClean="0"/>
                        <a:t>1</a:t>
                      </a:r>
                      <a:endParaRPr lang="en-US" sz="1800" dirty="0">
                        <a:solidFill>
                          <a:schemeClr val="bg1"/>
                        </a:solidFill>
                      </a:endParaRPr>
                    </a:p>
                  </a:txBody>
                  <a:tcPr/>
                </a:tc>
                <a:tc>
                  <a:txBody>
                    <a:bodyPr/>
                    <a:lstStyle/>
                    <a:p>
                      <a:r>
                        <a:rPr lang="en-US" sz="1800" dirty="0" smtClean="0"/>
                        <a:t>624</a:t>
                      </a:r>
                      <a:endParaRPr lang="en-US" sz="1800" dirty="0"/>
                    </a:p>
                  </a:txBody>
                  <a:tcPr/>
                </a:tc>
                <a:tc>
                  <a:txBody>
                    <a:bodyPr/>
                    <a:lstStyle/>
                    <a:p>
                      <a:r>
                        <a:rPr lang="en-US" sz="1800" dirty="0" smtClean="0"/>
                        <a:t>1.98</a:t>
                      </a:r>
                      <a:endParaRPr lang="en-US" sz="1800" dirty="0"/>
                    </a:p>
                  </a:txBody>
                  <a:tcPr/>
                </a:tc>
              </a:tr>
              <a:tr h="0">
                <a:tc>
                  <a:txBody>
                    <a:bodyPr/>
                    <a:lstStyle/>
                    <a:p>
                      <a:r>
                        <a:rPr lang="en-US" sz="1800" dirty="0" smtClean="0"/>
                        <a:t>2</a:t>
                      </a:r>
                      <a:endParaRPr lang="en-US" sz="1800" dirty="0">
                        <a:solidFill>
                          <a:schemeClr val="bg1"/>
                        </a:solidFill>
                      </a:endParaRPr>
                    </a:p>
                  </a:txBody>
                  <a:tcPr/>
                </a:tc>
                <a:tc>
                  <a:txBody>
                    <a:bodyPr/>
                    <a:lstStyle/>
                    <a:p>
                      <a:r>
                        <a:rPr lang="en-US" sz="1800" dirty="0" smtClean="0"/>
                        <a:t>585</a:t>
                      </a:r>
                      <a:endParaRPr lang="en-US" sz="1800" dirty="0"/>
                    </a:p>
                  </a:txBody>
                  <a:tcPr/>
                </a:tc>
                <a:tc>
                  <a:txBody>
                    <a:bodyPr/>
                    <a:lstStyle/>
                    <a:p>
                      <a:r>
                        <a:rPr lang="en-US" sz="1800" dirty="0" smtClean="0"/>
                        <a:t>2.08</a:t>
                      </a:r>
                      <a:endParaRPr lang="en-US" sz="1800" dirty="0"/>
                    </a:p>
                  </a:txBody>
                  <a:tcPr/>
                </a:tc>
              </a:tr>
              <a:tr h="0">
                <a:tc>
                  <a:txBody>
                    <a:bodyPr/>
                    <a:lstStyle/>
                    <a:p>
                      <a:r>
                        <a:rPr lang="en-US" sz="1800" dirty="0" smtClean="0"/>
                        <a:t>3</a:t>
                      </a:r>
                      <a:endParaRPr lang="en-US" sz="1800" dirty="0">
                        <a:solidFill>
                          <a:schemeClr val="bg1"/>
                        </a:solidFill>
                      </a:endParaRPr>
                    </a:p>
                  </a:txBody>
                  <a:tcPr/>
                </a:tc>
                <a:tc>
                  <a:txBody>
                    <a:bodyPr/>
                    <a:lstStyle/>
                    <a:p>
                      <a:r>
                        <a:rPr lang="en-US" sz="1800" dirty="0" smtClean="0"/>
                        <a:t>564</a:t>
                      </a:r>
                      <a:endParaRPr lang="en-US" sz="1800" dirty="0"/>
                    </a:p>
                  </a:txBody>
                  <a:tcPr/>
                </a:tc>
                <a:tc>
                  <a:txBody>
                    <a:bodyPr/>
                    <a:lstStyle/>
                    <a:p>
                      <a:r>
                        <a:rPr lang="en-US" sz="1800" dirty="0" smtClean="0"/>
                        <a:t>2.19</a:t>
                      </a:r>
                      <a:endParaRPr lang="en-US" sz="1800" dirty="0"/>
                    </a:p>
                  </a:txBody>
                  <a:tcPr/>
                </a:tc>
              </a:tr>
              <a:tr h="0">
                <a:tc>
                  <a:txBody>
                    <a:bodyPr/>
                    <a:lstStyle/>
                    <a:p>
                      <a:r>
                        <a:rPr lang="en-US" sz="1800" dirty="0" smtClean="0"/>
                        <a:t>4</a:t>
                      </a:r>
                      <a:endParaRPr lang="en-US" sz="1800" dirty="0">
                        <a:solidFill>
                          <a:schemeClr val="bg1"/>
                        </a:solidFill>
                      </a:endParaRPr>
                    </a:p>
                  </a:txBody>
                  <a:tcPr/>
                </a:tc>
                <a:tc>
                  <a:txBody>
                    <a:bodyPr/>
                    <a:lstStyle/>
                    <a:p>
                      <a:r>
                        <a:rPr lang="en-US" sz="1800" dirty="0" smtClean="0"/>
                        <a:t>531</a:t>
                      </a:r>
                      <a:endParaRPr lang="en-US" sz="1800" dirty="0"/>
                    </a:p>
                  </a:txBody>
                  <a:tcPr/>
                </a:tc>
                <a:tc>
                  <a:txBody>
                    <a:bodyPr/>
                    <a:lstStyle/>
                    <a:p>
                      <a:r>
                        <a:rPr lang="en-US" sz="1800" dirty="0" smtClean="0"/>
                        <a:t>2.33</a:t>
                      </a:r>
                      <a:endParaRPr lang="en-US" sz="1800" dirty="0"/>
                    </a:p>
                  </a:txBody>
                  <a:tcPr/>
                </a:tc>
              </a:tr>
            </a:tbl>
          </a:graphicData>
        </a:graphic>
      </p:graphicFrame>
      <p:sp>
        <p:nvSpPr>
          <p:cNvPr id="77" name="TextBox 76"/>
          <p:cNvSpPr txBox="1"/>
          <p:nvPr/>
        </p:nvSpPr>
        <p:spPr>
          <a:xfrm>
            <a:off x="26021604" y="17411700"/>
            <a:ext cx="301686" cy="369332"/>
          </a:xfrm>
          <a:prstGeom prst="rect">
            <a:avLst/>
          </a:prstGeom>
          <a:noFill/>
        </p:spPr>
        <p:txBody>
          <a:bodyPr wrap="none" rtlCol="0">
            <a:spAutoFit/>
          </a:bodyPr>
          <a:lstStyle/>
          <a:p>
            <a:r>
              <a:rPr lang="en-US" b="1" dirty="0" smtClean="0"/>
              <a:t>1</a:t>
            </a:r>
            <a:endParaRPr lang="en-US" b="1" dirty="0"/>
          </a:p>
        </p:txBody>
      </p:sp>
      <p:sp>
        <p:nvSpPr>
          <p:cNvPr id="78" name="TextBox 77"/>
          <p:cNvSpPr txBox="1"/>
          <p:nvPr/>
        </p:nvSpPr>
        <p:spPr>
          <a:xfrm>
            <a:off x="26440704" y="17411700"/>
            <a:ext cx="301686" cy="369332"/>
          </a:xfrm>
          <a:prstGeom prst="rect">
            <a:avLst/>
          </a:prstGeom>
          <a:noFill/>
        </p:spPr>
        <p:txBody>
          <a:bodyPr wrap="none" rtlCol="0">
            <a:spAutoFit/>
          </a:bodyPr>
          <a:lstStyle/>
          <a:p>
            <a:r>
              <a:rPr lang="en-US" b="1" dirty="0" smtClean="0"/>
              <a:t>2</a:t>
            </a:r>
            <a:endParaRPr lang="en-US" b="1" dirty="0"/>
          </a:p>
        </p:txBody>
      </p:sp>
      <p:sp>
        <p:nvSpPr>
          <p:cNvPr id="79" name="TextBox 78"/>
          <p:cNvSpPr txBox="1"/>
          <p:nvPr/>
        </p:nvSpPr>
        <p:spPr>
          <a:xfrm>
            <a:off x="26970990" y="17411700"/>
            <a:ext cx="301686" cy="369332"/>
          </a:xfrm>
          <a:prstGeom prst="rect">
            <a:avLst/>
          </a:prstGeom>
          <a:noFill/>
        </p:spPr>
        <p:txBody>
          <a:bodyPr wrap="none" rtlCol="0">
            <a:spAutoFit/>
          </a:bodyPr>
          <a:lstStyle/>
          <a:p>
            <a:r>
              <a:rPr lang="en-US" b="1" dirty="0" smtClean="0"/>
              <a:t>3</a:t>
            </a:r>
            <a:endParaRPr lang="en-US" b="1" dirty="0"/>
          </a:p>
        </p:txBody>
      </p:sp>
      <p:sp>
        <p:nvSpPr>
          <p:cNvPr id="80" name="TextBox 79"/>
          <p:cNvSpPr txBox="1"/>
          <p:nvPr/>
        </p:nvSpPr>
        <p:spPr>
          <a:xfrm>
            <a:off x="27545604" y="17411700"/>
            <a:ext cx="301686" cy="369332"/>
          </a:xfrm>
          <a:prstGeom prst="rect">
            <a:avLst/>
          </a:prstGeom>
          <a:noFill/>
        </p:spPr>
        <p:txBody>
          <a:bodyPr wrap="none" rtlCol="0">
            <a:spAutoFit/>
          </a:bodyPr>
          <a:lstStyle/>
          <a:p>
            <a:r>
              <a:rPr lang="en-US" b="1" dirty="0" smtClean="0"/>
              <a:t>4</a:t>
            </a:r>
          </a:p>
        </p:txBody>
      </p:sp>
      <p:cxnSp>
        <p:nvCxnSpPr>
          <p:cNvPr id="88" name="Straight Connector 87"/>
          <p:cNvCxnSpPr/>
          <p:nvPr/>
        </p:nvCxnSpPr>
        <p:spPr>
          <a:xfrm>
            <a:off x="2575560" y="18067020"/>
            <a:ext cx="4693920" cy="14478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7261860" y="17099280"/>
            <a:ext cx="1958340" cy="241554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flipV="1">
            <a:off x="5234940" y="16192500"/>
            <a:ext cx="3985260" cy="9144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2575560" y="16184880"/>
            <a:ext cx="2651760" cy="187452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575560" y="18059400"/>
            <a:ext cx="579120" cy="37338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3162300" y="19545300"/>
            <a:ext cx="2186940" cy="225552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5341620" y="19545300"/>
            <a:ext cx="3390900" cy="111252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48500" y="20665440"/>
            <a:ext cx="1699260" cy="275082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7048500" y="19514820"/>
            <a:ext cx="220980" cy="390144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flipV="1">
            <a:off x="3162300" y="21800820"/>
            <a:ext cx="3878580" cy="162306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227320" y="16207740"/>
            <a:ext cx="121920" cy="334518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8732520" y="17114520"/>
            <a:ext cx="487680" cy="353568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3467040" y="28923615"/>
            <a:ext cx="9372600" cy="1815882"/>
          </a:xfrm>
          <a:prstGeom prst="rect">
            <a:avLst/>
          </a:prstGeom>
          <a:noFill/>
          <a:ln>
            <a:noFill/>
          </a:ln>
        </p:spPr>
        <p:txBody>
          <a:bodyPr wrap="square" rtlCol="0">
            <a:spAutoFit/>
          </a:bodyPr>
          <a:lstStyle/>
          <a:p>
            <a:r>
              <a:rPr lang="en-US" sz="2800" dirty="0" smtClean="0"/>
              <a:t>Special thanks to Dr. </a:t>
            </a:r>
            <a:r>
              <a:rPr lang="en-US" sz="2800" dirty="0" err="1" smtClean="0"/>
              <a:t>Vaman</a:t>
            </a:r>
            <a:r>
              <a:rPr lang="en-US" sz="2800" dirty="0" smtClean="0"/>
              <a:t> M. </a:t>
            </a:r>
            <a:r>
              <a:rPr lang="en-US" sz="2800" dirty="0" err="1" smtClean="0"/>
              <a:t>Naik</a:t>
            </a:r>
            <a:r>
              <a:rPr lang="en-US" sz="2800" dirty="0" smtClean="0"/>
              <a:t> and Dr. Jim </a:t>
            </a:r>
            <a:r>
              <a:rPr lang="en-US" sz="2800" dirty="0" err="1" smtClean="0"/>
              <a:t>Hetrick</a:t>
            </a:r>
            <a:r>
              <a:rPr lang="en-US" sz="2800" dirty="0" smtClean="0"/>
              <a:t> for their guidance and considerable knowledge on the subject matter </a:t>
            </a:r>
            <a:r>
              <a:rPr lang="en-US" sz="2800" dirty="0" smtClean="0"/>
              <a:t>of spectroscopy and semiconductors.</a:t>
            </a:r>
            <a:endParaRPr lang="en-US" sz="2800" dirty="0" smtClean="0"/>
          </a:p>
        </p:txBody>
      </p:sp>
      <p:sp>
        <p:nvSpPr>
          <p:cNvPr id="81" name="TextBox 80"/>
          <p:cNvSpPr txBox="1"/>
          <p:nvPr/>
        </p:nvSpPr>
        <p:spPr>
          <a:xfrm>
            <a:off x="28971240" y="16992600"/>
            <a:ext cx="533400" cy="369332"/>
          </a:xfrm>
          <a:prstGeom prst="rect">
            <a:avLst/>
          </a:prstGeom>
          <a:noFill/>
          <a:ln>
            <a:noFill/>
          </a:ln>
        </p:spPr>
        <p:txBody>
          <a:bodyPr wrap="square" rtlCol="0">
            <a:spAutoFit/>
          </a:bodyPr>
          <a:lstStyle/>
          <a:p>
            <a:r>
              <a:rPr lang="en-US" b="1" dirty="0" smtClean="0"/>
              <a:t>×6</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85.2269"/>
  <p:tag name="ORIGINALWIDTH" val="1831.271"/>
  <p:tag name="LATEXADDIN" val="\documentclass{article}&#10;\usepackage{amsmath}&#10;\pagestyle{empty}&#10;\begin{document}&#10;&#10;&#10;$E_{g,dot}=\frac{\pi^2\hbar^2}{2m_eR^2} + \frac{\pi^2\hbar^2}{2m_hR^2} + E_{g,bulk}$&#10;&#10;&#10;&#10;\end{document}"/>
  <p:tag name="IGUANATEXSIZE" val="20"/>
  <p:tag name="IGUANATEXCURSOR" val="165"/>
  <p:tag name="TRANSPARENCY" val="True"/>
  <p:tag name="FILENAME" val=""/>
  <p:tag name="LATEXENGINEID" val="0"/>
  <p:tag name="TEMPFOLDER" val="C:\Users\student_2\Desktop\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a:noFill/>
        </a:ln>
      </a:spPr>
      <a:bodyPr wrap="square" rtlCol="0">
        <a:spAutoFit/>
      </a:bodyPr>
      <a:lstStyle>
        <a:defPPr>
          <a:defRPr sz="2800"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2450</TotalTime>
  <Words>1046</Words>
  <Application>Microsoft Office PowerPoint</Application>
  <PresentationFormat>Custom</PresentationFormat>
  <Paragraphs>79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dc:creator>
  <cp:lastModifiedBy>student</cp:lastModifiedBy>
  <cp:revision>299</cp:revision>
  <dcterms:modified xsi:type="dcterms:W3CDTF">2017-04-19T19:25:52Z</dcterms:modified>
  <dc:language>en-US</dc:language>
</cp:coreProperties>
</file>