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73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8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47CF58-8014-4BCD-88A7-01D8E722499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5DCB-5E96-4E3F-BD0C-DB6F2D2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0D53-0B6D-48EE-88BB-EAD267A11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26" y="260059"/>
            <a:ext cx="8420877" cy="1115736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Dots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30D2-A543-4FD3-BBF8-0E906D309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34" y="1472117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Nathan Pierce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University of Michigan – Dearborn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of Natural Sciences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9C5CD-B4D1-4F4A-A673-934A9FAC9A90}"/>
              </a:ext>
            </a:extLst>
          </p:cNvPr>
          <p:cNvSpPr txBox="1"/>
          <p:nvPr/>
        </p:nvSpPr>
        <p:spPr>
          <a:xfrm>
            <a:off x="494950" y="3437389"/>
            <a:ext cx="10679186" cy="138499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Determine radii of four differently-sized nanometer scale particles by application of quantum mechanics and by measuring peak wavelengths from their spectra.   </a:t>
            </a:r>
          </a:p>
        </p:txBody>
      </p:sp>
    </p:spTree>
    <p:extLst>
      <p:ext uri="{BB962C8B-B14F-4D97-AF65-F5344CB8AC3E}">
        <p14:creationId xmlns:p14="http://schemas.microsoft.com/office/powerpoint/2010/main" val="1120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884F1-86C8-4B76-BE71-F7FCFB0FD0F5}"/>
              </a:ext>
            </a:extLst>
          </p:cNvPr>
          <p:cNvSpPr txBox="1"/>
          <p:nvPr/>
        </p:nvSpPr>
        <p:spPr>
          <a:xfrm>
            <a:off x="349956" y="1354667"/>
            <a:ext cx="114582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Color (</a:t>
            </a:r>
            <a:r>
              <a:rPr lang="el-GR" sz="3200" dirty="0"/>
              <a:t>λ</a:t>
            </a:r>
            <a:r>
              <a:rPr lang="en-US" sz="3200" dirty="0"/>
              <a:t>) of </a:t>
            </a:r>
            <a:r>
              <a:rPr lang="en-US" sz="3200" dirty="0" err="1"/>
              <a:t>InP</a:t>
            </a:r>
            <a:r>
              <a:rPr lang="en-US" sz="3200" dirty="0"/>
              <a:t> solution shown to depend on size of the </a:t>
            </a:r>
            <a:r>
              <a:rPr lang="en-US" sz="3200" dirty="0" err="1"/>
              <a:t>InP</a:t>
            </a:r>
            <a:r>
              <a:rPr lang="en-US" sz="3200" dirty="0"/>
              <a:t> particle. Band gap energy dependence on R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Nano-particle exhibits macroscopic behavior predicted by quantum theory.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Calculated nano-particle sizes in agreement with the manufacturer values.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60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C0A1C-854D-4A0A-B9A7-BA67D6F3D4F1}"/>
              </a:ext>
            </a:extLst>
          </p:cNvPr>
          <p:cNvSpPr txBox="1"/>
          <p:nvPr/>
        </p:nvSpPr>
        <p:spPr>
          <a:xfrm>
            <a:off x="139959" y="1147665"/>
            <a:ext cx="11849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Griffiths, David Jeffrey, and Darrell F. </a:t>
            </a:r>
            <a:r>
              <a:rPr lang="en-US" dirty="0" err="1"/>
              <a:t>Schroeter</a:t>
            </a:r>
            <a:r>
              <a:rPr lang="en-US" dirty="0"/>
              <a:t>. Introduction to Quantum Mechanics. Cambridge University Press, 2019.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Modern Physics, by Kenneth S. Krane, 3rd ed., Wiley, 2020, pp. 326–357.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Operating Instructions, 1751-18 CENCO Quantum Dots Lab Manual</a:t>
            </a:r>
          </a:p>
        </p:txBody>
      </p:sp>
    </p:spTree>
    <p:extLst>
      <p:ext uri="{BB962C8B-B14F-4D97-AF65-F5344CB8AC3E}">
        <p14:creationId xmlns:p14="http://schemas.microsoft.com/office/powerpoint/2010/main" val="37517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11" y="111035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F7D0F-CC8D-46CB-8F73-193F5643B12F}"/>
              </a:ext>
            </a:extLst>
          </p:cNvPr>
          <p:cNvSpPr txBox="1"/>
          <p:nvPr/>
        </p:nvSpPr>
        <p:spPr>
          <a:xfrm>
            <a:off x="639361" y="1114654"/>
            <a:ext cx="94879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Introduction: What is a quantum dot?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Theory: Quantization of energy &amp; Bulk </a:t>
            </a:r>
            <a:r>
              <a:rPr lang="en-US" sz="2800" dirty="0" err="1"/>
              <a:t>InP</a:t>
            </a:r>
            <a:r>
              <a:rPr lang="en-US" sz="2800" dirty="0"/>
              <a:t> vs. </a:t>
            </a:r>
            <a:r>
              <a:rPr lang="en-US" sz="2800" dirty="0" err="1"/>
              <a:t>InP</a:t>
            </a:r>
            <a:r>
              <a:rPr lang="en-US" sz="2800" dirty="0"/>
              <a:t> in solution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Apparatus &amp; Methods: Transform collected spectra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Results/Discussion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47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25" y="61893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Quantum Dots?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B85A7-7493-45D5-85F0-1BE911D7EDFD}"/>
              </a:ext>
            </a:extLst>
          </p:cNvPr>
          <p:cNvSpPr txBox="1"/>
          <p:nvPr/>
        </p:nvSpPr>
        <p:spPr>
          <a:xfrm>
            <a:off x="642550" y="1747084"/>
            <a:ext cx="1075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dot: Semiconductor Nano-particles, Indium Phosphide (</a:t>
            </a:r>
            <a:r>
              <a:rPr lang="en-US" sz="2800" dirty="0" err="1"/>
              <a:t>InP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Macroscopic investigation of a quantum system – fluoresced color in visible depends on the size of the particle.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Spectroscopy, quantum &amp; semiconductor 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Goal</a:t>
            </a:r>
            <a:r>
              <a:rPr lang="en-US" sz="2800" dirty="0"/>
              <a:t>: determine the sizes of the quantum dots</a:t>
            </a:r>
          </a:p>
        </p:txBody>
      </p:sp>
    </p:spTree>
    <p:extLst>
      <p:ext uri="{BB962C8B-B14F-4D97-AF65-F5344CB8AC3E}">
        <p14:creationId xmlns:p14="http://schemas.microsoft.com/office/powerpoint/2010/main" val="18623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25" y="67946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45100-1E56-4DFA-8235-696FFC810873}"/>
                  </a:ext>
                </a:extLst>
              </p:cNvPr>
              <p:cNvSpPr txBox="1"/>
              <p:nvPr/>
            </p:nvSpPr>
            <p:spPr>
              <a:xfrm>
                <a:off x="505796" y="1054041"/>
                <a:ext cx="11190914" cy="511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Bulk </a:t>
                </a:r>
                <a:r>
                  <a:rPr lang="en-US" sz="2800" dirty="0" err="1"/>
                  <a:t>InP</a:t>
                </a:r>
                <a:r>
                  <a:rPr lang="en-US" sz="2800" dirty="0"/>
                  <a:t> does not visibly fluoresce, but </a:t>
                </a:r>
                <a:r>
                  <a:rPr lang="en-US" sz="2800" dirty="0" err="1"/>
                  <a:t>InP</a:t>
                </a:r>
                <a:r>
                  <a:rPr lang="en-US" sz="2800" dirty="0"/>
                  <a:t> solution does. Why?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𝑝h𝑜𝑡𝑜𝑛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1240 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𝑏𝑢𝑙𝑘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=1.344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𝑝h𝑜𝑡𝑜𝑛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923 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Bulk </a:t>
                </a:r>
                <a:r>
                  <a:rPr lang="en-US" sz="2800" dirty="0" err="1"/>
                  <a:t>InP</a:t>
                </a:r>
                <a:r>
                  <a:rPr lang="en-US" sz="2800" dirty="0"/>
                  <a:t> emits in IR range. What’s the difference? Boundary conditions.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Quantum dot: particles in a box. Physical size of dot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constrains energy of emitted photons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45100-1E56-4DFA-8235-696FFC81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6" y="1054041"/>
                <a:ext cx="11190914" cy="5110502"/>
              </a:xfrm>
              <a:prstGeom prst="rect">
                <a:avLst/>
              </a:prstGeom>
              <a:blipFill>
                <a:blip r:embed="rId2"/>
                <a:stretch>
                  <a:fillRect l="-980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A24C843-993E-431C-BDEF-E96C79F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6" y="5346524"/>
            <a:ext cx="6142857" cy="1695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3C7C90-1D9C-4852-97BF-7B26FE25EA61}"/>
              </a:ext>
            </a:extLst>
          </p:cNvPr>
          <p:cNvSpPr txBox="1"/>
          <p:nvPr/>
        </p:nvSpPr>
        <p:spPr>
          <a:xfrm>
            <a:off x="7112516" y="5702878"/>
            <a:ext cx="4573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R reduces emitted photon</a:t>
            </a:r>
          </a:p>
          <a:p>
            <a:r>
              <a:rPr lang="en-US" dirty="0"/>
              <a:t>Energy! We can measure E – then solve</a:t>
            </a:r>
          </a:p>
          <a:p>
            <a:r>
              <a:rPr lang="en-US" dirty="0"/>
              <a:t>for R. </a:t>
            </a:r>
          </a:p>
        </p:txBody>
      </p:sp>
    </p:spTree>
    <p:extLst>
      <p:ext uri="{BB962C8B-B14F-4D97-AF65-F5344CB8AC3E}">
        <p14:creationId xmlns:p14="http://schemas.microsoft.com/office/powerpoint/2010/main" val="31010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25" y="441645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45100-1E56-4DFA-8235-696FFC810873}"/>
                  </a:ext>
                </a:extLst>
              </p:cNvPr>
              <p:cNvSpPr txBox="1"/>
              <p:nvPr/>
            </p:nvSpPr>
            <p:spPr>
              <a:xfrm>
                <a:off x="738231" y="1454045"/>
                <a:ext cx="1119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:r>
                  <a:rPr lang="en-US" sz="2800" dirty="0" err="1"/>
                  <a:t>InP</a:t>
                </a:r>
                <a:r>
                  <a:rPr lang="en-US" sz="2800" dirty="0"/>
                  <a:t> solution has a larger band gap energy than the bulk </a:t>
                </a:r>
                <a:r>
                  <a:rPr lang="en-US" sz="2800" dirty="0" err="1"/>
                  <a:t>InP</a:t>
                </a:r>
                <a:r>
                  <a:rPr lang="en-US" sz="2800" dirty="0"/>
                  <a:t>, by amount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larger band gap results in an emitted photon of greater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45100-1E56-4DFA-8235-696FFC81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1454045"/>
                <a:ext cx="11190914" cy="2246769"/>
              </a:xfrm>
              <a:prstGeom prst="rect">
                <a:avLst/>
              </a:prstGeom>
              <a:blipFill>
                <a:blip r:embed="rId2"/>
                <a:stretch>
                  <a:fillRect l="-980" t="-2989" b="-6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D01A25-DA85-431B-913B-8BFEAFC1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9122" y="3359158"/>
            <a:ext cx="6563876" cy="32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Apparatus</a:t>
            </a:r>
          </a:p>
        </p:txBody>
      </p:sp>
      <p:pic>
        <p:nvPicPr>
          <p:cNvPr id="7" name="Picture 6" descr="A picture containing indoor, wooden&#10;&#10;Description automatically generated">
            <a:extLst>
              <a:ext uri="{FF2B5EF4-FFF2-40B4-BE49-F238E27FC236}">
                <a16:creationId xmlns:a16="http://schemas.microsoft.com/office/drawing/2014/main" id="{9ADA1D12-D66F-4D2E-A17A-8B6044C4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5" y="4119524"/>
            <a:ext cx="6367234" cy="2349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24CB68-15EA-4C9C-8F11-B834D6D0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87" y="1275266"/>
            <a:ext cx="6367234" cy="2645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E8B0E6-7014-4C97-91B3-772CCFC3D87D}"/>
              </a:ext>
            </a:extLst>
          </p:cNvPr>
          <p:cNvSpPr txBox="1"/>
          <p:nvPr/>
        </p:nvSpPr>
        <p:spPr>
          <a:xfrm>
            <a:off x="6569674" y="2146791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– Line diagram of experimental setup.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1DC0A-522B-48AA-B62D-28427C5822F6}"/>
              </a:ext>
            </a:extLst>
          </p:cNvPr>
          <p:cNvSpPr txBox="1"/>
          <p:nvPr/>
        </p:nvSpPr>
        <p:spPr>
          <a:xfrm>
            <a:off x="6628416" y="5101209"/>
            <a:ext cx="52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– Photograph of the quantum dot vials. </a:t>
            </a:r>
          </a:p>
          <a:p>
            <a:r>
              <a:rPr lang="en-US" dirty="0"/>
              <a:t>Source: CENCO</a:t>
            </a:r>
          </a:p>
        </p:txBody>
      </p:sp>
    </p:spTree>
    <p:extLst>
      <p:ext uri="{BB962C8B-B14F-4D97-AF65-F5344CB8AC3E}">
        <p14:creationId xmlns:p14="http://schemas.microsoft.com/office/powerpoint/2010/main" val="278895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4764D-CE99-4727-B6BB-424DE9658CB0}"/>
                  </a:ext>
                </a:extLst>
              </p:cNvPr>
              <p:cNvSpPr txBox="1"/>
              <p:nvPr/>
            </p:nvSpPr>
            <p:spPr>
              <a:xfrm>
                <a:off x="385894" y="1233182"/>
                <a:ext cx="11476139" cy="372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Illuminate each vial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sz="2800" dirty="0"/>
                  <a:t> excitation source.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Measure peak emission wavelengths of spectroscopic samples for each quantum dot. Only the peak wavelength matters.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Transform emission wavelength to energy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Once the energy is known, we solve for 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4764D-CE99-4727-B6BB-424DE965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4" y="1233182"/>
                <a:ext cx="11476139" cy="3729098"/>
              </a:xfrm>
              <a:prstGeom prst="rect">
                <a:avLst/>
              </a:prstGeom>
              <a:blipFill>
                <a:blip r:embed="rId2"/>
                <a:stretch>
                  <a:fillRect l="-956" t="-1634" r="-266" b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7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B492E056-9AB8-4190-B22E-5A479ECC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3" y="1642188"/>
            <a:ext cx="7507884" cy="4702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48A86-E081-40AB-9734-D0C03F5B4643}"/>
              </a:ext>
            </a:extLst>
          </p:cNvPr>
          <p:cNvSpPr txBox="1"/>
          <p:nvPr/>
        </p:nvSpPr>
        <p:spPr>
          <a:xfrm>
            <a:off x="7772400" y="1735494"/>
            <a:ext cx="42899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3 - Peaks are normalized for easy</a:t>
            </a:r>
          </a:p>
          <a:p>
            <a:r>
              <a:rPr lang="en-US" dirty="0"/>
              <a:t>comparison of locations. The curves </a:t>
            </a:r>
          </a:p>
          <a:p>
            <a:r>
              <a:rPr lang="en-US" dirty="0"/>
              <a:t>are generated by a single-peak </a:t>
            </a:r>
          </a:p>
          <a:p>
            <a:r>
              <a:rPr lang="en-US" dirty="0"/>
              <a:t>Gaussian function.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E46DD6B7-D2D4-43C3-89CB-2D58FDAC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26" y="3993341"/>
            <a:ext cx="4288391" cy="1183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CF59DE-C986-410C-90C1-F17B37823C55}"/>
                  </a:ext>
                </a:extLst>
              </p:cNvPr>
              <p:cNvSpPr txBox="1"/>
              <p:nvPr/>
            </p:nvSpPr>
            <p:spPr>
              <a:xfrm>
                <a:off x="8805809" y="3081244"/>
                <a:ext cx="1873376" cy="69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CF59DE-C986-410C-90C1-F17B37823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09" y="3081244"/>
                <a:ext cx="1873376" cy="695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1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5E7-A49C-4237-A12B-58D7094C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" y="132642"/>
            <a:ext cx="7826471" cy="90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  <a:endParaRPr lang="en-US" sz="4800" dirty="0"/>
          </a:p>
        </p:txBody>
      </p:sp>
      <p:pic>
        <p:nvPicPr>
          <p:cNvPr id="10" name="Picture 9" descr="A picture containing text, scoreboard, screenshot&#10;&#10;Description automatically generated">
            <a:extLst>
              <a:ext uri="{FF2B5EF4-FFF2-40B4-BE49-F238E27FC236}">
                <a16:creationId xmlns:a16="http://schemas.microsoft.com/office/drawing/2014/main" id="{7844B26B-B726-4ED8-A890-4C6780CD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1" y="3801244"/>
            <a:ext cx="6967467" cy="2324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01DFA-A692-4650-94E9-41297F52D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77" y="1281577"/>
            <a:ext cx="7760371" cy="1924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224531-8529-4499-890E-D00DCA672E12}"/>
              </a:ext>
            </a:extLst>
          </p:cNvPr>
          <p:cNvSpPr txBox="1"/>
          <p:nvPr/>
        </p:nvSpPr>
        <p:spPr>
          <a:xfrm>
            <a:off x="8029644" y="1693333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 – Experimental results.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8BA3F-EFE0-4249-8790-451B115BB1F9}"/>
              </a:ext>
            </a:extLst>
          </p:cNvPr>
          <p:cNvSpPr txBox="1"/>
          <p:nvPr/>
        </p:nvSpPr>
        <p:spPr>
          <a:xfrm>
            <a:off x="7394222" y="4391378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– Manufacturer provided values.</a:t>
            </a:r>
          </a:p>
        </p:txBody>
      </p:sp>
    </p:spTree>
    <p:extLst>
      <p:ext uri="{BB962C8B-B14F-4D97-AF65-F5344CB8AC3E}">
        <p14:creationId xmlns:p14="http://schemas.microsoft.com/office/powerpoint/2010/main" val="325540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65E7704629240A4AF274DA5BE1C29" ma:contentTypeVersion="0" ma:contentTypeDescription="Create a new document." ma:contentTypeScope="" ma:versionID="96b51110f538876f777beaf07d899a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9b961bd4fec7f7990643cd7d2eaf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9BB5-E538-42DE-8AFC-2E7DDE807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673D62-B9A4-4557-A523-684D765CF7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E9F74-0036-4A37-91B3-EF2F55324EE9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439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Quantum Dots</vt:lpstr>
      <vt:lpstr>Outline</vt:lpstr>
      <vt:lpstr>Quantum Dots? Intro</vt:lpstr>
      <vt:lpstr>Theory</vt:lpstr>
      <vt:lpstr>Theory</vt:lpstr>
      <vt:lpstr>Apparatus</vt:lpstr>
      <vt:lpstr>Methods</vt:lpstr>
      <vt:lpstr>Results</vt:lpstr>
      <vt:lpstr>Results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Dots</dc:title>
  <dc:creator>Pierce, Nathaniel</dc:creator>
  <cp:lastModifiedBy>Pierce, Nathaniel</cp:lastModifiedBy>
  <cp:revision>18</cp:revision>
  <dcterms:created xsi:type="dcterms:W3CDTF">2021-04-19T16:16:00Z</dcterms:created>
  <dcterms:modified xsi:type="dcterms:W3CDTF">2021-04-19T23:46:14Z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0x010100CE165E7704629240A4AF274DA5BE1C29</vt:lpwstr>
  </property>
</Properties>
</file>