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height += drag (based on dist to click center)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normal = cross (dH/dx, dH/dy)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speed += (averageHeight - Height), averageHeight = (sum of 4 neighbouring Heights)/4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height += volume in water (oldCenter), height -= volume in water(newCenter)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900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1st pass - take depth map as input, blur along the line from current pixel to light position, and write to 1st ping-pong map</a:t>
            </a:r>
          </a:p>
          <a:p>
            <a:pPr rtl="0">
              <a:spcBef>
                <a:spcPts val="0"/>
              </a:spcBef>
              <a:buNone/>
            </a:pPr>
            <a:r>
              <a:rPr sz="900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2nd pass - take 1st ping-pong map as input, blur, and write to the 2nd ping-pong map</a:t>
            </a:r>
          </a:p>
          <a:p>
            <a:pPr rtl="0">
              <a:spcBef>
                <a:spcPts val="0"/>
              </a:spcBef>
              <a:buNone/>
            </a:pPr>
            <a:r>
              <a:rPr sz="900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3rd pass - similar to 2nd pass but switch two ping-pong maps</a:t>
            </a:r>
          </a:p>
          <a:p>
            <a:pPr lvl="0">
              <a:spcBef>
                <a:spcPts val="0"/>
              </a:spcBef>
              <a:buNone/>
            </a:pPr>
            <a:r>
              <a:rPr sz="900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final pass is in post process, we render the whole scene into a texture and composite god-rays onto colors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5176499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y="12039" x="-3832"/>
            <a:ext cy="5165065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y="660" x="14659"/>
            <a:ext cy="5165065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-661" x="-846666"/>
            <a:ext cy="5176308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y="131" x="-524933"/>
            <a:ext cy="5176308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244242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244242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3700039" x="-6264"/>
            <a:ext cy="2325488" cx="9150267"/>
            <a:chOff y="4933386" x="-6264"/>
            <a:chExt cy="3100650" cx="9150267"/>
          </a:xfrm>
        </p:grpSpPr>
        <p:sp>
          <p:nvSpPr>
            <p:cNvPr id="35" name="Shape 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9540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gif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1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3.png" Type="http://schemas.openxmlformats.org/officeDocument/2006/relationships/image" Id="rId3"/><Relationship Target="../media/image08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1.jpg" Type="http://schemas.openxmlformats.org/officeDocument/2006/relationships/image" Id="rId3"/><Relationship Target="../media/image06.jpg" Type="http://schemas.openxmlformats.org/officeDocument/2006/relationships/image" Id="rId6"/><Relationship Target="../media/image02.jp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l.dropboxusercontent.com/u/53181465/aaa/index.html" Type="http://schemas.openxmlformats.org/officeDocument/2006/relationships/hyperlink" TargetMode="External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544075" x="212200"/>
            <a:ext cy="1102500" cx="7703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WebGL Interactive Water</a:t>
            </a:r>
          </a:p>
          <a:p>
            <a:pPr>
              <a:spcBef>
                <a:spcPts val="0"/>
              </a:spcBef>
              <a:buNone/>
            </a:pPr>
            <a:r>
              <a:rPr sz="1800" lang="en"/>
              <a:t>Final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4038810" x="121499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Binglu Du, Xinjie Ma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70600" x="695300"/>
            <a:ext cy="3308299" cx="432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y="1031642" x="8635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600"/>
          </a:p>
          <a:p>
            <a:pPr rtl="0" lvl="1" indent="-3937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sz="2600" lang="en"/>
              <a:t>Framework from scratch</a:t>
            </a:r>
          </a:p>
          <a:p>
            <a:pPr rtl="0" lvl="1" indent="-3937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sz="2600" lang="en"/>
              <a:t>Environment - Pool, Sky</a:t>
            </a:r>
          </a:p>
          <a:p>
            <a:pPr rtl="0" lvl="1" indent="-3937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sz="2600" lang="en"/>
              <a:t>Water Shader</a:t>
            </a:r>
          </a:p>
          <a:p>
            <a:pPr rtl="0" lvl="1" indent="-3937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sz="2600" lang="en"/>
              <a:t>Water Simulation</a:t>
            </a:r>
          </a:p>
          <a:p>
            <a:pPr rtl="0" lvl="1" indent="-3937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sz="2600" lang="en"/>
              <a:t>Mouse &amp; sphere interaction</a:t>
            </a:r>
          </a:p>
          <a:p>
            <a:pPr rtl="0" lvl="1" indent="-3937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sz="2600" lang="en"/>
              <a:t>Caustics</a:t>
            </a:r>
          </a:p>
          <a:p>
            <a:pPr algn="l" rtl="0" lv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189853" x="578125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Beta Features</a:t>
            </a: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t="24163" b="8095" r="18227" l="22478"/>
          <a:stretch/>
        </p:blipFill>
        <p:spPr>
          <a:xfrm>
            <a:off y="41400" x="5756250"/>
            <a:ext cy="2610000" cx="34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 rotWithShape="1">
          <a:blip r:embed="rId4">
            <a:alphaModFix/>
          </a:blip>
          <a:srcRect t="29735" b="0" r="17989" l="16186"/>
          <a:stretch/>
        </p:blipFill>
        <p:spPr>
          <a:xfrm>
            <a:off y="2651400" x="5756250"/>
            <a:ext cy="2437325" cx="34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y="15490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600" lang="en"/>
              <a:t>More obj interaction </a:t>
            </a:r>
          </a:p>
          <a:p>
            <a:pPr rtl="0" lvl="0" indent="-3937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600" lang="en"/>
              <a:t>obj shadow &amp; reflection</a:t>
            </a:r>
          </a:p>
          <a:p>
            <a:pPr rtl="0" lvl="0" indent="-3937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600" lang="en"/>
              <a:t>God rays effect</a:t>
            </a:r>
          </a:p>
          <a:p>
            <a:pPr rtl="0" lvl="0" indent="-3937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600" lang="en"/>
              <a:t>User input</a:t>
            </a:r>
          </a:p>
          <a:p>
            <a:pPr rtl="0" lvl="0" indent="-3937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600" lang="en"/>
              <a:t>Wind and rain drop effects</a:t>
            </a:r>
          </a:p>
          <a:p>
            <a:pPr algn="l" rtl="0" lv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in Final</a:t>
            </a: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t="24402" b="0" r="18172" l="12464"/>
          <a:stretch/>
        </p:blipFill>
        <p:spPr>
          <a:xfrm>
            <a:off y="1549049" x="5149775"/>
            <a:ext cy="2763550" cx="381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y="1123975" x="457200"/>
            <a:ext cy="3944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000" lang="en"/>
              <a:t>Obj loading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Threejs obj loader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000" lang="en"/>
              <a:t>Obj Shadow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u="sng" b="1" sz="1800" lang="en"/>
              <a:t>Shadow Map</a:t>
            </a:r>
          </a:p>
          <a:p>
            <a:pPr rtl="0" lvl="2" indent="-342900" marL="13716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render a depth texture from the point of view of light</a:t>
            </a:r>
          </a:p>
          <a:p>
            <a:pPr rtl="0" lvl="2" indent="-342900" marL="13716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transform vertex into the light view space</a:t>
            </a:r>
          </a:p>
          <a:p>
            <a:pPr rtl="0" lvl="2" indent="-342900" marL="13716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if(position.z &gt; depth)  ---&gt; part of shadow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000" lang="en"/>
              <a:t>Obj Reflection &amp; Refraction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u="sng" b="1" sz="1800" lang="en"/>
              <a:t>Reflection Map</a:t>
            </a:r>
          </a:p>
          <a:p>
            <a:pPr rtl="0" lvl="2" indent="-342900" marL="13716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render a reflection texture from the point of view of reflection point</a:t>
            </a:r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 Interaction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74" x="4462875"/>
            <a:ext cy="1299549" cx="20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4">
            <a:alphaModFix/>
          </a:blip>
          <a:srcRect t="46640" b="27666" r="42513" l="36407"/>
          <a:stretch/>
        </p:blipFill>
        <p:spPr>
          <a:xfrm>
            <a:off y="205975" x="5429825"/>
            <a:ext cy="837625" cx="10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5">
            <a:alphaModFix/>
          </a:blip>
          <a:srcRect t="64271" b="0" r="36880" l="40245"/>
          <a:stretch/>
        </p:blipFill>
        <p:spPr>
          <a:xfrm>
            <a:off y="205974" x="6749925"/>
            <a:ext cy="2251125" cx="21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000" lang="en"/>
              <a:t>Wind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3D Perlin noise as a noise texture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Change water height based on noise</a:t>
            </a:r>
          </a:p>
          <a:p>
            <a:pPr algn="l" rtl="0" lvl="0" marR="0" indent="-3556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sz="2000" lang="en"/>
              <a:t>Rain</a:t>
            </a:r>
          </a:p>
          <a:p>
            <a:pPr algn="l" rtl="0" lvl="1" marR="0" indent="-3429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Pseudo random mouse click</a:t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 &amp; Rain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y="1219225" x="287275"/>
            <a:ext cy="1992600" cx="5403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387E"/>
              </a:buClr>
              <a:buSzPct val="100000"/>
              <a:buFont typeface="Arial"/>
              <a:buChar char="●"/>
            </a:pPr>
            <a:r>
              <a:rPr sz="1800" lang="en"/>
              <a:t>Volumetric light scattering due to shadows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Depth map -&gt; Godray texture -&gt; Post-process</a:t>
            </a:r>
          </a:p>
          <a:p>
            <a:pPr rtl="0" lvl="0" indent="-342900" marL="457200">
              <a:spcBef>
                <a:spcPts val="0"/>
              </a:spcBef>
              <a:buClr>
                <a:srgbClr val="00387E"/>
              </a:buClr>
              <a:buSzPct val="100000"/>
              <a:buFont typeface="Arial"/>
              <a:buChar char="●"/>
            </a:pPr>
            <a:r>
              <a:rPr sz="1800" lang="en"/>
              <a:t>Godray texture: Blurs a mask generated from the depth map along radial lines emanating from the light source. </a:t>
            </a:r>
          </a:p>
          <a:p>
            <a:pPr rtl="0" lvl="0" indent="-342900" marL="457200">
              <a:spcBef>
                <a:spcPts val="0"/>
              </a:spcBef>
              <a:buClr>
                <a:srgbClr val="00387E"/>
              </a:buClr>
              <a:buSzPct val="100000"/>
              <a:buFont typeface="Arial"/>
              <a:buChar char="●"/>
            </a:pPr>
            <a:r>
              <a:rPr sz="1800" lang="en"/>
              <a:t>3 passes  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y="152400" x="515862"/>
            <a:ext cy="828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God rays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t="25205" b="0" r="10606" l="10943"/>
          <a:stretch/>
        </p:blipFill>
        <p:spPr>
          <a:xfrm>
            <a:off y="304799" x="5576025"/>
            <a:ext cy="2560625" cx="338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12149" x="495499"/>
            <a:ext cy="1913149" cx="26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122098" x="3442525"/>
            <a:ext cy="1893249" cx="268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112150" x="6387900"/>
            <a:ext cy="1913149" cx="25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y="1244250" x="457200"/>
            <a:ext cy="3630300" cx="3349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sz="1800" lang="en"/>
              <a:t>Obj mesh interaction</a:t>
            </a:r>
            <a:r>
              <a:rPr sz="1800" lang="en"/>
              <a:t>: not much influence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400" lang="en"/>
              <a:t>-bounding sphere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sz="1800" lang="en"/>
              <a:t>God rays</a:t>
            </a:r>
            <a:r>
              <a:rPr sz="1800" lang="en"/>
              <a:t>: Drop down FPS by 30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	</a:t>
            </a:r>
            <a:r>
              <a:rPr sz="1400" lang="en"/>
              <a:t>-3 passes, write to texture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-6 samples each pass</a:t>
            </a:r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 Analysis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75" x="4014275"/>
            <a:ext cy="3457325" cx="47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https://dl.dropboxusercontent.com/u/53181465/aaa/index.html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3000" lang="en"/>
              <a:t>Better obj reflection &amp; refraction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3000" lang="en"/>
              <a:t>Polish God rays 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3000" lang="en"/>
              <a:t>More Volumetric light scattering effects</a:t>
            </a:r>
          </a:p>
          <a:p>
            <a:pPr rt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sz="3000" lang="en"/>
              <a:t>(underwater light shaft)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