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63" r:id="rId3"/>
    <p:sldId id="264" r:id="rId4"/>
    <p:sldId id="256" r:id="rId5"/>
    <p:sldId id="257" r:id="rId6"/>
    <p:sldId id="259" r:id="rId7"/>
    <p:sldId id="265" r:id="rId8"/>
    <p:sldId id="258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.E. Orozco Becerra" initials="JOB" lastIdx="1" clrIdx="0">
    <p:extLst>
      <p:ext uri="{19B8F6BF-5375-455C-9EA6-DF929625EA0E}">
        <p15:presenceInfo xmlns:p15="http://schemas.microsoft.com/office/powerpoint/2012/main" userId="S::J.E.OrozcoBecerra@tilburguniversity.edu::b73a08fc-3361-45d7-96a3-56a87a227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0" d="100"/>
          <a:sy n="70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49286417322837E-2"/>
          <c:y val="2.1325022825088566E-2"/>
          <c:w val="0.92221321358267716"/>
          <c:h val="0.880277468488505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PRE mailing</c:v>
                </c:pt>
                <c:pt idx="1">
                  <c:v>POST mailing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0.1185606</c:v>
                </c:pt>
                <c:pt idx="1">
                  <c:v>0.1148815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F0-40A0-A456-7717324E9D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4913792"/>
        <c:axId val="1914919200"/>
      </c:barChart>
      <c:catAx>
        <c:axId val="191491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914919200"/>
        <c:crosses val="autoZero"/>
        <c:auto val="0"/>
        <c:lblAlgn val="ctr"/>
        <c:lblOffset val="100"/>
        <c:noMultiLvlLbl val="0"/>
      </c:catAx>
      <c:valAx>
        <c:axId val="1914919200"/>
        <c:scaling>
          <c:orientation val="minMax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191491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PRE mailing</c:v>
                </c:pt>
                <c:pt idx="1">
                  <c:v>POST mailing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0.11789753</c:v>
                </c:pt>
                <c:pt idx="1">
                  <c:v>9.7052410000000006E-2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F0-40A0-A456-7717324E9D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4913792"/>
        <c:axId val="1914919200"/>
      </c:barChart>
      <c:catAx>
        <c:axId val="191491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914919200"/>
        <c:crosses val="autoZero"/>
        <c:auto val="1"/>
        <c:lblAlgn val="ctr"/>
        <c:lblOffset val="100"/>
        <c:noMultiLvlLbl val="0"/>
      </c:catAx>
      <c:valAx>
        <c:axId val="1914919200"/>
        <c:scaling>
          <c:orientation val="minMax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191491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Control</c:v>
                </c:pt>
                <c:pt idx="1">
                  <c:v>Experimental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0.1185606</c:v>
                </c:pt>
                <c:pt idx="1">
                  <c:v>0.11789753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F0-40A0-A456-7717324E9DD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Control</c:v>
                </c:pt>
                <c:pt idx="1">
                  <c:v>Experimental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0.1148815</c:v>
                </c:pt>
                <c:pt idx="1">
                  <c:v>9.7052410000000006E-2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36-4B98-86A7-0FF4DD8551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4913792"/>
        <c:axId val="1914919200"/>
      </c:barChart>
      <c:catAx>
        <c:axId val="191491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914919200"/>
        <c:crosses val="autoZero"/>
        <c:auto val="1"/>
        <c:lblAlgn val="ctr"/>
        <c:lblOffset val="100"/>
        <c:noMultiLvlLbl val="0"/>
      </c:catAx>
      <c:valAx>
        <c:axId val="1914919200"/>
        <c:scaling>
          <c:orientation val="minMax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191491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9A2-495D-993F-3F1462CD7CD1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9A2-495D-993F-3F1462CD7CD1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Control</c:v>
                </c:pt>
                <c:pt idx="1">
                  <c:v>Experimental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0.11488152</c:v>
                </c:pt>
                <c:pt idx="1">
                  <c:v>9.7052410000000006E-2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F0-40A0-A456-7717324E9D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4913792"/>
        <c:axId val="1914919200"/>
      </c:barChart>
      <c:catAx>
        <c:axId val="191491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914919200"/>
        <c:crosses val="autoZero"/>
        <c:auto val="1"/>
        <c:lblAlgn val="ctr"/>
        <c:lblOffset val="100"/>
        <c:noMultiLvlLbl val="0"/>
      </c:catAx>
      <c:valAx>
        <c:axId val="1914919200"/>
        <c:scaling>
          <c:orientation val="minMax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191491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E3B62-F7FF-47F6-A231-98E5D1EC812B}" type="datetimeFigureOut">
              <a:rPr lang="nl-NL" smtClean="0"/>
              <a:t>29-8-2021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AAEB8-5B4F-48CA-AC82-19B9FDC688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190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53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112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009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558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53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6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402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383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018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29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636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F406-409E-46D6-B232-1B9277F3F773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E17E-8E16-4E6F-AD6A-DF3A723962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973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6274-4AB4-4CE7-AE42-75F2D510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D09E-53DE-4D96-9BCD-3328A3DA0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>
            <a:normAutofit fontScale="92500"/>
          </a:bodyPr>
          <a:lstStyle/>
          <a:p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impact </a:t>
            </a:r>
            <a:r>
              <a:rPr lang="nl-NL" dirty="0" err="1"/>
              <a:t>evaluation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. We </a:t>
            </a:r>
            <a:r>
              <a:rPr lang="nl-NL" dirty="0" err="1"/>
              <a:t>may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effect of </a:t>
            </a:r>
            <a:r>
              <a:rPr lang="nl-NL" dirty="0" err="1"/>
              <a:t>the</a:t>
            </a:r>
            <a:r>
              <a:rPr lang="nl-NL" dirty="0"/>
              <a:t> mailing </a:t>
            </a:r>
            <a:r>
              <a:rPr lang="nl-NL" dirty="0" err="1"/>
              <a:t>strategy</a:t>
            </a:r>
            <a:r>
              <a:rPr lang="nl-NL" dirty="0"/>
              <a:t> over </a:t>
            </a:r>
            <a:r>
              <a:rPr lang="nl-NL" i="1" dirty="0" err="1"/>
              <a:t>consistenly</a:t>
            </a:r>
            <a:r>
              <a:rPr lang="nl-NL" i="1" dirty="0"/>
              <a:t> </a:t>
            </a:r>
            <a:r>
              <a:rPr lang="nl-NL" i="1" dirty="0" err="1"/>
              <a:t>inactive</a:t>
            </a:r>
            <a:r>
              <a:rPr lang="nl-NL" i="1" dirty="0"/>
              <a:t> users</a:t>
            </a:r>
          </a:p>
          <a:p>
            <a:r>
              <a:rPr lang="nl-NL" dirty="0" err="1"/>
              <a:t>To</a:t>
            </a:r>
            <a:r>
              <a:rPr lang="nl-NL" dirty="0"/>
              <a:t> tackle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, we </a:t>
            </a:r>
            <a:r>
              <a:rPr lang="nl-NL" dirty="0" err="1"/>
              <a:t>may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consider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steps:</a:t>
            </a:r>
            <a:br>
              <a:rPr lang="nl-NL" dirty="0"/>
            </a:br>
            <a:r>
              <a:rPr lang="nl-NL" dirty="0"/>
              <a:t>	</a:t>
            </a:r>
            <a:r>
              <a:rPr lang="nl-NL" sz="2000" dirty="0"/>
              <a:t>1. Mailing was sent out on 201903 week, </a:t>
            </a:r>
            <a:r>
              <a:rPr lang="nl-NL" sz="2000" dirty="0" err="1"/>
              <a:t>so</a:t>
            </a:r>
            <a:r>
              <a:rPr lang="nl-NL" sz="2000" dirty="0"/>
              <a:t> dataset </a:t>
            </a:r>
            <a:r>
              <a:rPr lang="nl-NL" sz="2000" dirty="0" err="1"/>
              <a:t>will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split </a:t>
            </a:r>
            <a:r>
              <a:rPr lang="nl-NL" sz="2000" dirty="0" err="1"/>
              <a:t>into</a:t>
            </a:r>
            <a:r>
              <a:rPr lang="nl-NL" sz="2000" dirty="0"/>
              <a:t> </a:t>
            </a:r>
            <a:r>
              <a:rPr lang="nl-NL" sz="2000" dirty="0" err="1"/>
              <a:t>before</a:t>
            </a:r>
            <a:r>
              <a:rPr lang="nl-NL" sz="2000" dirty="0"/>
              <a:t> 201903 </a:t>
            </a:r>
            <a:r>
              <a:rPr lang="nl-NL" sz="2000" dirty="0" err="1"/>
              <a:t>and</a:t>
            </a:r>
            <a:r>
              <a:rPr lang="nl-NL" sz="2000" dirty="0"/>
              <a:t> 	</a:t>
            </a:r>
            <a:r>
              <a:rPr lang="nl-NL" sz="2000" dirty="0" err="1"/>
              <a:t>after</a:t>
            </a:r>
            <a:r>
              <a:rPr lang="nl-NL" sz="2000" dirty="0"/>
              <a:t> 201903 </a:t>
            </a:r>
            <a:r>
              <a:rPr lang="nl-NL" sz="2000" dirty="0" err="1"/>
              <a:t>inclusive</a:t>
            </a:r>
            <a:r>
              <a:rPr lang="nl-NL" sz="2000" dirty="0"/>
              <a:t>.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determines</a:t>
            </a:r>
            <a:r>
              <a:rPr lang="nl-NL" sz="2000" dirty="0"/>
              <a:t> a pre </a:t>
            </a:r>
            <a:r>
              <a:rPr lang="nl-NL" sz="2000" dirty="0" err="1"/>
              <a:t>and</a:t>
            </a:r>
            <a:r>
              <a:rPr lang="nl-NL" sz="2000" dirty="0"/>
              <a:t> post scenario. </a:t>
            </a:r>
          </a:p>
          <a:p>
            <a:pPr marL="914400" lvl="2" indent="0">
              <a:buNone/>
            </a:pPr>
            <a:r>
              <a:rPr lang="nl-NL" dirty="0"/>
              <a:t>2. </a:t>
            </a:r>
            <a:r>
              <a:rPr lang="nl-NL" dirty="0" err="1"/>
              <a:t>Our</a:t>
            </a:r>
            <a:r>
              <a:rPr lang="nl-NL" dirty="0"/>
              <a:t> N is </a:t>
            </a:r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consider</a:t>
            </a:r>
            <a:r>
              <a:rPr lang="nl-NL" dirty="0"/>
              <a:t> </a:t>
            </a:r>
            <a:r>
              <a:rPr lang="nl-NL" dirty="0" err="1"/>
              <a:t>till</a:t>
            </a:r>
            <a:r>
              <a:rPr lang="nl-NL" dirty="0"/>
              <a:t> 4 different </a:t>
            </a:r>
            <a:r>
              <a:rPr lang="nl-NL" dirty="0" err="1"/>
              <a:t>scenarios</a:t>
            </a:r>
            <a:r>
              <a:rPr lang="nl-NL" dirty="0"/>
              <a:t> (</a:t>
            </a:r>
            <a:r>
              <a:rPr lang="nl-NL" dirty="0" err="1"/>
              <a:t>and</a:t>
            </a:r>
            <a:r>
              <a:rPr lang="nl-NL" dirty="0"/>
              <a:t> datasets as </a:t>
            </a:r>
            <a:r>
              <a:rPr lang="nl-NL" dirty="0" err="1"/>
              <a:t>an</a:t>
            </a:r>
            <a:r>
              <a:rPr lang="nl-NL" dirty="0"/>
              <a:t> extension). </a:t>
            </a:r>
            <a:r>
              <a:rPr lang="nl-NL" dirty="0" err="1"/>
              <a:t>Following</a:t>
            </a:r>
            <a:r>
              <a:rPr lang="nl-NL" dirty="0"/>
              <a:t>, a </a:t>
            </a:r>
            <a:r>
              <a:rPr lang="nl-NL" dirty="0" err="1"/>
              <a:t>scheme</a:t>
            </a:r>
            <a:r>
              <a:rPr lang="nl-NL" dirty="0"/>
              <a:t> </a:t>
            </a:r>
            <a:r>
              <a:rPr lang="nl-NL" dirty="0" err="1"/>
              <a:t>depicting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four</a:t>
            </a:r>
            <a:r>
              <a:rPr lang="nl-NL" dirty="0"/>
              <a:t> </a:t>
            </a:r>
            <a:r>
              <a:rPr lang="nl-NL" dirty="0" err="1"/>
              <a:t>groups</a:t>
            </a:r>
            <a:r>
              <a:rPr lang="nl-NL" dirty="0"/>
              <a:t>:</a:t>
            </a:r>
          </a:p>
          <a:p>
            <a:pPr marL="914400" lvl="2" indent="0">
              <a:buNone/>
            </a:pPr>
            <a:r>
              <a:rPr lang="nl-NL" dirty="0"/>
              <a:t>3. The design </a:t>
            </a:r>
            <a:r>
              <a:rPr lang="nl-NL" dirty="0" err="1"/>
              <a:t>considers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Pre control </a:t>
            </a:r>
            <a:r>
              <a:rPr lang="nl-NL" dirty="0" err="1"/>
              <a:t>group</a:t>
            </a:r>
            <a:r>
              <a:rPr lang="nl-NL" dirty="0"/>
              <a:t> of </a:t>
            </a:r>
            <a:r>
              <a:rPr lang="nl-NL" dirty="0" err="1"/>
              <a:t>consistently</a:t>
            </a:r>
            <a:r>
              <a:rPr lang="nl-NL" dirty="0"/>
              <a:t> </a:t>
            </a:r>
            <a:r>
              <a:rPr lang="nl-NL" dirty="0" err="1"/>
              <a:t>inactive</a:t>
            </a:r>
            <a:r>
              <a:rPr lang="nl-NL" dirty="0"/>
              <a:t> users </a:t>
            </a:r>
            <a:r>
              <a:rPr lang="nl-NL" dirty="0" err="1"/>
              <a:t>that</a:t>
            </a:r>
            <a:r>
              <a:rPr lang="nl-NL" dirty="0"/>
              <a:t> havent </a:t>
            </a:r>
            <a:r>
              <a:rPr lang="nl-NL" dirty="0" err="1"/>
              <a:t>received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mailing (</a:t>
            </a:r>
            <a:r>
              <a:rPr lang="nl-NL" dirty="0" err="1"/>
              <a:t>receiviningmaililing</a:t>
            </a:r>
            <a:r>
              <a:rPr lang="nl-NL" dirty="0"/>
              <a:t> =0)</a:t>
            </a:r>
          </a:p>
          <a:p>
            <a:pPr lvl="2"/>
            <a:r>
              <a:rPr lang="nl-NL" dirty="0"/>
              <a:t>Post control </a:t>
            </a:r>
            <a:r>
              <a:rPr lang="nl-NL" dirty="0" err="1"/>
              <a:t>group</a:t>
            </a:r>
            <a:r>
              <a:rPr lang="nl-NL" dirty="0"/>
              <a:t> of </a:t>
            </a:r>
            <a:r>
              <a:rPr lang="nl-NL" dirty="0" err="1"/>
              <a:t>consistenly</a:t>
            </a:r>
            <a:r>
              <a:rPr lang="nl-NL" dirty="0"/>
              <a:t> </a:t>
            </a:r>
            <a:r>
              <a:rPr lang="nl-NL" dirty="0" err="1"/>
              <a:t>inactive</a:t>
            </a:r>
            <a:r>
              <a:rPr lang="nl-NL" dirty="0"/>
              <a:t> users </a:t>
            </a:r>
            <a:r>
              <a:rPr lang="nl-NL" dirty="0" err="1"/>
              <a:t>that</a:t>
            </a:r>
            <a:r>
              <a:rPr lang="nl-NL" dirty="0"/>
              <a:t> havent </a:t>
            </a:r>
            <a:r>
              <a:rPr lang="nl-NL" dirty="0" err="1"/>
              <a:t>received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mailing (</a:t>
            </a:r>
            <a:r>
              <a:rPr lang="nl-NL" dirty="0" err="1"/>
              <a:t>receiviningmailing</a:t>
            </a:r>
            <a:r>
              <a:rPr lang="nl-NL" dirty="0"/>
              <a:t> = 0)</a:t>
            </a:r>
          </a:p>
          <a:p>
            <a:pPr lvl="2"/>
            <a:r>
              <a:rPr lang="nl-NL" dirty="0"/>
              <a:t>Pre </a:t>
            </a:r>
            <a:r>
              <a:rPr lang="nl-NL" dirty="0" err="1"/>
              <a:t>experimental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(201903 &lt;) of </a:t>
            </a:r>
            <a:r>
              <a:rPr lang="nl-NL" dirty="0" err="1"/>
              <a:t>consistenly</a:t>
            </a:r>
            <a:r>
              <a:rPr lang="nl-NL" dirty="0"/>
              <a:t> </a:t>
            </a:r>
            <a:r>
              <a:rPr lang="nl-NL" dirty="0" err="1"/>
              <a:t>inactive</a:t>
            </a:r>
            <a:r>
              <a:rPr lang="nl-NL" dirty="0"/>
              <a:t> users </a:t>
            </a:r>
            <a:r>
              <a:rPr lang="nl-NL" dirty="0" err="1"/>
              <a:t>that</a:t>
            </a:r>
            <a:r>
              <a:rPr lang="nl-NL" dirty="0"/>
              <a:t> have </a:t>
            </a:r>
            <a:r>
              <a:rPr lang="nl-NL" dirty="0" err="1"/>
              <a:t>received</a:t>
            </a:r>
            <a:r>
              <a:rPr lang="nl-NL" dirty="0"/>
              <a:t> mailing </a:t>
            </a:r>
          </a:p>
          <a:p>
            <a:pPr lvl="2"/>
            <a:r>
              <a:rPr lang="nl-NL" dirty="0"/>
              <a:t>Post </a:t>
            </a:r>
            <a:r>
              <a:rPr lang="nl-NL" dirty="0" err="1"/>
              <a:t>experimental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(201903 =&gt;) of </a:t>
            </a:r>
            <a:r>
              <a:rPr lang="nl-NL" dirty="0" err="1"/>
              <a:t>consistenly</a:t>
            </a:r>
            <a:r>
              <a:rPr lang="nl-NL" dirty="0"/>
              <a:t> </a:t>
            </a:r>
            <a:r>
              <a:rPr lang="nl-NL" dirty="0" err="1"/>
              <a:t>inactive</a:t>
            </a:r>
            <a:r>
              <a:rPr lang="nl-NL" dirty="0"/>
              <a:t> users </a:t>
            </a:r>
            <a:r>
              <a:rPr lang="nl-NL" dirty="0" err="1"/>
              <a:t>that</a:t>
            </a:r>
            <a:r>
              <a:rPr lang="nl-NL" dirty="0"/>
              <a:t> have </a:t>
            </a:r>
            <a:r>
              <a:rPr lang="nl-NL" dirty="0" err="1"/>
              <a:t>received</a:t>
            </a:r>
            <a:r>
              <a:rPr lang="nl-NL" dirty="0"/>
              <a:t> mailing. </a:t>
            </a:r>
          </a:p>
          <a:p>
            <a:pPr lvl="2"/>
            <a:endParaRPr lang="en-US" dirty="0"/>
          </a:p>
          <a:p>
            <a:pPr lvl="2"/>
            <a:endParaRPr lang="nl-NL" dirty="0"/>
          </a:p>
          <a:p>
            <a:pPr marL="914400" lvl="2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186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386" y="2020931"/>
            <a:ext cx="5390476" cy="33893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86BFD2-F7E6-4970-8DE5-1C60B47E9C89}"/>
              </a:ext>
            </a:extLst>
          </p:cNvPr>
          <p:cNvSpPr txBox="1"/>
          <p:nvPr/>
        </p:nvSpPr>
        <p:spPr>
          <a:xfrm>
            <a:off x="1119116" y="627797"/>
            <a:ext cx="9648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Worth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notice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average</a:t>
            </a:r>
            <a:r>
              <a:rPr lang="nl-NL" dirty="0"/>
              <a:t> (</a:t>
            </a:r>
            <a:r>
              <a:rPr lang="nl-NL" dirty="0" err="1"/>
              <a:t>mean</a:t>
            </a:r>
            <a:r>
              <a:rPr lang="nl-NL" dirty="0"/>
              <a:t>) </a:t>
            </a:r>
            <a:r>
              <a:rPr lang="nl-NL" dirty="0" err="1"/>
              <a:t>logindays</a:t>
            </a:r>
            <a:r>
              <a:rPr lang="nl-NL" dirty="0"/>
              <a:t> starts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decrease</a:t>
            </a:r>
            <a:r>
              <a:rPr lang="nl-NL" dirty="0"/>
              <a:t> as long as we move </a:t>
            </a:r>
            <a:r>
              <a:rPr lang="nl-NL" dirty="0" err="1"/>
              <a:t>onto</a:t>
            </a:r>
            <a:r>
              <a:rPr lang="nl-NL" dirty="0"/>
              <a:t> </a:t>
            </a:r>
            <a:r>
              <a:rPr lang="nl-NL" dirty="0" err="1"/>
              <a:t>upcoming</a:t>
            </a:r>
            <a:r>
              <a:rPr lang="nl-NL" dirty="0"/>
              <a:t> weeks; a</a:t>
            </a:r>
            <a:r>
              <a:rPr lang="en-US" dirty="0"/>
              <a:t>round Week 5, the average login days started to decline, which contributes to the argument that the intervention effect last for 5 to 6 weeks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551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E69F-DA2E-4DB3-9B09-F2399D5A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Other</a:t>
            </a:r>
            <a:r>
              <a:rPr lang="nl-NL" dirty="0"/>
              <a:t> variables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considered</a:t>
            </a:r>
            <a:r>
              <a:rPr lang="nl-N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03B4-0806-454B-BFAA-2B9838190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 </a:t>
            </a:r>
            <a:r>
              <a:rPr lang="nl-NL" dirty="0" err="1"/>
              <a:t>may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weeksinceregistration</a:t>
            </a:r>
            <a:r>
              <a:rPr lang="nl-NL" dirty="0"/>
              <a:t> is </a:t>
            </a:r>
            <a:r>
              <a:rPr lang="nl-NL" dirty="0" err="1"/>
              <a:t>related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consistenly</a:t>
            </a:r>
            <a:r>
              <a:rPr lang="nl-NL" dirty="0"/>
              <a:t> </a:t>
            </a:r>
            <a:r>
              <a:rPr lang="nl-NL" dirty="0" err="1"/>
              <a:t>inactive</a:t>
            </a:r>
            <a:r>
              <a:rPr lang="nl-NL" dirty="0"/>
              <a:t> or </a:t>
            </a:r>
            <a:r>
              <a:rPr lang="nl-NL" dirty="0" err="1"/>
              <a:t>not</a:t>
            </a:r>
            <a:r>
              <a:rPr lang="nl-NL" dirty="0"/>
              <a:t>. </a:t>
            </a:r>
            <a:r>
              <a:rPr lang="nl-NL" dirty="0" err="1"/>
              <a:t>I.e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have been </a:t>
            </a:r>
            <a:r>
              <a:rPr lang="nl-NL" dirty="0" err="1"/>
              <a:t>registered</a:t>
            </a:r>
            <a:r>
              <a:rPr lang="nl-NL" dirty="0"/>
              <a:t> 300 weeks </a:t>
            </a:r>
            <a:r>
              <a:rPr lang="nl-NL" dirty="0" err="1"/>
              <a:t>ago</a:t>
            </a:r>
            <a:r>
              <a:rPr lang="nl-NL" dirty="0"/>
              <a:t>,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more </a:t>
            </a:r>
            <a:r>
              <a:rPr lang="nl-NL" dirty="0" err="1"/>
              <a:t>active</a:t>
            </a:r>
            <a:r>
              <a:rPr lang="nl-NL" dirty="0"/>
              <a:t> (or </a:t>
            </a:r>
            <a:r>
              <a:rPr lang="nl-NL" dirty="0" err="1"/>
              <a:t>not</a:t>
            </a:r>
            <a:r>
              <a:rPr lang="nl-NL" dirty="0"/>
              <a:t>). Same </a:t>
            </a:r>
            <a:r>
              <a:rPr lang="nl-NL" dirty="0" err="1"/>
              <a:t>goes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educational</a:t>
            </a:r>
            <a:r>
              <a:rPr lang="nl-NL" dirty="0"/>
              <a:t> label. </a:t>
            </a:r>
          </a:p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worth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test </a:t>
            </a:r>
            <a:r>
              <a:rPr lang="nl-NL" dirty="0" err="1"/>
              <a:t>whether</a:t>
            </a:r>
            <a:r>
              <a:rPr lang="nl-NL" dirty="0"/>
              <a:t> </a:t>
            </a:r>
            <a:r>
              <a:rPr lang="nl-NL" dirty="0" err="1"/>
              <a:t>inactive</a:t>
            </a:r>
            <a:r>
              <a:rPr lang="nl-NL" dirty="0"/>
              <a:t> users are </a:t>
            </a:r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being</a:t>
            </a:r>
            <a:r>
              <a:rPr lang="nl-NL" dirty="0"/>
              <a:t> more </a:t>
            </a:r>
            <a:r>
              <a:rPr lang="nl-NL" dirty="0" err="1"/>
              <a:t>active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have been </a:t>
            </a:r>
            <a:r>
              <a:rPr lang="nl-NL" dirty="0" err="1"/>
              <a:t>registered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300 weeks </a:t>
            </a:r>
            <a:r>
              <a:rPr lang="nl-NL" dirty="0" err="1"/>
              <a:t>ago</a:t>
            </a:r>
            <a:r>
              <a:rPr lang="nl-NL" dirty="0"/>
              <a:t> or </a:t>
            </a:r>
            <a:r>
              <a:rPr lang="nl-NL" dirty="0" err="1"/>
              <a:t>not</a:t>
            </a:r>
            <a:r>
              <a:rPr lang="nl-NL" dirty="0"/>
              <a:t>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130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B8AE-6089-4111-A2A2-2EC31E9D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336C-4ED7-4005-9526-D60E52C4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904"/>
            <a:ext cx="10515600" cy="52360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condition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control or </a:t>
            </a:r>
            <a:r>
              <a:rPr lang="nl-NL" dirty="0" err="1"/>
              <a:t>experimental</a:t>
            </a:r>
            <a:r>
              <a:rPr lang="nl-NL" dirty="0"/>
              <a:t> is </a:t>
            </a:r>
            <a:r>
              <a:rPr lang="nl-NL" dirty="0" err="1"/>
              <a:t>based</a:t>
            </a:r>
            <a:r>
              <a:rPr lang="nl-NL" dirty="0"/>
              <a:t> on: </a:t>
            </a:r>
          </a:p>
          <a:p>
            <a:pPr lvl="1">
              <a:lnSpc>
                <a:spcPct val="100000"/>
              </a:lnSpc>
            </a:pPr>
            <a:r>
              <a:rPr lang="nl-NL" sz="2200" dirty="0" err="1"/>
              <a:t>They</a:t>
            </a:r>
            <a:r>
              <a:rPr lang="nl-NL" sz="2200" dirty="0"/>
              <a:t> are </a:t>
            </a:r>
            <a:r>
              <a:rPr lang="nl-NL" sz="2200" dirty="0" err="1"/>
              <a:t>consistently</a:t>
            </a:r>
            <a:r>
              <a:rPr lang="nl-NL" sz="2200" dirty="0"/>
              <a:t> </a:t>
            </a:r>
            <a:r>
              <a:rPr lang="nl-NL" sz="2200" dirty="0" err="1"/>
              <a:t>inactive</a:t>
            </a:r>
            <a:r>
              <a:rPr lang="nl-NL" sz="2200" dirty="0"/>
              <a:t> users or </a:t>
            </a:r>
            <a:r>
              <a:rPr lang="nl-NL" sz="2200" dirty="0" err="1"/>
              <a:t>not</a:t>
            </a:r>
            <a:r>
              <a:rPr lang="nl-NL" sz="2200" dirty="0"/>
              <a:t> (1 out of 4 </a:t>
            </a:r>
            <a:r>
              <a:rPr lang="nl-NL" sz="2200" dirty="0" err="1"/>
              <a:t>categories</a:t>
            </a:r>
            <a:r>
              <a:rPr lang="nl-NL" sz="2200" dirty="0"/>
              <a:t> of </a:t>
            </a:r>
            <a:r>
              <a:rPr lang="nl-NL" sz="2200" dirty="0" err="1"/>
              <a:t>regularity</a:t>
            </a:r>
            <a:r>
              <a:rPr lang="nl-NL" sz="2200" dirty="0"/>
              <a:t> </a:t>
            </a:r>
            <a:r>
              <a:rPr lang="nl-NL" sz="2200" dirty="0" err="1"/>
              <a:t>activity</a:t>
            </a:r>
            <a:r>
              <a:rPr lang="nl-NL" sz="2200" dirty="0"/>
              <a:t> feature).</a:t>
            </a:r>
          </a:p>
          <a:p>
            <a:pPr lvl="1"/>
            <a:r>
              <a:rPr lang="nl-NL" sz="2200" dirty="0" err="1"/>
              <a:t>They</a:t>
            </a:r>
            <a:r>
              <a:rPr lang="nl-NL" sz="2200" dirty="0"/>
              <a:t> </a:t>
            </a:r>
            <a:r>
              <a:rPr lang="nl-NL" sz="2200" dirty="0" err="1"/>
              <a:t>received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mailing (1) or </a:t>
            </a:r>
            <a:r>
              <a:rPr lang="nl-NL" sz="2200" dirty="0" err="1"/>
              <a:t>dont</a:t>
            </a:r>
            <a:r>
              <a:rPr lang="nl-NL" sz="2200" dirty="0"/>
              <a:t> (0) </a:t>
            </a:r>
          </a:p>
          <a:p>
            <a:pPr lvl="1"/>
            <a:r>
              <a:rPr lang="nl-NL" sz="2000" dirty="0" err="1"/>
              <a:t>Whether</a:t>
            </a:r>
            <a:r>
              <a:rPr lang="nl-NL" sz="2000" dirty="0"/>
              <a:t> a </a:t>
            </a:r>
            <a:r>
              <a:rPr lang="nl-NL" sz="2000" dirty="0" err="1"/>
              <a:t>consistenly</a:t>
            </a:r>
            <a:r>
              <a:rPr lang="nl-NL" sz="2000" dirty="0"/>
              <a:t> </a:t>
            </a:r>
            <a:r>
              <a:rPr lang="nl-NL" sz="2000" dirty="0" err="1"/>
              <a:t>inactive</a:t>
            </a:r>
            <a:r>
              <a:rPr lang="nl-NL" sz="2000" dirty="0"/>
              <a:t> user </a:t>
            </a:r>
            <a:r>
              <a:rPr lang="nl-NL" sz="2000" dirty="0" err="1"/>
              <a:t>belong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a pre or post scenario is </a:t>
            </a:r>
            <a:r>
              <a:rPr lang="nl-NL" sz="2000" dirty="0" err="1"/>
              <a:t>based</a:t>
            </a:r>
            <a:r>
              <a:rPr lang="nl-NL" sz="2000" dirty="0"/>
              <a:t> on </a:t>
            </a:r>
            <a:r>
              <a:rPr lang="nl-NL" sz="2000" dirty="0" err="1"/>
              <a:t>weeknum</a:t>
            </a:r>
            <a:r>
              <a:rPr lang="nl-NL" sz="2000" dirty="0"/>
              <a:t> column: 201903 &lt; Pre </a:t>
            </a:r>
            <a:r>
              <a:rPr lang="nl-NL" sz="2000" dirty="0" err="1"/>
              <a:t>intervention</a:t>
            </a:r>
            <a:r>
              <a:rPr lang="nl-NL" sz="2000" dirty="0"/>
              <a:t>, </a:t>
            </a:r>
            <a:r>
              <a:rPr lang="nl-NL" sz="2000" dirty="0" err="1"/>
              <a:t>whereas</a:t>
            </a:r>
            <a:r>
              <a:rPr lang="nl-NL" sz="2000" dirty="0"/>
              <a:t> 2019 &gt;= Post </a:t>
            </a:r>
            <a:r>
              <a:rPr lang="nl-NL" sz="2000" dirty="0" err="1"/>
              <a:t>intervention</a:t>
            </a:r>
            <a:r>
              <a:rPr lang="nl-NL" sz="2000" dirty="0"/>
              <a:t>.</a:t>
            </a:r>
          </a:p>
          <a:p>
            <a:pPr marL="457200" lvl="1" indent="0">
              <a:buNone/>
            </a:pPr>
            <a:endParaRPr lang="nl-NL" sz="22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nl-NL" sz="2800" dirty="0"/>
              <a:t>We </a:t>
            </a:r>
            <a:r>
              <a:rPr lang="nl-NL" sz="2800" dirty="0" err="1"/>
              <a:t>may</a:t>
            </a:r>
            <a:r>
              <a:rPr lang="nl-NL" sz="2800" dirty="0"/>
              <a:t> want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know</a:t>
            </a:r>
            <a:r>
              <a:rPr lang="nl-NL" sz="2800" dirty="0"/>
              <a:t> </a:t>
            </a:r>
            <a:r>
              <a:rPr lang="nl-NL" sz="2800" dirty="0" err="1"/>
              <a:t>whether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effect of mailing has </a:t>
            </a:r>
            <a:r>
              <a:rPr lang="nl-NL" sz="2800" dirty="0" err="1"/>
              <a:t>an</a:t>
            </a:r>
            <a:r>
              <a:rPr lang="nl-NL" sz="2800" dirty="0"/>
              <a:t> impact in </a:t>
            </a:r>
            <a:r>
              <a:rPr lang="nl-NL" sz="2800" dirty="0" err="1"/>
              <a:t>the</a:t>
            </a:r>
            <a:r>
              <a:rPr lang="nl-NL" sz="2800" dirty="0"/>
              <a:t> </a:t>
            </a:r>
            <a:r>
              <a:rPr lang="nl-NL" sz="2800" dirty="0" err="1"/>
              <a:t>consistenly</a:t>
            </a:r>
            <a:r>
              <a:rPr lang="nl-NL" sz="2800" dirty="0"/>
              <a:t> </a:t>
            </a:r>
            <a:r>
              <a:rPr lang="nl-NL" sz="2800" dirty="0" err="1"/>
              <a:t>inactive</a:t>
            </a:r>
            <a:r>
              <a:rPr lang="nl-NL" sz="2800" dirty="0"/>
              <a:t> users. For </a:t>
            </a:r>
            <a:r>
              <a:rPr lang="nl-NL" sz="2800" dirty="0" err="1"/>
              <a:t>that</a:t>
            </a:r>
            <a:r>
              <a:rPr lang="nl-NL" sz="2800" dirty="0"/>
              <a:t> we </a:t>
            </a:r>
            <a:r>
              <a:rPr lang="nl-NL" sz="2800" dirty="0" err="1"/>
              <a:t>hyphotetize</a:t>
            </a:r>
            <a:r>
              <a:rPr lang="nl-NL" sz="2800" dirty="0"/>
              <a:t>: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Whether the proportions of consistently inactive users are the same compared to other type of users in a group of people that haven’t received any mailing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Whether the proportions of consistently inactive users are the same compared to other type of users in a group of people that have received mailing 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Whether the proportions of consistently inactive users are the same compared to other type of users during the first week of implementation of the mailing (201903). 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nl-NL" sz="28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16936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8BFB-EDD5-4E08-867C-7EC28E32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E0AC-EB73-4B65-814D-941C00616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909"/>
            <a:ext cx="10515600" cy="4351338"/>
          </a:xfrm>
        </p:spPr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 algn="ctr">
              <a:buNone/>
            </a:pPr>
            <a:r>
              <a:rPr lang="nl-NL" sz="4000" dirty="0"/>
              <a:t>RESULTS BEFORE AND AFTER RECEIVING THE MAILING </a:t>
            </a:r>
          </a:p>
        </p:txBody>
      </p:sp>
    </p:spTree>
    <p:extLst>
      <p:ext uri="{BB962C8B-B14F-4D97-AF65-F5344CB8AC3E}">
        <p14:creationId xmlns:p14="http://schemas.microsoft.com/office/powerpoint/2010/main" val="56845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1806681335"/>
              </p:ext>
            </p:extLst>
          </p:nvPr>
        </p:nvGraphicFramePr>
        <p:xfrm>
          <a:off x="2032000" y="2750991"/>
          <a:ext cx="8128000" cy="3021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744162" y="258001"/>
            <a:ext cx="110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Control</a:t>
            </a:r>
            <a:endParaRPr lang="es-PE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4CF68F-AFA4-42C9-B3FC-631C3A02C998}"/>
              </a:ext>
            </a:extLst>
          </p:cNvPr>
          <p:cNvSpPr txBox="1"/>
          <p:nvPr/>
        </p:nvSpPr>
        <p:spPr>
          <a:xfrm>
            <a:off x="744162" y="719666"/>
            <a:ext cx="107580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We </a:t>
            </a:r>
            <a:r>
              <a:rPr lang="nl-NL" sz="1600" dirty="0" err="1"/>
              <a:t>may</a:t>
            </a:r>
            <a:r>
              <a:rPr lang="nl-NL" sz="1600" dirty="0"/>
              <a:t> want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see</a:t>
            </a:r>
            <a:r>
              <a:rPr lang="nl-NL" sz="1600" dirty="0"/>
              <a:t> </a:t>
            </a:r>
            <a:r>
              <a:rPr lang="nl-NL" sz="1600" dirty="0" err="1"/>
              <a:t>if</a:t>
            </a:r>
            <a:r>
              <a:rPr lang="nl-NL" sz="1600" dirty="0"/>
              <a:t> </a:t>
            </a:r>
            <a:r>
              <a:rPr lang="nl-NL" sz="1600" dirty="0" err="1"/>
              <a:t>there</a:t>
            </a:r>
            <a:r>
              <a:rPr lang="nl-NL" sz="1600" dirty="0"/>
              <a:t> are </a:t>
            </a:r>
            <a:r>
              <a:rPr lang="nl-NL" sz="1600" dirty="0" err="1"/>
              <a:t>differences</a:t>
            </a:r>
            <a:r>
              <a:rPr lang="nl-NL" sz="1600" dirty="0"/>
              <a:t> in </a:t>
            </a:r>
            <a:r>
              <a:rPr lang="nl-NL" sz="1600" dirty="0" err="1"/>
              <a:t>terms</a:t>
            </a:r>
            <a:r>
              <a:rPr lang="nl-NL" sz="1600" dirty="0"/>
              <a:t> of </a:t>
            </a:r>
            <a:r>
              <a:rPr lang="nl-NL" sz="1600" dirty="0" err="1"/>
              <a:t>proportions</a:t>
            </a:r>
            <a:r>
              <a:rPr lang="nl-NL" sz="1600" dirty="0"/>
              <a:t> of </a:t>
            </a:r>
            <a:r>
              <a:rPr lang="nl-NL" sz="1600" dirty="0" err="1"/>
              <a:t>consistnely</a:t>
            </a:r>
            <a:r>
              <a:rPr lang="nl-NL" sz="1600" dirty="0"/>
              <a:t> </a:t>
            </a:r>
            <a:r>
              <a:rPr lang="nl-NL" sz="1600" dirty="0" err="1"/>
              <a:t>inactive</a:t>
            </a:r>
            <a:r>
              <a:rPr lang="nl-NL" sz="1600" dirty="0"/>
              <a:t> users </a:t>
            </a:r>
            <a:r>
              <a:rPr lang="nl-NL" sz="1600" dirty="0" err="1"/>
              <a:t>before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after</a:t>
            </a:r>
            <a:r>
              <a:rPr lang="nl-NL" sz="1600" dirty="0"/>
              <a:t> </a:t>
            </a:r>
            <a:r>
              <a:rPr lang="nl-NL" sz="1600" dirty="0" err="1"/>
              <a:t>weeknum</a:t>
            </a:r>
            <a:r>
              <a:rPr lang="nl-NL" sz="1600" dirty="0"/>
              <a:t> 201903. Even </a:t>
            </a:r>
            <a:r>
              <a:rPr lang="nl-NL" sz="1600" dirty="0" err="1"/>
              <a:t>though</a:t>
            </a:r>
            <a:r>
              <a:rPr lang="nl-NL" sz="1600" dirty="0"/>
              <a:t> </a:t>
            </a:r>
            <a:r>
              <a:rPr lang="nl-NL" sz="1600" dirty="0" err="1"/>
              <a:t>this</a:t>
            </a:r>
            <a:r>
              <a:rPr lang="nl-NL" sz="1600" dirty="0"/>
              <a:t> is control </a:t>
            </a:r>
            <a:r>
              <a:rPr lang="nl-NL" sz="1600" dirty="0" err="1"/>
              <a:t>group</a:t>
            </a:r>
            <a:r>
              <a:rPr lang="nl-NL" sz="1600" dirty="0"/>
              <a:t> </a:t>
            </a:r>
            <a:r>
              <a:rPr lang="nl-NL" sz="1600" dirty="0" err="1"/>
              <a:t>which</a:t>
            </a:r>
            <a:r>
              <a:rPr lang="nl-NL" sz="1600" dirty="0"/>
              <a:t> means </a:t>
            </a:r>
            <a:r>
              <a:rPr lang="nl-NL" sz="1600" dirty="0" err="1"/>
              <a:t>that</a:t>
            </a:r>
            <a:r>
              <a:rPr lang="nl-NL" sz="1600" dirty="0"/>
              <a:t> </a:t>
            </a:r>
            <a:r>
              <a:rPr lang="nl-NL" sz="1600" dirty="0" err="1"/>
              <a:t>they</a:t>
            </a:r>
            <a:r>
              <a:rPr lang="nl-NL" sz="1600" dirty="0"/>
              <a:t> havent </a:t>
            </a:r>
            <a:r>
              <a:rPr lang="nl-NL" sz="1600" dirty="0" err="1"/>
              <a:t>received</a:t>
            </a:r>
            <a:r>
              <a:rPr lang="nl-NL" sz="1600" dirty="0"/>
              <a:t> mailing </a:t>
            </a:r>
            <a:r>
              <a:rPr lang="nl-NL" sz="1600" dirty="0" err="1"/>
              <a:t>its</a:t>
            </a:r>
            <a:r>
              <a:rPr lang="nl-NL" sz="1600" dirty="0"/>
              <a:t> </a:t>
            </a:r>
            <a:r>
              <a:rPr lang="nl-NL" sz="1600" dirty="0" err="1"/>
              <a:t>worth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determine</a:t>
            </a:r>
            <a:r>
              <a:rPr lang="nl-NL" sz="1600" dirty="0"/>
              <a:t> </a:t>
            </a:r>
            <a:r>
              <a:rPr lang="nl-NL" sz="1600" dirty="0" err="1"/>
              <a:t>if</a:t>
            </a:r>
            <a:r>
              <a:rPr lang="nl-NL" sz="1600" dirty="0"/>
              <a:t> </a:t>
            </a:r>
            <a:r>
              <a:rPr lang="nl-NL" sz="1600" dirty="0" err="1"/>
              <a:t>groups</a:t>
            </a:r>
            <a:r>
              <a:rPr lang="nl-NL" sz="1600" dirty="0"/>
              <a:t> change </a:t>
            </a:r>
            <a:r>
              <a:rPr lang="nl-NL" sz="1600" dirty="0" err="1"/>
              <a:t>their</a:t>
            </a:r>
            <a:r>
              <a:rPr lang="nl-NL" sz="1600" dirty="0"/>
              <a:t> status </a:t>
            </a:r>
            <a:r>
              <a:rPr lang="nl-NL" sz="1600" dirty="0" err="1"/>
              <a:t>before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after</a:t>
            </a:r>
            <a:r>
              <a:rPr lang="nl-NL" sz="1600" dirty="0"/>
              <a:t> 201903 week. </a:t>
            </a:r>
          </a:p>
          <a:p>
            <a:endParaRPr lang="nl-NL" sz="1600" dirty="0"/>
          </a:p>
          <a:p>
            <a:r>
              <a:rPr lang="nl-NL" sz="1600" dirty="0"/>
              <a:t>For </a:t>
            </a:r>
            <a:r>
              <a:rPr lang="nl-NL" sz="1600" dirty="0" err="1"/>
              <a:t>doing</a:t>
            </a:r>
            <a:r>
              <a:rPr lang="nl-NL" sz="1600" dirty="0"/>
              <a:t> </a:t>
            </a:r>
            <a:r>
              <a:rPr lang="nl-NL" sz="1600" dirty="0" err="1"/>
              <a:t>so</a:t>
            </a:r>
            <a:r>
              <a:rPr lang="nl-NL" sz="1600" dirty="0"/>
              <a:t>, we </a:t>
            </a:r>
            <a:r>
              <a:rPr lang="nl-NL" sz="1600" dirty="0" err="1"/>
              <a:t>ran</a:t>
            </a:r>
            <a:r>
              <a:rPr lang="nl-NL" sz="1600" dirty="0"/>
              <a:t> a </a:t>
            </a:r>
            <a:r>
              <a:rPr lang="nl-NL" sz="1600" b="1" dirty="0"/>
              <a:t>Prop Z Test</a:t>
            </a:r>
            <a:r>
              <a:rPr lang="nl-NL" sz="1600" dirty="0"/>
              <a:t>, </a:t>
            </a:r>
            <a:r>
              <a:rPr lang="nl-NL" sz="1600" dirty="0" err="1"/>
              <a:t>so</a:t>
            </a:r>
            <a:r>
              <a:rPr lang="nl-NL" sz="1600" dirty="0"/>
              <a:t> we </a:t>
            </a:r>
            <a:r>
              <a:rPr lang="nl-NL" sz="1600" dirty="0" err="1"/>
              <a:t>can</a:t>
            </a:r>
            <a:r>
              <a:rPr lang="nl-NL" sz="1600" dirty="0"/>
              <a:t> </a:t>
            </a:r>
            <a:r>
              <a:rPr lang="nl-NL" sz="1600" dirty="0" err="1"/>
              <a:t>determine</a:t>
            </a:r>
            <a:r>
              <a:rPr lang="nl-NL" sz="1600" dirty="0"/>
              <a:t> </a:t>
            </a:r>
            <a:r>
              <a:rPr lang="nl-NL" sz="1600" dirty="0" err="1"/>
              <a:t>if</a:t>
            </a:r>
            <a:r>
              <a:rPr lang="nl-NL" sz="1600" dirty="0"/>
              <a:t> </a:t>
            </a:r>
            <a:r>
              <a:rPr lang="nl-NL" sz="1600" dirty="0" err="1"/>
              <a:t>groups</a:t>
            </a:r>
            <a:r>
              <a:rPr lang="nl-NL" sz="1600" dirty="0"/>
              <a:t> are </a:t>
            </a:r>
            <a:r>
              <a:rPr lang="nl-NL" sz="1600" dirty="0" err="1"/>
              <a:t>significally</a:t>
            </a:r>
            <a:r>
              <a:rPr lang="nl-NL" sz="1600" dirty="0"/>
              <a:t> different or </a:t>
            </a:r>
            <a:r>
              <a:rPr lang="nl-NL" sz="1600" dirty="0" err="1"/>
              <a:t>not</a:t>
            </a:r>
            <a:r>
              <a:rPr lang="nl-NL" sz="1600" dirty="0"/>
              <a:t> in pre </a:t>
            </a:r>
            <a:r>
              <a:rPr lang="nl-NL" sz="1600" dirty="0" err="1"/>
              <a:t>and</a:t>
            </a:r>
            <a:r>
              <a:rPr lang="nl-NL" sz="1600" dirty="0"/>
              <a:t> post control </a:t>
            </a:r>
            <a:r>
              <a:rPr lang="nl-NL" sz="1600" dirty="0" err="1"/>
              <a:t>scenarios</a:t>
            </a:r>
            <a:r>
              <a:rPr lang="nl-NL" sz="1600" dirty="0"/>
              <a:t>. </a:t>
            </a:r>
          </a:p>
          <a:p>
            <a:r>
              <a:rPr lang="nl-NL" sz="1600" dirty="0"/>
              <a:t>The p-</a:t>
            </a:r>
            <a:r>
              <a:rPr lang="nl-NL" sz="1600" dirty="0" err="1"/>
              <a:t>value</a:t>
            </a:r>
            <a:r>
              <a:rPr lang="nl-NL" sz="1600" dirty="0"/>
              <a:t> is .41 </a:t>
            </a:r>
            <a:r>
              <a:rPr lang="nl-NL" sz="1600" dirty="0" err="1"/>
              <a:t>which</a:t>
            </a:r>
            <a:r>
              <a:rPr lang="nl-NL" sz="1600" dirty="0"/>
              <a:t> is more </a:t>
            </a:r>
            <a:r>
              <a:rPr lang="nl-NL" sz="1600" dirty="0" err="1"/>
              <a:t>than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significance</a:t>
            </a:r>
            <a:r>
              <a:rPr lang="nl-NL" sz="1600" dirty="0"/>
              <a:t> level of 0.05. We </a:t>
            </a:r>
            <a:r>
              <a:rPr lang="nl-NL" sz="1600" dirty="0" err="1"/>
              <a:t>can</a:t>
            </a:r>
            <a:r>
              <a:rPr lang="nl-NL" sz="1600" dirty="0"/>
              <a:t> </a:t>
            </a:r>
            <a:r>
              <a:rPr lang="nl-NL" sz="1600" dirty="0" err="1"/>
              <a:t>conclude</a:t>
            </a:r>
            <a:r>
              <a:rPr lang="nl-NL" sz="1600" dirty="0"/>
              <a:t> </a:t>
            </a:r>
            <a:r>
              <a:rPr lang="nl-NL" sz="1600" dirty="0" err="1"/>
              <a:t>that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proportion</a:t>
            </a:r>
            <a:r>
              <a:rPr lang="nl-NL" sz="1600" dirty="0"/>
              <a:t> of </a:t>
            </a:r>
          </a:p>
          <a:p>
            <a:r>
              <a:rPr lang="nl-NL" sz="1600" dirty="0" err="1"/>
              <a:t>Consistenly</a:t>
            </a:r>
            <a:r>
              <a:rPr lang="nl-NL" sz="1600" dirty="0"/>
              <a:t> </a:t>
            </a:r>
            <a:r>
              <a:rPr lang="nl-NL" sz="1600" dirty="0" err="1"/>
              <a:t>inactive</a:t>
            </a:r>
            <a:r>
              <a:rPr lang="nl-NL" sz="1600" dirty="0"/>
              <a:t> users is </a:t>
            </a:r>
            <a:r>
              <a:rPr lang="nl-NL" sz="1600" dirty="0" err="1"/>
              <a:t>not</a:t>
            </a:r>
            <a:r>
              <a:rPr lang="nl-NL" sz="1600" dirty="0"/>
              <a:t> </a:t>
            </a:r>
            <a:r>
              <a:rPr lang="nl-NL" sz="1600" dirty="0" err="1"/>
              <a:t>significally</a:t>
            </a:r>
            <a:r>
              <a:rPr lang="nl-NL" sz="1600" dirty="0"/>
              <a:t> different on a pre mailing </a:t>
            </a:r>
            <a:r>
              <a:rPr lang="nl-NL" sz="1600" dirty="0" err="1"/>
              <a:t>and</a:t>
            </a:r>
            <a:r>
              <a:rPr lang="nl-NL" sz="1600" dirty="0"/>
              <a:t> post mailing </a:t>
            </a:r>
            <a:r>
              <a:rPr lang="nl-NL" sz="1600" dirty="0" err="1"/>
              <a:t>situation</a:t>
            </a:r>
            <a:r>
              <a:rPr lang="nl-NL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431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4075938008"/>
              </p:ext>
            </p:extLst>
          </p:nvPr>
        </p:nvGraphicFramePr>
        <p:xfrm>
          <a:off x="1254077" y="3000762"/>
          <a:ext cx="8176526" cy="3108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1113447" y="258001"/>
            <a:ext cx="1837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Experimental</a:t>
            </a:r>
            <a:endParaRPr lang="es-PE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C1D03-8AE2-4644-AB50-5B74678BFE01}"/>
              </a:ext>
            </a:extLst>
          </p:cNvPr>
          <p:cNvSpPr txBox="1"/>
          <p:nvPr/>
        </p:nvSpPr>
        <p:spPr>
          <a:xfrm>
            <a:off x="764275" y="733314"/>
            <a:ext cx="95807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1600" dirty="0"/>
          </a:p>
          <a:p>
            <a:r>
              <a:rPr lang="nl-NL" sz="1600" dirty="0"/>
              <a:t>We </a:t>
            </a:r>
            <a:r>
              <a:rPr lang="nl-NL" sz="1600" dirty="0" err="1"/>
              <a:t>may</a:t>
            </a:r>
            <a:r>
              <a:rPr lang="nl-NL" sz="1600" dirty="0"/>
              <a:t> want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see</a:t>
            </a:r>
            <a:r>
              <a:rPr lang="nl-NL" sz="1600" dirty="0"/>
              <a:t> </a:t>
            </a:r>
            <a:r>
              <a:rPr lang="nl-NL" sz="1600" dirty="0" err="1"/>
              <a:t>if</a:t>
            </a:r>
            <a:r>
              <a:rPr lang="nl-NL" sz="1600" dirty="0"/>
              <a:t> </a:t>
            </a:r>
            <a:r>
              <a:rPr lang="nl-NL" sz="1600" dirty="0" err="1"/>
              <a:t>there</a:t>
            </a:r>
            <a:r>
              <a:rPr lang="nl-NL" sz="1600" dirty="0"/>
              <a:t> are </a:t>
            </a:r>
            <a:r>
              <a:rPr lang="nl-NL" sz="1600" dirty="0" err="1"/>
              <a:t>differences</a:t>
            </a:r>
            <a:r>
              <a:rPr lang="nl-NL" sz="1600" dirty="0"/>
              <a:t> in </a:t>
            </a:r>
            <a:r>
              <a:rPr lang="nl-NL" sz="1600" dirty="0" err="1"/>
              <a:t>terms</a:t>
            </a:r>
            <a:r>
              <a:rPr lang="nl-NL" sz="1600" dirty="0"/>
              <a:t> of </a:t>
            </a:r>
            <a:r>
              <a:rPr lang="nl-NL" sz="1600" dirty="0" err="1"/>
              <a:t>proportions</a:t>
            </a:r>
            <a:r>
              <a:rPr lang="nl-NL" sz="1600" dirty="0"/>
              <a:t> of </a:t>
            </a:r>
            <a:r>
              <a:rPr lang="nl-NL" sz="1600" dirty="0" err="1"/>
              <a:t>consistnely</a:t>
            </a:r>
            <a:r>
              <a:rPr lang="nl-NL" sz="1600" dirty="0"/>
              <a:t> </a:t>
            </a:r>
            <a:r>
              <a:rPr lang="nl-NL" sz="1600" dirty="0" err="1"/>
              <a:t>inactive</a:t>
            </a:r>
            <a:r>
              <a:rPr lang="nl-NL" sz="1600" dirty="0"/>
              <a:t> users </a:t>
            </a:r>
            <a:r>
              <a:rPr lang="nl-NL" sz="1600" dirty="0" err="1"/>
              <a:t>before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after</a:t>
            </a:r>
            <a:r>
              <a:rPr lang="nl-NL" sz="1600" dirty="0"/>
              <a:t> </a:t>
            </a:r>
            <a:r>
              <a:rPr lang="nl-NL" sz="1600" dirty="0" err="1"/>
              <a:t>weeknum</a:t>
            </a:r>
            <a:r>
              <a:rPr lang="nl-NL" sz="1600" dirty="0"/>
              <a:t> 201903. </a:t>
            </a:r>
            <a:r>
              <a:rPr lang="nl-NL" sz="1600" dirty="0" err="1"/>
              <a:t>This</a:t>
            </a:r>
            <a:r>
              <a:rPr lang="nl-NL" sz="1600" dirty="0"/>
              <a:t> is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experimental</a:t>
            </a:r>
            <a:r>
              <a:rPr lang="nl-NL" sz="1600" dirty="0"/>
              <a:t> </a:t>
            </a:r>
            <a:r>
              <a:rPr lang="nl-NL" sz="1600" dirty="0" err="1"/>
              <a:t>group</a:t>
            </a:r>
            <a:r>
              <a:rPr lang="nl-NL" sz="1600" dirty="0"/>
              <a:t> </a:t>
            </a:r>
            <a:r>
              <a:rPr lang="nl-NL" sz="1600" dirty="0" err="1"/>
              <a:t>which</a:t>
            </a:r>
            <a:r>
              <a:rPr lang="nl-NL" sz="1600" dirty="0"/>
              <a:t> means </a:t>
            </a:r>
            <a:r>
              <a:rPr lang="nl-NL" sz="1600" dirty="0" err="1"/>
              <a:t>that</a:t>
            </a:r>
            <a:r>
              <a:rPr lang="nl-NL" sz="1600" dirty="0"/>
              <a:t> </a:t>
            </a:r>
            <a:r>
              <a:rPr lang="nl-NL" sz="1600" dirty="0" err="1"/>
              <a:t>they</a:t>
            </a:r>
            <a:r>
              <a:rPr lang="nl-NL" sz="1600" dirty="0"/>
              <a:t> have </a:t>
            </a:r>
            <a:r>
              <a:rPr lang="nl-NL" sz="1600" dirty="0" err="1"/>
              <a:t>received</a:t>
            </a:r>
            <a:r>
              <a:rPr lang="nl-NL" sz="1600" dirty="0"/>
              <a:t> mailing (input) </a:t>
            </a:r>
            <a:r>
              <a:rPr lang="nl-NL" sz="1600" dirty="0" err="1"/>
              <a:t>that</a:t>
            </a:r>
            <a:r>
              <a:rPr lang="nl-NL" sz="1600" dirty="0"/>
              <a:t> </a:t>
            </a:r>
            <a:r>
              <a:rPr lang="nl-NL" sz="1600" dirty="0" err="1"/>
              <a:t>may</a:t>
            </a:r>
            <a:r>
              <a:rPr lang="nl-NL" sz="1600" dirty="0"/>
              <a:t> </a:t>
            </a:r>
            <a:r>
              <a:rPr lang="nl-NL" sz="1600" dirty="0" err="1"/>
              <a:t>explain</a:t>
            </a:r>
            <a:r>
              <a:rPr lang="nl-NL" sz="1600" dirty="0"/>
              <a:t> a change in </a:t>
            </a:r>
            <a:r>
              <a:rPr lang="nl-NL" sz="1600" dirty="0" err="1"/>
              <a:t>their</a:t>
            </a:r>
            <a:r>
              <a:rPr lang="nl-NL" sz="1600" dirty="0"/>
              <a:t> </a:t>
            </a:r>
            <a:r>
              <a:rPr lang="nl-NL" sz="1600" dirty="0" err="1"/>
              <a:t>behaviour</a:t>
            </a:r>
            <a:r>
              <a:rPr lang="nl-NL" sz="1600" dirty="0"/>
              <a:t> </a:t>
            </a:r>
            <a:r>
              <a:rPr lang="nl-NL" sz="1600" dirty="0" err="1"/>
              <a:t>after</a:t>
            </a:r>
            <a:r>
              <a:rPr lang="nl-NL" sz="1600" dirty="0"/>
              <a:t> </a:t>
            </a:r>
            <a:r>
              <a:rPr lang="nl-NL" sz="1600" dirty="0" err="1"/>
              <a:t>receiving</a:t>
            </a:r>
            <a:r>
              <a:rPr lang="nl-NL" sz="1600" dirty="0"/>
              <a:t> mailing. </a:t>
            </a:r>
          </a:p>
          <a:p>
            <a:r>
              <a:rPr lang="nl-NL" sz="1600" dirty="0"/>
              <a:t>For </a:t>
            </a:r>
            <a:r>
              <a:rPr lang="nl-NL" sz="1600" dirty="0" err="1"/>
              <a:t>doing</a:t>
            </a:r>
            <a:r>
              <a:rPr lang="nl-NL" sz="1600" dirty="0"/>
              <a:t> </a:t>
            </a:r>
            <a:r>
              <a:rPr lang="nl-NL" sz="1600" dirty="0" err="1"/>
              <a:t>so</a:t>
            </a:r>
            <a:r>
              <a:rPr lang="nl-NL" sz="1600" dirty="0"/>
              <a:t>, we </a:t>
            </a:r>
            <a:r>
              <a:rPr lang="nl-NL" sz="1600" dirty="0" err="1"/>
              <a:t>ran</a:t>
            </a:r>
            <a:r>
              <a:rPr lang="nl-NL" sz="1600" dirty="0"/>
              <a:t> a </a:t>
            </a:r>
            <a:r>
              <a:rPr lang="nl-NL" sz="1600" b="1" dirty="0"/>
              <a:t>Prop Z Test</a:t>
            </a:r>
            <a:r>
              <a:rPr lang="nl-NL" sz="1600" dirty="0"/>
              <a:t>, </a:t>
            </a:r>
            <a:r>
              <a:rPr lang="nl-NL" sz="1600" dirty="0" err="1"/>
              <a:t>so</a:t>
            </a:r>
            <a:r>
              <a:rPr lang="nl-NL" sz="1600" dirty="0"/>
              <a:t> we </a:t>
            </a:r>
            <a:r>
              <a:rPr lang="nl-NL" sz="1600" dirty="0" err="1"/>
              <a:t>can</a:t>
            </a:r>
            <a:r>
              <a:rPr lang="nl-NL" sz="1600" dirty="0"/>
              <a:t> </a:t>
            </a:r>
            <a:r>
              <a:rPr lang="nl-NL" sz="1600" dirty="0" err="1"/>
              <a:t>determine</a:t>
            </a:r>
            <a:r>
              <a:rPr lang="nl-NL" sz="1600" dirty="0"/>
              <a:t> </a:t>
            </a:r>
            <a:r>
              <a:rPr lang="nl-NL" sz="1600" dirty="0" err="1"/>
              <a:t>if</a:t>
            </a:r>
            <a:r>
              <a:rPr lang="nl-NL" sz="1600" dirty="0"/>
              <a:t> </a:t>
            </a:r>
            <a:r>
              <a:rPr lang="nl-NL" sz="1600" dirty="0" err="1"/>
              <a:t>groups</a:t>
            </a:r>
            <a:r>
              <a:rPr lang="nl-NL" sz="1600" dirty="0"/>
              <a:t> are different or </a:t>
            </a:r>
            <a:r>
              <a:rPr lang="nl-NL" sz="1600" dirty="0" err="1"/>
              <a:t>not</a:t>
            </a:r>
            <a:r>
              <a:rPr lang="nl-NL" sz="1600" dirty="0"/>
              <a:t> in pre </a:t>
            </a:r>
            <a:r>
              <a:rPr lang="nl-NL" sz="1600" dirty="0" err="1"/>
              <a:t>and</a:t>
            </a:r>
            <a:r>
              <a:rPr lang="nl-NL" sz="1600" dirty="0"/>
              <a:t> post </a:t>
            </a:r>
            <a:r>
              <a:rPr lang="nl-NL" sz="1600" dirty="0" err="1"/>
              <a:t>experimental</a:t>
            </a:r>
            <a:r>
              <a:rPr lang="nl-NL" sz="1600" dirty="0"/>
              <a:t> </a:t>
            </a:r>
            <a:r>
              <a:rPr lang="nl-NL" sz="1600" dirty="0" err="1"/>
              <a:t>scenarios</a:t>
            </a:r>
            <a:r>
              <a:rPr lang="nl-NL" sz="1600" dirty="0"/>
              <a:t>. </a:t>
            </a:r>
          </a:p>
          <a:p>
            <a:r>
              <a:rPr lang="nl-NL" sz="1600" dirty="0"/>
              <a:t>The p-</a:t>
            </a:r>
            <a:r>
              <a:rPr lang="nl-NL" sz="1600" dirty="0" err="1"/>
              <a:t>value</a:t>
            </a:r>
            <a:r>
              <a:rPr lang="nl-NL" sz="1600" dirty="0"/>
              <a:t> is 5.192 e-12 </a:t>
            </a:r>
            <a:r>
              <a:rPr lang="nl-NL" sz="1600" dirty="0" err="1"/>
              <a:t>which</a:t>
            </a:r>
            <a:r>
              <a:rPr lang="nl-NL" sz="1600" dirty="0"/>
              <a:t> is </a:t>
            </a:r>
            <a:r>
              <a:rPr lang="nl-NL" sz="1600" dirty="0" err="1"/>
              <a:t>less</a:t>
            </a:r>
            <a:r>
              <a:rPr lang="nl-NL" sz="1600" dirty="0"/>
              <a:t> </a:t>
            </a:r>
            <a:r>
              <a:rPr lang="nl-NL" sz="1600" dirty="0" err="1"/>
              <a:t>than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significance</a:t>
            </a:r>
            <a:r>
              <a:rPr lang="nl-NL" sz="1600" dirty="0"/>
              <a:t> level of 0.05. We </a:t>
            </a:r>
            <a:r>
              <a:rPr lang="nl-NL" sz="1600" dirty="0" err="1"/>
              <a:t>can</a:t>
            </a:r>
            <a:r>
              <a:rPr lang="nl-NL" sz="1600" dirty="0"/>
              <a:t> </a:t>
            </a:r>
            <a:r>
              <a:rPr lang="nl-NL" sz="1600" dirty="0" err="1"/>
              <a:t>conclude</a:t>
            </a:r>
            <a:r>
              <a:rPr lang="nl-NL" sz="1600" dirty="0"/>
              <a:t> </a:t>
            </a:r>
            <a:r>
              <a:rPr lang="nl-NL" sz="1600" dirty="0" err="1"/>
              <a:t>that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proportions</a:t>
            </a:r>
            <a:r>
              <a:rPr lang="nl-NL" sz="1600" dirty="0"/>
              <a:t> of </a:t>
            </a:r>
          </a:p>
          <a:p>
            <a:r>
              <a:rPr lang="nl-NL" sz="1600" dirty="0" err="1"/>
              <a:t>Consistenly</a:t>
            </a:r>
            <a:r>
              <a:rPr lang="nl-NL" sz="1600" dirty="0"/>
              <a:t> </a:t>
            </a:r>
            <a:r>
              <a:rPr lang="nl-NL" sz="1600" dirty="0" err="1"/>
              <a:t>inactive</a:t>
            </a:r>
            <a:r>
              <a:rPr lang="nl-NL" sz="1600" dirty="0"/>
              <a:t> users are different in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experimental</a:t>
            </a:r>
            <a:r>
              <a:rPr lang="nl-NL" sz="1600" dirty="0"/>
              <a:t> setting. </a:t>
            </a:r>
          </a:p>
        </p:txBody>
      </p:sp>
    </p:spTree>
    <p:extLst>
      <p:ext uri="{BB962C8B-B14F-4D97-AF65-F5344CB8AC3E}">
        <p14:creationId xmlns:p14="http://schemas.microsoft.com/office/powerpoint/2010/main" val="377425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8951334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Conector recto 2"/>
          <p:cNvCxnSpPr/>
          <p:nvPr/>
        </p:nvCxnSpPr>
        <p:spPr>
          <a:xfrm>
            <a:off x="6141490" y="719666"/>
            <a:ext cx="13648" cy="4860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1113447" y="258001"/>
            <a:ext cx="3232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Control vs. Experimental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09707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4900-C877-479D-BA68-B2821974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18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5422-259D-4E1F-8CCF-ABC85EB70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sz="3600" dirty="0"/>
          </a:p>
          <a:p>
            <a:pPr algn="ctr"/>
            <a:r>
              <a:rPr lang="nl-NL" sz="3600" dirty="0"/>
              <a:t>RESULTS FOR THE WEEK 201903 SOLELY (WEEK OF RECEIVING THE MAILING)</a:t>
            </a:r>
          </a:p>
        </p:txBody>
      </p:sp>
    </p:spTree>
    <p:extLst>
      <p:ext uri="{BB962C8B-B14F-4D97-AF65-F5344CB8AC3E}">
        <p14:creationId xmlns:p14="http://schemas.microsoft.com/office/powerpoint/2010/main" val="370791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3523379227"/>
              </p:ext>
            </p:extLst>
          </p:nvPr>
        </p:nvGraphicFramePr>
        <p:xfrm>
          <a:off x="2032000" y="2524835"/>
          <a:ext cx="8128000" cy="3613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113447" y="258001"/>
            <a:ext cx="5176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201903 </a:t>
            </a:r>
            <a:r>
              <a:rPr lang="es-ES" sz="2400" dirty="0" err="1"/>
              <a:t>Week</a:t>
            </a:r>
            <a:r>
              <a:rPr lang="es-ES" sz="2400" dirty="0"/>
              <a:t> - Control vs. Experimental</a:t>
            </a:r>
            <a:endParaRPr lang="es-PE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0064466" y="3013501"/>
            <a:ext cx="1698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Only</a:t>
            </a:r>
            <a:r>
              <a:rPr lang="es-ES" sz="2400" b="1" dirty="0"/>
              <a:t> 2% of </a:t>
            </a:r>
            <a:r>
              <a:rPr lang="es-ES" sz="2400" b="1" dirty="0" err="1"/>
              <a:t>variance</a:t>
            </a:r>
            <a:endParaRPr lang="es-PE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3C1337-725F-4859-9792-377041C64CAA}"/>
              </a:ext>
            </a:extLst>
          </p:cNvPr>
          <p:cNvSpPr txBox="1"/>
          <p:nvPr/>
        </p:nvSpPr>
        <p:spPr>
          <a:xfrm>
            <a:off x="1002586" y="928384"/>
            <a:ext cx="10475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week 201903 in a </a:t>
            </a:r>
            <a:r>
              <a:rPr lang="nl-NL" dirty="0" err="1"/>
              <a:t>group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hasnt</a:t>
            </a:r>
            <a:r>
              <a:rPr lang="nl-NL" dirty="0"/>
              <a:t> </a:t>
            </a:r>
            <a:r>
              <a:rPr lang="nl-NL" dirty="0" err="1"/>
              <a:t>received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mailing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</a:t>
            </a:r>
            <a:r>
              <a:rPr lang="nl-NL" dirty="0" err="1"/>
              <a:t>that</a:t>
            </a:r>
            <a:endParaRPr lang="nl-NL" dirty="0"/>
          </a:p>
          <a:p>
            <a:r>
              <a:rPr lang="nl-NL" dirty="0" err="1"/>
              <a:t>received</a:t>
            </a:r>
            <a:r>
              <a:rPr lang="nl-NL" dirty="0"/>
              <a:t> mailing in </a:t>
            </a:r>
            <a:r>
              <a:rPr lang="nl-NL" dirty="0" err="1"/>
              <a:t>the</a:t>
            </a:r>
            <a:r>
              <a:rPr lang="nl-NL" dirty="0"/>
              <a:t> 201903 week, we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is a different in </a:t>
            </a:r>
            <a:r>
              <a:rPr lang="nl-NL" dirty="0" err="1"/>
              <a:t>terms</a:t>
            </a:r>
            <a:r>
              <a:rPr lang="nl-NL" dirty="0"/>
              <a:t> of </a:t>
            </a:r>
            <a:r>
              <a:rPr lang="nl-NL" dirty="0" err="1"/>
              <a:t>consistently</a:t>
            </a:r>
            <a:r>
              <a:rPr lang="nl-NL" dirty="0"/>
              <a:t> </a:t>
            </a:r>
            <a:r>
              <a:rPr lang="nl-NL" dirty="0" err="1"/>
              <a:t>inactive</a:t>
            </a:r>
            <a:endParaRPr lang="nl-NL" dirty="0"/>
          </a:p>
          <a:p>
            <a:r>
              <a:rPr lang="nl-NL" dirty="0"/>
              <a:t>users. </a:t>
            </a:r>
            <a:r>
              <a:rPr lang="nl-NL" sz="1800" dirty="0"/>
              <a:t>For </a:t>
            </a:r>
            <a:r>
              <a:rPr lang="nl-NL" sz="1800" dirty="0" err="1"/>
              <a:t>knowing</a:t>
            </a:r>
            <a:r>
              <a:rPr lang="nl-NL" sz="1800" dirty="0"/>
              <a:t> </a:t>
            </a:r>
            <a:r>
              <a:rPr lang="nl-NL" sz="1800" dirty="0" err="1"/>
              <a:t>so</a:t>
            </a:r>
            <a:r>
              <a:rPr lang="nl-NL" sz="1800" dirty="0"/>
              <a:t>, we </a:t>
            </a:r>
            <a:r>
              <a:rPr lang="nl-NL" sz="1800" dirty="0" err="1"/>
              <a:t>ran</a:t>
            </a:r>
            <a:r>
              <a:rPr lang="nl-NL" sz="1800" dirty="0"/>
              <a:t> a </a:t>
            </a:r>
            <a:r>
              <a:rPr lang="nl-NL" sz="1800" b="1" dirty="0"/>
              <a:t>Prop Z Test</a:t>
            </a:r>
            <a:r>
              <a:rPr lang="nl-NL" sz="1800" dirty="0"/>
              <a:t>, </a:t>
            </a:r>
            <a:r>
              <a:rPr lang="nl-NL" sz="1800" dirty="0" err="1"/>
              <a:t>so</a:t>
            </a:r>
            <a:r>
              <a:rPr lang="nl-NL" sz="1800" dirty="0"/>
              <a:t> we </a:t>
            </a:r>
            <a:r>
              <a:rPr lang="nl-NL" sz="1800" dirty="0" err="1"/>
              <a:t>can</a:t>
            </a:r>
            <a:r>
              <a:rPr lang="nl-NL" sz="1800" dirty="0"/>
              <a:t> </a:t>
            </a:r>
            <a:r>
              <a:rPr lang="nl-NL" sz="1800" dirty="0" err="1"/>
              <a:t>determine</a:t>
            </a:r>
            <a:r>
              <a:rPr lang="nl-NL" sz="1800" dirty="0"/>
              <a:t> </a:t>
            </a:r>
            <a:r>
              <a:rPr lang="nl-NL" sz="1800" dirty="0" err="1"/>
              <a:t>if</a:t>
            </a:r>
            <a:r>
              <a:rPr lang="nl-NL" sz="1800" dirty="0"/>
              <a:t> </a:t>
            </a:r>
            <a:r>
              <a:rPr lang="nl-NL" sz="1800" dirty="0" err="1"/>
              <a:t>groups</a:t>
            </a:r>
            <a:r>
              <a:rPr lang="nl-NL" sz="1800" dirty="0"/>
              <a:t> are different or </a:t>
            </a:r>
            <a:r>
              <a:rPr lang="nl-NL" sz="1800" dirty="0" err="1"/>
              <a:t>not</a:t>
            </a:r>
            <a:r>
              <a:rPr lang="nl-NL" sz="1800" dirty="0"/>
              <a:t>.</a:t>
            </a:r>
          </a:p>
          <a:p>
            <a:r>
              <a:rPr lang="nl-NL" sz="1800" dirty="0"/>
              <a:t>The p-</a:t>
            </a:r>
            <a:r>
              <a:rPr lang="nl-NL" sz="1800" dirty="0" err="1"/>
              <a:t>value</a:t>
            </a:r>
            <a:r>
              <a:rPr lang="nl-NL" sz="1800" dirty="0"/>
              <a:t> is 9.595 e-7 </a:t>
            </a:r>
            <a:r>
              <a:rPr lang="nl-NL" sz="1800" dirty="0" err="1"/>
              <a:t>which</a:t>
            </a:r>
            <a:r>
              <a:rPr lang="nl-NL" sz="1800" dirty="0"/>
              <a:t> is </a:t>
            </a:r>
            <a:r>
              <a:rPr lang="nl-NL" sz="1800" dirty="0" err="1"/>
              <a:t>less</a:t>
            </a:r>
            <a:r>
              <a:rPr lang="nl-NL" sz="1800" dirty="0"/>
              <a:t> </a:t>
            </a:r>
            <a:r>
              <a:rPr lang="nl-NL" sz="1800" dirty="0" err="1"/>
              <a:t>than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significance</a:t>
            </a:r>
            <a:r>
              <a:rPr lang="nl-NL" sz="1800" dirty="0"/>
              <a:t> level of 0.05. We </a:t>
            </a:r>
            <a:r>
              <a:rPr lang="nl-NL" sz="1800" dirty="0" err="1"/>
              <a:t>can</a:t>
            </a:r>
            <a:r>
              <a:rPr lang="nl-NL" sz="1800" dirty="0"/>
              <a:t> </a:t>
            </a:r>
            <a:r>
              <a:rPr lang="nl-NL" sz="1800" dirty="0" err="1"/>
              <a:t>conclude</a:t>
            </a:r>
            <a:r>
              <a:rPr lang="nl-NL" sz="1800" dirty="0"/>
              <a:t> </a:t>
            </a:r>
            <a:r>
              <a:rPr lang="nl-NL" sz="1800" dirty="0" err="1"/>
              <a:t>that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proportions</a:t>
            </a:r>
            <a:r>
              <a:rPr lang="nl-NL" sz="1800" dirty="0"/>
              <a:t> of </a:t>
            </a:r>
            <a:r>
              <a:rPr lang="nl-NL" sz="1800" dirty="0" err="1"/>
              <a:t>consistenly</a:t>
            </a:r>
            <a:r>
              <a:rPr lang="nl-NL" sz="1800" dirty="0"/>
              <a:t> </a:t>
            </a:r>
            <a:r>
              <a:rPr lang="nl-NL" sz="1800" dirty="0" err="1"/>
              <a:t>inactive</a:t>
            </a:r>
            <a:r>
              <a:rPr lang="nl-NL" sz="1800" dirty="0"/>
              <a:t> users are </a:t>
            </a:r>
            <a:r>
              <a:rPr lang="nl-NL" sz="1800" dirty="0" err="1"/>
              <a:t>significally</a:t>
            </a:r>
            <a:r>
              <a:rPr lang="nl-NL" sz="1800" dirty="0"/>
              <a:t> different in these </a:t>
            </a:r>
            <a:r>
              <a:rPr lang="nl-NL" sz="1800" dirty="0" err="1"/>
              <a:t>two</a:t>
            </a:r>
            <a:r>
              <a:rPr lang="nl-NL" sz="1800" dirty="0"/>
              <a:t> </a:t>
            </a:r>
            <a:r>
              <a:rPr lang="nl-NL" sz="1800" dirty="0" err="1"/>
              <a:t>groups</a:t>
            </a:r>
            <a:r>
              <a:rPr lang="nl-NL" sz="1800" dirty="0"/>
              <a:t>. 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343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625" y="2956868"/>
            <a:ext cx="5390476" cy="34098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DD5A1A-39D9-443C-85C6-F992283C3224}"/>
              </a:ext>
            </a:extLst>
          </p:cNvPr>
          <p:cNvSpPr txBox="1"/>
          <p:nvPr/>
        </p:nvSpPr>
        <p:spPr>
          <a:xfrm>
            <a:off x="532263" y="491319"/>
            <a:ext cx="10890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In order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respond</a:t>
            </a:r>
            <a:r>
              <a:rPr lang="nl-NL" sz="1600" dirty="0"/>
              <a:t> </a:t>
            </a:r>
            <a:r>
              <a:rPr lang="nl-NL" sz="1600" b="1" dirty="0"/>
              <a:t>2nd question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graph</a:t>
            </a:r>
            <a:r>
              <a:rPr lang="nl-NL" sz="1600" dirty="0"/>
              <a:t> below </a:t>
            </a:r>
            <a:r>
              <a:rPr lang="nl-NL" sz="1600" dirty="0" err="1"/>
              <a:t>tries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depicts</a:t>
            </a:r>
            <a:r>
              <a:rPr lang="nl-NL" sz="1600" dirty="0"/>
              <a:t> </a:t>
            </a:r>
            <a:r>
              <a:rPr lang="nl-NL" sz="1600" dirty="0" err="1"/>
              <a:t>what</a:t>
            </a:r>
            <a:r>
              <a:rPr lang="nl-NL" sz="1600" dirty="0"/>
              <a:t> </a:t>
            </a:r>
            <a:r>
              <a:rPr lang="nl-NL" sz="1600" dirty="0" err="1"/>
              <a:t>happened</a:t>
            </a:r>
            <a:r>
              <a:rPr lang="nl-NL" sz="1600" dirty="0"/>
              <a:t> </a:t>
            </a:r>
            <a:r>
              <a:rPr lang="nl-NL" sz="1600" dirty="0" err="1"/>
              <a:t>with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mailing input. </a:t>
            </a:r>
          </a:p>
          <a:p>
            <a:r>
              <a:rPr lang="nl-NL" sz="1600" dirty="0"/>
              <a:t>First off, </a:t>
            </a:r>
            <a:r>
              <a:rPr lang="nl-NL" sz="1600" b="1" dirty="0"/>
              <a:t>week1 </a:t>
            </a:r>
            <a:r>
              <a:rPr lang="nl-NL" sz="1600" b="1" dirty="0" err="1"/>
              <a:t>corresponds</a:t>
            </a:r>
            <a:r>
              <a:rPr lang="nl-NL" sz="1600" b="1" dirty="0"/>
              <a:t> </a:t>
            </a:r>
            <a:r>
              <a:rPr lang="nl-NL" sz="1600" b="1" dirty="0" err="1"/>
              <a:t>to</a:t>
            </a:r>
            <a:r>
              <a:rPr lang="nl-NL" sz="1600" b="1" dirty="0"/>
              <a:t> </a:t>
            </a:r>
            <a:r>
              <a:rPr lang="nl-NL" sz="1600" b="1" dirty="0" err="1"/>
              <a:t>the</a:t>
            </a:r>
            <a:r>
              <a:rPr lang="nl-NL" sz="1600" b="1" dirty="0"/>
              <a:t> 1st week of </a:t>
            </a:r>
            <a:r>
              <a:rPr lang="nl-NL" sz="1600" b="1" dirty="0" err="1"/>
              <a:t>receiving</a:t>
            </a:r>
            <a:r>
              <a:rPr lang="nl-NL" sz="1600" b="1" dirty="0"/>
              <a:t> mailing, </a:t>
            </a:r>
            <a:r>
              <a:rPr lang="nl-NL" sz="1600" b="1" dirty="0" err="1"/>
              <a:t>so</a:t>
            </a:r>
            <a:r>
              <a:rPr lang="nl-NL" sz="1600" b="1" dirty="0"/>
              <a:t> </a:t>
            </a:r>
            <a:r>
              <a:rPr lang="nl-NL" sz="1600" b="1" dirty="0" err="1"/>
              <a:t>its</a:t>
            </a:r>
            <a:r>
              <a:rPr lang="nl-NL" sz="1600" b="1" dirty="0"/>
              <a:t> 201903</a:t>
            </a:r>
            <a:r>
              <a:rPr lang="nl-NL" sz="1600" dirty="0"/>
              <a:t>. Week 2, Week 3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so</a:t>
            </a:r>
            <a:r>
              <a:rPr lang="nl-NL" sz="1600" dirty="0"/>
              <a:t> </a:t>
            </a:r>
            <a:r>
              <a:rPr lang="nl-NL" sz="1600" dirty="0" err="1"/>
              <a:t>forth</a:t>
            </a:r>
            <a:r>
              <a:rPr lang="nl-NL" sz="1600" dirty="0"/>
              <a:t> </a:t>
            </a:r>
          </a:p>
          <a:p>
            <a:r>
              <a:rPr lang="nl-NL" sz="1600" dirty="0" err="1"/>
              <a:t>correspond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201904, 201905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so</a:t>
            </a:r>
            <a:r>
              <a:rPr lang="nl-NL" sz="1600" dirty="0"/>
              <a:t> on. </a:t>
            </a:r>
          </a:p>
          <a:p>
            <a:r>
              <a:rPr lang="nl-NL" sz="1600" dirty="0"/>
              <a:t>Second, I </a:t>
            </a:r>
            <a:r>
              <a:rPr lang="nl-NL" sz="1600" dirty="0" err="1"/>
              <a:t>may</a:t>
            </a:r>
            <a:r>
              <a:rPr lang="nl-NL" sz="1600" dirty="0"/>
              <a:t> want </a:t>
            </a:r>
            <a:r>
              <a:rPr lang="nl-NL" sz="1600" dirty="0" err="1"/>
              <a:t>to</a:t>
            </a:r>
            <a:r>
              <a:rPr lang="nl-NL" sz="1600" dirty="0"/>
              <a:t> stress out </a:t>
            </a:r>
            <a:r>
              <a:rPr lang="nl-NL" sz="1600" dirty="0" err="1"/>
              <a:t>that</a:t>
            </a:r>
            <a:r>
              <a:rPr lang="nl-NL" sz="1600" dirty="0"/>
              <a:t> </a:t>
            </a:r>
            <a:r>
              <a:rPr lang="nl-NL" sz="1600" dirty="0" err="1"/>
              <a:t>one</a:t>
            </a:r>
            <a:r>
              <a:rPr lang="nl-NL" sz="1600" dirty="0"/>
              <a:t> marketing </a:t>
            </a:r>
            <a:r>
              <a:rPr lang="nl-NL" sz="1600" dirty="0" err="1"/>
              <a:t>activity</a:t>
            </a:r>
            <a:r>
              <a:rPr lang="nl-NL" sz="1600" dirty="0"/>
              <a:t> </a:t>
            </a:r>
            <a:r>
              <a:rPr lang="nl-NL" sz="1600" dirty="0" err="1"/>
              <a:t>shouldnt</a:t>
            </a:r>
            <a:r>
              <a:rPr lang="nl-NL" sz="1600" dirty="0"/>
              <a:t> has been </a:t>
            </a:r>
            <a:r>
              <a:rPr lang="nl-NL" sz="1600" dirty="0" err="1"/>
              <a:t>thought</a:t>
            </a:r>
            <a:endParaRPr lang="nl-NL" sz="1600" dirty="0"/>
          </a:p>
          <a:p>
            <a:r>
              <a:rPr lang="nl-NL" sz="1600" dirty="0"/>
              <a:t>as a </a:t>
            </a:r>
            <a:r>
              <a:rPr lang="nl-NL" sz="1600" dirty="0" err="1"/>
              <a:t>solely</a:t>
            </a:r>
            <a:r>
              <a:rPr lang="nl-NL" sz="1600" dirty="0"/>
              <a:t> single action </a:t>
            </a:r>
            <a:r>
              <a:rPr lang="nl-NL" sz="1600" dirty="0" err="1"/>
              <a:t>that</a:t>
            </a:r>
            <a:r>
              <a:rPr lang="nl-NL" sz="1600" dirty="0"/>
              <a:t> is </a:t>
            </a:r>
            <a:r>
              <a:rPr lang="nl-NL" sz="1600" dirty="0" err="1"/>
              <a:t>going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has a </a:t>
            </a:r>
            <a:r>
              <a:rPr lang="nl-NL" sz="1600" dirty="0" err="1"/>
              <a:t>lasting</a:t>
            </a:r>
            <a:r>
              <a:rPr lang="nl-NL" sz="1600" dirty="0"/>
              <a:t> impact on a </a:t>
            </a:r>
            <a:r>
              <a:rPr lang="nl-NL" sz="1600" dirty="0" err="1"/>
              <a:t>specific</a:t>
            </a:r>
            <a:r>
              <a:rPr lang="nl-NL" sz="1600" dirty="0"/>
              <a:t> target. </a:t>
            </a:r>
          </a:p>
          <a:p>
            <a:r>
              <a:rPr lang="nl-NL" sz="1600" dirty="0"/>
              <a:t>Even </a:t>
            </a:r>
            <a:r>
              <a:rPr lang="nl-NL" sz="1600" dirty="0" err="1"/>
              <a:t>though</a:t>
            </a:r>
            <a:r>
              <a:rPr lang="nl-NL" sz="1600" dirty="0"/>
              <a:t> we have </a:t>
            </a:r>
            <a:r>
              <a:rPr lang="nl-NL" sz="1600" dirty="0" err="1"/>
              <a:t>noticed</a:t>
            </a:r>
            <a:r>
              <a:rPr lang="nl-NL" sz="1600" dirty="0"/>
              <a:t>  </a:t>
            </a:r>
            <a:r>
              <a:rPr lang="nl-NL" sz="1600" dirty="0" err="1"/>
              <a:t>that</a:t>
            </a:r>
            <a:r>
              <a:rPr lang="nl-NL" sz="1600" dirty="0"/>
              <a:t>, indeed,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numbers</a:t>
            </a:r>
            <a:r>
              <a:rPr lang="nl-NL" sz="1600" dirty="0"/>
              <a:t> of </a:t>
            </a:r>
            <a:r>
              <a:rPr lang="nl-NL" sz="1600" dirty="0" err="1"/>
              <a:t>inactive</a:t>
            </a:r>
            <a:r>
              <a:rPr lang="nl-NL" sz="1600" dirty="0"/>
              <a:t> users </a:t>
            </a:r>
            <a:r>
              <a:rPr lang="nl-NL" sz="1600" dirty="0" err="1"/>
              <a:t>dropped</a:t>
            </a:r>
            <a:r>
              <a:rPr lang="nl-NL" sz="1600" dirty="0"/>
              <a:t> </a:t>
            </a:r>
            <a:r>
              <a:rPr lang="nl-NL" sz="1600" dirty="0" err="1"/>
              <a:t>due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mailing effect, </a:t>
            </a:r>
            <a:r>
              <a:rPr lang="nl-NL" sz="1600" dirty="0" err="1"/>
              <a:t>this</a:t>
            </a:r>
            <a:r>
              <a:rPr lang="nl-NL" sz="1600" dirty="0"/>
              <a:t> </a:t>
            </a:r>
            <a:r>
              <a:rPr lang="nl-NL" sz="1600" dirty="0" err="1"/>
              <a:t>ouput</a:t>
            </a:r>
            <a:r>
              <a:rPr lang="nl-NL" sz="1600" dirty="0"/>
              <a:t> </a:t>
            </a:r>
            <a:r>
              <a:rPr lang="nl-NL" sz="1600" dirty="0" err="1"/>
              <a:t>only</a:t>
            </a:r>
            <a:r>
              <a:rPr lang="nl-NL" sz="1600" dirty="0"/>
              <a:t> </a:t>
            </a:r>
            <a:r>
              <a:rPr lang="nl-NL" sz="1600" dirty="0" err="1"/>
              <a:t>lasts</a:t>
            </a:r>
            <a:r>
              <a:rPr lang="nl-NL" sz="1600" dirty="0"/>
              <a:t> </a:t>
            </a:r>
            <a:r>
              <a:rPr lang="nl-NL" sz="1600" dirty="0" err="1"/>
              <a:t>one</a:t>
            </a:r>
            <a:r>
              <a:rPr lang="nl-NL" sz="1600" dirty="0"/>
              <a:t> week </a:t>
            </a:r>
            <a:r>
              <a:rPr lang="nl-NL" sz="1600" dirty="0" err="1"/>
              <a:t>and</a:t>
            </a:r>
            <a:r>
              <a:rPr lang="nl-NL" sz="1600" dirty="0"/>
              <a:t>  </a:t>
            </a:r>
            <a:r>
              <a:rPr lang="nl-NL" sz="1600" dirty="0" err="1"/>
              <a:t>then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number</a:t>
            </a:r>
            <a:r>
              <a:rPr lang="nl-NL" sz="1600" dirty="0"/>
              <a:t> of </a:t>
            </a:r>
            <a:r>
              <a:rPr lang="nl-NL" sz="1600" dirty="0" err="1"/>
              <a:t>inactive</a:t>
            </a:r>
            <a:r>
              <a:rPr lang="nl-NL" sz="1600" dirty="0"/>
              <a:t> users </a:t>
            </a:r>
            <a:r>
              <a:rPr lang="nl-NL" sz="1600" dirty="0" err="1"/>
              <a:t>goes</a:t>
            </a:r>
            <a:r>
              <a:rPr lang="nl-NL" sz="1600" dirty="0"/>
              <a:t> up </a:t>
            </a:r>
            <a:r>
              <a:rPr lang="nl-NL" sz="1600" dirty="0" err="1"/>
              <a:t>for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upcoming</a:t>
            </a:r>
            <a:r>
              <a:rPr lang="nl-NL" sz="1600" dirty="0"/>
              <a:t> weeks.  </a:t>
            </a:r>
            <a:r>
              <a:rPr lang="nl-NL" sz="1600" dirty="0" err="1"/>
              <a:t>This</a:t>
            </a:r>
            <a:r>
              <a:rPr lang="nl-NL" sz="1600" dirty="0"/>
              <a:t> </a:t>
            </a:r>
            <a:r>
              <a:rPr lang="nl-NL" sz="1600" dirty="0" err="1"/>
              <a:t>can</a:t>
            </a:r>
            <a:r>
              <a:rPr lang="nl-NL" sz="1600" dirty="0"/>
              <a:t> </a:t>
            </a:r>
            <a:r>
              <a:rPr lang="nl-NL" sz="1600" dirty="0" err="1"/>
              <a:t>be</a:t>
            </a:r>
            <a:r>
              <a:rPr lang="nl-NL" sz="1600" dirty="0"/>
              <a:t> </a:t>
            </a:r>
            <a:r>
              <a:rPr lang="nl-NL" sz="1600" dirty="0" err="1"/>
              <a:t>seen</a:t>
            </a:r>
            <a:r>
              <a:rPr lang="nl-NL" sz="1600" dirty="0"/>
              <a:t> in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graph</a:t>
            </a:r>
            <a:r>
              <a:rPr lang="nl-NL" sz="1600" dirty="0"/>
              <a:t> below </a:t>
            </a:r>
          </a:p>
        </p:txBody>
      </p:sp>
    </p:spTree>
    <p:extLst>
      <p:ext uri="{BB962C8B-B14F-4D97-AF65-F5344CB8AC3E}">
        <p14:creationId xmlns:p14="http://schemas.microsoft.com/office/powerpoint/2010/main" val="1713195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966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variables to be considered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Paulo Peña</dc:creator>
  <cp:lastModifiedBy>J.E. Orozco Becerra</cp:lastModifiedBy>
  <cp:revision>11</cp:revision>
  <dcterms:created xsi:type="dcterms:W3CDTF">2021-08-25T18:15:38Z</dcterms:created>
  <dcterms:modified xsi:type="dcterms:W3CDTF">2021-08-30T09:26:32Z</dcterms:modified>
</cp:coreProperties>
</file>