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2" r:id="rId2"/>
    <p:sldId id="263" r:id="rId3"/>
    <p:sldId id="264" r:id="rId4"/>
    <p:sldId id="256" r:id="rId5"/>
    <p:sldId id="257" r:id="rId6"/>
    <p:sldId id="259" r:id="rId7"/>
    <p:sldId id="265" r:id="rId8"/>
    <p:sldId id="258" r:id="rId9"/>
    <p:sldId id="267" r:id="rId10"/>
    <p:sldId id="260" r:id="rId11"/>
    <p:sldId id="261" r:id="rId12"/>
    <p:sldId id="266"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 Orozco Becerra" initials="JOB" lastIdx="1" clrIdx="0">
    <p:extLst>
      <p:ext uri="{19B8F6BF-5375-455C-9EA6-DF929625EA0E}">
        <p15:presenceInfo xmlns:p15="http://schemas.microsoft.com/office/powerpoint/2012/main" userId="S::J.E.OrozcoBecerra@tilburguniversity.edu::b73a08fc-3361-45d7-96a3-56a87a227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849286417322837E-2"/>
          <c:y val="2.1325022825088566E-2"/>
          <c:w val="0.92221321358267716"/>
          <c:h val="0.88027746848850563"/>
        </c:manualLayout>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PRE mailing</c:v>
                </c:pt>
                <c:pt idx="1">
                  <c:v>POST mailing</c:v>
                </c:pt>
              </c:strCache>
            </c:strRef>
          </c:cat>
          <c:val>
            <c:numRef>
              <c:f>Hoja1!$B$2:$B$3</c:f>
              <c:numCache>
                <c:formatCode>General</c:formatCode>
                <c:ptCount val="2"/>
                <c:pt idx="0">
                  <c:v>0.1185606</c:v>
                </c:pt>
                <c:pt idx="1">
                  <c:v>0.1148815</c:v>
                </c:pt>
              </c:numCache>
            </c:numRef>
          </c:val>
          <c:extLst>
            <c:ext xmlns:c16="http://schemas.microsoft.com/office/drawing/2014/chart" uri="{C3380CC4-5D6E-409C-BE32-E72D297353CC}">
              <c16:uniqueId val="{00000000-A4F0-40A0-A456-7717324E9DD0}"/>
            </c:ext>
          </c:extLst>
        </c:ser>
        <c:dLbls>
          <c:showLegendKey val="0"/>
          <c:showVal val="0"/>
          <c:showCatName val="0"/>
          <c:showSerName val="0"/>
          <c:showPercent val="0"/>
          <c:showBubbleSize val="0"/>
        </c:dLbls>
        <c:gapWidth val="219"/>
        <c:overlap val="-27"/>
        <c:axId val="1914913792"/>
        <c:axId val="1914919200"/>
      </c:barChart>
      <c:catAx>
        <c:axId val="191491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1914919200"/>
        <c:crosses val="autoZero"/>
        <c:auto val="0"/>
        <c:lblAlgn val="ctr"/>
        <c:lblOffset val="100"/>
        <c:noMultiLvlLbl val="0"/>
      </c:catAx>
      <c:valAx>
        <c:axId val="1914919200"/>
        <c:scaling>
          <c:orientation val="minMax"/>
          <c:min val="0"/>
        </c:scaling>
        <c:delete val="1"/>
        <c:axPos val="l"/>
        <c:numFmt formatCode="General" sourceLinked="1"/>
        <c:majorTickMark val="none"/>
        <c:minorTickMark val="none"/>
        <c:tickLblPos val="nextTo"/>
        <c:crossAx val="1914913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PRE mailing</c:v>
                </c:pt>
                <c:pt idx="1">
                  <c:v>POST mailing</c:v>
                </c:pt>
              </c:strCache>
            </c:strRef>
          </c:cat>
          <c:val>
            <c:numRef>
              <c:f>Hoja1!$B$2:$B$3</c:f>
              <c:numCache>
                <c:formatCode>General</c:formatCode>
                <c:ptCount val="2"/>
                <c:pt idx="0">
                  <c:v>0.11789753</c:v>
                </c:pt>
                <c:pt idx="1">
                  <c:v>9.7052410000000006E-2</c:v>
                </c:pt>
              </c:numCache>
            </c:numRef>
          </c:val>
          <c:extLst>
            <c:ext xmlns:c16="http://schemas.microsoft.com/office/drawing/2014/chart" uri="{C3380CC4-5D6E-409C-BE32-E72D297353CC}">
              <c16:uniqueId val="{00000000-A4F0-40A0-A456-7717324E9DD0}"/>
            </c:ext>
          </c:extLst>
        </c:ser>
        <c:dLbls>
          <c:showLegendKey val="0"/>
          <c:showVal val="0"/>
          <c:showCatName val="0"/>
          <c:showSerName val="0"/>
          <c:showPercent val="0"/>
          <c:showBubbleSize val="0"/>
        </c:dLbls>
        <c:gapWidth val="219"/>
        <c:overlap val="-27"/>
        <c:axId val="1914913792"/>
        <c:axId val="1914919200"/>
      </c:barChart>
      <c:catAx>
        <c:axId val="191491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1914919200"/>
        <c:crosses val="autoZero"/>
        <c:auto val="1"/>
        <c:lblAlgn val="ctr"/>
        <c:lblOffset val="100"/>
        <c:noMultiLvlLbl val="0"/>
      </c:catAx>
      <c:valAx>
        <c:axId val="1914919200"/>
        <c:scaling>
          <c:orientation val="minMax"/>
          <c:min val="0"/>
        </c:scaling>
        <c:delete val="1"/>
        <c:axPos val="l"/>
        <c:numFmt formatCode="General" sourceLinked="1"/>
        <c:majorTickMark val="none"/>
        <c:minorTickMark val="none"/>
        <c:tickLblPos val="nextTo"/>
        <c:crossAx val="1914913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Pre</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Control</c:v>
                </c:pt>
                <c:pt idx="1">
                  <c:v>Experimental</c:v>
                </c:pt>
              </c:strCache>
            </c:strRef>
          </c:cat>
          <c:val>
            <c:numRef>
              <c:f>Hoja1!$B$2:$B$3</c:f>
              <c:numCache>
                <c:formatCode>General</c:formatCode>
                <c:ptCount val="2"/>
                <c:pt idx="0">
                  <c:v>0.1185606</c:v>
                </c:pt>
                <c:pt idx="1">
                  <c:v>0.11789753</c:v>
                </c:pt>
              </c:numCache>
            </c:numRef>
          </c:val>
          <c:extLst>
            <c:ext xmlns:c16="http://schemas.microsoft.com/office/drawing/2014/chart" uri="{C3380CC4-5D6E-409C-BE32-E72D297353CC}">
              <c16:uniqueId val="{00000000-A4F0-40A0-A456-7717324E9DD0}"/>
            </c:ext>
          </c:extLst>
        </c:ser>
        <c:ser>
          <c:idx val="1"/>
          <c:order val="1"/>
          <c:tx>
            <c:strRef>
              <c:f>Hoja1!$C$1</c:f>
              <c:strCache>
                <c:ptCount val="1"/>
                <c:pt idx="0">
                  <c:v>Post</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Control</c:v>
                </c:pt>
                <c:pt idx="1">
                  <c:v>Experimental</c:v>
                </c:pt>
              </c:strCache>
            </c:strRef>
          </c:cat>
          <c:val>
            <c:numRef>
              <c:f>Hoja1!$C$2:$C$3</c:f>
              <c:numCache>
                <c:formatCode>General</c:formatCode>
                <c:ptCount val="2"/>
                <c:pt idx="0">
                  <c:v>0.1148815</c:v>
                </c:pt>
                <c:pt idx="1">
                  <c:v>9.7052410000000006E-2</c:v>
                </c:pt>
              </c:numCache>
            </c:numRef>
          </c:val>
          <c:extLst>
            <c:ext xmlns:c16="http://schemas.microsoft.com/office/drawing/2014/chart" uri="{C3380CC4-5D6E-409C-BE32-E72D297353CC}">
              <c16:uniqueId val="{00000000-8236-4B98-86A7-0FF4DD85513E}"/>
            </c:ext>
          </c:extLst>
        </c:ser>
        <c:dLbls>
          <c:showLegendKey val="0"/>
          <c:showVal val="0"/>
          <c:showCatName val="0"/>
          <c:showSerName val="0"/>
          <c:showPercent val="0"/>
          <c:showBubbleSize val="0"/>
        </c:dLbls>
        <c:gapWidth val="219"/>
        <c:overlap val="-27"/>
        <c:axId val="1914913792"/>
        <c:axId val="1914919200"/>
      </c:barChart>
      <c:catAx>
        <c:axId val="191491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PE"/>
          </a:p>
        </c:txPr>
        <c:crossAx val="1914919200"/>
        <c:crosses val="autoZero"/>
        <c:auto val="1"/>
        <c:lblAlgn val="ctr"/>
        <c:lblOffset val="100"/>
        <c:noMultiLvlLbl val="0"/>
      </c:catAx>
      <c:valAx>
        <c:axId val="1914919200"/>
        <c:scaling>
          <c:orientation val="minMax"/>
          <c:min val="0"/>
        </c:scaling>
        <c:delete val="1"/>
        <c:axPos val="l"/>
        <c:numFmt formatCode="General" sourceLinked="1"/>
        <c:majorTickMark val="none"/>
        <c:minorTickMark val="none"/>
        <c:tickLblPos val="nextTo"/>
        <c:crossAx val="191491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9A2-495D-993F-3F1462CD7CD1}"/>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A2-495D-993F-3F1462CD7CD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PE"/>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Control</c:v>
                </c:pt>
                <c:pt idx="1">
                  <c:v>Experimental</c:v>
                </c:pt>
              </c:strCache>
            </c:strRef>
          </c:cat>
          <c:val>
            <c:numRef>
              <c:f>Hoja1!$B$2:$B$3</c:f>
              <c:numCache>
                <c:formatCode>General</c:formatCode>
                <c:ptCount val="2"/>
                <c:pt idx="0">
                  <c:v>0.11488152</c:v>
                </c:pt>
                <c:pt idx="1">
                  <c:v>9.7052410000000006E-2</c:v>
                </c:pt>
              </c:numCache>
            </c:numRef>
          </c:val>
          <c:extLst>
            <c:ext xmlns:c16="http://schemas.microsoft.com/office/drawing/2014/chart" uri="{C3380CC4-5D6E-409C-BE32-E72D297353CC}">
              <c16:uniqueId val="{00000000-A4F0-40A0-A456-7717324E9DD0}"/>
            </c:ext>
          </c:extLst>
        </c:ser>
        <c:dLbls>
          <c:showLegendKey val="0"/>
          <c:showVal val="0"/>
          <c:showCatName val="0"/>
          <c:showSerName val="0"/>
          <c:showPercent val="0"/>
          <c:showBubbleSize val="0"/>
        </c:dLbls>
        <c:gapWidth val="219"/>
        <c:overlap val="-27"/>
        <c:axId val="1914913792"/>
        <c:axId val="1914919200"/>
      </c:barChart>
      <c:catAx>
        <c:axId val="191491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1914919200"/>
        <c:crosses val="autoZero"/>
        <c:auto val="1"/>
        <c:lblAlgn val="ctr"/>
        <c:lblOffset val="100"/>
        <c:noMultiLvlLbl val="0"/>
      </c:catAx>
      <c:valAx>
        <c:axId val="1914919200"/>
        <c:scaling>
          <c:orientation val="minMax"/>
          <c:min val="0"/>
        </c:scaling>
        <c:delete val="1"/>
        <c:axPos val="l"/>
        <c:numFmt formatCode="General" sourceLinked="1"/>
        <c:majorTickMark val="none"/>
        <c:minorTickMark val="none"/>
        <c:tickLblPos val="nextTo"/>
        <c:crossAx val="1914913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E3B62-F7FF-47F6-A231-98E5D1EC812B}" type="datetimeFigureOut">
              <a:rPr lang="nl-NL" smtClean="0"/>
              <a:t>1-10-2021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AAEB8-5B4F-48CA-AC82-19B9FDC688C5}" type="slidenum">
              <a:rPr lang="nl-NL" smtClean="0"/>
              <a:t>‹Nº›</a:t>
            </a:fld>
            <a:endParaRPr lang="nl-NL"/>
          </a:p>
        </p:txBody>
      </p:sp>
    </p:spTree>
    <p:extLst>
      <p:ext uri="{BB962C8B-B14F-4D97-AF65-F5344CB8AC3E}">
        <p14:creationId xmlns:p14="http://schemas.microsoft.com/office/powerpoint/2010/main" val="3691903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45A6F406-409E-46D6-B232-1B9277F3F773}" type="datetimeFigureOut">
              <a:rPr lang="es-PE" smtClean="0"/>
              <a:t>1/10/2021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32553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45A6F406-409E-46D6-B232-1B9277F3F773}" type="datetimeFigureOut">
              <a:rPr lang="es-PE" smtClean="0"/>
              <a:t>1/10/2021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372112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45A6F406-409E-46D6-B232-1B9277F3F773}" type="datetimeFigureOut">
              <a:rPr lang="es-PE" smtClean="0"/>
              <a:t>1/10/2021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371009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45A6F406-409E-46D6-B232-1B9277F3F773}" type="datetimeFigureOut">
              <a:rPr lang="es-PE" smtClean="0"/>
              <a:t>1/10/2021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4125580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45A6F406-409E-46D6-B232-1B9277F3F773}" type="datetimeFigureOut">
              <a:rPr lang="es-PE" smtClean="0"/>
              <a:t>1/10/2021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12753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45A6F406-409E-46D6-B232-1B9277F3F773}" type="datetimeFigureOut">
              <a:rPr lang="es-PE" smtClean="0"/>
              <a:t>1/10/2021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644462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45A6F406-409E-46D6-B232-1B9277F3F773}" type="datetimeFigureOut">
              <a:rPr lang="es-PE" smtClean="0"/>
              <a:t>1/10/2021</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2274029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45A6F406-409E-46D6-B232-1B9277F3F773}" type="datetimeFigureOut">
              <a:rPr lang="es-PE" smtClean="0"/>
              <a:t>1/10/2021</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154383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5A6F406-409E-46D6-B232-1B9277F3F773}" type="datetimeFigureOut">
              <a:rPr lang="es-PE" smtClean="0"/>
              <a:t>1/10/2021</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113018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5A6F406-409E-46D6-B232-1B9277F3F773}" type="datetimeFigureOut">
              <a:rPr lang="es-PE" smtClean="0"/>
              <a:t>1/10/2021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20529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5A6F406-409E-46D6-B232-1B9277F3F773}" type="datetimeFigureOut">
              <a:rPr lang="es-PE" smtClean="0"/>
              <a:t>1/10/2021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174636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6F406-409E-46D6-B232-1B9277F3F773}" type="datetimeFigureOut">
              <a:rPr lang="es-PE" smtClean="0"/>
              <a:t>1/10/2021</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E17E-8E16-4E6F-AD6A-DF3A7239621F}" type="slidenum">
              <a:rPr lang="es-PE" smtClean="0"/>
              <a:t>‹Nº›</a:t>
            </a:fld>
            <a:endParaRPr lang="es-PE"/>
          </a:p>
        </p:txBody>
      </p:sp>
    </p:spTree>
    <p:extLst>
      <p:ext uri="{BB962C8B-B14F-4D97-AF65-F5344CB8AC3E}">
        <p14:creationId xmlns:p14="http://schemas.microsoft.com/office/powerpoint/2010/main" val="2739738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6274-4AB4-4CE7-AE42-75F2D510C1FB}"/>
              </a:ext>
            </a:extLst>
          </p:cNvPr>
          <p:cNvSpPr>
            <a:spLocks noGrp="1"/>
          </p:cNvSpPr>
          <p:nvPr>
            <p:ph type="title"/>
          </p:nvPr>
        </p:nvSpPr>
        <p:spPr>
          <a:xfrm>
            <a:off x="838200" y="365125"/>
            <a:ext cx="10515600" cy="549275"/>
          </a:xfrm>
        </p:spPr>
        <p:txBody>
          <a:bodyPr>
            <a:normAutofit fontScale="90000"/>
          </a:bodyPr>
          <a:lstStyle/>
          <a:p>
            <a:endParaRPr lang="nl-NL" dirty="0"/>
          </a:p>
        </p:txBody>
      </p:sp>
      <p:sp>
        <p:nvSpPr>
          <p:cNvPr id="3" name="Content Placeholder 2">
            <a:extLst>
              <a:ext uri="{FF2B5EF4-FFF2-40B4-BE49-F238E27FC236}">
                <a16:creationId xmlns:a16="http://schemas.microsoft.com/office/drawing/2014/main" id="{0092D09E-53DE-4D96-9BCD-3328A3DA03D3}"/>
              </a:ext>
            </a:extLst>
          </p:cNvPr>
          <p:cNvSpPr>
            <a:spLocks noGrp="1"/>
          </p:cNvSpPr>
          <p:nvPr>
            <p:ph idx="1"/>
          </p:nvPr>
        </p:nvSpPr>
        <p:spPr>
          <a:xfrm>
            <a:off x="838200" y="1311965"/>
            <a:ext cx="10515600" cy="4864998"/>
          </a:xfrm>
        </p:spPr>
        <p:txBody>
          <a:bodyPr>
            <a:normAutofit fontScale="92500" lnSpcReduction="10000"/>
          </a:bodyPr>
          <a:lstStyle/>
          <a:p>
            <a:r>
              <a:rPr lang="nl-NL" dirty="0" err="1"/>
              <a:t>This</a:t>
            </a:r>
            <a:r>
              <a:rPr lang="nl-NL" dirty="0"/>
              <a:t> is </a:t>
            </a:r>
            <a:r>
              <a:rPr lang="nl-NL" dirty="0" err="1"/>
              <a:t>an</a:t>
            </a:r>
            <a:r>
              <a:rPr lang="nl-NL" dirty="0"/>
              <a:t> impact </a:t>
            </a:r>
            <a:r>
              <a:rPr lang="nl-NL" dirty="0" err="1"/>
              <a:t>evaluation</a:t>
            </a:r>
            <a:r>
              <a:rPr lang="nl-NL" dirty="0"/>
              <a:t> </a:t>
            </a:r>
            <a:r>
              <a:rPr lang="nl-NL" dirty="0" err="1"/>
              <a:t>study</a:t>
            </a:r>
            <a:r>
              <a:rPr lang="nl-NL" dirty="0"/>
              <a:t>. We </a:t>
            </a:r>
            <a:r>
              <a:rPr lang="nl-NL" dirty="0" err="1"/>
              <a:t>may</a:t>
            </a:r>
            <a:r>
              <a:rPr lang="nl-NL" dirty="0"/>
              <a:t> want </a:t>
            </a:r>
            <a:r>
              <a:rPr lang="nl-NL" dirty="0" err="1"/>
              <a:t>to</a:t>
            </a:r>
            <a:r>
              <a:rPr lang="nl-NL" dirty="0"/>
              <a:t> </a:t>
            </a:r>
            <a:r>
              <a:rPr lang="nl-NL" dirty="0" err="1"/>
              <a:t>see</a:t>
            </a:r>
            <a:r>
              <a:rPr lang="nl-NL" dirty="0"/>
              <a:t> </a:t>
            </a:r>
            <a:r>
              <a:rPr lang="nl-NL" dirty="0" err="1"/>
              <a:t>the</a:t>
            </a:r>
            <a:r>
              <a:rPr lang="nl-NL" dirty="0"/>
              <a:t> effect of </a:t>
            </a:r>
            <a:r>
              <a:rPr lang="nl-NL" dirty="0" err="1"/>
              <a:t>the</a:t>
            </a:r>
            <a:r>
              <a:rPr lang="nl-NL" dirty="0"/>
              <a:t> mailing </a:t>
            </a:r>
            <a:r>
              <a:rPr lang="nl-NL" dirty="0" err="1"/>
              <a:t>strategy</a:t>
            </a:r>
            <a:r>
              <a:rPr lang="nl-NL" dirty="0"/>
              <a:t> over </a:t>
            </a:r>
            <a:r>
              <a:rPr lang="nl-NL" i="1" dirty="0" err="1"/>
              <a:t>consistenly</a:t>
            </a:r>
            <a:r>
              <a:rPr lang="nl-NL" i="1" dirty="0"/>
              <a:t> </a:t>
            </a:r>
            <a:r>
              <a:rPr lang="nl-NL" i="1" dirty="0" err="1"/>
              <a:t>inactive</a:t>
            </a:r>
            <a:r>
              <a:rPr lang="nl-NL" i="1" dirty="0"/>
              <a:t> users</a:t>
            </a:r>
          </a:p>
          <a:p>
            <a:r>
              <a:rPr lang="nl-NL" dirty="0" err="1"/>
              <a:t>To</a:t>
            </a:r>
            <a:r>
              <a:rPr lang="nl-NL" dirty="0"/>
              <a:t> tackle </a:t>
            </a:r>
            <a:r>
              <a:rPr lang="nl-NL" dirty="0" err="1"/>
              <a:t>the</a:t>
            </a:r>
            <a:r>
              <a:rPr lang="nl-NL" dirty="0"/>
              <a:t> </a:t>
            </a:r>
            <a:r>
              <a:rPr lang="nl-NL" dirty="0" err="1"/>
              <a:t>problem</a:t>
            </a:r>
            <a:r>
              <a:rPr lang="nl-NL" dirty="0"/>
              <a:t>, we </a:t>
            </a:r>
            <a:r>
              <a:rPr lang="nl-NL" dirty="0" err="1"/>
              <a:t>may</a:t>
            </a:r>
            <a:r>
              <a:rPr lang="nl-NL" dirty="0"/>
              <a:t> want </a:t>
            </a:r>
            <a:r>
              <a:rPr lang="nl-NL" dirty="0" err="1"/>
              <a:t>to</a:t>
            </a:r>
            <a:r>
              <a:rPr lang="nl-NL" dirty="0"/>
              <a:t> </a:t>
            </a:r>
            <a:r>
              <a:rPr lang="nl-NL" dirty="0" err="1"/>
              <a:t>consider</a:t>
            </a:r>
            <a:r>
              <a:rPr lang="nl-NL" dirty="0"/>
              <a:t> </a:t>
            </a:r>
            <a:r>
              <a:rPr lang="nl-NL" dirty="0" err="1"/>
              <a:t>the</a:t>
            </a:r>
            <a:r>
              <a:rPr lang="nl-NL" dirty="0"/>
              <a:t> </a:t>
            </a:r>
            <a:r>
              <a:rPr lang="nl-NL" dirty="0" err="1"/>
              <a:t>following</a:t>
            </a:r>
            <a:r>
              <a:rPr lang="nl-NL" dirty="0"/>
              <a:t> steps:</a:t>
            </a:r>
            <a:br>
              <a:rPr lang="nl-NL" dirty="0"/>
            </a:br>
            <a:r>
              <a:rPr lang="nl-NL" dirty="0"/>
              <a:t>	</a:t>
            </a:r>
            <a:r>
              <a:rPr lang="nl-NL" sz="2000" dirty="0"/>
              <a:t>1. Mailing was sent out on 201903 week, </a:t>
            </a:r>
            <a:r>
              <a:rPr lang="nl-NL" sz="2000" dirty="0" err="1"/>
              <a:t>so</a:t>
            </a:r>
            <a:r>
              <a:rPr lang="nl-NL" sz="2000" dirty="0"/>
              <a:t> dataset </a:t>
            </a:r>
            <a:r>
              <a:rPr lang="nl-NL" sz="2000" dirty="0" err="1"/>
              <a:t>will</a:t>
            </a:r>
            <a:r>
              <a:rPr lang="nl-NL" sz="2000" dirty="0"/>
              <a:t> </a:t>
            </a:r>
            <a:r>
              <a:rPr lang="nl-NL" sz="2000" dirty="0" err="1"/>
              <a:t>be</a:t>
            </a:r>
            <a:r>
              <a:rPr lang="nl-NL" sz="2000" dirty="0"/>
              <a:t> split </a:t>
            </a:r>
            <a:r>
              <a:rPr lang="nl-NL" sz="2000" dirty="0" err="1"/>
              <a:t>into</a:t>
            </a:r>
            <a:r>
              <a:rPr lang="nl-NL" sz="2000" dirty="0"/>
              <a:t> </a:t>
            </a:r>
            <a:r>
              <a:rPr lang="nl-NL" sz="2000" dirty="0" err="1"/>
              <a:t>before</a:t>
            </a:r>
            <a:r>
              <a:rPr lang="nl-NL" sz="2000" dirty="0"/>
              <a:t> 201903 </a:t>
            </a:r>
            <a:r>
              <a:rPr lang="nl-NL" sz="2000" dirty="0" err="1"/>
              <a:t>and</a:t>
            </a:r>
            <a:r>
              <a:rPr lang="nl-NL" sz="2000" dirty="0"/>
              <a:t> 	</a:t>
            </a:r>
            <a:r>
              <a:rPr lang="nl-NL" sz="2000" dirty="0" err="1"/>
              <a:t>after</a:t>
            </a:r>
            <a:r>
              <a:rPr lang="nl-NL" sz="2000" dirty="0"/>
              <a:t> 201903 </a:t>
            </a:r>
            <a:r>
              <a:rPr lang="nl-NL" sz="2000" dirty="0" err="1"/>
              <a:t>inclusive</a:t>
            </a:r>
            <a:r>
              <a:rPr lang="nl-NL" sz="2000" dirty="0"/>
              <a:t>. </a:t>
            </a:r>
            <a:r>
              <a:rPr lang="nl-NL" sz="2000" dirty="0" err="1"/>
              <a:t>That</a:t>
            </a:r>
            <a:r>
              <a:rPr lang="nl-NL" sz="2000" dirty="0"/>
              <a:t> </a:t>
            </a:r>
            <a:r>
              <a:rPr lang="nl-NL" sz="2000" dirty="0" err="1"/>
              <a:t>determines</a:t>
            </a:r>
            <a:r>
              <a:rPr lang="nl-NL" sz="2000" dirty="0"/>
              <a:t> a pre </a:t>
            </a:r>
            <a:r>
              <a:rPr lang="nl-NL" sz="2000" dirty="0" err="1"/>
              <a:t>and</a:t>
            </a:r>
            <a:r>
              <a:rPr lang="nl-NL" sz="2000" dirty="0"/>
              <a:t> post scenario. </a:t>
            </a:r>
          </a:p>
          <a:p>
            <a:pPr marL="914400" lvl="2" indent="0">
              <a:buNone/>
            </a:pPr>
            <a:r>
              <a:rPr lang="nl-NL" dirty="0"/>
              <a:t>2. </a:t>
            </a:r>
            <a:r>
              <a:rPr lang="nl-NL" dirty="0" err="1"/>
              <a:t>Our</a:t>
            </a:r>
            <a:r>
              <a:rPr lang="nl-NL" dirty="0"/>
              <a:t> N is </a:t>
            </a:r>
            <a:r>
              <a:rPr lang="nl-NL" dirty="0" err="1"/>
              <a:t>going</a:t>
            </a:r>
            <a:r>
              <a:rPr lang="nl-NL" dirty="0"/>
              <a:t> </a:t>
            </a:r>
            <a:r>
              <a:rPr lang="nl-NL" dirty="0" err="1"/>
              <a:t>to</a:t>
            </a:r>
            <a:r>
              <a:rPr lang="nl-NL" dirty="0"/>
              <a:t> </a:t>
            </a:r>
            <a:r>
              <a:rPr lang="nl-NL" dirty="0" err="1"/>
              <a:t>consider</a:t>
            </a:r>
            <a:r>
              <a:rPr lang="nl-NL" dirty="0"/>
              <a:t> </a:t>
            </a:r>
            <a:r>
              <a:rPr lang="nl-NL" dirty="0" err="1"/>
              <a:t>till</a:t>
            </a:r>
            <a:r>
              <a:rPr lang="nl-NL" dirty="0"/>
              <a:t> 4 different </a:t>
            </a:r>
            <a:r>
              <a:rPr lang="nl-NL" dirty="0" err="1"/>
              <a:t>scenarios</a:t>
            </a:r>
            <a:r>
              <a:rPr lang="nl-NL" dirty="0"/>
              <a:t> (</a:t>
            </a:r>
            <a:r>
              <a:rPr lang="nl-NL" dirty="0" err="1"/>
              <a:t>and</a:t>
            </a:r>
            <a:r>
              <a:rPr lang="nl-NL" dirty="0"/>
              <a:t> datasets as </a:t>
            </a:r>
            <a:r>
              <a:rPr lang="nl-NL" dirty="0" err="1"/>
              <a:t>an</a:t>
            </a:r>
            <a:r>
              <a:rPr lang="nl-NL" dirty="0"/>
              <a:t> extension). </a:t>
            </a:r>
            <a:r>
              <a:rPr lang="nl-NL" dirty="0" err="1"/>
              <a:t>Following</a:t>
            </a:r>
            <a:r>
              <a:rPr lang="nl-NL" dirty="0"/>
              <a:t>, a </a:t>
            </a:r>
            <a:r>
              <a:rPr lang="nl-NL" dirty="0" err="1"/>
              <a:t>scheme</a:t>
            </a:r>
            <a:r>
              <a:rPr lang="nl-NL" dirty="0"/>
              <a:t> </a:t>
            </a:r>
            <a:r>
              <a:rPr lang="nl-NL" dirty="0" err="1"/>
              <a:t>depicting</a:t>
            </a:r>
            <a:r>
              <a:rPr lang="nl-NL" dirty="0"/>
              <a:t> </a:t>
            </a:r>
            <a:r>
              <a:rPr lang="nl-NL" dirty="0" err="1"/>
              <a:t>the</a:t>
            </a:r>
            <a:r>
              <a:rPr lang="nl-NL" dirty="0"/>
              <a:t> </a:t>
            </a:r>
            <a:r>
              <a:rPr lang="nl-NL" dirty="0" err="1"/>
              <a:t>four</a:t>
            </a:r>
            <a:r>
              <a:rPr lang="nl-NL" dirty="0"/>
              <a:t> </a:t>
            </a:r>
            <a:r>
              <a:rPr lang="nl-NL" dirty="0" err="1"/>
              <a:t>groups</a:t>
            </a:r>
            <a:r>
              <a:rPr lang="nl-NL" dirty="0"/>
              <a:t>:</a:t>
            </a:r>
          </a:p>
          <a:p>
            <a:pPr marL="914400" lvl="2" indent="0">
              <a:buNone/>
            </a:pPr>
            <a:r>
              <a:rPr lang="nl-NL" dirty="0"/>
              <a:t>3. The design </a:t>
            </a:r>
            <a:r>
              <a:rPr lang="nl-NL" dirty="0" err="1"/>
              <a:t>considers</a:t>
            </a:r>
            <a:r>
              <a:rPr lang="nl-NL" dirty="0"/>
              <a:t>:</a:t>
            </a:r>
          </a:p>
          <a:p>
            <a:pPr lvl="2"/>
            <a:r>
              <a:rPr lang="nl-NL" dirty="0"/>
              <a:t>Pre control </a:t>
            </a:r>
            <a:r>
              <a:rPr lang="nl-NL" dirty="0" err="1"/>
              <a:t>group</a:t>
            </a:r>
            <a:r>
              <a:rPr lang="nl-NL" dirty="0"/>
              <a:t> of </a:t>
            </a:r>
            <a:r>
              <a:rPr lang="nl-NL" dirty="0" err="1"/>
              <a:t>consistently</a:t>
            </a:r>
            <a:r>
              <a:rPr lang="nl-NL" dirty="0"/>
              <a:t> </a:t>
            </a:r>
            <a:r>
              <a:rPr lang="nl-NL" dirty="0" err="1"/>
              <a:t>inactive</a:t>
            </a:r>
            <a:r>
              <a:rPr lang="nl-NL" dirty="0"/>
              <a:t> users </a:t>
            </a:r>
            <a:r>
              <a:rPr lang="nl-NL" dirty="0" err="1"/>
              <a:t>that</a:t>
            </a:r>
            <a:r>
              <a:rPr lang="nl-NL" dirty="0"/>
              <a:t> havent </a:t>
            </a:r>
            <a:r>
              <a:rPr lang="nl-NL" dirty="0" err="1"/>
              <a:t>received</a:t>
            </a:r>
            <a:r>
              <a:rPr lang="nl-NL" dirty="0"/>
              <a:t> </a:t>
            </a:r>
            <a:r>
              <a:rPr lang="nl-NL" dirty="0" err="1"/>
              <a:t>any</a:t>
            </a:r>
            <a:r>
              <a:rPr lang="nl-NL" dirty="0"/>
              <a:t> mailing (</a:t>
            </a:r>
            <a:r>
              <a:rPr lang="nl-NL" dirty="0" err="1"/>
              <a:t>receiviningmaililing</a:t>
            </a:r>
            <a:r>
              <a:rPr lang="nl-NL" dirty="0"/>
              <a:t> =0)</a:t>
            </a:r>
          </a:p>
          <a:p>
            <a:pPr lvl="2"/>
            <a:r>
              <a:rPr lang="nl-NL" dirty="0"/>
              <a:t>Post control </a:t>
            </a:r>
            <a:r>
              <a:rPr lang="nl-NL" dirty="0" err="1"/>
              <a:t>group</a:t>
            </a:r>
            <a:r>
              <a:rPr lang="nl-NL" dirty="0"/>
              <a:t> of </a:t>
            </a:r>
            <a:r>
              <a:rPr lang="nl-NL" dirty="0" err="1"/>
              <a:t>consistenly</a:t>
            </a:r>
            <a:r>
              <a:rPr lang="nl-NL" dirty="0"/>
              <a:t> </a:t>
            </a:r>
            <a:r>
              <a:rPr lang="nl-NL" dirty="0" err="1"/>
              <a:t>inactive</a:t>
            </a:r>
            <a:r>
              <a:rPr lang="nl-NL" dirty="0"/>
              <a:t> users </a:t>
            </a:r>
            <a:r>
              <a:rPr lang="nl-NL" dirty="0" err="1"/>
              <a:t>that</a:t>
            </a:r>
            <a:r>
              <a:rPr lang="nl-NL" dirty="0"/>
              <a:t> havent </a:t>
            </a:r>
            <a:r>
              <a:rPr lang="nl-NL" dirty="0" err="1"/>
              <a:t>received</a:t>
            </a:r>
            <a:r>
              <a:rPr lang="nl-NL" dirty="0"/>
              <a:t> </a:t>
            </a:r>
            <a:r>
              <a:rPr lang="nl-NL" dirty="0" err="1"/>
              <a:t>any</a:t>
            </a:r>
            <a:r>
              <a:rPr lang="nl-NL" dirty="0"/>
              <a:t> mailing (</a:t>
            </a:r>
            <a:r>
              <a:rPr lang="nl-NL" dirty="0" err="1"/>
              <a:t>receiviningmailing</a:t>
            </a:r>
            <a:r>
              <a:rPr lang="nl-NL" dirty="0"/>
              <a:t> = 0)</a:t>
            </a:r>
          </a:p>
          <a:p>
            <a:pPr lvl="2"/>
            <a:r>
              <a:rPr lang="nl-NL" dirty="0"/>
              <a:t>Pre experimental group (201903 &lt;) of consistenly inactive users that haven’t received mailing(yet) </a:t>
            </a:r>
          </a:p>
          <a:p>
            <a:pPr lvl="2"/>
            <a:r>
              <a:rPr lang="nl-NL" dirty="0"/>
              <a:t>Post </a:t>
            </a:r>
            <a:r>
              <a:rPr lang="nl-NL" dirty="0" err="1"/>
              <a:t>experimental</a:t>
            </a:r>
            <a:r>
              <a:rPr lang="nl-NL" dirty="0"/>
              <a:t> </a:t>
            </a:r>
            <a:r>
              <a:rPr lang="nl-NL" dirty="0" err="1"/>
              <a:t>group</a:t>
            </a:r>
            <a:r>
              <a:rPr lang="nl-NL" dirty="0"/>
              <a:t>(201903 =&gt;) of </a:t>
            </a:r>
            <a:r>
              <a:rPr lang="nl-NL" dirty="0" err="1"/>
              <a:t>consistenly</a:t>
            </a:r>
            <a:r>
              <a:rPr lang="nl-NL" dirty="0"/>
              <a:t> </a:t>
            </a:r>
            <a:r>
              <a:rPr lang="nl-NL" dirty="0" err="1"/>
              <a:t>inactive</a:t>
            </a:r>
            <a:r>
              <a:rPr lang="nl-NL" dirty="0"/>
              <a:t> users </a:t>
            </a:r>
            <a:r>
              <a:rPr lang="nl-NL" dirty="0" err="1"/>
              <a:t>that</a:t>
            </a:r>
            <a:r>
              <a:rPr lang="nl-NL" dirty="0"/>
              <a:t> have </a:t>
            </a:r>
            <a:r>
              <a:rPr lang="nl-NL" dirty="0" err="1"/>
              <a:t>received</a:t>
            </a:r>
            <a:r>
              <a:rPr lang="nl-NL" dirty="0"/>
              <a:t> mailing. </a:t>
            </a:r>
          </a:p>
          <a:p>
            <a:pPr lvl="2"/>
            <a:endParaRPr lang="en-US" dirty="0"/>
          </a:p>
          <a:p>
            <a:pPr lvl="2"/>
            <a:endParaRPr lang="nl-NL" dirty="0"/>
          </a:p>
          <a:p>
            <a:pPr marL="914400" lvl="2" indent="0">
              <a:buNone/>
            </a:pPr>
            <a:endParaRPr lang="nl-NL" dirty="0"/>
          </a:p>
        </p:txBody>
      </p:sp>
    </p:spTree>
    <p:extLst>
      <p:ext uri="{BB962C8B-B14F-4D97-AF65-F5344CB8AC3E}">
        <p14:creationId xmlns:p14="http://schemas.microsoft.com/office/powerpoint/2010/main" val="113186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3018625" y="2956868"/>
            <a:ext cx="5390476" cy="3409813"/>
          </a:xfrm>
          <a:prstGeom prst="rect">
            <a:avLst/>
          </a:prstGeom>
        </p:spPr>
      </p:pic>
      <p:sp>
        <p:nvSpPr>
          <p:cNvPr id="2" name="TextBox 1">
            <a:extLst>
              <a:ext uri="{FF2B5EF4-FFF2-40B4-BE49-F238E27FC236}">
                <a16:creationId xmlns:a16="http://schemas.microsoft.com/office/drawing/2014/main" id="{E0DD5A1A-39D9-443C-85C6-F992283C3224}"/>
              </a:ext>
            </a:extLst>
          </p:cNvPr>
          <p:cNvSpPr txBox="1"/>
          <p:nvPr/>
        </p:nvSpPr>
        <p:spPr>
          <a:xfrm>
            <a:off x="545515" y="888883"/>
            <a:ext cx="10890913" cy="1815882"/>
          </a:xfrm>
          <a:prstGeom prst="rect">
            <a:avLst/>
          </a:prstGeom>
          <a:noFill/>
        </p:spPr>
        <p:txBody>
          <a:bodyPr wrap="square" rtlCol="0">
            <a:spAutoFit/>
          </a:bodyPr>
          <a:lstStyle/>
          <a:p>
            <a:r>
              <a:rPr lang="nl-NL" sz="1600" dirty="0"/>
              <a:t>In order </a:t>
            </a:r>
            <a:r>
              <a:rPr lang="nl-NL" sz="1600" dirty="0" err="1"/>
              <a:t>to</a:t>
            </a:r>
            <a:r>
              <a:rPr lang="nl-NL" sz="1600" dirty="0"/>
              <a:t> </a:t>
            </a:r>
            <a:r>
              <a:rPr lang="nl-NL" sz="1600" dirty="0" err="1"/>
              <a:t>respond</a:t>
            </a:r>
            <a:r>
              <a:rPr lang="nl-NL" sz="1600" dirty="0"/>
              <a:t> </a:t>
            </a:r>
            <a:r>
              <a:rPr lang="nl-NL" sz="1600" b="1" dirty="0"/>
              <a:t>2nd question </a:t>
            </a:r>
            <a:r>
              <a:rPr lang="nl-NL" sz="1600" dirty="0" err="1"/>
              <a:t>the</a:t>
            </a:r>
            <a:r>
              <a:rPr lang="nl-NL" sz="1600" dirty="0"/>
              <a:t> </a:t>
            </a:r>
            <a:r>
              <a:rPr lang="nl-NL" sz="1600" dirty="0" err="1"/>
              <a:t>graph</a:t>
            </a:r>
            <a:r>
              <a:rPr lang="nl-NL" sz="1600" dirty="0"/>
              <a:t> below </a:t>
            </a:r>
            <a:r>
              <a:rPr lang="nl-NL" sz="1600" dirty="0" err="1"/>
              <a:t>tries</a:t>
            </a:r>
            <a:r>
              <a:rPr lang="nl-NL" sz="1600" dirty="0"/>
              <a:t> </a:t>
            </a:r>
            <a:r>
              <a:rPr lang="nl-NL" sz="1600" dirty="0" err="1"/>
              <a:t>to</a:t>
            </a:r>
            <a:r>
              <a:rPr lang="nl-NL" sz="1600" dirty="0"/>
              <a:t> </a:t>
            </a:r>
            <a:r>
              <a:rPr lang="nl-NL" sz="1600" dirty="0" err="1"/>
              <a:t>depicts</a:t>
            </a:r>
            <a:r>
              <a:rPr lang="nl-NL" sz="1600" dirty="0"/>
              <a:t> </a:t>
            </a:r>
            <a:r>
              <a:rPr lang="nl-NL" sz="1600" dirty="0" err="1"/>
              <a:t>what</a:t>
            </a:r>
            <a:r>
              <a:rPr lang="nl-NL" sz="1600" dirty="0"/>
              <a:t> </a:t>
            </a:r>
            <a:r>
              <a:rPr lang="nl-NL" sz="1600" dirty="0" err="1"/>
              <a:t>happened</a:t>
            </a:r>
            <a:r>
              <a:rPr lang="nl-NL" sz="1600" dirty="0"/>
              <a:t> </a:t>
            </a:r>
            <a:r>
              <a:rPr lang="nl-NL" sz="1600" dirty="0" err="1"/>
              <a:t>with</a:t>
            </a:r>
            <a:r>
              <a:rPr lang="nl-NL" sz="1600" dirty="0"/>
              <a:t> </a:t>
            </a:r>
            <a:r>
              <a:rPr lang="nl-NL" sz="1600" dirty="0" err="1"/>
              <a:t>the</a:t>
            </a:r>
            <a:r>
              <a:rPr lang="nl-NL" sz="1600" dirty="0"/>
              <a:t> mailing input. </a:t>
            </a:r>
          </a:p>
          <a:p>
            <a:r>
              <a:rPr lang="nl-NL" sz="1600" dirty="0"/>
              <a:t>First off, </a:t>
            </a:r>
            <a:r>
              <a:rPr lang="nl-NL" sz="1600" b="1" dirty="0"/>
              <a:t>week1 </a:t>
            </a:r>
            <a:r>
              <a:rPr lang="nl-NL" sz="1600" b="1" dirty="0" err="1"/>
              <a:t>corresponds</a:t>
            </a:r>
            <a:r>
              <a:rPr lang="nl-NL" sz="1600" b="1" dirty="0"/>
              <a:t> </a:t>
            </a:r>
            <a:r>
              <a:rPr lang="nl-NL" sz="1600" b="1" dirty="0" err="1"/>
              <a:t>to</a:t>
            </a:r>
            <a:r>
              <a:rPr lang="nl-NL" sz="1600" b="1" dirty="0"/>
              <a:t> </a:t>
            </a:r>
            <a:r>
              <a:rPr lang="nl-NL" sz="1600" b="1" dirty="0" err="1"/>
              <a:t>the</a:t>
            </a:r>
            <a:r>
              <a:rPr lang="nl-NL" sz="1600" b="1" dirty="0"/>
              <a:t> 1st week of </a:t>
            </a:r>
            <a:r>
              <a:rPr lang="nl-NL" sz="1600" b="1" dirty="0" err="1"/>
              <a:t>receiving</a:t>
            </a:r>
            <a:r>
              <a:rPr lang="nl-NL" sz="1600" b="1" dirty="0"/>
              <a:t> mailing, </a:t>
            </a:r>
            <a:r>
              <a:rPr lang="nl-NL" sz="1600" b="1" dirty="0" err="1"/>
              <a:t>so</a:t>
            </a:r>
            <a:r>
              <a:rPr lang="nl-NL" sz="1600" b="1" dirty="0"/>
              <a:t> </a:t>
            </a:r>
            <a:r>
              <a:rPr lang="nl-NL" sz="1600" b="1" dirty="0" err="1"/>
              <a:t>its</a:t>
            </a:r>
            <a:r>
              <a:rPr lang="nl-NL" sz="1600" b="1" dirty="0"/>
              <a:t> 201903</a:t>
            </a:r>
            <a:r>
              <a:rPr lang="nl-NL" sz="1600" dirty="0"/>
              <a:t>. Week 2, Week 3 </a:t>
            </a:r>
            <a:r>
              <a:rPr lang="nl-NL" sz="1600" dirty="0" err="1"/>
              <a:t>and</a:t>
            </a:r>
            <a:r>
              <a:rPr lang="nl-NL" sz="1600" dirty="0"/>
              <a:t> </a:t>
            </a:r>
            <a:r>
              <a:rPr lang="nl-NL" sz="1600" dirty="0" err="1"/>
              <a:t>so</a:t>
            </a:r>
            <a:r>
              <a:rPr lang="nl-NL" sz="1600" dirty="0"/>
              <a:t> </a:t>
            </a:r>
            <a:r>
              <a:rPr lang="nl-NL" sz="1600" dirty="0" err="1"/>
              <a:t>forth</a:t>
            </a:r>
            <a:r>
              <a:rPr lang="nl-NL" sz="1600" dirty="0"/>
              <a:t> </a:t>
            </a:r>
          </a:p>
          <a:p>
            <a:r>
              <a:rPr lang="nl-NL" sz="1600" dirty="0" err="1"/>
              <a:t>correspond</a:t>
            </a:r>
            <a:r>
              <a:rPr lang="nl-NL" sz="1600" dirty="0"/>
              <a:t> </a:t>
            </a:r>
            <a:r>
              <a:rPr lang="nl-NL" sz="1600" dirty="0" err="1"/>
              <a:t>to</a:t>
            </a:r>
            <a:r>
              <a:rPr lang="nl-NL" sz="1600" dirty="0"/>
              <a:t> 201904, 201905 </a:t>
            </a:r>
            <a:r>
              <a:rPr lang="nl-NL" sz="1600" dirty="0" err="1"/>
              <a:t>and</a:t>
            </a:r>
            <a:r>
              <a:rPr lang="nl-NL" sz="1600" dirty="0"/>
              <a:t> </a:t>
            </a:r>
            <a:r>
              <a:rPr lang="nl-NL" sz="1600" dirty="0" err="1"/>
              <a:t>so</a:t>
            </a:r>
            <a:r>
              <a:rPr lang="nl-NL" sz="1600" dirty="0"/>
              <a:t> on. </a:t>
            </a:r>
          </a:p>
          <a:p>
            <a:r>
              <a:rPr lang="nl-NL" sz="1600" dirty="0"/>
              <a:t>Second, I </a:t>
            </a:r>
            <a:r>
              <a:rPr lang="nl-NL" sz="1600" dirty="0" err="1"/>
              <a:t>may</a:t>
            </a:r>
            <a:r>
              <a:rPr lang="nl-NL" sz="1600" dirty="0"/>
              <a:t> want </a:t>
            </a:r>
            <a:r>
              <a:rPr lang="nl-NL" sz="1600" dirty="0" err="1"/>
              <a:t>to</a:t>
            </a:r>
            <a:r>
              <a:rPr lang="nl-NL" sz="1600" dirty="0"/>
              <a:t> stress out </a:t>
            </a:r>
            <a:r>
              <a:rPr lang="nl-NL" sz="1600" dirty="0" err="1"/>
              <a:t>that</a:t>
            </a:r>
            <a:r>
              <a:rPr lang="nl-NL" sz="1600" dirty="0"/>
              <a:t> </a:t>
            </a:r>
            <a:r>
              <a:rPr lang="nl-NL" sz="1600" dirty="0" err="1"/>
              <a:t>one</a:t>
            </a:r>
            <a:r>
              <a:rPr lang="nl-NL" sz="1600" dirty="0"/>
              <a:t> marketing </a:t>
            </a:r>
            <a:r>
              <a:rPr lang="nl-NL" sz="1600" dirty="0" err="1"/>
              <a:t>activity</a:t>
            </a:r>
            <a:r>
              <a:rPr lang="nl-NL" sz="1600" dirty="0"/>
              <a:t> </a:t>
            </a:r>
            <a:r>
              <a:rPr lang="nl-NL" sz="1600" dirty="0" err="1"/>
              <a:t>shouldnt</a:t>
            </a:r>
            <a:r>
              <a:rPr lang="nl-NL" sz="1600" dirty="0"/>
              <a:t> has been </a:t>
            </a:r>
            <a:r>
              <a:rPr lang="nl-NL" sz="1600" dirty="0" err="1"/>
              <a:t>thought</a:t>
            </a:r>
            <a:endParaRPr lang="nl-NL" sz="1600" dirty="0"/>
          </a:p>
          <a:p>
            <a:r>
              <a:rPr lang="nl-NL" sz="1600" dirty="0"/>
              <a:t>as a </a:t>
            </a:r>
            <a:r>
              <a:rPr lang="nl-NL" sz="1600" dirty="0" err="1"/>
              <a:t>solely</a:t>
            </a:r>
            <a:r>
              <a:rPr lang="nl-NL" sz="1600" dirty="0"/>
              <a:t> single action </a:t>
            </a:r>
            <a:r>
              <a:rPr lang="nl-NL" sz="1600" dirty="0" err="1"/>
              <a:t>that</a:t>
            </a:r>
            <a:r>
              <a:rPr lang="nl-NL" sz="1600" dirty="0"/>
              <a:t> is </a:t>
            </a:r>
            <a:r>
              <a:rPr lang="nl-NL" sz="1600" dirty="0" err="1"/>
              <a:t>going</a:t>
            </a:r>
            <a:r>
              <a:rPr lang="nl-NL" sz="1600" dirty="0"/>
              <a:t> </a:t>
            </a:r>
            <a:r>
              <a:rPr lang="nl-NL" sz="1600" dirty="0" err="1"/>
              <a:t>to</a:t>
            </a:r>
            <a:r>
              <a:rPr lang="nl-NL" sz="1600" dirty="0"/>
              <a:t> has a </a:t>
            </a:r>
            <a:r>
              <a:rPr lang="nl-NL" sz="1600" dirty="0" err="1"/>
              <a:t>lasting</a:t>
            </a:r>
            <a:r>
              <a:rPr lang="nl-NL" sz="1600" dirty="0"/>
              <a:t> impact on a </a:t>
            </a:r>
            <a:r>
              <a:rPr lang="nl-NL" sz="1600" dirty="0" err="1"/>
              <a:t>specific</a:t>
            </a:r>
            <a:r>
              <a:rPr lang="nl-NL" sz="1600" dirty="0"/>
              <a:t> target. </a:t>
            </a:r>
          </a:p>
          <a:p>
            <a:r>
              <a:rPr lang="nl-NL" sz="1600" dirty="0"/>
              <a:t>Even </a:t>
            </a:r>
            <a:r>
              <a:rPr lang="nl-NL" sz="1600" dirty="0" err="1"/>
              <a:t>though</a:t>
            </a:r>
            <a:r>
              <a:rPr lang="nl-NL" sz="1600" dirty="0"/>
              <a:t> we have </a:t>
            </a:r>
            <a:r>
              <a:rPr lang="nl-NL" sz="1600" dirty="0" err="1"/>
              <a:t>noticed</a:t>
            </a:r>
            <a:r>
              <a:rPr lang="nl-NL" sz="1600" dirty="0"/>
              <a:t>  </a:t>
            </a:r>
            <a:r>
              <a:rPr lang="nl-NL" sz="1600" dirty="0" err="1"/>
              <a:t>that</a:t>
            </a:r>
            <a:r>
              <a:rPr lang="nl-NL" sz="1600" dirty="0"/>
              <a:t>, indeed, </a:t>
            </a:r>
            <a:r>
              <a:rPr lang="nl-NL" sz="1600" dirty="0" err="1"/>
              <a:t>the</a:t>
            </a:r>
            <a:r>
              <a:rPr lang="nl-NL" sz="1600" dirty="0"/>
              <a:t> </a:t>
            </a:r>
            <a:r>
              <a:rPr lang="nl-NL" sz="1600" dirty="0" err="1"/>
              <a:t>numbers</a:t>
            </a:r>
            <a:r>
              <a:rPr lang="nl-NL" sz="1600" dirty="0"/>
              <a:t> of </a:t>
            </a:r>
            <a:r>
              <a:rPr lang="nl-NL" sz="1600" dirty="0" err="1"/>
              <a:t>inactive</a:t>
            </a:r>
            <a:r>
              <a:rPr lang="nl-NL" sz="1600" dirty="0"/>
              <a:t> users </a:t>
            </a:r>
            <a:r>
              <a:rPr lang="nl-NL" sz="1600" dirty="0" err="1"/>
              <a:t>dropped</a:t>
            </a:r>
            <a:r>
              <a:rPr lang="nl-NL" sz="1600" dirty="0"/>
              <a:t> </a:t>
            </a:r>
            <a:r>
              <a:rPr lang="nl-NL" sz="1600" dirty="0" err="1"/>
              <a:t>due</a:t>
            </a:r>
            <a:r>
              <a:rPr lang="nl-NL" sz="1600" dirty="0"/>
              <a:t> </a:t>
            </a:r>
            <a:r>
              <a:rPr lang="nl-NL" sz="1600" dirty="0" err="1"/>
              <a:t>to</a:t>
            </a:r>
            <a:r>
              <a:rPr lang="nl-NL" sz="1600" dirty="0"/>
              <a:t> </a:t>
            </a:r>
            <a:r>
              <a:rPr lang="nl-NL" sz="1600" dirty="0" err="1"/>
              <a:t>the</a:t>
            </a:r>
            <a:r>
              <a:rPr lang="nl-NL" sz="1600" dirty="0"/>
              <a:t> mailing effect, </a:t>
            </a:r>
            <a:r>
              <a:rPr lang="nl-NL" sz="1600" dirty="0" err="1"/>
              <a:t>this</a:t>
            </a:r>
            <a:r>
              <a:rPr lang="nl-NL" sz="1600" dirty="0"/>
              <a:t> </a:t>
            </a:r>
            <a:r>
              <a:rPr lang="nl-NL" sz="1600" dirty="0" err="1"/>
              <a:t>ouput</a:t>
            </a:r>
            <a:r>
              <a:rPr lang="nl-NL" sz="1600" dirty="0"/>
              <a:t> </a:t>
            </a:r>
            <a:r>
              <a:rPr lang="nl-NL" sz="1600" dirty="0" err="1"/>
              <a:t>only</a:t>
            </a:r>
            <a:r>
              <a:rPr lang="nl-NL" sz="1600" dirty="0"/>
              <a:t> </a:t>
            </a:r>
            <a:r>
              <a:rPr lang="nl-NL" sz="1600" dirty="0" err="1"/>
              <a:t>lasts</a:t>
            </a:r>
            <a:r>
              <a:rPr lang="nl-NL" sz="1600" dirty="0"/>
              <a:t> </a:t>
            </a:r>
            <a:r>
              <a:rPr lang="nl-NL" sz="1600" dirty="0" err="1"/>
              <a:t>one</a:t>
            </a:r>
            <a:r>
              <a:rPr lang="nl-NL" sz="1600" dirty="0"/>
              <a:t> week </a:t>
            </a:r>
            <a:r>
              <a:rPr lang="nl-NL" sz="1600" dirty="0" err="1"/>
              <a:t>and</a:t>
            </a:r>
            <a:r>
              <a:rPr lang="nl-NL" sz="1600" dirty="0"/>
              <a:t>  </a:t>
            </a:r>
            <a:r>
              <a:rPr lang="nl-NL" sz="1600" dirty="0" err="1"/>
              <a:t>then</a:t>
            </a:r>
            <a:r>
              <a:rPr lang="nl-NL" sz="1600" dirty="0"/>
              <a:t> </a:t>
            </a:r>
            <a:r>
              <a:rPr lang="nl-NL" sz="1600" dirty="0" err="1"/>
              <a:t>the</a:t>
            </a:r>
            <a:r>
              <a:rPr lang="nl-NL" sz="1600" dirty="0"/>
              <a:t> </a:t>
            </a:r>
            <a:r>
              <a:rPr lang="nl-NL" sz="1600" dirty="0" err="1"/>
              <a:t>number</a:t>
            </a:r>
            <a:r>
              <a:rPr lang="nl-NL" sz="1600" dirty="0"/>
              <a:t> of </a:t>
            </a:r>
            <a:r>
              <a:rPr lang="nl-NL" sz="1600" dirty="0" err="1"/>
              <a:t>inactive</a:t>
            </a:r>
            <a:r>
              <a:rPr lang="nl-NL" sz="1600" dirty="0"/>
              <a:t> users </a:t>
            </a:r>
            <a:r>
              <a:rPr lang="nl-NL" sz="1600" dirty="0" err="1"/>
              <a:t>goes</a:t>
            </a:r>
            <a:r>
              <a:rPr lang="nl-NL" sz="1600" dirty="0"/>
              <a:t> up </a:t>
            </a:r>
            <a:r>
              <a:rPr lang="nl-NL" sz="1600" dirty="0" err="1"/>
              <a:t>for</a:t>
            </a:r>
            <a:r>
              <a:rPr lang="nl-NL" sz="1600" dirty="0"/>
              <a:t> </a:t>
            </a:r>
            <a:r>
              <a:rPr lang="nl-NL" sz="1600" dirty="0" err="1"/>
              <a:t>the</a:t>
            </a:r>
            <a:r>
              <a:rPr lang="nl-NL" sz="1600" dirty="0"/>
              <a:t> </a:t>
            </a:r>
            <a:r>
              <a:rPr lang="nl-NL" sz="1600" dirty="0" err="1"/>
              <a:t>upcoming</a:t>
            </a:r>
            <a:r>
              <a:rPr lang="nl-NL" sz="1600" dirty="0"/>
              <a:t> weeks.  </a:t>
            </a:r>
            <a:r>
              <a:rPr lang="nl-NL" sz="1600" dirty="0" err="1"/>
              <a:t>This</a:t>
            </a:r>
            <a:r>
              <a:rPr lang="nl-NL" sz="1600" dirty="0"/>
              <a:t> </a:t>
            </a:r>
            <a:r>
              <a:rPr lang="nl-NL" sz="1600" dirty="0" err="1"/>
              <a:t>can</a:t>
            </a:r>
            <a:r>
              <a:rPr lang="nl-NL" sz="1600" dirty="0"/>
              <a:t> </a:t>
            </a:r>
            <a:r>
              <a:rPr lang="nl-NL" sz="1600" dirty="0" err="1"/>
              <a:t>be</a:t>
            </a:r>
            <a:r>
              <a:rPr lang="nl-NL" sz="1600" dirty="0"/>
              <a:t> </a:t>
            </a:r>
            <a:r>
              <a:rPr lang="nl-NL" sz="1600" dirty="0" err="1"/>
              <a:t>seen</a:t>
            </a:r>
            <a:r>
              <a:rPr lang="nl-NL" sz="1600" dirty="0"/>
              <a:t> in </a:t>
            </a:r>
            <a:r>
              <a:rPr lang="nl-NL" sz="1600" dirty="0" err="1"/>
              <a:t>the</a:t>
            </a:r>
            <a:r>
              <a:rPr lang="nl-NL" sz="1600" dirty="0"/>
              <a:t> </a:t>
            </a:r>
            <a:r>
              <a:rPr lang="nl-NL" sz="1600" dirty="0" err="1"/>
              <a:t>graph</a:t>
            </a:r>
            <a:r>
              <a:rPr lang="nl-NL" sz="1600" dirty="0"/>
              <a:t> below </a:t>
            </a:r>
          </a:p>
        </p:txBody>
      </p:sp>
    </p:spTree>
    <p:extLst>
      <p:ext uri="{BB962C8B-B14F-4D97-AF65-F5344CB8AC3E}">
        <p14:creationId xmlns:p14="http://schemas.microsoft.com/office/powerpoint/2010/main" val="171319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950386" y="2020931"/>
            <a:ext cx="5390476" cy="3389344"/>
          </a:xfrm>
          <a:prstGeom prst="rect">
            <a:avLst/>
          </a:prstGeom>
        </p:spPr>
      </p:pic>
      <p:sp>
        <p:nvSpPr>
          <p:cNvPr id="3" name="TextBox 2">
            <a:extLst>
              <a:ext uri="{FF2B5EF4-FFF2-40B4-BE49-F238E27FC236}">
                <a16:creationId xmlns:a16="http://schemas.microsoft.com/office/drawing/2014/main" id="{5986BFD2-F7E6-4970-8DE5-1C60B47E9C89}"/>
              </a:ext>
            </a:extLst>
          </p:cNvPr>
          <p:cNvSpPr txBox="1"/>
          <p:nvPr/>
        </p:nvSpPr>
        <p:spPr>
          <a:xfrm>
            <a:off x="1119116" y="627797"/>
            <a:ext cx="9648968" cy="923330"/>
          </a:xfrm>
          <a:prstGeom prst="rect">
            <a:avLst/>
          </a:prstGeom>
          <a:noFill/>
        </p:spPr>
        <p:txBody>
          <a:bodyPr wrap="square" rtlCol="0">
            <a:spAutoFit/>
          </a:bodyPr>
          <a:lstStyle/>
          <a:p>
            <a:r>
              <a:rPr lang="nl-NL" dirty="0"/>
              <a:t>Worth </a:t>
            </a:r>
            <a:r>
              <a:rPr lang="nl-NL" dirty="0" err="1"/>
              <a:t>to</a:t>
            </a:r>
            <a:r>
              <a:rPr lang="nl-NL" dirty="0"/>
              <a:t> </a:t>
            </a:r>
            <a:r>
              <a:rPr lang="nl-NL" dirty="0" err="1"/>
              <a:t>notice</a:t>
            </a:r>
            <a:r>
              <a:rPr lang="nl-NL" dirty="0"/>
              <a:t> </a:t>
            </a:r>
            <a:r>
              <a:rPr lang="nl-NL" dirty="0" err="1"/>
              <a:t>that</a:t>
            </a:r>
            <a:r>
              <a:rPr lang="nl-NL" dirty="0"/>
              <a:t> </a:t>
            </a:r>
            <a:r>
              <a:rPr lang="nl-NL" dirty="0" err="1"/>
              <a:t>the</a:t>
            </a:r>
            <a:r>
              <a:rPr lang="nl-NL" dirty="0"/>
              <a:t> </a:t>
            </a:r>
            <a:r>
              <a:rPr lang="nl-NL" dirty="0" err="1"/>
              <a:t>average</a:t>
            </a:r>
            <a:r>
              <a:rPr lang="nl-NL" dirty="0"/>
              <a:t> (</a:t>
            </a:r>
            <a:r>
              <a:rPr lang="nl-NL" dirty="0" err="1"/>
              <a:t>mean</a:t>
            </a:r>
            <a:r>
              <a:rPr lang="nl-NL" dirty="0"/>
              <a:t>) </a:t>
            </a:r>
            <a:r>
              <a:rPr lang="nl-NL" dirty="0" err="1"/>
              <a:t>logindays</a:t>
            </a:r>
            <a:r>
              <a:rPr lang="nl-NL" dirty="0"/>
              <a:t> starts </a:t>
            </a:r>
            <a:r>
              <a:rPr lang="nl-NL" dirty="0" err="1"/>
              <a:t>to</a:t>
            </a:r>
            <a:r>
              <a:rPr lang="nl-NL" dirty="0"/>
              <a:t> </a:t>
            </a:r>
            <a:r>
              <a:rPr lang="nl-NL" dirty="0" err="1"/>
              <a:t>decrease</a:t>
            </a:r>
            <a:r>
              <a:rPr lang="nl-NL" dirty="0"/>
              <a:t> as long as we move </a:t>
            </a:r>
            <a:r>
              <a:rPr lang="nl-NL" dirty="0" err="1"/>
              <a:t>onto</a:t>
            </a:r>
            <a:r>
              <a:rPr lang="nl-NL" dirty="0"/>
              <a:t> </a:t>
            </a:r>
            <a:r>
              <a:rPr lang="nl-NL" dirty="0" err="1"/>
              <a:t>upcoming</a:t>
            </a:r>
            <a:r>
              <a:rPr lang="nl-NL" dirty="0"/>
              <a:t> weeks; a</a:t>
            </a:r>
            <a:r>
              <a:rPr lang="en-US" dirty="0"/>
              <a:t>round Week 5, the average login days started to decline, which contributes to the argument that the intervention effect last for 5 to 6 weeks</a:t>
            </a:r>
            <a:r>
              <a:rPr lang="nl-NL" dirty="0"/>
              <a:t> </a:t>
            </a:r>
          </a:p>
        </p:txBody>
      </p:sp>
    </p:spTree>
    <p:extLst>
      <p:ext uri="{BB962C8B-B14F-4D97-AF65-F5344CB8AC3E}">
        <p14:creationId xmlns:p14="http://schemas.microsoft.com/office/powerpoint/2010/main" val="386551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E69F-DA2E-4DB3-9B09-F2399D5A533A}"/>
              </a:ext>
            </a:extLst>
          </p:cNvPr>
          <p:cNvSpPr>
            <a:spLocks noGrp="1"/>
          </p:cNvSpPr>
          <p:nvPr>
            <p:ph type="title"/>
          </p:nvPr>
        </p:nvSpPr>
        <p:spPr/>
        <p:txBody>
          <a:bodyPr/>
          <a:lstStyle/>
          <a:p>
            <a:r>
              <a:rPr lang="nl-NL" dirty="0" err="1"/>
              <a:t>Other</a:t>
            </a:r>
            <a:r>
              <a:rPr lang="nl-NL" dirty="0"/>
              <a:t> variables </a:t>
            </a:r>
            <a:r>
              <a:rPr lang="nl-NL" dirty="0" err="1"/>
              <a:t>to</a:t>
            </a:r>
            <a:r>
              <a:rPr lang="nl-NL" dirty="0"/>
              <a:t> </a:t>
            </a:r>
            <a:r>
              <a:rPr lang="nl-NL" dirty="0" err="1"/>
              <a:t>be</a:t>
            </a:r>
            <a:r>
              <a:rPr lang="nl-NL" dirty="0"/>
              <a:t> </a:t>
            </a:r>
            <a:r>
              <a:rPr lang="nl-NL" dirty="0" err="1"/>
              <a:t>considered</a:t>
            </a:r>
            <a:r>
              <a:rPr lang="nl-NL" dirty="0"/>
              <a:t> </a:t>
            </a:r>
          </a:p>
        </p:txBody>
      </p:sp>
      <p:sp>
        <p:nvSpPr>
          <p:cNvPr id="3" name="Content Placeholder 2">
            <a:extLst>
              <a:ext uri="{FF2B5EF4-FFF2-40B4-BE49-F238E27FC236}">
                <a16:creationId xmlns:a16="http://schemas.microsoft.com/office/drawing/2014/main" id="{BE5703B4-0806-454B-BFAA-2B9838190FE3}"/>
              </a:ext>
            </a:extLst>
          </p:cNvPr>
          <p:cNvSpPr>
            <a:spLocks noGrp="1"/>
          </p:cNvSpPr>
          <p:nvPr>
            <p:ph idx="1"/>
          </p:nvPr>
        </p:nvSpPr>
        <p:spPr/>
        <p:txBody>
          <a:bodyPr/>
          <a:lstStyle/>
          <a:p>
            <a:r>
              <a:rPr lang="nl-NL" dirty="0"/>
              <a:t>I </a:t>
            </a:r>
            <a:r>
              <a:rPr lang="nl-NL" dirty="0" err="1"/>
              <a:t>may</a:t>
            </a:r>
            <a:r>
              <a:rPr lang="nl-NL" dirty="0"/>
              <a:t> want </a:t>
            </a:r>
            <a:r>
              <a:rPr lang="nl-NL" dirty="0" err="1"/>
              <a:t>to</a:t>
            </a:r>
            <a:r>
              <a:rPr lang="nl-NL" dirty="0"/>
              <a:t> </a:t>
            </a:r>
            <a:r>
              <a:rPr lang="nl-NL" dirty="0" err="1"/>
              <a:t>know</a:t>
            </a:r>
            <a:r>
              <a:rPr lang="nl-NL" dirty="0"/>
              <a:t> </a:t>
            </a:r>
            <a:r>
              <a:rPr lang="nl-NL" dirty="0" err="1"/>
              <a:t>if</a:t>
            </a:r>
            <a:r>
              <a:rPr lang="nl-NL" dirty="0"/>
              <a:t> </a:t>
            </a:r>
            <a:r>
              <a:rPr lang="nl-NL" dirty="0" err="1"/>
              <a:t>weeksinceregistration</a:t>
            </a:r>
            <a:r>
              <a:rPr lang="nl-NL" dirty="0"/>
              <a:t> is </a:t>
            </a:r>
            <a:r>
              <a:rPr lang="nl-NL" dirty="0" err="1"/>
              <a:t>related</a:t>
            </a:r>
            <a:r>
              <a:rPr lang="nl-NL" dirty="0"/>
              <a:t> </a:t>
            </a:r>
            <a:r>
              <a:rPr lang="nl-NL" dirty="0" err="1"/>
              <a:t>to</a:t>
            </a:r>
            <a:r>
              <a:rPr lang="nl-NL" dirty="0"/>
              <a:t> </a:t>
            </a:r>
            <a:r>
              <a:rPr lang="nl-NL" dirty="0" err="1"/>
              <a:t>not</a:t>
            </a:r>
            <a:r>
              <a:rPr lang="nl-NL" dirty="0"/>
              <a:t> </a:t>
            </a:r>
            <a:r>
              <a:rPr lang="nl-NL" dirty="0" err="1"/>
              <a:t>being</a:t>
            </a:r>
            <a:r>
              <a:rPr lang="nl-NL" dirty="0"/>
              <a:t> </a:t>
            </a:r>
            <a:r>
              <a:rPr lang="nl-NL" dirty="0" err="1"/>
              <a:t>consistenly</a:t>
            </a:r>
            <a:r>
              <a:rPr lang="nl-NL" dirty="0"/>
              <a:t> </a:t>
            </a:r>
            <a:r>
              <a:rPr lang="nl-NL" dirty="0" err="1"/>
              <a:t>inactive</a:t>
            </a:r>
            <a:r>
              <a:rPr lang="nl-NL" dirty="0"/>
              <a:t> or </a:t>
            </a:r>
            <a:r>
              <a:rPr lang="nl-NL" dirty="0" err="1"/>
              <a:t>not</a:t>
            </a:r>
            <a:r>
              <a:rPr lang="nl-NL" dirty="0"/>
              <a:t>. </a:t>
            </a:r>
            <a:r>
              <a:rPr lang="nl-NL" dirty="0" err="1"/>
              <a:t>I.e</a:t>
            </a:r>
            <a:r>
              <a:rPr lang="nl-NL" dirty="0"/>
              <a:t> </a:t>
            </a:r>
            <a:r>
              <a:rPr lang="nl-NL" dirty="0" err="1"/>
              <a:t>people</a:t>
            </a:r>
            <a:r>
              <a:rPr lang="nl-NL" dirty="0"/>
              <a:t> </a:t>
            </a:r>
            <a:r>
              <a:rPr lang="nl-NL" dirty="0" err="1"/>
              <a:t>that</a:t>
            </a:r>
            <a:r>
              <a:rPr lang="nl-NL" dirty="0"/>
              <a:t> have been </a:t>
            </a:r>
            <a:r>
              <a:rPr lang="nl-NL" dirty="0" err="1"/>
              <a:t>registered</a:t>
            </a:r>
            <a:r>
              <a:rPr lang="nl-NL" dirty="0"/>
              <a:t> 300 weeks </a:t>
            </a:r>
            <a:r>
              <a:rPr lang="nl-NL" dirty="0" err="1"/>
              <a:t>ago</a:t>
            </a:r>
            <a:r>
              <a:rPr lang="nl-NL" dirty="0"/>
              <a:t>, </a:t>
            </a:r>
            <a:r>
              <a:rPr lang="nl-NL" dirty="0" err="1"/>
              <a:t>they</a:t>
            </a:r>
            <a:r>
              <a:rPr lang="nl-NL" dirty="0"/>
              <a:t> </a:t>
            </a:r>
            <a:r>
              <a:rPr lang="nl-NL" dirty="0" err="1"/>
              <a:t>may</a:t>
            </a:r>
            <a:r>
              <a:rPr lang="nl-NL" dirty="0"/>
              <a:t> </a:t>
            </a:r>
            <a:r>
              <a:rPr lang="nl-NL" dirty="0" err="1"/>
              <a:t>be</a:t>
            </a:r>
            <a:r>
              <a:rPr lang="nl-NL" dirty="0"/>
              <a:t> more </a:t>
            </a:r>
            <a:r>
              <a:rPr lang="nl-NL" dirty="0" err="1"/>
              <a:t>active</a:t>
            </a:r>
            <a:r>
              <a:rPr lang="nl-NL" dirty="0"/>
              <a:t> (or </a:t>
            </a:r>
            <a:r>
              <a:rPr lang="nl-NL" dirty="0" err="1"/>
              <a:t>not</a:t>
            </a:r>
            <a:r>
              <a:rPr lang="nl-NL" dirty="0"/>
              <a:t>). Same </a:t>
            </a:r>
            <a:r>
              <a:rPr lang="nl-NL" dirty="0" err="1"/>
              <a:t>goes</a:t>
            </a:r>
            <a:r>
              <a:rPr lang="nl-NL" dirty="0"/>
              <a:t> </a:t>
            </a:r>
            <a:r>
              <a:rPr lang="nl-NL" dirty="0" err="1"/>
              <a:t>for</a:t>
            </a:r>
            <a:r>
              <a:rPr lang="nl-NL" dirty="0"/>
              <a:t> </a:t>
            </a:r>
            <a:r>
              <a:rPr lang="nl-NL" dirty="0" err="1"/>
              <a:t>educational</a:t>
            </a:r>
            <a:r>
              <a:rPr lang="nl-NL" dirty="0"/>
              <a:t> label. </a:t>
            </a:r>
          </a:p>
          <a:p>
            <a:r>
              <a:rPr lang="nl-NL" dirty="0" err="1"/>
              <a:t>So</a:t>
            </a:r>
            <a:r>
              <a:rPr lang="nl-NL" dirty="0"/>
              <a:t> </a:t>
            </a:r>
            <a:r>
              <a:rPr lang="nl-NL" dirty="0" err="1"/>
              <a:t>it</a:t>
            </a:r>
            <a:r>
              <a:rPr lang="nl-NL" dirty="0"/>
              <a:t> </a:t>
            </a:r>
            <a:r>
              <a:rPr lang="nl-NL" dirty="0" err="1"/>
              <a:t>may</a:t>
            </a:r>
            <a:r>
              <a:rPr lang="nl-NL" dirty="0"/>
              <a:t> </a:t>
            </a:r>
            <a:r>
              <a:rPr lang="nl-NL" dirty="0" err="1"/>
              <a:t>worth</a:t>
            </a:r>
            <a:r>
              <a:rPr lang="nl-NL" dirty="0"/>
              <a:t> </a:t>
            </a:r>
            <a:r>
              <a:rPr lang="nl-NL" dirty="0" err="1"/>
              <a:t>it</a:t>
            </a:r>
            <a:r>
              <a:rPr lang="nl-NL" dirty="0"/>
              <a:t> </a:t>
            </a:r>
            <a:r>
              <a:rPr lang="nl-NL" dirty="0" err="1"/>
              <a:t>to</a:t>
            </a:r>
            <a:r>
              <a:rPr lang="nl-NL" dirty="0"/>
              <a:t> test </a:t>
            </a:r>
            <a:r>
              <a:rPr lang="nl-NL" dirty="0" err="1"/>
              <a:t>whether</a:t>
            </a:r>
            <a:r>
              <a:rPr lang="nl-NL" dirty="0"/>
              <a:t> </a:t>
            </a:r>
            <a:r>
              <a:rPr lang="nl-NL" dirty="0" err="1"/>
              <a:t>inactive</a:t>
            </a:r>
            <a:r>
              <a:rPr lang="nl-NL" dirty="0"/>
              <a:t> users are </a:t>
            </a:r>
            <a:r>
              <a:rPr lang="nl-NL" dirty="0" err="1"/>
              <a:t>changing</a:t>
            </a:r>
            <a:r>
              <a:rPr lang="nl-NL" dirty="0"/>
              <a:t> </a:t>
            </a:r>
            <a:r>
              <a:rPr lang="nl-NL" dirty="0" err="1"/>
              <a:t>to</a:t>
            </a:r>
            <a:r>
              <a:rPr lang="nl-NL" dirty="0"/>
              <a:t> </a:t>
            </a:r>
            <a:r>
              <a:rPr lang="nl-NL" dirty="0" err="1"/>
              <a:t>being</a:t>
            </a:r>
            <a:r>
              <a:rPr lang="nl-NL" dirty="0"/>
              <a:t> more </a:t>
            </a:r>
            <a:r>
              <a:rPr lang="nl-NL" dirty="0" err="1"/>
              <a:t>active</a:t>
            </a:r>
            <a:r>
              <a:rPr lang="nl-NL" dirty="0"/>
              <a:t> </a:t>
            </a:r>
            <a:r>
              <a:rPr lang="nl-NL" dirty="0" err="1"/>
              <a:t>given</a:t>
            </a:r>
            <a:r>
              <a:rPr lang="nl-NL" dirty="0"/>
              <a:t> </a:t>
            </a:r>
            <a:r>
              <a:rPr lang="nl-NL" dirty="0" err="1"/>
              <a:t>that</a:t>
            </a:r>
            <a:r>
              <a:rPr lang="nl-NL" dirty="0"/>
              <a:t> </a:t>
            </a:r>
            <a:r>
              <a:rPr lang="nl-NL" dirty="0" err="1"/>
              <a:t>they</a:t>
            </a:r>
            <a:r>
              <a:rPr lang="nl-NL" dirty="0"/>
              <a:t> have been </a:t>
            </a:r>
            <a:r>
              <a:rPr lang="nl-NL" dirty="0" err="1"/>
              <a:t>registered</a:t>
            </a:r>
            <a:r>
              <a:rPr lang="nl-NL" dirty="0"/>
              <a:t> </a:t>
            </a:r>
            <a:r>
              <a:rPr lang="nl-NL" dirty="0" err="1"/>
              <a:t>for</a:t>
            </a:r>
            <a:r>
              <a:rPr lang="nl-NL" dirty="0"/>
              <a:t> 300 weeks </a:t>
            </a:r>
            <a:r>
              <a:rPr lang="nl-NL" dirty="0" err="1"/>
              <a:t>ago</a:t>
            </a:r>
            <a:r>
              <a:rPr lang="nl-NL" dirty="0"/>
              <a:t> or </a:t>
            </a:r>
            <a:r>
              <a:rPr lang="nl-NL" dirty="0" err="1"/>
              <a:t>not</a:t>
            </a:r>
            <a:r>
              <a:rPr lang="nl-NL" dirty="0"/>
              <a:t>. </a:t>
            </a:r>
          </a:p>
          <a:p>
            <a:endParaRPr lang="nl-NL" dirty="0"/>
          </a:p>
        </p:txBody>
      </p:sp>
    </p:spTree>
    <p:extLst>
      <p:ext uri="{BB962C8B-B14F-4D97-AF65-F5344CB8AC3E}">
        <p14:creationId xmlns:p14="http://schemas.microsoft.com/office/powerpoint/2010/main" val="246130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B8AE-6089-4111-A2A2-2EC31E9D7EE2}"/>
              </a:ext>
            </a:extLst>
          </p:cNvPr>
          <p:cNvSpPr>
            <a:spLocks noGrp="1"/>
          </p:cNvSpPr>
          <p:nvPr>
            <p:ph type="title"/>
          </p:nvPr>
        </p:nvSpPr>
        <p:spPr>
          <a:xfrm>
            <a:off x="838200" y="365126"/>
            <a:ext cx="10515600" cy="315912"/>
          </a:xfrm>
        </p:spPr>
        <p:txBody>
          <a:bodyPr>
            <a:normAutofit fontScale="90000"/>
          </a:bodyPr>
          <a:lstStyle/>
          <a:p>
            <a:endParaRPr lang="nl-NL" dirty="0"/>
          </a:p>
        </p:txBody>
      </p:sp>
      <p:sp>
        <p:nvSpPr>
          <p:cNvPr id="3" name="Content Placeholder 2">
            <a:extLst>
              <a:ext uri="{FF2B5EF4-FFF2-40B4-BE49-F238E27FC236}">
                <a16:creationId xmlns:a16="http://schemas.microsoft.com/office/drawing/2014/main" id="{200F336C-4ED7-4005-9526-D60E52C452CE}"/>
              </a:ext>
            </a:extLst>
          </p:cNvPr>
          <p:cNvSpPr>
            <a:spLocks noGrp="1"/>
          </p:cNvSpPr>
          <p:nvPr>
            <p:ph idx="1"/>
          </p:nvPr>
        </p:nvSpPr>
        <p:spPr>
          <a:xfrm>
            <a:off x="838200" y="940904"/>
            <a:ext cx="10515600" cy="5236059"/>
          </a:xfrm>
        </p:spPr>
        <p:txBody>
          <a:bodyPr>
            <a:normAutofit fontScale="92500" lnSpcReduction="10000"/>
          </a:bodyPr>
          <a:lstStyle/>
          <a:p>
            <a:pPr marL="0" indent="0">
              <a:buNone/>
            </a:pPr>
            <a:endParaRPr lang="nl-NL" dirty="0"/>
          </a:p>
          <a:p>
            <a:r>
              <a:rPr lang="nl-NL" dirty="0"/>
              <a:t>The </a:t>
            </a:r>
            <a:r>
              <a:rPr lang="nl-NL" dirty="0" err="1"/>
              <a:t>condition</a:t>
            </a:r>
            <a:r>
              <a:rPr lang="nl-NL" dirty="0"/>
              <a:t> </a:t>
            </a:r>
            <a:r>
              <a:rPr lang="nl-NL" dirty="0" err="1"/>
              <a:t>to</a:t>
            </a:r>
            <a:r>
              <a:rPr lang="nl-NL" dirty="0"/>
              <a:t> </a:t>
            </a:r>
            <a:r>
              <a:rPr lang="nl-NL" dirty="0" err="1"/>
              <a:t>be</a:t>
            </a:r>
            <a:r>
              <a:rPr lang="nl-NL" dirty="0"/>
              <a:t> control or </a:t>
            </a:r>
            <a:r>
              <a:rPr lang="nl-NL" dirty="0" err="1"/>
              <a:t>experimental</a:t>
            </a:r>
            <a:r>
              <a:rPr lang="nl-NL" dirty="0"/>
              <a:t> is </a:t>
            </a:r>
            <a:r>
              <a:rPr lang="nl-NL" dirty="0" err="1"/>
              <a:t>based</a:t>
            </a:r>
            <a:r>
              <a:rPr lang="nl-NL" dirty="0"/>
              <a:t> on: </a:t>
            </a:r>
          </a:p>
          <a:p>
            <a:pPr lvl="1">
              <a:lnSpc>
                <a:spcPct val="100000"/>
              </a:lnSpc>
            </a:pPr>
            <a:r>
              <a:rPr lang="nl-NL" sz="2200" dirty="0" err="1"/>
              <a:t>They</a:t>
            </a:r>
            <a:r>
              <a:rPr lang="nl-NL" sz="2200" dirty="0"/>
              <a:t> are </a:t>
            </a:r>
            <a:r>
              <a:rPr lang="nl-NL" sz="2200" dirty="0" err="1"/>
              <a:t>consistently</a:t>
            </a:r>
            <a:r>
              <a:rPr lang="nl-NL" sz="2200" dirty="0"/>
              <a:t> </a:t>
            </a:r>
            <a:r>
              <a:rPr lang="nl-NL" sz="2200" dirty="0" err="1"/>
              <a:t>inactive</a:t>
            </a:r>
            <a:r>
              <a:rPr lang="nl-NL" sz="2200" dirty="0"/>
              <a:t> users or </a:t>
            </a:r>
            <a:r>
              <a:rPr lang="nl-NL" sz="2200" dirty="0" err="1"/>
              <a:t>not</a:t>
            </a:r>
            <a:r>
              <a:rPr lang="nl-NL" sz="2200" dirty="0"/>
              <a:t> (1 out of 4 </a:t>
            </a:r>
            <a:r>
              <a:rPr lang="nl-NL" sz="2200" dirty="0" err="1"/>
              <a:t>categories</a:t>
            </a:r>
            <a:r>
              <a:rPr lang="nl-NL" sz="2200" dirty="0"/>
              <a:t> of </a:t>
            </a:r>
            <a:r>
              <a:rPr lang="nl-NL" sz="2200" dirty="0" err="1"/>
              <a:t>regularity</a:t>
            </a:r>
            <a:r>
              <a:rPr lang="nl-NL" sz="2200" dirty="0"/>
              <a:t> </a:t>
            </a:r>
            <a:r>
              <a:rPr lang="nl-NL" sz="2200" dirty="0" err="1"/>
              <a:t>activity</a:t>
            </a:r>
            <a:r>
              <a:rPr lang="nl-NL" sz="2200" dirty="0"/>
              <a:t> feature).</a:t>
            </a:r>
          </a:p>
          <a:p>
            <a:pPr lvl="1"/>
            <a:r>
              <a:rPr lang="nl-NL" sz="2200" dirty="0"/>
              <a:t>They received the mailing (1) or dont (0). </a:t>
            </a:r>
          </a:p>
          <a:p>
            <a:pPr lvl="1"/>
            <a:r>
              <a:rPr lang="nl-NL" sz="2000" dirty="0"/>
              <a:t>Whether a consistenly inactive user belong to a pre or post scenario is based on weeknum column: 201903 &lt; Pre intervention, whereas 201903 &gt;= Post intervention.</a:t>
            </a:r>
          </a:p>
          <a:p>
            <a:pPr marL="457200" lvl="1" indent="0">
              <a:buNone/>
            </a:pPr>
            <a:endParaRPr lang="nl-NL" sz="2200" dirty="0"/>
          </a:p>
          <a:p>
            <a:pPr marL="228600" lvl="1">
              <a:lnSpc>
                <a:spcPct val="100000"/>
              </a:lnSpc>
              <a:spcBef>
                <a:spcPts val="1000"/>
              </a:spcBef>
            </a:pPr>
            <a:r>
              <a:rPr lang="nl-NL" sz="2800" dirty="0"/>
              <a:t>We </a:t>
            </a:r>
            <a:r>
              <a:rPr lang="nl-NL" sz="2800" dirty="0" err="1"/>
              <a:t>may</a:t>
            </a:r>
            <a:r>
              <a:rPr lang="nl-NL" sz="2800" dirty="0"/>
              <a:t> want </a:t>
            </a:r>
            <a:r>
              <a:rPr lang="nl-NL" sz="2800" dirty="0" err="1"/>
              <a:t>to</a:t>
            </a:r>
            <a:r>
              <a:rPr lang="nl-NL" sz="2800" dirty="0"/>
              <a:t> </a:t>
            </a:r>
            <a:r>
              <a:rPr lang="nl-NL" sz="2800" dirty="0" err="1"/>
              <a:t>know</a:t>
            </a:r>
            <a:r>
              <a:rPr lang="nl-NL" sz="2800" dirty="0"/>
              <a:t> </a:t>
            </a:r>
            <a:r>
              <a:rPr lang="nl-NL" sz="2800" dirty="0" err="1"/>
              <a:t>whether</a:t>
            </a:r>
            <a:r>
              <a:rPr lang="nl-NL" sz="2800" dirty="0"/>
              <a:t> </a:t>
            </a:r>
            <a:r>
              <a:rPr lang="nl-NL" sz="2800" dirty="0" err="1"/>
              <a:t>the</a:t>
            </a:r>
            <a:r>
              <a:rPr lang="nl-NL" sz="2800" dirty="0"/>
              <a:t> effect of mailing has </a:t>
            </a:r>
            <a:r>
              <a:rPr lang="nl-NL" sz="2800" dirty="0" err="1"/>
              <a:t>an</a:t>
            </a:r>
            <a:r>
              <a:rPr lang="nl-NL" sz="2800" dirty="0"/>
              <a:t> impact in </a:t>
            </a:r>
            <a:r>
              <a:rPr lang="nl-NL" sz="2800" dirty="0" err="1"/>
              <a:t>the</a:t>
            </a:r>
            <a:r>
              <a:rPr lang="nl-NL" sz="2800" dirty="0"/>
              <a:t> </a:t>
            </a:r>
            <a:r>
              <a:rPr lang="nl-NL" sz="2800" dirty="0" err="1"/>
              <a:t>consistenly</a:t>
            </a:r>
            <a:r>
              <a:rPr lang="nl-NL" sz="2800" dirty="0"/>
              <a:t> </a:t>
            </a:r>
            <a:r>
              <a:rPr lang="nl-NL" sz="2800" dirty="0" err="1"/>
              <a:t>inactive</a:t>
            </a:r>
            <a:r>
              <a:rPr lang="nl-NL" sz="2800" dirty="0"/>
              <a:t> users. For </a:t>
            </a:r>
            <a:r>
              <a:rPr lang="nl-NL" sz="2800" dirty="0" err="1"/>
              <a:t>that</a:t>
            </a:r>
            <a:r>
              <a:rPr lang="nl-NL" sz="2800" dirty="0"/>
              <a:t> we </a:t>
            </a:r>
            <a:r>
              <a:rPr lang="nl-NL" sz="2800" dirty="0" err="1"/>
              <a:t>hyphotetize</a:t>
            </a:r>
            <a:r>
              <a:rPr lang="nl-NL" sz="2800" dirty="0"/>
              <a:t>: </a:t>
            </a:r>
          </a:p>
          <a:p>
            <a:pPr marL="742950" lvl="1" indent="-285750">
              <a:lnSpc>
                <a:spcPct val="107000"/>
              </a:lnSpc>
              <a:spcAft>
                <a:spcPts val="800"/>
              </a:spcAft>
              <a:buFont typeface="Arial" panose="020B0604020202020204" pitchFamily="34" charset="0"/>
              <a:buChar char="•"/>
              <a:tabLst>
                <a:tab pos="9144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Whether the proportions of consistently inactive users are the same or not before and after the first week of implementation of the mailing (201903). </a:t>
            </a:r>
          </a:p>
          <a:p>
            <a:pPr marL="742950" lvl="1" indent="-285750">
              <a:lnSpc>
                <a:spcPct val="107000"/>
              </a:lnSpc>
              <a:spcAft>
                <a:spcPts val="800"/>
              </a:spcAft>
              <a:buFont typeface="Arial" panose="020B0604020202020204" pitchFamily="34" charset="0"/>
              <a:buChar char="•"/>
              <a:tabLst>
                <a:tab pos="914400" algn="l"/>
              </a:tabLst>
            </a:pPr>
            <a:r>
              <a:rPr lang="en-GB" sz="1800" dirty="0">
                <a:latin typeface="Calibri" panose="020F0502020204030204" pitchFamily="34" charset="0"/>
                <a:ea typeface="Calibri" panose="020F0502020204030204" pitchFamily="34" charset="0"/>
                <a:cs typeface="Times New Roman" panose="02020603050405020304" pitchFamily="18" charset="0"/>
              </a:rPr>
              <a:t>Whether the proportions of consistently inactive users are the same or not before and after the mailing was sent (in the experimental groups. </a:t>
            </a:r>
          </a:p>
          <a:p>
            <a:pPr marL="742950" lvl="1" indent="-285750">
              <a:lnSpc>
                <a:spcPct val="107000"/>
              </a:lnSpc>
              <a:spcAft>
                <a:spcPts val="800"/>
              </a:spcAft>
              <a:buFont typeface="Arial" panose="020B0604020202020204" pitchFamily="34" charset="0"/>
              <a:buChar char="•"/>
              <a:tabLst>
                <a:tab pos="9144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Whether the proportions of consistently inactive users are the same or not before and after the mailing was sent (in the control group, that is the ones that haven’t received any mailing). </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lvl="1">
              <a:lnSpc>
                <a:spcPct val="100000"/>
              </a:lnSpc>
              <a:spcBef>
                <a:spcPts val="1000"/>
              </a:spcBef>
            </a:pPr>
            <a:endParaRPr lang="nl-NL" sz="2800" dirty="0"/>
          </a:p>
          <a:p>
            <a:pPr marL="228600" lvl="1">
              <a:lnSpc>
                <a:spcPct val="100000"/>
              </a:lnSpc>
              <a:spcBef>
                <a:spcPts val="1000"/>
              </a:spcBef>
            </a:pPr>
            <a:endParaRPr lang="nl-NL" sz="2800" dirty="0"/>
          </a:p>
        </p:txBody>
      </p:sp>
    </p:spTree>
    <p:extLst>
      <p:ext uri="{BB962C8B-B14F-4D97-AF65-F5344CB8AC3E}">
        <p14:creationId xmlns:p14="http://schemas.microsoft.com/office/powerpoint/2010/main" val="316936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8BFB-EDD5-4E08-867C-7EC28E32A132}"/>
              </a:ext>
            </a:extLst>
          </p:cNvPr>
          <p:cNvSpPr>
            <a:spLocks noGrp="1"/>
          </p:cNvSpPr>
          <p:nvPr>
            <p:ph type="title"/>
          </p:nvPr>
        </p:nvSpPr>
        <p:spPr>
          <a:xfrm>
            <a:off x="838200" y="365125"/>
            <a:ext cx="10515600" cy="549275"/>
          </a:xfrm>
        </p:spPr>
        <p:txBody>
          <a:bodyPr>
            <a:normAutofit fontScale="90000"/>
          </a:bodyPr>
          <a:lstStyle/>
          <a:p>
            <a:endParaRPr lang="nl-NL" dirty="0"/>
          </a:p>
        </p:txBody>
      </p:sp>
      <p:sp>
        <p:nvSpPr>
          <p:cNvPr id="3" name="Content Placeholder 2">
            <a:extLst>
              <a:ext uri="{FF2B5EF4-FFF2-40B4-BE49-F238E27FC236}">
                <a16:creationId xmlns:a16="http://schemas.microsoft.com/office/drawing/2014/main" id="{6C69E0AC-EB73-4B65-814D-941C00616337}"/>
              </a:ext>
            </a:extLst>
          </p:cNvPr>
          <p:cNvSpPr>
            <a:spLocks noGrp="1"/>
          </p:cNvSpPr>
          <p:nvPr>
            <p:ph idx="1"/>
          </p:nvPr>
        </p:nvSpPr>
        <p:spPr>
          <a:xfrm>
            <a:off x="838200" y="1552909"/>
            <a:ext cx="10515600" cy="4351338"/>
          </a:xfrm>
        </p:spPr>
        <p:txBody>
          <a:bodyPr/>
          <a:lstStyle/>
          <a:p>
            <a:endParaRPr lang="nl-NL" dirty="0"/>
          </a:p>
          <a:p>
            <a:r>
              <a:rPr lang="en-US" dirty="0"/>
              <a:t>RQ1: Has the mailing been successful in reactivating consistently inactive users?</a:t>
            </a:r>
            <a:endParaRPr lang="es-PE" dirty="0"/>
          </a:p>
          <a:p>
            <a:pPr marL="0" indent="0">
              <a:buNone/>
            </a:pPr>
            <a:endParaRPr lang="nl-NL" dirty="0"/>
          </a:p>
          <a:p>
            <a:pPr marL="0" indent="0" algn="ctr">
              <a:buNone/>
            </a:pPr>
            <a:r>
              <a:rPr lang="nl-NL" sz="4000" dirty="0"/>
              <a:t>RESULTS BEFORE AND AFTER RECEIVING THE MAILING </a:t>
            </a:r>
          </a:p>
        </p:txBody>
      </p:sp>
    </p:spTree>
    <p:extLst>
      <p:ext uri="{BB962C8B-B14F-4D97-AF65-F5344CB8AC3E}">
        <p14:creationId xmlns:p14="http://schemas.microsoft.com/office/powerpoint/2010/main" val="56845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p:cNvGraphicFramePr/>
          <p:nvPr>
            <p:extLst>
              <p:ext uri="{D42A27DB-BD31-4B8C-83A1-F6EECF244321}">
                <p14:modId xmlns:p14="http://schemas.microsoft.com/office/powerpoint/2010/main" val="1806681335"/>
              </p:ext>
            </p:extLst>
          </p:nvPr>
        </p:nvGraphicFramePr>
        <p:xfrm>
          <a:off x="2032000" y="2750991"/>
          <a:ext cx="8128000" cy="3021159"/>
        </p:xfrm>
        <a:graphic>
          <a:graphicData uri="http://schemas.openxmlformats.org/drawingml/2006/chart">
            <c:chart xmlns:c="http://schemas.openxmlformats.org/drawingml/2006/chart" xmlns:r="http://schemas.openxmlformats.org/officeDocument/2006/relationships" r:id="rId2"/>
          </a:graphicData>
        </a:graphic>
      </p:graphicFrame>
      <p:sp>
        <p:nvSpPr>
          <p:cNvPr id="7" name="CuadroTexto 6"/>
          <p:cNvSpPr txBox="1"/>
          <p:nvPr/>
        </p:nvSpPr>
        <p:spPr>
          <a:xfrm>
            <a:off x="744162" y="258001"/>
            <a:ext cx="1106585" cy="461665"/>
          </a:xfrm>
          <a:prstGeom prst="rect">
            <a:avLst/>
          </a:prstGeom>
          <a:noFill/>
        </p:spPr>
        <p:txBody>
          <a:bodyPr wrap="none" rtlCol="0">
            <a:spAutoFit/>
          </a:bodyPr>
          <a:lstStyle/>
          <a:p>
            <a:r>
              <a:rPr lang="es-ES" sz="2400" dirty="0"/>
              <a:t>Control</a:t>
            </a:r>
            <a:endParaRPr lang="es-PE" sz="2400" dirty="0"/>
          </a:p>
        </p:txBody>
      </p:sp>
      <p:sp>
        <p:nvSpPr>
          <p:cNvPr id="2" name="TextBox 1">
            <a:extLst>
              <a:ext uri="{FF2B5EF4-FFF2-40B4-BE49-F238E27FC236}">
                <a16:creationId xmlns:a16="http://schemas.microsoft.com/office/drawing/2014/main" id="{B94CF68F-AFA4-42C9-B3FC-631C3A02C998}"/>
              </a:ext>
            </a:extLst>
          </p:cNvPr>
          <p:cNvSpPr txBox="1"/>
          <p:nvPr/>
        </p:nvSpPr>
        <p:spPr>
          <a:xfrm>
            <a:off x="744162" y="719666"/>
            <a:ext cx="10758027" cy="2062103"/>
          </a:xfrm>
          <a:prstGeom prst="rect">
            <a:avLst/>
          </a:prstGeom>
          <a:noFill/>
        </p:spPr>
        <p:txBody>
          <a:bodyPr wrap="square" rtlCol="0">
            <a:spAutoFit/>
          </a:bodyPr>
          <a:lstStyle/>
          <a:p>
            <a:r>
              <a:rPr lang="nl-NL" sz="1600" dirty="0"/>
              <a:t>We may want to see if there are differences in terms of proportions of consistently inactive users before and after weeknum 201903. Even though this is control group, which means that they havent received mailing, its worth to determine if groups change their status before and after 201903 week. </a:t>
            </a:r>
          </a:p>
          <a:p>
            <a:endParaRPr lang="nl-NL" sz="1600" dirty="0"/>
          </a:p>
          <a:p>
            <a:r>
              <a:rPr lang="nl-NL" sz="1600" dirty="0"/>
              <a:t>For </a:t>
            </a:r>
            <a:r>
              <a:rPr lang="nl-NL" sz="1600" dirty="0" err="1"/>
              <a:t>doing</a:t>
            </a:r>
            <a:r>
              <a:rPr lang="nl-NL" sz="1600" dirty="0"/>
              <a:t> </a:t>
            </a:r>
            <a:r>
              <a:rPr lang="nl-NL" sz="1600" dirty="0" err="1"/>
              <a:t>so</a:t>
            </a:r>
            <a:r>
              <a:rPr lang="nl-NL" sz="1600" dirty="0"/>
              <a:t>, we </a:t>
            </a:r>
            <a:r>
              <a:rPr lang="nl-NL" sz="1600" dirty="0" err="1"/>
              <a:t>ran</a:t>
            </a:r>
            <a:r>
              <a:rPr lang="nl-NL" sz="1600" dirty="0"/>
              <a:t> a </a:t>
            </a:r>
            <a:r>
              <a:rPr lang="nl-NL" sz="1600" b="1" dirty="0"/>
              <a:t>Prop Z Test</a:t>
            </a:r>
            <a:r>
              <a:rPr lang="nl-NL" sz="1600" dirty="0"/>
              <a:t>, </a:t>
            </a:r>
            <a:r>
              <a:rPr lang="nl-NL" sz="1600" dirty="0" err="1"/>
              <a:t>so</a:t>
            </a:r>
            <a:r>
              <a:rPr lang="nl-NL" sz="1600" dirty="0"/>
              <a:t> we </a:t>
            </a:r>
            <a:r>
              <a:rPr lang="nl-NL" sz="1600" dirty="0" err="1"/>
              <a:t>can</a:t>
            </a:r>
            <a:r>
              <a:rPr lang="nl-NL" sz="1600" dirty="0"/>
              <a:t> </a:t>
            </a:r>
            <a:r>
              <a:rPr lang="nl-NL" sz="1600" dirty="0" err="1"/>
              <a:t>determine</a:t>
            </a:r>
            <a:r>
              <a:rPr lang="nl-NL" sz="1600" dirty="0"/>
              <a:t> </a:t>
            </a:r>
            <a:r>
              <a:rPr lang="nl-NL" sz="1600" dirty="0" err="1"/>
              <a:t>if</a:t>
            </a:r>
            <a:r>
              <a:rPr lang="nl-NL" sz="1600" dirty="0"/>
              <a:t> </a:t>
            </a:r>
            <a:r>
              <a:rPr lang="nl-NL" sz="1600" dirty="0" err="1"/>
              <a:t>groups</a:t>
            </a:r>
            <a:r>
              <a:rPr lang="nl-NL" sz="1600" dirty="0"/>
              <a:t> are </a:t>
            </a:r>
            <a:r>
              <a:rPr lang="nl-NL" sz="1600" dirty="0" err="1"/>
              <a:t>significally</a:t>
            </a:r>
            <a:r>
              <a:rPr lang="nl-NL" sz="1600" dirty="0"/>
              <a:t> different or </a:t>
            </a:r>
            <a:r>
              <a:rPr lang="nl-NL" sz="1600" dirty="0" err="1"/>
              <a:t>not</a:t>
            </a:r>
            <a:r>
              <a:rPr lang="nl-NL" sz="1600" dirty="0"/>
              <a:t> in pre </a:t>
            </a:r>
            <a:r>
              <a:rPr lang="nl-NL" sz="1600" dirty="0" err="1"/>
              <a:t>and</a:t>
            </a:r>
            <a:r>
              <a:rPr lang="nl-NL" sz="1600" dirty="0"/>
              <a:t> post control </a:t>
            </a:r>
            <a:r>
              <a:rPr lang="nl-NL" sz="1600" dirty="0" err="1"/>
              <a:t>scenarios</a:t>
            </a:r>
            <a:r>
              <a:rPr lang="nl-NL" sz="1600" dirty="0"/>
              <a:t>. </a:t>
            </a:r>
          </a:p>
          <a:p>
            <a:r>
              <a:rPr lang="nl-NL" sz="1600" dirty="0"/>
              <a:t>The p-</a:t>
            </a:r>
            <a:r>
              <a:rPr lang="nl-NL" sz="1600" dirty="0" err="1"/>
              <a:t>value</a:t>
            </a:r>
            <a:r>
              <a:rPr lang="nl-NL" sz="1600" dirty="0"/>
              <a:t> is .41 </a:t>
            </a:r>
            <a:r>
              <a:rPr lang="nl-NL" sz="1600" dirty="0" err="1"/>
              <a:t>which</a:t>
            </a:r>
            <a:r>
              <a:rPr lang="nl-NL" sz="1600" dirty="0"/>
              <a:t> is more </a:t>
            </a:r>
            <a:r>
              <a:rPr lang="nl-NL" sz="1600" dirty="0" err="1"/>
              <a:t>than</a:t>
            </a:r>
            <a:r>
              <a:rPr lang="nl-NL" sz="1600" dirty="0"/>
              <a:t> </a:t>
            </a:r>
            <a:r>
              <a:rPr lang="nl-NL" sz="1600" dirty="0" err="1"/>
              <a:t>the</a:t>
            </a:r>
            <a:r>
              <a:rPr lang="nl-NL" sz="1600" dirty="0"/>
              <a:t> </a:t>
            </a:r>
            <a:r>
              <a:rPr lang="nl-NL" sz="1600" dirty="0" err="1"/>
              <a:t>significance</a:t>
            </a:r>
            <a:r>
              <a:rPr lang="nl-NL" sz="1600" dirty="0"/>
              <a:t> level of 0.05. We </a:t>
            </a:r>
            <a:r>
              <a:rPr lang="nl-NL" sz="1600" dirty="0" err="1"/>
              <a:t>can</a:t>
            </a:r>
            <a:r>
              <a:rPr lang="nl-NL" sz="1600" dirty="0"/>
              <a:t> </a:t>
            </a:r>
            <a:r>
              <a:rPr lang="nl-NL" sz="1600" dirty="0" err="1"/>
              <a:t>conclude</a:t>
            </a:r>
            <a:r>
              <a:rPr lang="nl-NL" sz="1600" dirty="0"/>
              <a:t> </a:t>
            </a:r>
            <a:r>
              <a:rPr lang="nl-NL" sz="1600" dirty="0" err="1"/>
              <a:t>that</a:t>
            </a:r>
            <a:r>
              <a:rPr lang="nl-NL" sz="1600" dirty="0"/>
              <a:t> </a:t>
            </a:r>
            <a:r>
              <a:rPr lang="nl-NL" sz="1600" dirty="0" err="1"/>
              <a:t>the</a:t>
            </a:r>
            <a:r>
              <a:rPr lang="nl-NL" sz="1600" dirty="0"/>
              <a:t> </a:t>
            </a:r>
            <a:r>
              <a:rPr lang="nl-NL" sz="1600" dirty="0" err="1"/>
              <a:t>proportion</a:t>
            </a:r>
            <a:r>
              <a:rPr lang="nl-NL" sz="1600" dirty="0"/>
              <a:t> of </a:t>
            </a:r>
          </a:p>
          <a:p>
            <a:r>
              <a:rPr lang="nl-NL" sz="1600" dirty="0"/>
              <a:t>Consistenly inactive users is not significally different on a pre mailing and post mailing situation in the control group. </a:t>
            </a:r>
          </a:p>
        </p:txBody>
      </p:sp>
    </p:spTree>
    <p:extLst>
      <p:ext uri="{BB962C8B-B14F-4D97-AF65-F5344CB8AC3E}">
        <p14:creationId xmlns:p14="http://schemas.microsoft.com/office/powerpoint/2010/main" val="131431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p:cNvGraphicFramePr/>
          <p:nvPr>
            <p:extLst>
              <p:ext uri="{D42A27DB-BD31-4B8C-83A1-F6EECF244321}">
                <p14:modId xmlns:p14="http://schemas.microsoft.com/office/powerpoint/2010/main" val="4075938008"/>
              </p:ext>
            </p:extLst>
          </p:nvPr>
        </p:nvGraphicFramePr>
        <p:xfrm>
          <a:off x="1254077" y="3000762"/>
          <a:ext cx="8176526" cy="3108530"/>
        </p:xfrm>
        <a:graphic>
          <a:graphicData uri="http://schemas.openxmlformats.org/drawingml/2006/chart">
            <c:chart xmlns:c="http://schemas.openxmlformats.org/drawingml/2006/chart" xmlns:r="http://schemas.openxmlformats.org/officeDocument/2006/relationships" r:id="rId2"/>
          </a:graphicData>
        </a:graphic>
      </p:graphicFrame>
      <p:sp>
        <p:nvSpPr>
          <p:cNvPr id="2" name="CuadroTexto 1"/>
          <p:cNvSpPr txBox="1"/>
          <p:nvPr/>
        </p:nvSpPr>
        <p:spPr>
          <a:xfrm>
            <a:off x="1113447" y="258001"/>
            <a:ext cx="1837106" cy="461665"/>
          </a:xfrm>
          <a:prstGeom prst="rect">
            <a:avLst/>
          </a:prstGeom>
          <a:noFill/>
        </p:spPr>
        <p:txBody>
          <a:bodyPr wrap="none" rtlCol="0">
            <a:spAutoFit/>
          </a:bodyPr>
          <a:lstStyle/>
          <a:p>
            <a:r>
              <a:rPr lang="es-ES" sz="2400" dirty="0"/>
              <a:t>Experimental</a:t>
            </a:r>
            <a:endParaRPr lang="es-PE" sz="2400" dirty="0"/>
          </a:p>
        </p:txBody>
      </p:sp>
      <p:sp>
        <p:nvSpPr>
          <p:cNvPr id="4" name="TextBox 3">
            <a:extLst>
              <a:ext uri="{FF2B5EF4-FFF2-40B4-BE49-F238E27FC236}">
                <a16:creationId xmlns:a16="http://schemas.microsoft.com/office/drawing/2014/main" id="{BE8C1D03-8AE2-4644-AB50-5B74678BFE01}"/>
              </a:ext>
            </a:extLst>
          </p:cNvPr>
          <p:cNvSpPr txBox="1"/>
          <p:nvPr/>
        </p:nvSpPr>
        <p:spPr>
          <a:xfrm>
            <a:off x="764275" y="733314"/>
            <a:ext cx="9580728" cy="2062103"/>
          </a:xfrm>
          <a:prstGeom prst="rect">
            <a:avLst/>
          </a:prstGeom>
          <a:noFill/>
        </p:spPr>
        <p:txBody>
          <a:bodyPr wrap="square" rtlCol="0">
            <a:spAutoFit/>
          </a:bodyPr>
          <a:lstStyle/>
          <a:p>
            <a:endParaRPr lang="nl-NL" sz="1600" dirty="0"/>
          </a:p>
          <a:p>
            <a:r>
              <a:rPr lang="nl-NL" sz="1600" dirty="0"/>
              <a:t>We may want to see if there are differences in terms of proportions of consistently inactive users before and after weeknum 201903. </a:t>
            </a:r>
            <a:r>
              <a:rPr lang="nl-NL" sz="1600" dirty="0" err="1"/>
              <a:t>This</a:t>
            </a:r>
            <a:r>
              <a:rPr lang="nl-NL" sz="1600" dirty="0"/>
              <a:t> is </a:t>
            </a:r>
            <a:r>
              <a:rPr lang="nl-NL" sz="1600" dirty="0" err="1"/>
              <a:t>the</a:t>
            </a:r>
            <a:r>
              <a:rPr lang="nl-NL" sz="1600" dirty="0"/>
              <a:t> </a:t>
            </a:r>
            <a:r>
              <a:rPr lang="nl-NL" sz="1600" dirty="0" err="1"/>
              <a:t>experimental</a:t>
            </a:r>
            <a:r>
              <a:rPr lang="nl-NL" sz="1600" dirty="0"/>
              <a:t> </a:t>
            </a:r>
            <a:r>
              <a:rPr lang="nl-NL" sz="1600" dirty="0" err="1"/>
              <a:t>group</a:t>
            </a:r>
            <a:r>
              <a:rPr lang="nl-NL" sz="1600" dirty="0"/>
              <a:t> </a:t>
            </a:r>
            <a:r>
              <a:rPr lang="nl-NL" sz="1600" dirty="0" err="1"/>
              <a:t>which</a:t>
            </a:r>
            <a:r>
              <a:rPr lang="nl-NL" sz="1600" dirty="0"/>
              <a:t> means </a:t>
            </a:r>
            <a:r>
              <a:rPr lang="nl-NL" sz="1600" dirty="0" err="1"/>
              <a:t>that</a:t>
            </a:r>
            <a:r>
              <a:rPr lang="nl-NL" sz="1600" dirty="0"/>
              <a:t> </a:t>
            </a:r>
            <a:r>
              <a:rPr lang="nl-NL" sz="1600" dirty="0" err="1"/>
              <a:t>they</a:t>
            </a:r>
            <a:r>
              <a:rPr lang="nl-NL" sz="1600" dirty="0"/>
              <a:t> have </a:t>
            </a:r>
            <a:r>
              <a:rPr lang="nl-NL" sz="1600" dirty="0" err="1"/>
              <a:t>received</a:t>
            </a:r>
            <a:r>
              <a:rPr lang="nl-NL" sz="1600" dirty="0"/>
              <a:t> mailing (input) </a:t>
            </a:r>
            <a:r>
              <a:rPr lang="nl-NL" sz="1600" dirty="0" err="1"/>
              <a:t>that</a:t>
            </a:r>
            <a:r>
              <a:rPr lang="nl-NL" sz="1600" dirty="0"/>
              <a:t> </a:t>
            </a:r>
            <a:r>
              <a:rPr lang="nl-NL" sz="1600" dirty="0" err="1"/>
              <a:t>may</a:t>
            </a:r>
            <a:r>
              <a:rPr lang="nl-NL" sz="1600" dirty="0"/>
              <a:t> </a:t>
            </a:r>
            <a:r>
              <a:rPr lang="nl-NL" sz="1600" dirty="0" err="1"/>
              <a:t>explain</a:t>
            </a:r>
            <a:r>
              <a:rPr lang="nl-NL" sz="1600" dirty="0"/>
              <a:t> a change in </a:t>
            </a:r>
            <a:r>
              <a:rPr lang="nl-NL" sz="1600" dirty="0" err="1"/>
              <a:t>their</a:t>
            </a:r>
            <a:r>
              <a:rPr lang="nl-NL" sz="1600" dirty="0"/>
              <a:t> </a:t>
            </a:r>
            <a:r>
              <a:rPr lang="nl-NL" sz="1600" dirty="0" err="1"/>
              <a:t>behaviour</a:t>
            </a:r>
            <a:r>
              <a:rPr lang="nl-NL" sz="1600" dirty="0"/>
              <a:t> </a:t>
            </a:r>
            <a:r>
              <a:rPr lang="nl-NL" sz="1600" dirty="0" err="1"/>
              <a:t>after</a:t>
            </a:r>
            <a:r>
              <a:rPr lang="nl-NL" sz="1600" dirty="0"/>
              <a:t> </a:t>
            </a:r>
            <a:r>
              <a:rPr lang="nl-NL" sz="1600" dirty="0" err="1"/>
              <a:t>receiving</a:t>
            </a:r>
            <a:r>
              <a:rPr lang="nl-NL" sz="1600" dirty="0"/>
              <a:t> mailing. </a:t>
            </a:r>
          </a:p>
          <a:p>
            <a:r>
              <a:rPr lang="nl-NL" sz="1600" dirty="0"/>
              <a:t>For </a:t>
            </a:r>
            <a:r>
              <a:rPr lang="nl-NL" sz="1600" dirty="0" err="1"/>
              <a:t>doing</a:t>
            </a:r>
            <a:r>
              <a:rPr lang="nl-NL" sz="1600" dirty="0"/>
              <a:t> </a:t>
            </a:r>
            <a:r>
              <a:rPr lang="nl-NL" sz="1600" dirty="0" err="1"/>
              <a:t>so</a:t>
            </a:r>
            <a:r>
              <a:rPr lang="nl-NL" sz="1600" dirty="0"/>
              <a:t>, we </a:t>
            </a:r>
            <a:r>
              <a:rPr lang="nl-NL" sz="1600" dirty="0" err="1"/>
              <a:t>ran</a:t>
            </a:r>
            <a:r>
              <a:rPr lang="nl-NL" sz="1600" dirty="0"/>
              <a:t> a </a:t>
            </a:r>
            <a:r>
              <a:rPr lang="nl-NL" sz="1600" b="1" dirty="0"/>
              <a:t>Prop Z Test</a:t>
            </a:r>
            <a:r>
              <a:rPr lang="nl-NL" sz="1600" dirty="0"/>
              <a:t>, </a:t>
            </a:r>
            <a:r>
              <a:rPr lang="nl-NL" sz="1600" dirty="0" err="1"/>
              <a:t>so</a:t>
            </a:r>
            <a:r>
              <a:rPr lang="nl-NL" sz="1600" dirty="0"/>
              <a:t> we </a:t>
            </a:r>
            <a:r>
              <a:rPr lang="nl-NL" sz="1600" dirty="0" err="1"/>
              <a:t>can</a:t>
            </a:r>
            <a:r>
              <a:rPr lang="nl-NL" sz="1600" dirty="0"/>
              <a:t> </a:t>
            </a:r>
            <a:r>
              <a:rPr lang="nl-NL" sz="1600" dirty="0" err="1"/>
              <a:t>determine</a:t>
            </a:r>
            <a:r>
              <a:rPr lang="nl-NL" sz="1600" dirty="0"/>
              <a:t> </a:t>
            </a:r>
            <a:r>
              <a:rPr lang="nl-NL" sz="1600" dirty="0" err="1"/>
              <a:t>if</a:t>
            </a:r>
            <a:r>
              <a:rPr lang="nl-NL" sz="1600" dirty="0"/>
              <a:t> </a:t>
            </a:r>
            <a:r>
              <a:rPr lang="nl-NL" sz="1600" dirty="0" err="1"/>
              <a:t>groups</a:t>
            </a:r>
            <a:r>
              <a:rPr lang="nl-NL" sz="1600" dirty="0"/>
              <a:t> are different or </a:t>
            </a:r>
            <a:r>
              <a:rPr lang="nl-NL" sz="1600" dirty="0" err="1"/>
              <a:t>not</a:t>
            </a:r>
            <a:r>
              <a:rPr lang="nl-NL" sz="1600" dirty="0"/>
              <a:t> in pre </a:t>
            </a:r>
            <a:r>
              <a:rPr lang="nl-NL" sz="1600" dirty="0" err="1"/>
              <a:t>and</a:t>
            </a:r>
            <a:r>
              <a:rPr lang="nl-NL" sz="1600" dirty="0"/>
              <a:t> post </a:t>
            </a:r>
            <a:r>
              <a:rPr lang="nl-NL" sz="1600" dirty="0" err="1"/>
              <a:t>experimental</a:t>
            </a:r>
            <a:r>
              <a:rPr lang="nl-NL" sz="1600" dirty="0"/>
              <a:t> </a:t>
            </a:r>
            <a:r>
              <a:rPr lang="nl-NL" sz="1600" dirty="0" err="1"/>
              <a:t>scenarios</a:t>
            </a:r>
            <a:r>
              <a:rPr lang="nl-NL" sz="1600" dirty="0"/>
              <a:t>. </a:t>
            </a:r>
          </a:p>
          <a:p>
            <a:r>
              <a:rPr lang="nl-NL" sz="1600" dirty="0"/>
              <a:t>The p-</a:t>
            </a:r>
            <a:r>
              <a:rPr lang="nl-NL" sz="1600" dirty="0" err="1"/>
              <a:t>value</a:t>
            </a:r>
            <a:r>
              <a:rPr lang="nl-NL" sz="1600" dirty="0"/>
              <a:t> is 5.192 e-12 </a:t>
            </a:r>
            <a:r>
              <a:rPr lang="nl-NL" sz="1600" dirty="0" err="1"/>
              <a:t>which</a:t>
            </a:r>
            <a:r>
              <a:rPr lang="nl-NL" sz="1600" dirty="0"/>
              <a:t> is </a:t>
            </a:r>
            <a:r>
              <a:rPr lang="nl-NL" sz="1600" dirty="0" err="1"/>
              <a:t>less</a:t>
            </a:r>
            <a:r>
              <a:rPr lang="nl-NL" sz="1600" dirty="0"/>
              <a:t> </a:t>
            </a:r>
            <a:r>
              <a:rPr lang="nl-NL" sz="1600" dirty="0" err="1"/>
              <a:t>than</a:t>
            </a:r>
            <a:r>
              <a:rPr lang="nl-NL" sz="1600" dirty="0"/>
              <a:t> </a:t>
            </a:r>
            <a:r>
              <a:rPr lang="nl-NL" sz="1600" dirty="0" err="1"/>
              <a:t>the</a:t>
            </a:r>
            <a:r>
              <a:rPr lang="nl-NL" sz="1600" dirty="0"/>
              <a:t> </a:t>
            </a:r>
            <a:r>
              <a:rPr lang="nl-NL" sz="1600" dirty="0" err="1"/>
              <a:t>significance</a:t>
            </a:r>
            <a:r>
              <a:rPr lang="nl-NL" sz="1600" dirty="0"/>
              <a:t> level of 0.05. We </a:t>
            </a:r>
            <a:r>
              <a:rPr lang="nl-NL" sz="1600" dirty="0" err="1"/>
              <a:t>can</a:t>
            </a:r>
            <a:r>
              <a:rPr lang="nl-NL" sz="1600" dirty="0"/>
              <a:t> </a:t>
            </a:r>
            <a:r>
              <a:rPr lang="nl-NL" sz="1600" dirty="0" err="1"/>
              <a:t>conclude</a:t>
            </a:r>
            <a:r>
              <a:rPr lang="nl-NL" sz="1600" dirty="0"/>
              <a:t> </a:t>
            </a:r>
            <a:r>
              <a:rPr lang="nl-NL" sz="1600" dirty="0" err="1"/>
              <a:t>that</a:t>
            </a:r>
            <a:r>
              <a:rPr lang="nl-NL" sz="1600" dirty="0"/>
              <a:t> </a:t>
            </a:r>
            <a:r>
              <a:rPr lang="nl-NL" sz="1600" dirty="0" err="1"/>
              <a:t>the</a:t>
            </a:r>
            <a:r>
              <a:rPr lang="nl-NL" sz="1600" dirty="0"/>
              <a:t> </a:t>
            </a:r>
            <a:r>
              <a:rPr lang="nl-NL" sz="1600" dirty="0" err="1"/>
              <a:t>proportions</a:t>
            </a:r>
            <a:r>
              <a:rPr lang="nl-NL" sz="1600" dirty="0"/>
              <a:t> of </a:t>
            </a:r>
          </a:p>
          <a:p>
            <a:r>
              <a:rPr lang="nl-NL" sz="1600" dirty="0" err="1"/>
              <a:t>Consistenly</a:t>
            </a:r>
            <a:r>
              <a:rPr lang="nl-NL" sz="1600" dirty="0"/>
              <a:t> </a:t>
            </a:r>
            <a:r>
              <a:rPr lang="nl-NL" sz="1600" dirty="0" err="1"/>
              <a:t>inactive</a:t>
            </a:r>
            <a:r>
              <a:rPr lang="nl-NL" sz="1600" dirty="0"/>
              <a:t> users are different in </a:t>
            </a:r>
            <a:r>
              <a:rPr lang="nl-NL" sz="1600" dirty="0" err="1"/>
              <a:t>the</a:t>
            </a:r>
            <a:r>
              <a:rPr lang="nl-NL" sz="1600" dirty="0"/>
              <a:t> </a:t>
            </a:r>
            <a:r>
              <a:rPr lang="nl-NL" sz="1600" dirty="0" err="1"/>
              <a:t>experimental</a:t>
            </a:r>
            <a:r>
              <a:rPr lang="nl-NL" sz="1600" dirty="0"/>
              <a:t> setting. </a:t>
            </a:r>
          </a:p>
        </p:txBody>
      </p:sp>
    </p:spTree>
    <p:extLst>
      <p:ext uri="{BB962C8B-B14F-4D97-AF65-F5344CB8AC3E}">
        <p14:creationId xmlns:p14="http://schemas.microsoft.com/office/powerpoint/2010/main" val="3774254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p:cNvGraphicFramePr/>
          <p:nvPr>
            <p:extLst>
              <p:ext uri="{D42A27DB-BD31-4B8C-83A1-F6EECF244321}">
                <p14:modId xmlns:p14="http://schemas.microsoft.com/office/powerpoint/2010/main" val="89513345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Conector recto 2"/>
          <p:cNvCxnSpPr/>
          <p:nvPr/>
        </p:nvCxnSpPr>
        <p:spPr>
          <a:xfrm>
            <a:off x="6141490" y="719666"/>
            <a:ext cx="13648" cy="4860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1113447" y="258001"/>
            <a:ext cx="3232167" cy="461665"/>
          </a:xfrm>
          <a:prstGeom prst="rect">
            <a:avLst/>
          </a:prstGeom>
          <a:noFill/>
        </p:spPr>
        <p:txBody>
          <a:bodyPr wrap="none" rtlCol="0">
            <a:spAutoFit/>
          </a:bodyPr>
          <a:lstStyle/>
          <a:p>
            <a:r>
              <a:rPr lang="es-ES" sz="2400" dirty="0"/>
              <a:t>Control vs. Experimental</a:t>
            </a:r>
            <a:endParaRPr lang="es-PE" sz="2400" dirty="0"/>
          </a:p>
        </p:txBody>
      </p:sp>
    </p:spTree>
    <p:extLst>
      <p:ext uri="{BB962C8B-B14F-4D97-AF65-F5344CB8AC3E}">
        <p14:creationId xmlns:p14="http://schemas.microsoft.com/office/powerpoint/2010/main" val="209707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4900-C877-479D-BA68-B28219743F71}"/>
              </a:ext>
            </a:extLst>
          </p:cNvPr>
          <p:cNvSpPr>
            <a:spLocks noGrp="1"/>
          </p:cNvSpPr>
          <p:nvPr>
            <p:ph type="title"/>
          </p:nvPr>
        </p:nvSpPr>
        <p:spPr>
          <a:xfrm>
            <a:off x="838200" y="365125"/>
            <a:ext cx="10515600" cy="1095185"/>
          </a:xfrm>
        </p:spPr>
        <p:txBody>
          <a:bodyPr/>
          <a:lstStyle/>
          <a:p>
            <a:endParaRPr lang="nl-NL" dirty="0"/>
          </a:p>
        </p:txBody>
      </p:sp>
      <p:sp>
        <p:nvSpPr>
          <p:cNvPr id="3" name="Content Placeholder 2">
            <a:extLst>
              <a:ext uri="{FF2B5EF4-FFF2-40B4-BE49-F238E27FC236}">
                <a16:creationId xmlns:a16="http://schemas.microsoft.com/office/drawing/2014/main" id="{C2D85422-259D-4E1F-8CCF-ABC85EB7001D}"/>
              </a:ext>
            </a:extLst>
          </p:cNvPr>
          <p:cNvSpPr>
            <a:spLocks noGrp="1"/>
          </p:cNvSpPr>
          <p:nvPr>
            <p:ph idx="1"/>
          </p:nvPr>
        </p:nvSpPr>
        <p:spPr/>
        <p:txBody>
          <a:bodyPr/>
          <a:lstStyle/>
          <a:p>
            <a:pPr algn="ctr"/>
            <a:endParaRPr lang="nl-NL" dirty="0"/>
          </a:p>
          <a:p>
            <a:pPr algn="ctr"/>
            <a:endParaRPr lang="nl-NL" dirty="0"/>
          </a:p>
          <a:p>
            <a:pPr algn="ctr"/>
            <a:endParaRPr lang="nl-NL" sz="3600" dirty="0"/>
          </a:p>
          <a:p>
            <a:pPr algn="ctr"/>
            <a:r>
              <a:rPr lang="nl-NL" sz="3600" dirty="0"/>
              <a:t>RESULTS FOR THE WEEK 201903 SOLELY (WEEK OF RECEIVING THE MAILING)</a:t>
            </a:r>
          </a:p>
        </p:txBody>
      </p:sp>
    </p:spTree>
    <p:extLst>
      <p:ext uri="{BB962C8B-B14F-4D97-AF65-F5344CB8AC3E}">
        <p14:creationId xmlns:p14="http://schemas.microsoft.com/office/powerpoint/2010/main" val="370791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p:cNvGraphicFramePr/>
          <p:nvPr>
            <p:extLst>
              <p:ext uri="{D42A27DB-BD31-4B8C-83A1-F6EECF244321}">
                <p14:modId xmlns:p14="http://schemas.microsoft.com/office/powerpoint/2010/main" val="3523379227"/>
              </p:ext>
            </p:extLst>
          </p:nvPr>
        </p:nvGraphicFramePr>
        <p:xfrm>
          <a:off x="2032000" y="2524835"/>
          <a:ext cx="8128000" cy="3613497"/>
        </p:xfrm>
        <a:graphic>
          <a:graphicData uri="http://schemas.openxmlformats.org/drawingml/2006/chart">
            <c:chart xmlns:c="http://schemas.openxmlformats.org/drawingml/2006/chart" xmlns:r="http://schemas.openxmlformats.org/officeDocument/2006/relationships" r:id="rId2"/>
          </a:graphicData>
        </a:graphic>
      </p:graphicFrame>
      <p:sp>
        <p:nvSpPr>
          <p:cNvPr id="3" name="CuadroTexto 2"/>
          <p:cNvSpPr txBox="1"/>
          <p:nvPr/>
        </p:nvSpPr>
        <p:spPr>
          <a:xfrm>
            <a:off x="1113447" y="258001"/>
            <a:ext cx="5176545" cy="461665"/>
          </a:xfrm>
          <a:prstGeom prst="rect">
            <a:avLst/>
          </a:prstGeom>
          <a:noFill/>
        </p:spPr>
        <p:txBody>
          <a:bodyPr wrap="none" rtlCol="0">
            <a:spAutoFit/>
          </a:bodyPr>
          <a:lstStyle/>
          <a:p>
            <a:r>
              <a:rPr lang="es-ES" sz="2400" dirty="0"/>
              <a:t>201903 </a:t>
            </a:r>
            <a:r>
              <a:rPr lang="es-ES" sz="2400" dirty="0" err="1"/>
              <a:t>Week</a:t>
            </a:r>
            <a:r>
              <a:rPr lang="es-ES" sz="2400" dirty="0"/>
              <a:t> - Control vs. Experimental</a:t>
            </a:r>
            <a:endParaRPr lang="es-PE" sz="2400" dirty="0"/>
          </a:p>
        </p:txBody>
      </p:sp>
      <p:sp>
        <p:nvSpPr>
          <p:cNvPr id="4" name="CuadroTexto 3"/>
          <p:cNvSpPr txBox="1"/>
          <p:nvPr/>
        </p:nvSpPr>
        <p:spPr>
          <a:xfrm>
            <a:off x="10064466" y="3013501"/>
            <a:ext cx="1698171" cy="830997"/>
          </a:xfrm>
          <a:prstGeom prst="rect">
            <a:avLst/>
          </a:prstGeom>
          <a:noFill/>
        </p:spPr>
        <p:txBody>
          <a:bodyPr wrap="square" rtlCol="0">
            <a:spAutoFit/>
          </a:bodyPr>
          <a:lstStyle/>
          <a:p>
            <a:r>
              <a:rPr lang="es-ES" sz="2400" b="1" dirty="0" err="1"/>
              <a:t>Only</a:t>
            </a:r>
            <a:r>
              <a:rPr lang="es-ES" sz="2400" b="1" dirty="0"/>
              <a:t> 2% of </a:t>
            </a:r>
            <a:r>
              <a:rPr lang="es-ES" sz="2400" b="1" dirty="0" err="1"/>
              <a:t>variance</a:t>
            </a:r>
            <a:endParaRPr lang="es-PE" sz="2400" b="1" dirty="0"/>
          </a:p>
        </p:txBody>
      </p:sp>
      <p:sp>
        <p:nvSpPr>
          <p:cNvPr id="2" name="TextBox 1">
            <a:extLst>
              <a:ext uri="{FF2B5EF4-FFF2-40B4-BE49-F238E27FC236}">
                <a16:creationId xmlns:a16="http://schemas.microsoft.com/office/drawing/2014/main" id="{053C1337-725F-4859-9792-377041C64CAA}"/>
              </a:ext>
            </a:extLst>
          </p:cNvPr>
          <p:cNvSpPr txBox="1"/>
          <p:nvPr/>
        </p:nvSpPr>
        <p:spPr>
          <a:xfrm>
            <a:off x="1002586" y="928384"/>
            <a:ext cx="10475181" cy="1754326"/>
          </a:xfrm>
          <a:prstGeom prst="rect">
            <a:avLst/>
          </a:prstGeom>
          <a:noFill/>
        </p:spPr>
        <p:txBody>
          <a:bodyPr wrap="square" rtlCol="0">
            <a:spAutoFit/>
          </a:bodyPr>
          <a:lstStyle/>
          <a:p>
            <a:r>
              <a:rPr lang="nl-NL" dirty="0"/>
              <a:t>By comparing just the week 201903 in a group that hasn’t received any mailing and the group that</a:t>
            </a:r>
          </a:p>
          <a:p>
            <a:r>
              <a:rPr lang="nl-NL" dirty="0" err="1"/>
              <a:t>received</a:t>
            </a:r>
            <a:r>
              <a:rPr lang="nl-NL" dirty="0"/>
              <a:t> mailing in </a:t>
            </a:r>
            <a:r>
              <a:rPr lang="nl-NL" dirty="0" err="1"/>
              <a:t>the</a:t>
            </a:r>
            <a:r>
              <a:rPr lang="nl-NL" dirty="0"/>
              <a:t> 201903 week, we </a:t>
            </a:r>
            <a:r>
              <a:rPr lang="nl-NL" dirty="0" err="1"/>
              <a:t>see</a:t>
            </a:r>
            <a:r>
              <a:rPr lang="nl-NL" dirty="0"/>
              <a:t> </a:t>
            </a:r>
            <a:r>
              <a:rPr lang="nl-NL" dirty="0" err="1"/>
              <a:t>that</a:t>
            </a:r>
            <a:r>
              <a:rPr lang="nl-NL" dirty="0"/>
              <a:t> </a:t>
            </a:r>
            <a:r>
              <a:rPr lang="nl-NL" dirty="0" err="1"/>
              <a:t>there</a:t>
            </a:r>
            <a:r>
              <a:rPr lang="nl-NL" dirty="0"/>
              <a:t> is a different in </a:t>
            </a:r>
            <a:r>
              <a:rPr lang="nl-NL" dirty="0" err="1"/>
              <a:t>terms</a:t>
            </a:r>
            <a:r>
              <a:rPr lang="nl-NL" dirty="0"/>
              <a:t> of </a:t>
            </a:r>
            <a:r>
              <a:rPr lang="nl-NL" dirty="0" err="1"/>
              <a:t>consistently</a:t>
            </a:r>
            <a:r>
              <a:rPr lang="nl-NL" dirty="0"/>
              <a:t> </a:t>
            </a:r>
            <a:r>
              <a:rPr lang="nl-NL" dirty="0" err="1"/>
              <a:t>inactive</a:t>
            </a:r>
            <a:endParaRPr lang="nl-NL" dirty="0"/>
          </a:p>
          <a:p>
            <a:r>
              <a:rPr lang="nl-NL" dirty="0"/>
              <a:t>users. </a:t>
            </a:r>
            <a:r>
              <a:rPr lang="nl-NL" sz="1800" dirty="0"/>
              <a:t>For </a:t>
            </a:r>
            <a:r>
              <a:rPr lang="nl-NL" sz="1800" dirty="0" err="1"/>
              <a:t>knowing</a:t>
            </a:r>
            <a:r>
              <a:rPr lang="nl-NL" sz="1800" dirty="0"/>
              <a:t> </a:t>
            </a:r>
            <a:r>
              <a:rPr lang="nl-NL" sz="1800" dirty="0" err="1"/>
              <a:t>so</a:t>
            </a:r>
            <a:r>
              <a:rPr lang="nl-NL" sz="1800" dirty="0"/>
              <a:t>, we </a:t>
            </a:r>
            <a:r>
              <a:rPr lang="nl-NL" sz="1800" dirty="0" err="1"/>
              <a:t>ran</a:t>
            </a:r>
            <a:r>
              <a:rPr lang="nl-NL" sz="1800" dirty="0"/>
              <a:t> a </a:t>
            </a:r>
            <a:r>
              <a:rPr lang="nl-NL" sz="1800" b="1" dirty="0"/>
              <a:t>Prop Z Test</a:t>
            </a:r>
            <a:r>
              <a:rPr lang="nl-NL" sz="1800" dirty="0"/>
              <a:t>, </a:t>
            </a:r>
            <a:r>
              <a:rPr lang="nl-NL" sz="1800" dirty="0" err="1"/>
              <a:t>so</a:t>
            </a:r>
            <a:r>
              <a:rPr lang="nl-NL" sz="1800" dirty="0"/>
              <a:t> we </a:t>
            </a:r>
            <a:r>
              <a:rPr lang="nl-NL" sz="1800" dirty="0" err="1"/>
              <a:t>can</a:t>
            </a:r>
            <a:r>
              <a:rPr lang="nl-NL" sz="1800" dirty="0"/>
              <a:t> </a:t>
            </a:r>
            <a:r>
              <a:rPr lang="nl-NL" sz="1800" dirty="0" err="1"/>
              <a:t>determine</a:t>
            </a:r>
            <a:r>
              <a:rPr lang="nl-NL" sz="1800" dirty="0"/>
              <a:t> </a:t>
            </a:r>
            <a:r>
              <a:rPr lang="nl-NL" sz="1800" dirty="0" err="1"/>
              <a:t>if</a:t>
            </a:r>
            <a:r>
              <a:rPr lang="nl-NL" sz="1800" dirty="0"/>
              <a:t> </a:t>
            </a:r>
            <a:r>
              <a:rPr lang="nl-NL" sz="1800" dirty="0" err="1"/>
              <a:t>groups</a:t>
            </a:r>
            <a:r>
              <a:rPr lang="nl-NL" sz="1800" dirty="0"/>
              <a:t> are different or </a:t>
            </a:r>
            <a:r>
              <a:rPr lang="nl-NL" sz="1800" dirty="0" err="1"/>
              <a:t>not</a:t>
            </a:r>
            <a:r>
              <a:rPr lang="nl-NL" sz="1800" dirty="0"/>
              <a:t>.</a:t>
            </a:r>
          </a:p>
          <a:p>
            <a:r>
              <a:rPr lang="nl-NL" sz="1800" dirty="0"/>
              <a:t>The p-</a:t>
            </a:r>
            <a:r>
              <a:rPr lang="nl-NL" sz="1800" dirty="0" err="1"/>
              <a:t>value</a:t>
            </a:r>
            <a:r>
              <a:rPr lang="nl-NL" sz="1800" dirty="0"/>
              <a:t> is 9.595 e-7 </a:t>
            </a:r>
            <a:r>
              <a:rPr lang="nl-NL" sz="1800" dirty="0" err="1"/>
              <a:t>which</a:t>
            </a:r>
            <a:r>
              <a:rPr lang="nl-NL" sz="1800" dirty="0"/>
              <a:t> is </a:t>
            </a:r>
            <a:r>
              <a:rPr lang="nl-NL" sz="1800" dirty="0" err="1"/>
              <a:t>less</a:t>
            </a:r>
            <a:r>
              <a:rPr lang="nl-NL" sz="1800" dirty="0"/>
              <a:t> </a:t>
            </a:r>
            <a:r>
              <a:rPr lang="nl-NL" sz="1800" dirty="0" err="1"/>
              <a:t>than</a:t>
            </a:r>
            <a:r>
              <a:rPr lang="nl-NL" sz="1800" dirty="0"/>
              <a:t> </a:t>
            </a:r>
            <a:r>
              <a:rPr lang="nl-NL" sz="1800" dirty="0" err="1"/>
              <a:t>the</a:t>
            </a:r>
            <a:r>
              <a:rPr lang="nl-NL" sz="1800" dirty="0"/>
              <a:t> </a:t>
            </a:r>
            <a:r>
              <a:rPr lang="nl-NL" sz="1800" dirty="0" err="1"/>
              <a:t>significance</a:t>
            </a:r>
            <a:r>
              <a:rPr lang="nl-NL" sz="1800" dirty="0"/>
              <a:t> level of 0.05. We </a:t>
            </a:r>
            <a:r>
              <a:rPr lang="nl-NL" sz="1800" dirty="0" err="1"/>
              <a:t>can</a:t>
            </a:r>
            <a:r>
              <a:rPr lang="nl-NL" sz="1800" dirty="0"/>
              <a:t> </a:t>
            </a:r>
            <a:r>
              <a:rPr lang="nl-NL" sz="1800" dirty="0" err="1"/>
              <a:t>conclude</a:t>
            </a:r>
            <a:r>
              <a:rPr lang="nl-NL" sz="1800" dirty="0"/>
              <a:t> </a:t>
            </a:r>
            <a:r>
              <a:rPr lang="nl-NL" sz="1800" dirty="0" err="1"/>
              <a:t>that</a:t>
            </a:r>
            <a:r>
              <a:rPr lang="nl-NL" sz="1800" dirty="0"/>
              <a:t> </a:t>
            </a:r>
            <a:r>
              <a:rPr lang="nl-NL" sz="1800" dirty="0" err="1"/>
              <a:t>the</a:t>
            </a:r>
            <a:r>
              <a:rPr lang="nl-NL" sz="1800" dirty="0"/>
              <a:t> </a:t>
            </a:r>
            <a:r>
              <a:rPr lang="nl-NL" sz="1800" dirty="0" err="1"/>
              <a:t>proportions</a:t>
            </a:r>
            <a:r>
              <a:rPr lang="nl-NL" sz="1800" dirty="0"/>
              <a:t> of </a:t>
            </a:r>
            <a:r>
              <a:rPr lang="nl-NL" sz="1800" dirty="0" err="1"/>
              <a:t>consistenly</a:t>
            </a:r>
            <a:r>
              <a:rPr lang="nl-NL" sz="1800" dirty="0"/>
              <a:t> </a:t>
            </a:r>
            <a:r>
              <a:rPr lang="nl-NL" sz="1800" dirty="0" err="1"/>
              <a:t>inactive</a:t>
            </a:r>
            <a:r>
              <a:rPr lang="nl-NL" sz="1800" dirty="0"/>
              <a:t> users are </a:t>
            </a:r>
            <a:r>
              <a:rPr lang="nl-NL" sz="1800" dirty="0" err="1"/>
              <a:t>significally</a:t>
            </a:r>
            <a:r>
              <a:rPr lang="nl-NL" sz="1800" dirty="0"/>
              <a:t> different in these </a:t>
            </a:r>
            <a:r>
              <a:rPr lang="nl-NL" sz="1800" dirty="0" err="1"/>
              <a:t>two</a:t>
            </a:r>
            <a:r>
              <a:rPr lang="nl-NL" sz="1800" dirty="0"/>
              <a:t> </a:t>
            </a:r>
            <a:r>
              <a:rPr lang="nl-NL" sz="1800" dirty="0" err="1"/>
              <a:t>groups</a:t>
            </a:r>
            <a:r>
              <a:rPr lang="nl-NL" sz="1800" dirty="0"/>
              <a:t>. </a:t>
            </a:r>
            <a:endParaRPr lang="nl-NL" dirty="0"/>
          </a:p>
          <a:p>
            <a:endParaRPr lang="nl-NL" dirty="0"/>
          </a:p>
        </p:txBody>
      </p:sp>
    </p:spTree>
    <p:extLst>
      <p:ext uri="{BB962C8B-B14F-4D97-AF65-F5344CB8AC3E}">
        <p14:creationId xmlns:p14="http://schemas.microsoft.com/office/powerpoint/2010/main" val="299343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7A7AC-CE28-411E-9D02-2D033AA2D51E}"/>
              </a:ext>
            </a:extLst>
          </p:cNvPr>
          <p:cNvSpPr>
            <a:spLocks noGrp="1"/>
          </p:cNvSpPr>
          <p:nvPr>
            <p:ph type="title"/>
          </p:nvPr>
        </p:nvSpPr>
        <p:spPr>
          <a:xfrm>
            <a:off x="838200" y="365125"/>
            <a:ext cx="10515600" cy="1013101"/>
          </a:xfrm>
        </p:spPr>
        <p:txBody>
          <a:bodyPr/>
          <a:lstStyle/>
          <a:p>
            <a:endParaRPr lang="en-US" dirty="0"/>
          </a:p>
        </p:txBody>
      </p:sp>
      <p:sp>
        <p:nvSpPr>
          <p:cNvPr id="3" name="Marcador de contenido 2">
            <a:extLst>
              <a:ext uri="{FF2B5EF4-FFF2-40B4-BE49-F238E27FC236}">
                <a16:creationId xmlns:a16="http://schemas.microsoft.com/office/drawing/2014/main" id="{0596AE5A-14C4-4E30-8351-3C0944298DB4}"/>
              </a:ext>
            </a:extLst>
          </p:cNvPr>
          <p:cNvSpPr>
            <a:spLocks noGrp="1"/>
          </p:cNvSpPr>
          <p:nvPr>
            <p:ph idx="1"/>
          </p:nvPr>
        </p:nvSpPr>
        <p:spPr/>
        <p:txBody>
          <a:bodyPr/>
          <a:lstStyle/>
          <a:p>
            <a:pPr algn="ctr"/>
            <a:endParaRPr lang="en-US" dirty="0"/>
          </a:p>
          <a:p>
            <a:pPr algn="ctr"/>
            <a:endParaRPr lang="en-US" dirty="0"/>
          </a:p>
          <a:p>
            <a:pPr algn="ctr"/>
            <a:r>
              <a:rPr lang="en-US" dirty="0"/>
              <a:t>RQ2: If reactivating consistently inactive users, how long has this impact been sustained (i.e. how many weeks)?</a:t>
            </a:r>
            <a:endParaRPr lang="es-PE" dirty="0"/>
          </a:p>
          <a:p>
            <a:pPr algn="ctr"/>
            <a:endParaRPr lang="en-US" dirty="0"/>
          </a:p>
        </p:txBody>
      </p:sp>
    </p:spTree>
    <p:extLst>
      <p:ext uri="{BB962C8B-B14F-4D97-AF65-F5344CB8AC3E}">
        <p14:creationId xmlns:p14="http://schemas.microsoft.com/office/powerpoint/2010/main" val="32802500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2844</TotalTime>
  <Words>885</Words>
  <Application>Microsoft Office PowerPoint</Application>
  <PresentationFormat>Panorámica</PresentationFormat>
  <Paragraphs>61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Other variables to be considered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Paulo Peña</dc:creator>
  <cp:lastModifiedBy>Jose Orozco Becerra</cp:lastModifiedBy>
  <cp:revision>17</cp:revision>
  <dcterms:created xsi:type="dcterms:W3CDTF">2021-08-25T18:15:38Z</dcterms:created>
  <dcterms:modified xsi:type="dcterms:W3CDTF">2021-10-01T09:01:07Z</dcterms:modified>
</cp:coreProperties>
</file>