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8" r:id="rId2"/>
    <p:sldId id="269" r:id="rId3"/>
    <p:sldId id="270" r:id="rId4"/>
    <p:sldId id="271" r:id="rId5"/>
    <p:sldId id="272" r:id="rId6"/>
    <p:sldId id="273" r:id="rId7"/>
    <p:sldId id="274" r:id="rId8"/>
    <p:sldId id="275" r:id="rId9"/>
    <p:sldId id="264" r:id="rId10"/>
    <p:sldId id="256" r:id="rId11"/>
    <p:sldId id="257" r:id="rId12"/>
    <p:sldId id="259" r:id="rId13"/>
    <p:sldId id="265" r:id="rId14"/>
    <p:sldId id="258" r:id="rId15"/>
    <p:sldId id="267" r:id="rId16"/>
    <p:sldId id="260" r:id="rId17"/>
    <p:sldId id="261" r:id="rId18"/>
    <p:sldId id="276" r:id="rId19"/>
    <p:sldId id="266" r:id="rId2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 Orozco Becerra" initials="JOB" lastIdx="1" clrIdx="0">
    <p:extLst>
      <p:ext uri="{19B8F6BF-5375-455C-9EA6-DF929625EA0E}">
        <p15:presenceInfo xmlns:p15="http://schemas.microsoft.com/office/powerpoint/2012/main" userId="S::J.E.OrozcoBecerra@tilburguniversity.edu::b73a08fc-3361-45d7-96a3-56a87a227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849286417322837E-2"/>
          <c:y val="2.1325022825088566E-2"/>
          <c:w val="0.92221321358267716"/>
          <c:h val="0.88027746848850563"/>
        </c:manualLayout>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PRE mailing</c:v>
                </c:pt>
                <c:pt idx="1">
                  <c:v>POST mailing</c:v>
                </c:pt>
              </c:strCache>
            </c:strRef>
          </c:cat>
          <c:val>
            <c:numRef>
              <c:f>Hoja1!$B$2:$B$3</c:f>
              <c:numCache>
                <c:formatCode>General</c:formatCode>
                <c:ptCount val="2"/>
                <c:pt idx="0">
                  <c:v>0.1185606</c:v>
                </c:pt>
                <c:pt idx="1">
                  <c:v>0.1148815</c:v>
                </c:pt>
              </c:numCache>
            </c:numRef>
          </c:val>
          <c:extLst>
            <c:ext xmlns:c16="http://schemas.microsoft.com/office/drawing/2014/chart" uri="{C3380CC4-5D6E-409C-BE32-E72D297353CC}">
              <c16:uniqueId val="{00000000-A4F0-40A0-A456-7717324E9DD0}"/>
            </c:ext>
          </c:extLst>
        </c:ser>
        <c:dLbls>
          <c:showLegendKey val="0"/>
          <c:showVal val="0"/>
          <c:showCatName val="0"/>
          <c:showSerName val="0"/>
          <c:showPercent val="0"/>
          <c:showBubbleSize val="0"/>
        </c:dLbls>
        <c:gapWidth val="219"/>
        <c:overlap val="-27"/>
        <c:axId val="1914913792"/>
        <c:axId val="1914919200"/>
      </c:barChart>
      <c:catAx>
        <c:axId val="1914913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1914919200"/>
        <c:crosses val="autoZero"/>
        <c:auto val="0"/>
        <c:lblAlgn val="ctr"/>
        <c:lblOffset val="100"/>
        <c:noMultiLvlLbl val="0"/>
      </c:catAx>
      <c:valAx>
        <c:axId val="1914919200"/>
        <c:scaling>
          <c:orientation val="minMax"/>
          <c:min val="0"/>
        </c:scaling>
        <c:delete val="1"/>
        <c:axPos val="l"/>
        <c:numFmt formatCode="General" sourceLinked="1"/>
        <c:majorTickMark val="none"/>
        <c:minorTickMark val="none"/>
        <c:tickLblPos val="nextTo"/>
        <c:crossAx val="1914913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PRE mailing</c:v>
                </c:pt>
                <c:pt idx="1">
                  <c:v>POST mailing</c:v>
                </c:pt>
              </c:strCache>
            </c:strRef>
          </c:cat>
          <c:val>
            <c:numRef>
              <c:f>Hoja1!$B$2:$B$3</c:f>
              <c:numCache>
                <c:formatCode>General</c:formatCode>
                <c:ptCount val="2"/>
                <c:pt idx="0">
                  <c:v>0.11789753</c:v>
                </c:pt>
                <c:pt idx="1">
                  <c:v>9.7052410000000006E-2</c:v>
                </c:pt>
              </c:numCache>
            </c:numRef>
          </c:val>
          <c:extLst>
            <c:ext xmlns:c16="http://schemas.microsoft.com/office/drawing/2014/chart" uri="{C3380CC4-5D6E-409C-BE32-E72D297353CC}">
              <c16:uniqueId val="{00000000-A4F0-40A0-A456-7717324E9DD0}"/>
            </c:ext>
          </c:extLst>
        </c:ser>
        <c:dLbls>
          <c:showLegendKey val="0"/>
          <c:showVal val="0"/>
          <c:showCatName val="0"/>
          <c:showSerName val="0"/>
          <c:showPercent val="0"/>
          <c:showBubbleSize val="0"/>
        </c:dLbls>
        <c:gapWidth val="219"/>
        <c:overlap val="-27"/>
        <c:axId val="1914913792"/>
        <c:axId val="1914919200"/>
      </c:barChart>
      <c:catAx>
        <c:axId val="1914913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1914919200"/>
        <c:crosses val="autoZero"/>
        <c:auto val="1"/>
        <c:lblAlgn val="ctr"/>
        <c:lblOffset val="100"/>
        <c:noMultiLvlLbl val="0"/>
      </c:catAx>
      <c:valAx>
        <c:axId val="1914919200"/>
        <c:scaling>
          <c:orientation val="minMax"/>
          <c:min val="0"/>
        </c:scaling>
        <c:delete val="1"/>
        <c:axPos val="l"/>
        <c:numFmt formatCode="General" sourceLinked="1"/>
        <c:majorTickMark val="none"/>
        <c:minorTickMark val="none"/>
        <c:tickLblPos val="nextTo"/>
        <c:crossAx val="1914913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Pre</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Control</c:v>
                </c:pt>
                <c:pt idx="1">
                  <c:v>Experimental</c:v>
                </c:pt>
              </c:strCache>
            </c:strRef>
          </c:cat>
          <c:val>
            <c:numRef>
              <c:f>Hoja1!$B$2:$B$3</c:f>
              <c:numCache>
                <c:formatCode>General</c:formatCode>
                <c:ptCount val="2"/>
                <c:pt idx="0">
                  <c:v>0.1185606</c:v>
                </c:pt>
                <c:pt idx="1">
                  <c:v>0.11789753</c:v>
                </c:pt>
              </c:numCache>
            </c:numRef>
          </c:val>
          <c:extLst>
            <c:ext xmlns:c16="http://schemas.microsoft.com/office/drawing/2014/chart" uri="{C3380CC4-5D6E-409C-BE32-E72D297353CC}">
              <c16:uniqueId val="{00000000-A4F0-40A0-A456-7717324E9DD0}"/>
            </c:ext>
          </c:extLst>
        </c:ser>
        <c:ser>
          <c:idx val="1"/>
          <c:order val="1"/>
          <c:tx>
            <c:strRef>
              <c:f>Hoja1!$C$1</c:f>
              <c:strCache>
                <c:ptCount val="1"/>
                <c:pt idx="0">
                  <c:v>Post</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Control</c:v>
                </c:pt>
                <c:pt idx="1">
                  <c:v>Experimental</c:v>
                </c:pt>
              </c:strCache>
            </c:strRef>
          </c:cat>
          <c:val>
            <c:numRef>
              <c:f>Hoja1!$C$2:$C$3</c:f>
              <c:numCache>
                <c:formatCode>General</c:formatCode>
                <c:ptCount val="2"/>
                <c:pt idx="0">
                  <c:v>0.1148815</c:v>
                </c:pt>
                <c:pt idx="1">
                  <c:v>9.7052410000000006E-2</c:v>
                </c:pt>
              </c:numCache>
            </c:numRef>
          </c:val>
          <c:extLst>
            <c:ext xmlns:c16="http://schemas.microsoft.com/office/drawing/2014/chart" uri="{C3380CC4-5D6E-409C-BE32-E72D297353CC}">
              <c16:uniqueId val="{00000000-8236-4B98-86A7-0FF4DD85513E}"/>
            </c:ext>
          </c:extLst>
        </c:ser>
        <c:dLbls>
          <c:showLegendKey val="0"/>
          <c:showVal val="0"/>
          <c:showCatName val="0"/>
          <c:showSerName val="0"/>
          <c:showPercent val="0"/>
          <c:showBubbleSize val="0"/>
        </c:dLbls>
        <c:gapWidth val="219"/>
        <c:overlap val="-27"/>
        <c:axId val="1914913792"/>
        <c:axId val="1914919200"/>
      </c:barChart>
      <c:catAx>
        <c:axId val="1914913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s-PE"/>
          </a:p>
        </c:txPr>
        <c:crossAx val="1914919200"/>
        <c:crosses val="autoZero"/>
        <c:auto val="1"/>
        <c:lblAlgn val="ctr"/>
        <c:lblOffset val="100"/>
        <c:noMultiLvlLbl val="0"/>
      </c:catAx>
      <c:valAx>
        <c:axId val="1914919200"/>
        <c:scaling>
          <c:orientation val="minMax"/>
          <c:min val="0"/>
        </c:scaling>
        <c:delete val="1"/>
        <c:axPos val="l"/>
        <c:numFmt formatCode="General" sourceLinked="1"/>
        <c:majorTickMark val="none"/>
        <c:minorTickMark val="none"/>
        <c:tickLblPos val="nextTo"/>
        <c:crossAx val="1914913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9A2-495D-993F-3F1462CD7CD1}"/>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9A2-495D-993F-3F1462CD7CD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PE"/>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Control</c:v>
                </c:pt>
                <c:pt idx="1">
                  <c:v>Experimental</c:v>
                </c:pt>
              </c:strCache>
            </c:strRef>
          </c:cat>
          <c:val>
            <c:numRef>
              <c:f>Hoja1!$B$2:$B$3</c:f>
              <c:numCache>
                <c:formatCode>General</c:formatCode>
                <c:ptCount val="2"/>
                <c:pt idx="0">
                  <c:v>0.11488152</c:v>
                </c:pt>
                <c:pt idx="1">
                  <c:v>9.7052410000000006E-2</c:v>
                </c:pt>
              </c:numCache>
            </c:numRef>
          </c:val>
          <c:extLst>
            <c:ext xmlns:c16="http://schemas.microsoft.com/office/drawing/2014/chart" uri="{C3380CC4-5D6E-409C-BE32-E72D297353CC}">
              <c16:uniqueId val="{00000000-A4F0-40A0-A456-7717324E9DD0}"/>
            </c:ext>
          </c:extLst>
        </c:ser>
        <c:dLbls>
          <c:showLegendKey val="0"/>
          <c:showVal val="0"/>
          <c:showCatName val="0"/>
          <c:showSerName val="0"/>
          <c:showPercent val="0"/>
          <c:showBubbleSize val="0"/>
        </c:dLbls>
        <c:gapWidth val="219"/>
        <c:overlap val="-27"/>
        <c:axId val="1914913792"/>
        <c:axId val="1914919200"/>
      </c:barChart>
      <c:catAx>
        <c:axId val="1914913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PE"/>
          </a:p>
        </c:txPr>
        <c:crossAx val="1914919200"/>
        <c:crosses val="autoZero"/>
        <c:auto val="1"/>
        <c:lblAlgn val="ctr"/>
        <c:lblOffset val="100"/>
        <c:noMultiLvlLbl val="0"/>
      </c:catAx>
      <c:valAx>
        <c:axId val="1914919200"/>
        <c:scaling>
          <c:orientation val="minMax"/>
          <c:min val="0"/>
        </c:scaling>
        <c:delete val="1"/>
        <c:axPos val="l"/>
        <c:numFmt formatCode="General" sourceLinked="1"/>
        <c:majorTickMark val="none"/>
        <c:minorTickMark val="none"/>
        <c:tickLblPos val="nextTo"/>
        <c:crossAx val="1914913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E3B62-F7FF-47F6-A231-98E5D1EC812B}" type="datetimeFigureOut">
              <a:rPr lang="nl-NL" smtClean="0"/>
              <a:t>20-10-2021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AAEB8-5B4F-48CA-AC82-19B9FDC688C5}" type="slidenum">
              <a:rPr lang="nl-NL" smtClean="0"/>
              <a:t>‹Nº›</a:t>
            </a:fld>
            <a:endParaRPr lang="nl-NL"/>
          </a:p>
        </p:txBody>
      </p:sp>
    </p:spTree>
    <p:extLst>
      <p:ext uri="{BB962C8B-B14F-4D97-AF65-F5344CB8AC3E}">
        <p14:creationId xmlns:p14="http://schemas.microsoft.com/office/powerpoint/2010/main" val="3691903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45A6F406-409E-46D6-B232-1B9277F3F773}" type="datetimeFigureOut">
              <a:rPr lang="es-PE" smtClean="0"/>
              <a:t>20/10/2021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32553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45A6F406-409E-46D6-B232-1B9277F3F773}" type="datetimeFigureOut">
              <a:rPr lang="es-PE" smtClean="0"/>
              <a:t>20/10/2021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372112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45A6F406-409E-46D6-B232-1B9277F3F773}" type="datetimeFigureOut">
              <a:rPr lang="es-PE" smtClean="0"/>
              <a:t>20/10/2021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371009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45A6F406-409E-46D6-B232-1B9277F3F773}" type="datetimeFigureOut">
              <a:rPr lang="es-PE" smtClean="0"/>
              <a:t>20/10/2021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4125580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45A6F406-409E-46D6-B232-1B9277F3F773}" type="datetimeFigureOut">
              <a:rPr lang="es-PE" smtClean="0"/>
              <a:t>20/10/2021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127532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45A6F406-409E-46D6-B232-1B9277F3F773}" type="datetimeFigureOut">
              <a:rPr lang="es-PE" smtClean="0"/>
              <a:t>20/10/2021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644462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45A6F406-409E-46D6-B232-1B9277F3F773}" type="datetimeFigureOut">
              <a:rPr lang="es-PE" smtClean="0"/>
              <a:t>20/10/2021</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2274029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45A6F406-409E-46D6-B232-1B9277F3F773}" type="datetimeFigureOut">
              <a:rPr lang="es-PE" smtClean="0"/>
              <a:t>20/10/2021</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1543839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5A6F406-409E-46D6-B232-1B9277F3F773}" type="datetimeFigureOut">
              <a:rPr lang="es-PE" smtClean="0"/>
              <a:t>20/10/2021</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113018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45A6F406-409E-46D6-B232-1B9277F3F773}" type="datetimeFigureOut">
              <a:rPr lang="es-PE" smtClean="0"/>
              <a:t>20/10/2021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20529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45A6F406-409E-46D6-B232-1B9277F3F773}" type="datetimeFigureOut">
              <a:rPr lang="es-PE" smtClean="0"/>
              <a:t>20/10/2021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F55DE17E-8E16-4E6F-AD6A-DF3A7239621F}" type="slidenum">
              <a:rPr lang="es-PE" smtClean="0"/>
              <a:t>‹Nº›</a:t>
            </a:fld>
            <a:endParaRPr lang="es-PE"/>
          </a:p>
        </p:txBody>
      </p:sp>
    </p:spTree>
    <p:extLst>
      <p:ext uri="{BB962C8B-B14F-4D97-AF65-F5344CB8AC3E}">
        <p14:creationId xmlns:p14="http://schemas.microsoft.com/office/powerpoint/2010/main" val="174636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6F406-409E-46D6-B232-1B9277F3F773}" type="datetimeFigureOut">
              <a:rPr lang="es-PE" smtClean="0"/>
              <a:t>20/10/2021</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E17E-8E16-4E6F-AD6A-DF3A7239621F}" type="slidenum">
              <a:rPr lang="es-PE" smtClean="0"/>
              <a:t>‹Nº›</a:t>
            </a:fld>
            <a:endParaRPr lang="es-PE"/>
          </a:p>
        </p:txBody>
      </p:sp>
    </p:spTree>
    <p:extLst>
      <p:ext uri="{BB962C8B-B14F-4D97-AF65-F5344CB8AC3E}">
        <p14:creationId xmlns:p14="http://schemas.microsoft.com/office/powerpoint/2010/main" val="2739738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72B3CD-9D23-4C18-9E4E-75321F601429}"/>
              </a:ext>
            </a:extLst>
          </p:cNvPr>
          <p:cNvSpPr>
            <a:spLocks noGrp="1"/>
          </p:cNvSpPr>
          <p:nvPr>
            <p:ph type="title"/>
          </p:nvPr>
        </p:nvSpPr>
        <p:spPr>
          <a:xfrm>
            <a:off x="838200" y="365125"/>
            <a:ext cx="10515600" cy="734805"/>
          </a:xfrm>
        </p:spPr>
        <p:txBody>
          <a:bodyPr/>
          <a:lstStyle/>
          <a:p>
            <a:r>
              <a:rPr lang="en-US" dirty="0"/>
              <a:t>Treasure Island</a:t>
            </a:r>
          </a:p>
        </p:txBody>
      </p:sp>
      <p:sp>
        <p:nvSpPr>
          <p:cNvPr id="3" name="Marcador de contenido 2">
            <a:extLst>
              <a:ext uri="{FF2B5EF4-FFF2-40B4-BE49-F238E27FC236}">
                <a16:creationId xmlns:a16="http://schemas.microsoft.com/office/drawing/2014/main" id="{80C6B7FF-DFEF-4B44-9848-DE1974A2FB9C}"/>
              </a:ext>
            </a:extLst>
          </p:cNvPr>
          <p:cNvSpPr>
            <a:spLocks noGrp="1"/>
          </p:cNvSpPr>
          <p:nvPr>
            <p:ph idx="1"/>
          </p:nvPr>
        </p:nvSpPr>
        <p:spPr>
          <a:xfrm>
            <a:off x="838200" y="1351722"/>
            <a:ext cx="10515600" cy="4825241"/>
          </a:xfrm>
        </p:spPr>
        <p:txBody>
          <a:bodyPr/>
          <a:lstStyle/>
          <a:p>
            <a:r>
              <a:rPr lang="en-US" dirty="0" err="1"/>
              <a:t>Edtech</a:t>
            </a:r>
            <a:r>
              <a:rPr lang="en-US" dirty="0"/>
              <a:t> companies are playing an important role in Education. Their objective is to improve students performance regarding different subjects. Most of them relying in online games (gamification) as an strategy to help students to engage in different subjects and therefore improve their grades. </a:t>
            </a:r>
          </a:p>
          <a:p>
            <a:r>
              <a:rPr lang="en-US" dirty="0"/>
              <a:t>The context of this project is a dataset that contain a universe of students in where among other features, a mailing was sent containing a treasure island map that students could use to play an online mission to earn extra coins.</a:t>
            </a:r>
          </a:p>
          <a:p>
            <a:r>
              <a:rPr lang="en-US" dirty="0"/>
              <a:t>The objective of the mailing was to test whether or not inactive users could be incentivized to start playing again. </a:t>
            </a:r>
          </a:p>
          <a:p>
            <a:endParaRPr lang="en-US" dirty="0"/>
          </a:p>
        </p:txBody>
      </p:sp>
    </p:spTree>
    <p:extLst>
      <p:ext uri="{BB962C8B-B14F-4D97-AF65-F5344CB8AC3E}">
        <p14:creationId xmlns:p14="http://schemas.microsoft.com/office/powerpoint/2010/main" val="1101824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áfico 5"/>
          <p:cNvGraphicFramePr/>
          <p:nvPr>
            <p:extLst>
              <p:ext uri="{D42A27DB-BD31-4B8C-83A1-F6EECF244321}">
                <p14:modId xmlns:p14="http://schemas.microsoft.com/office/powerpoint/2010/main" val="1806681335"/>
              </p:ext>
            </p:extLst>
          </p:nvPr>
        </p:nvGraphicFramePr>
        <p:xfrm>
          <a:off x="2032000" y="2750991"/>
          <a:ext cx="8128000" cy="3021159"/>
        </p:xfrm>
        <a:graphic>
          <a:graphicData uri="http://schemas.openxmlformats.org/drawingml/2006/chart">
            <c:chart xmlns:c="http://schemas.openxmlformats.org/drawingml/2006/chart" xmlns:r="http://schemas.openxmlformats.org/officeDocument/2006/relationships" r:id="rId2"/>
          </a:graphicData>
        </a:graphic>
      </p:graphicFrame>
      <p:sp>
        <p:nvSpPr>
          <p:cNvPr id="7" name="CuadroTexto 6"/>
          <p:cNvSpPr txBox="1"/>
          <p:nvPr/>
        </p:nvSpPr>
        <p:spPr>
          <a:xfrm>
            <a:off x="744162" y="258001"/>
            <a:ext cx="1106585" cy="461665"/>
          </a:xfrm>
          <a:prstGeom prst="rect">
            <a:avLst/>
          </a:prstGeom>
          <a:noFill/>
        </p:spPr>
        <p:txBody>
          <a:bodyPr wrap="none" rtlCol="0">
            <a:spAutoFit/>
          </a:bodyPr>
          <a:lstStyle/>
          <a:p>
            <a:r>
              <a:rPr lang="es-ES" sz="2400" dirty="0"/>
              <a:t>Control</a:t>
            </a:r>
            <a:endParaRPr lang="es-PE" sz="2400" dirty="0"/>
          </a:p>
        </p:txBody>
      </p:sp>
      <p:sp>
        <p:nvSpPr>
          <p:cNvPr id="2" name="TextBox 1">
            <a:extLst>
              <a:ext uri="{FF2B5EF4-FFF2-40B4-BE49-F238E27FC236}">
                <a16:creationId xmlns:a16="http://schemas.microsoft.com/office/drawing/2014/main" id="{B94CF68F-AFA4-42C9-B3FC-631C3A02C998}"/>
              </a:ext>
            </a:extLst>
          </p:cNvPr>
          <p:cNvSpPr txBox="1"/>
          <p:nvPr/>
        </p:nvSpPr>
        <p:spPr>
          <a:xfrm>
            <a:off x="744162" y="719666"/>
            <a:ext cx="10758027" cy="2062103"/>
          </a:xfrm>
          <a:prstGeom prst="rect">
            <a:avLst/>
          </a:prstGeom>
          <a:noFill/>
        </p:spPr>
        <p:txBody>
          <a:bodyPr wrap="square" rtlCol="0">
            <a:spAutoFit/>
          </a:bodyPr>
          <a:lstStyle/>
          <a:p>
            <a:r>
              <a:rPr lang="nl-NL" sz="1600" dirty="0"/>
              <a:t>We may want to see if there are differences in terms of proportions of consistently inactive users before and after weeknum 201903. Even though this is control group, which means that they havent received mailing, its worth to determine if groups change their status before and after 201903 week. </a:t>
            </a:r>
          </a:p>
          <a:p>
            <a:endParaRPr lang="nl-NL" sz="1600" dirty="0"/>
          </a:p>
          <a:p>
            <a:r>
              <a:rPr lang="nl-NL" sz="1600" dirty="0"/>
              <a:t>For </a:t>
            </a:r>
            <a:r>
              <a:rPr lang="nl-NL" sz="1600" dirty="0" err="1"/>
              <a:t>doing</a:t>
            </a:r>
            <a:r>
              <a:rPr lang="nl-NL" sz="1600" dirty="0"/>
              <a:t> </a:t>
            </a:r>
            <a:r>
              <a:rPr lang="nl-NL" sz="1600" dirty="0" err="1"/>
              <a:t>so</a:t>
            </a:r>
            <a:r>
              <a:rPr lang="nl-NL" sz="1600" dirty="0"/>
              <a:t>, we </a:t>
            </a:r>
            <a:r>
              <a:rPr lang="nl-NL" sz="1600" dirty="0" err="1"/>
              <a:t>ran</a:t>
            </a:r>
            <a:r>
              <a:rPr lang="nl-NL" sz="1600" dirty="0"/>
              <a:t> a </a:t>
            </a:r>
            <a:r>
              <a:rPr lang="nl-NL" sz="1600" b="1" dirty="0"/>
              <a:t>Prop Z Test</a:t>
            </a:r>
            <a:r>
              <a:rPr lang="nl-NL" sz="1600" dirty="0"/>
              <a:t>, </a:t>
            </a:r>
            <a:r>
              <a:rPr lang="nl-NL" sz="1600" dirty="0" err="1"/>
              <a:t>so</a:t>
            </a:r>
            <a:r>
              <a:rPr lang="nl-NL" sz="1600" dirty="0"/>
              <a:t> we </a:t>
            </a:r>
            <a:r>
              <a:rPr lang="nl-NL" sz="1600" dirty="0" err="1"/>
              <a:t>can</a:t>
            </a:r>
            <a:r>
              <a:rPr lang="nl-NL" sz="1600" dirty="0"/>
              <a:t> </a:t>
            </a:r>
            <a:r>
              <a:rPr lang="nl-NL" sz="1600" dirty="0" err="1"/>
              <a:t>determine</a:t>
            </a:r>
            <a:r>
              <a:rPr lang="nl-NL" sz="1600" dirty="0"/>
              <a:t> </a:t>
            </a:r>
            <a:r>
              <a:rPr lang="nl-NL" sz="1600" dirty="0" err="1"/>
              <a:t>if</a:t>
            </a:r>
            <a:r>
              <a:rPr lang="nl-NL" sz="1600" dirty="0"/>
              <a:t> </a:t>
            </a:r>
            <a:r>
              <a:rPr lang="nl-NL" sz="1600" dirty="0" err="1"/>
              <a:t>groups</a:t>
            </a:r>
            <a:r>
              <a:rPr lang="nl-NL" sz="1600" dirty="0"/>
              <a:t> are </a:t>
            </a:r>
            <a:r>
              <a:rPr lang="nl-NL" sz="1600" dirty="0" err="1"/>
              <a:t>significally</a:t>
            </a:r>
            <a:r>
              <a:rPr lang="nl-NL" sz="1600" dirty="0"/>
              <a:t> different or </a:t>
            </a:r>
            <a:r>
              <a:rPr lang="nl-NL" sz="1600" dirty="0" err="1"/>
              <a:t>not</a:t>
            </a:r>
            <a:r>
              <a:rPr lang="nl-NL" sz="1600" dirty="0"/>
              <a:t> in pre </a:t>
            </a:r>
            <a:r>
              <a:rPr lang="nl-NL" sz="1600" dirty="0" err="1"/>
              <a:t>and</a:t>
            </a:r>
            <a:r>
              <a:rPr lang="nl-NL" sz="1600" dirty="0"/>
              <a:t> post control </a:t>
            </a:r>
            <a:r>
              <a:rPr lang="nl-NL" sz="1600" dirty="0" err="1"/>
              <a:t>scenarios</a:t>
            </a:r>
            <a:r>
              <a:rPr lang="nl-NL" sz="1600" dirty="0"/>
              <a:t>. </a:t>
            </a:r>
          </a:p>
          <a:p>
            <a:r>
              <a:rPr lang="nl-NL" sz="1600" dirty="0"/>
              <a:t>The p-</a:t>
            </a:r>
            <a:r>
              <a:rPr lang="nl-NL" sz="1600" dirty="0" err="1"/>
              <a:t>value</a:t>
            </a:r>
            <a:r>
              <a:rPr lang="nl-NL" sz="1600" dirty="0"/>
              <a:t> is .41 </a:t>
            </a:r>
            <a:r>
              <a:rPr lang="nl-NL" sz="1600" dirty="0" err="1"/>
              <a:t>which</a:t>
            </a:r>
            <a:r>
              <a:rPr lang="nl-NL" sz="1600" dirty="0"/>
              <a:t> is more </a:t>
            </a:r>
            <a:r>
              <a:rPr lang="nl-NL" sz="1600" dirty="0" err="1"/>
              <a:t>than</a:t>
            </a:r>
            <a:r>
              <a:rPr lang="nl-NL" sz="1600" dirty="0"/>
              <a:t> </a:t>
            </a:r>
            <a:r>
              <a:rPr lang="nl-NL" sz="1600" dirty="0" err="1"/>
              <a:t>the</a:t>
            </a:r>
            <a:r>
              <a:rPr lang="nl-NL" sz="1600" dirty="0"/>
              <a:t> </a:t>
            </a:r>
            <a:r>
              <a:rPr lang="nl-NL" sz="1600" dirty="0" err="1"/>
              <a:t>significance</a:t>
            </a:r>
            <a:r>
              <a:rPr lang="nl-NL" sz="1600" dirty="0"/>
              <a:t> level of 0.05. We </a:t>
            </a:r>
            <a:r>
              <a:rPr lang="nl-NL" sz="1600" dirty="0" err="1"/>
              <a:t>can</a:t>
            </a:r>
            <a:r>
              <a:rPr lang="nl-NL" sz="1600" dirty="0"/>
              <a:t> </a:t>
            </a:r>
            <a:r>
              <a:rPr lang="nl-NL" sz="1600" dirty="0" err="1"/>
              <a:t>conclude</a:t>
            </a:r>
            <a:r>
              <a:rPr lang="nl-NL" sz="1600" dirty="0"/>
              <a:t> </a:t>
            </a:r>
            <a:r>
              <a:rPr lang="nl-NL" sz="1600" dirty="0" err="1"/>
              <a:t>that</a:t>
            </a:r>
            <a:r>
              <a:rPr lang="nl-NL" sz="1600" dirty="0"/>
              <a:t> </a:t>
            </a:r>
            <a:r>
              <a:rPr lang="nl-NL" sz="1600" dirty="0" err="1"/>
              <a:t>the</a:t>
            </a:r>
            <a:r>
              <a:rPr lang="nl-NL" sz="1600" dirty="0"/>
              <a:t> </a:t>
            </a:r>
            <a:r>
              <a:rPr lang="nl-NL" sz="1600" dirty="0" err="1"/>
              <a:t>proportion</a:t>
            </a:r>
            <a:r>
              <a:rPr lang="nl-NL" sz="1600" dirty="0"/>
              <a:t> of </a:t>
            </a:r>
          </a:p>
          <a:p>
            <a:r>
              <a:rPr lang="nl-NL" sz="1600" b="1" dirty="0"/>
              <a:t>Consistenly inactive users </a:t>
            </a:r>
            <a:r>
              <a:rPr lang="nl-NL" sz="1600" dirty="0"/>
              <a:t>is not significally different on a pre mailing and post mailing situation in the control group. </a:t>
            </a:r>
          </a:p>
        </p:txBody>
      </p:sp>
    </p:spTree>
    <p:extLst>
      <p:ext uri="{BB962C8B-B14F-4D97-AF65-F5344CB8AC3E}">
        <p14:creationId xmlns:p14="http://schemas.microsoft.com/office/powerpoint/2010/main" val="1314316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áfico 5"/>
          <p:cNvGraphicFramePr/>
          <p:nvPr>
            <p:extLst>
              <p:ext uri="{D42A27DB-BD31-4B8C-83A1-F6EECF244321}">
                <p14:modId xmlns:p14="http://schemas.microsoft.com/office/powerpoint/2010/main" val="4075938008"/>
              </p:ext>
            </p:extLst>
          </p:nvPr>
        </p:nvGraphicFramePr>
        <p:xfrm>
          <a:off x="1254077" y="3000762"/>
          <a:ext cx="8176526" cy="3108530"/>
        </p:xfrm>
        <a:graphic>
          <a:graphicData uri="http://schemas.openxmlformats.org/drawingml/2006/chart">
            <c:chart xmlns:c="http://schemas.openxmlformats.org/drawingml/2006/chart" xmlns:r="http://schemas.openxmlformats.org/officeDocument/2006/relationships" r:id="rId2"/>
          </a:graphicData>
        </a:graphic>
      </p:graphicFrame>
      <p:sp>
        <p:nvSpPr>
          <p:cNvPr id="2" name="CuadroTexto 1"/>
          <p:cNvSpPr txBox="1"/>
          <p:nvPr/>
        </p:nvSpPr>
        <p:spPr>
          <a:xfrm>
            <a:off x="1113447" y="258001"/>
            <a:ext cx="1837106" cy="461665"/>
          </a:xfrm>
          <a:prstGeom prst="rect">
            <a:avLst/>
          </a:prstGeom>
          <a:noFill/>
        </p:spPr>
        <p:txBody>
          <a:bodyPr wrap="none" rtlCol="0">
            <a:spAutoFit/>
          </a:bodyPr>
          <a:lstStyle/>
          <a:p>
            <a:r>
              <a:rPr lang="es-ES" sz="2400" dirty="0"/>
              <a:t>Experimental</a:t>
            </a:r>
            <a:endParaRPr lang="es-PE" sz="2400" dirty="0"/>
          </a:p>
        </p:txBody>
      </p:sp>
      <p:sp>
        <p:nvSpPr>
          <p:cNvPr id="4" name="TextBox 3">
            <a:extLst>
              <a:ext uri="{FF2B5EF4-FFF2-40B4-BE49-F238E27FC236}">
                <a16:creationId xmlns:a16="http://schemas.microsoft.com/office/drawing/2014/main" id="{BE8C1D03-8AE2-4644-AB50-5B74678BFE01}"/>
              </a:ext>
            </a:extLst>
          </p:cNvPr>
          <p:cNvSpPr txBox="1"/>
          <p:nvPr/>
        </p:nvSpPr>
        <p:spPr>
          <a:xfrm>
            <a:off x="764275" y="733314"/>
            <a:ext cx="9580728" cy="2062103"/>
          </a:xfrm>
          <a:prstGeom prst="rect">
            <a:avLst/>
          </a:prstGeom>
          <a:noFill/>
        </p:spPr>
        <p:txBody>
          <a:bodyPr wrap="square" rtlCol="0">
            <a:spAutoFit/>
          </a:bodyPr>
          <a:lstStyle/>
          <a:p>
            <a:endParaRPr lang="nl-NL" sz="1600" dirty="0"/>
          </a:p>
          <a:p>
            <a:r>
              <a:rPr lang="nl-NL" sz="1600" dirty="0"/>
              <a:t>We may want to see if there are differences in terms of proportions of </a:t>
            </a:r>
            <a:r>
              <a:rPr lang="nl-NL" sz="1600" b="1" i="1" dirty="0"/>
              <a:t>consistently inactive users </a:t>
            </a:r>
            <a:r>
              <a:rPr lang="nl-NL" sz="1600" dirty="0"/>
              <a:t>before and after weeknum 201903. </a:t>
            </a:r>
            <a:r>
              <a:rPr lang="nl-NL" sz="1600" dirty="0" err="1"/>
              <a:t>This</a:t>
            </a:r>
            <a:r>
              <a:rPr lang="nl-NL" sz="1600" dirty="0"/>
              <a:t> is </a:t>
            </a:r>
            <a:r>
              <a:rPr lang="nl-NL" sz="1600" dirty="0" err="1"/>
              <a:t>the</a:t>
            </a:r>
            <a:r>
              <a:rPr lang="nl-NL" sz="1600" dirty="0"/>
              <a:t> </a:t>
            </a:r>
            <a:r>
              <a:rPr lang="nl-NL" sz="1600" dirty="0" err="1"/>
              <a:t>experimental</a:t>
            </a:r>
            <a:r>
              <a:rPr lang="nl-NL" sz="1600" dirty="0"/>
              <a:t> </a:t>
            </a:r>
            <a:r>
              <a:rPr lang="nl-NL" sz="1600" dirty="0" err="1"/>
              <a:t>group</a:t>
            </a:r>
            <a:r>
              <a:rPr lang="nl-NL" sz="1600" dirty="0"/>
              <a:t> </a:t>
            </a:r>
            <a:r>
              <a:rPr lang="nl-NL" sz="1600" dirty="0" err="1"/>
              <a:t>which</a:t>
            </a:r>
            <a:r>
              <a:rPr lang="nl-NL" sz="1600" dirty="0"/>
              <a:t> means </a:t>
            </a:r>
            <a:r>
              <a:rPr lang="nl-NL" sz="1600" dirty="0" err="1"/>
              <a:t>that</a:t>
            </a:r>
            <a:r>
              <a:rPr lang="nl-NL" sz="1600" dirty="0"/>
              <a:t> </a:t>
            </a:r>
            <a:r>
              <a:rPr lang="nl-NL" sz="1600" dirty="0" err="1"/>
              <a:t>they</a:t>
            </a:r>
            <a:r>
              <a:rPr lang="nl-NL" sz="1600" dirty="0"/>
              <a:t> have </a:t>
            </a:r>
            <a:r>
              <a:rPr lang="nl-NL" sz="1600" dirty="0" err="1"/>
              <a:t>received</a:t>
            </a:r>
            <a:r>
              <a:rPr lang="nl-NL" sz="1600" dirty="0"/>
              <a:t> mailing (input) </a:t>
            </a:r>
            <a:r>
              <a:rPr lang="nl-NL" sz="1600" dirty="0" err="1"/>
              <a:t>that</a:t>
            </a:r>
            <a:r>
              <a:rPr lang="nl-NL" sz="1600" dirty="0"/>
              <a:t> </a:t>
            </a:r>
            <a:r>
              <a:rPr lang="nl-NL" sz="1600" dirty="0" err="1"/>
              <a:t>may</a:t>
            </a:r>
            <a:r>
              <a:rPr lang="nl-NL" sz="1600" dirty="0"/>
              <a:t> </a:t>
            </a:r>
            <a:r>
              <a:rPr lang="nl-NL" sz="1600" dirty="0" err="1"/>
              <a:t>explain</a:t>
            </a:r>
            <a:r>
              <a:rPr lang="nl-NL" sz="1600" dirty="0"/>
              <a:t> a change in </a:t>
            </a:r>
            <a:r>
              <a:rPr lang="nl-NL" sz="1600" dirty="0" err="1"/>
              <a:t>their</a:t>
            </a:r>
            <a:r>
              <a:rPr lang="nl-NL" sz="1600" dirty="0"/>
              <a:t> </a:t>
            </a:r>
            <a:r>
              <a:rPr lang="nl-NL" sz="1600" dirty="0" err="1"/>
              <a:t>behaviour</a:t>
            </a:r>
            <a:r>
              <a:rPr lang="nl-NL" sz="1600" dirty="0"/>
              <a:t> </a:t>
            </a:r>
            <a:r>
              <a:rPr lang="nl-NL" sz="1600" dirty="0" err="1"/>
              <a:t>after</a:t>
            </a:r>
            <a:r>
              <a:rPr lang="nl-NL" sz="1600" dirty="0"/>
              <a:t> </a:t>
            </a:r>
            <a:r>
              <a:rPr lang="nl-NL" sz="1600" dirty="0" err="1"/>
              <a:t>receiving</a:t>
            </a:r>
            <a:r>
              <a:rPr lang="nl-NL" sz="1600" dirty="0"/>
              <a:t> mailing. </a:t>
            </a:r>
          </a:p>
          <a:p>
            <a:r>
              <a:rPr lang="nl-NL" sz="1600" dirty="0"/>
              <a:t>For </a:t>
            </a:r>
            <a:r>
              <a:rPr lang="nl-NL" sz="1600" dirty="0" err="1"/>
              <a:t>doing</a:t>
            </a:r>
            <a:r>
              <a:rPr lang="nl-NL" sz="1600" dirty="0"/>
              <a:t> </a:t>
            </a:r>
            <a:r>
              <a:rPr lang="nl-NL" sz="1600" dirty="0" err="1"/>
              <a:t>so</a:t>
            </a:r>
            <a:r>
              <a:rPr lang="nl-NL" sz="1600" dirty="0"/>
              <a:t>, we </a:t>
            </a:r>
            <a:r>
              <a:rPr lang="nl-NL" sz="1600" dirty="0" err="1"/>
              <a:t>ran</a:t>
            </a:r>
            <a:r>
              <a:rPr lang="nl-NL" sz="1600" dirty="0"/>
              <a:t> a </a:t>
            </a:r>
            <a:r>
              <a:rPr lang="nl-NL" sz="1600" b="1" dirty="0"/>
              <a:t>Prop Z Test</a:t>
            </a:r>
            <a:r>
              <a:rPr lang="nl-NL" sz="1600" dirty="0"/>
              <a:t>, </a:t>
            </a:r>
            <a:r>
              <a:rPr lang="nl-NL" sz="1600" dirty="0" err="1"/>
              <a:t>so</a:t>
            </a:r>
            <a:r>
              <a:rPr lang="nl-NL" sz="1600" dirty="0"/>
              <a:t> we </a:t>
            </a:r>
            <a:r>
              <a:rPr lang="nl-NL" sz="1600" dirty="0" err="1"/>
              <a:t>can</a:t>
            </a:r>
            <a:r>
              <a:rPr lang="nl-NL" sz="1600" dirty="0"/>
              <a:t> </a:t>
            </a:r>
            <a:r>
              <a:rPr lang="nl-NL" sz="1600" dirty="0" err="1"/>
              <a:t>determine</a:t>
            </a:r>
            <a:r>
              <a:rPr lang="nl-NL" sz="1600" dirty="0"/>
              <a:t> </a:t>
            </a:r>
            <a:r>
              <a:rPr lang="nl-NL" sz="1600" dirty="0" err="1"/>
              <a:t>if</a:t>
            </a:r>
            <a:r>
              <a:rPr lang="nl-NL" sz="1600" dirty="0"/>
              <a:t> </a:t>
            </a:r>
            <a:r>
              <a:rPr lang="nl-NL" sz="1600" dirty="0" err="1"/>
              <a:t>groups</a:t>
            </a:r>
            <a:r>
              <a:rPr lang="nl-NL" sz="1600" dirty="0"/>
              <a:t> are different or </a:t>
            </a:r>
            <a:r>
              <a:rPr lang="nl-NL" sz="1600" dirty="0" err="1"/>
              <a:t>not</a:t>
            </a:r>
            <a:r>
              <a:rPr lang="nl-NL" sz="1600" dirty="0"/>
              <a:t> in pre </a:t>
            </a:r>
            <a:r>
              <a:rPr lang="nl-NL" sz="1600" dirty="0" err="1"/>
              <a:t>and</a:t>
            </a:r>
            <a:r>
              <a:rPr lang="nl-NL" sz="1600" dirty="0"/>
              <a:t> post </a:t>
            </a:r>
            <a:r>
              <a:rPr lang="nl-NL" sz="1600" dirty="0" err="1"/>
              <a:t>experimental</a:t>
            </a:r>
            <a:r>
              <a:rPr lang="nl-NL" sz="1600" dirty="0"/>
              <a:t> </a:t>
            </a:r>
            <a:r>
              <a:rPr lang="nl-NL" sz="1600" dirty="0" err="1"/>
              <a:t>scenarios</a:t>
            </a:r>
            <a:r>
              <a:rPr lang="nl-NL" sz="1600" dirty="0"/>
              <a:t>. </a:t>
            </a:r>
          </a:p>
          <a:p>
            <a:r>
              <a:rPr lang="nl-NL" sz="1600" dirty="0"/>
              <a:t>The p-</a:t>
            </a:r>
            <a:r>
              <a:rPr lang="nl-NL" sz="1600" dirty="0" err="1"/>
              <a:t>value</a:t>
            </a:r>
            <a:r>
              <a:rPr lang="nl-NL" sz="1600" dirty="0"/>
              <a:t> is 5.192 e-12 </a:t>
            </a:r>
            <a:r>
              <a:rPr lang="nl-NL" sz="1600" dirty="0" err="1"/>
              <a:t>which</a:t>
            </a:r>
            <a:r>
              <a:rPr lang="nl-NL" sz="1600" dirty="0"/>
              <a:t> is </a:t>
            </a:r>
            <a:r>
              <a:rPr lang="nl-NL" sz="1600" dirty="0" err="1"/>
              <a:t>less</a:t>
            </a:r>
            <a:r>
              <a:rPr lang="nl-NL" sz="1600" dirty="0"/>
              <a:t> </a:t>
            </a:r>
            <a:r>
              <a:rPr lang="nl-NL" sz="1600" dirty="0" err="1"/>
              <a:t>than</a:t>
            </a:r>
            <a:r>
              <a:rPr lang="nl-NL" sz="1600" dirty="0"/>
              <a:t> </a:t>
            </a:r>
            <a:r>
              <a:rPr lang="nl-NL" sz="1600" dirty="0" err="1"/>
              <a:t>the</a:t>
            </a:r>
            <a:r>
              <a:rPr lang="nl-NL" sz="1600" dirty="0"/>
              <a:t> </a:t>
            </a:r>
            <a:r>
              <a:rPr lang="nl-NL" sz="1600" dirty="0" err="1"/>
              <a:t>significance</a:t>
            </a:r>
            <a:r>
              <a:rPr lang="nl-NL" sz="1600" dirty="0"/>
              <a:t> level of 0.05. We </a:t>
            </a:r>
            <a:r>
              <a:rPr lang="nl-NL" sz="1600" dirty="0" err="1"/>
              <a:t>can</a:t>
            </a:r>
            <a:r>
              <a:rPr lang="nl-NL" sz="1600" dirty="0"/>
              <a:t> </a:t>
            </a:r>
            <a:r>
              <a:rPr lang="nl-NL" sz="1600" dirty="0" err="1"/>
              <a:t>conclude</a:t>
            </a:r>
            <a:r>
              <a:rPr lang="nl-NL" sz="1600" dirty="0"/>
              <a:t> </a:t>
            </a:r>
            <a:r>
              <a:rPr lang="nl-NL" sz="1600" dirty="0" err="1"/>
              <a:t>that</a:t>
            </a:r>
            <a:r>
              <a:rPr lang="nl-NL" sz="1600" dirty="0"/>
              <a:t> </a:t>
            </a:r>
            <a:r>
              <a:rPr lang="nl-NL" sz="1600" dirty="0" err="1"/>
              <a:t>the</a:t>
            </a:r>
            <a:r>
              <a:rPr lang="nl-NL" sz="1600" dirty="0"/>
              <a:t> </a:t>
            </a:r>
            <a:r>
              <a:rPr lang="nl-NL" sz="1600" dirty="0" err="1"/>
              <a:t>proportions</a:t>
            </a:r>
            <a:r>
              <a:rPr lang="nl-NL" sz="1600" dirty="0"/>
              <a:t> of </a:t>
            </a:r>
          </a:p>
          <a:p>
            <a:r>
              <a:rPr lang="nl-NL" sz="1600" b="1" i="1" dirty="0" err="1"/>
              <a:t>Consistenly</a:t>
            </a:r>
            <a:r>
              <a:rPr lang="nl-NL" sz="1600" b="1" i="1" dirty="0"/>
              <a:t> </a:t>
            </a:r>
            <a:r>
              <a:rPr lang="nl-NL" sz="1600" b="1" i="1" dirty="0" err="1"/>
              <a:t>inactive</a:t>
            </a:r>
            <a:r>
              <a:rPr lang="nl-NL" sz="1600" b="1" i="1" dirty="0"/>
              <a:t> users </a:t>
            </a:r>
            <a:r>
              <a:rPr lang="nl-NL" sz="1600" dirty="0"/>
              <a:t>are </a:t>
            </a:r>
            <a:r>
              <a:rPr lang="nl-NL" sz="1600" i="1" dirty="0"/>
              <a:t>different </a:t>
            </a:r>
            <a:r>
              <a:rPr lang="nl-NL" sz="1600" dirty="0"/>
              <a:t>in </a:t>
            </a:r>
            <a:r>
              <a:rPr lang="nl-NL" sz="1600" dirty="0" err="1"/>
              <a:t>the</a:t>
            </a:r>
            <a:r>
              <a:rPr lang="nl-NL" sz="1600" dirty="0"/>
              <a:t> </a:t>
            </a:r>
            <a:r>
              <a:rPr lang="nl-NL" sz="1600" dirty="0" err="1"/>
              <a:t>experimental</a:t>
            </a:r>
            <a:r>
              <a:rPr lang="nl-NL" sz="1600" dirty="0"/>
              <a:t> setting. </a:t>
            </a:r>
          </a:p>
        </p:txBody>
      </p:sp>
    </p:spTree>
    <p:extLst>
      <p:ext uri="{BB962C8B-B14F-4D97-AF65-F5344CB8AC3E}">
        <p14:creationId xmlns:p14="http://schemas.microsoft.com/office/powerpoint/2010/main" val="377425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áfico 5"/>
          <p:cNvGraphicFramePr/>
          <p:nvPr>
            <p:extLst>
              <p:ext uri="{D42A27DB-BD31-4B8C-83A1-F6EECF244321}">
                <p14:modId xmlns:p14="http://schemas.microsoft.com/office/powerpoint/2010/main" val="89513345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Conector recto 2"/>
          <p:cNvCxnSpPr/>
          <p:nvPr/>
        </p:nvCxnSpPr>
        <p:spPr>
          <a:xfrm>
            <a:off x="6141490" y="719666"/>
            <a:ext cx="13648" cy="48600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1113447" y="258001"/>
            <a:ext cx="3232167" cy="461665"/>
          </a:xfrm>
          <a:prstGeom prst="rect">
            <a:avLst/>
          </a:prstGeom>
          <a:noFill/>
        </p:spPr>
        <p:txBody>
          <a:bodyPr wrap="none" rtlCol="0">
            <a:spAutoFit/>
          </a:bodyPr>
          <a:lstStyle/>
          <a:p>
            <a:r>
              <a:rPr lang="es-ES" sz="2400" dirty="0"/>
              <a:t>Control vs. Experimental</a:t>
            </a:r>
            <a:endParaRPr lang="es-PE" sz="2400" dirty="0"/>
          </a:p>
        </p:txBody>
      </p:sp>
    </p:spTree>
    <p:extLst>
      <p:ext uri="{BB962C8B-B14F-4D97-AF65-F5344CB8AC3E}">
        <p14:creationId xmlns:p14="http://schemas.microsoft.com/office/powerpoint/2010/main" val="2097076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4900-C877-479D-BA68-B28219743F71}"/>
              </a:ext>
            </a:extLst>
          </p:cNvPr>
          <p:cNvSpPr>
            <a:spLocks noGrp="1"/>
          </p:cNvSpPr>
          <p:nvPr>
            <p:ph type="title"/>
          </p:nvPr>
        </p:nvSpPr>
        <p:spPr>
          <a:xfrm>
            <a:off x="838200" y="365125"/>
            <a:ext cx="10515600" cy="1095185"/>
          </a:xfrm>
        </p:spPr>
        <p:txBody>
          <a:bodyPr/>
          <a:lstStyle/>
          <a:p>
            <a:endParaRPr lang="nl-NL" dirty="0"/>
          </a:p>
        </p:txBody>
      </p:sp>
      <p:sp>
        <p:nvSpPr>
          <p:cNvPr id="3" name="Content Placeholder 2">
            <a:extLst>
              <a:ext uri="{FF2B5EF4-FFF2-40B4-BE49-F238E27FC236}">
                <a16:creationId xmlns:a16="http://schemas.microsoft.com/office/drawing/2014/main" id="{C2D85422-259D-4E1F-8CCF-ABC85EB7001D}"/>
              </a:ext>
            </a:extLst>
          </p:cNvPr>
          <p:cNvSpPr>
            <a:spLocks noGrp="1"/>
          </p:cNvSpPr>
          <p:nvPr>
            <p:ph idx="1"/>
          </p:nvPr>
        </p:nvSpPr>
        <p:spPr/>
        <p:txBody>
          <a:bodyPr/>
          <a:lstStyle/>
          <a:p>
            <a:pPr algn="ctr"/>
            <a:endParaRPr lang="nl-NL" dirty="0"/>
          </a:p>
          <a:p>
            <a:pPr algn="ctr"/>
            <a:endParaRPr lang="nl-NL" dirty="0"/>
          </a:p>
          <a:p>
            <a:pPr algn="ctr"/>
            <a:endParaRPr lang="nl-NL" sz="3600" dirty="0"/>
          </a:p>
          <a:p>
            <a:pPr algn="ctr"/>
            <a:r>
              <a:rPr lang="nl-NL" sz="3600" dirty="0"/>
              <a:t>RESULTS FOR THE WEEK 201903 SOLELY (WEEK OF RECEIVING THE MAILING)</a:t>
            </a:r>
          </a:p>
        </p:txBody>
      </p:sp>
    </p:spTree>
    <p:extLst>
      <p:ext uri="{BB962C8B-B14F-4D97-AF65-F5344CB8AC3E}">
        <p14:creationId xmlns:p14="http://schemas.microsoft.com/office/powerpoint/2010/main" val="3707918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áfico 5"/>
          <p:cNvGraphicFramePr/>
          <p:nvPr>
            <p:extLst>
              <p:ext uri="{D42A27DB-BD31-4B8C-83A1-F6EECF244321}">
                <p14:modId xmlns:p14="http://schemas.microsoft.com/office/powerpoint/2010/main" val="3523379227"/>
              </p:ext>
            </p:extLst>
          </p:nvPr>
        </p:nvGraphicFramePr>
        <p:xfrm>
          <a:off x="2032000" y="2524835"/>
          <a:ext cx="8128000" cy="3613497"/>
        </p:xfrm>
        <a:graphic>
          <a:graphicData uri="http://schemas.openxmlformats.org/drawingml/2006/chart">
            <c:chart xmlns:c="http://schemas.openxmlformats.org/drawingml/2006/chart" xmlns:r="http://schemas.openxmlformats.org/officeDocument/2006/relationships" r:id="rId2"/>
          </a:graphicData>
        </a:graphic>
      </p:graphicFrame>
      <p:sp>
        <p:nvSpPr>
          <p:cNvPr id="3" name="CuadroTexto 2"/>
          <p:cNvSpPr txBox="1"/>
          <p:nvPr/>
        </p:nvSpPr>
        <p:spPr>
          <a:xfrm>
            <a:off x="1113447" y="258001"/>
            <a:ext cx="5176545" cy="461665"/>
          </a:xfrm>
          <a:prstGeom prst="rect">
            <a:avLst/>
          </a:prstGeom>
          <a:noFill/>
        </p:spPr>
        <p:txBody>
          <a:bodyPr wrap="none" rtlCol="0">
            <a:spAutoFit/>
          </a:bodyPr>
          <a:lstStyle/>
          <a:p>
            <a:r>
              <a:rPr lang="es-ES" sz="2400" dirty="0"/>
              <a:t>201903 </a:t>
            </a:r>
            <a:r>
              <a:rPr lang="es-ES" sz="2400" dirty="0" err="1"/>
              <a:t>Week</a:t>
            </a:r>
            <a:r>
              <a:rPr lang="es-ES" sz="2400" dirty="0"/>
              <a:t> - Control vs. Experimental</a:t>
            </a:r>
            <a:endParaRPr lang="es-PE" sz="2400" dirty="0"/>
          </a:p>
        </p:txBody>
      </p:sp>
      <p:sp>
        <p:nvSpPr>
          <p:cNvPr id="4" name="CuadroTexto 3"/>
          <p:cNvSpPr txBox="1"/>
          <p:nvPr/>
        </p:nvSpPr>
        <p:spPr>
          <a:xfrm>
            <a:off x="10064466" y="3013501"/>
            <a:ext cx="1698171" cy="830997"/>
          </a:xfrm>
          <a:prstGeom prst="rect">
            <a:avLst/>
          </a:prstGeom>
          <a:noFill/>
        </p:spPr>
        <p:txBody>
          <a:bodyPr wrap="square" rtlCol="0">
            <a:spAutoFit/>
          </a:bodyPr>
          <a:lstStyle/>
          <a:p>
            <a:r>
              <a:rPr lang="es-ES" sz="2400" b="1" dirty="0" err="1"/>
              <a:t>Only</a:t>
            </a:r>
            <a:r>
              <a:rPr lang="es-ES" sz="2400" b="1" dirty="0"/>
              <a:t> 2% of </a:t>
            </a:r>
            <a:r>
              <a:rPr lang="es-ES" sz="2400" b="1" dirty="0" err="1"/>
              <a:t>variance</a:t>
            </a:r>
            <a:endParaRPr lang="es-PE" sz="2400" b="1" dirty="0"/>
          </a:p>
        </p:txBody>
      </p:sp>
      <p:sp>
        <p:nvSpPr>
          <p:cNvPr id="2" name="TextBox 1">
            <a:extLst>
              <a:ext uri="{FF2B5EF4-FFF2-40B4-BE49-F238E27FC236}">
                <a16:creationId xmlns:a16="http://schemas.microsoft.com/office/drawing/2014/main" id="{053C1337-725F-4859-9792-377041C64CAA}"/>
              </a:ext>
            </a:extLst>
          </p:cNvPr>
          <p:cNvSpPr txBox="1"/>
          <p:nvPr/>
        </p:nvSpPr>
        <p:spPr>
          <a:xfrm>
            <a:off x="1002586" y="928384"/>
            <a:ext cx="10475181" cy="2031325"/>
          </a:xfrm>
          <a:prstGeom prst="rect">
            <a:avLst/>
          </a:prstGeom>
          <a:noFill/>
        </p:spPr>
        <p:txBody>
          <a:bodyPr wrap="square" rtlCol="0">
            <a:spAutoFit/>
          </a:bodyPr>
          <a:lstStyle/>
          <a:p>
            <a:r>
              <a:rPr lang="nl-NL" dirty="0"/>
              <a:t>By comparing just the week 201903 in a group that hasn’t received any mailing and the group that</a:t>
            </a:r>
          </a:p>
          <a:p>
            <a:r>
              <a:rPr lang="nl-NL" dirty="0"/>
              <a:t>received mailing in the 201903 week, we might see if </a:t>
            </a:r>
            <a:r>
              <a:rPr lang="nl-NL" i="1" dirty="0"/>
              <a:t>there is a difference in terms of </a:t>
            </a:r>
            <a:r>
              <a:rPr lang="nl-NL" b="1" i="1" dirty="0"/>
              <a:t>consistently inactive</a:t>
            </a:r>
          </a:p>
          <a:p>
            <a:r>
              <a:rPr lang="nl-NL" b="1" i="1" dirty="0"/>
              <a:t>Users </a:t>
            </a:r>
            <a:r>
              <a:rPr lang="nl-NL" i="1" dirty="0"/>
              <a:t>between the two groups or not</a:t>
            </a:r>
            <a:r>
              <a:rPr lang="nl-NL" dirty="0"/>
              <a:t>. </a:t>
            </a:r>
            <a:r>
              <a:rPr lang="nl-NL" sz="1800" dirty="0"/>
              <a:t>For </a:t>
            </a:r>
            <a:r>
              <a:rPr lang="nl-NL" sz="1800" dirty="0" err="1"/>
              <a:t>knowing</a:t>
            </a:r>
            <a:r>
              <a:rPr lang="nl-NL" sz="1800" dirty="0"/>
              <a:t> </a:t>
            </a:r>
            <a:r>
              <a:rPr lang="nl-NL" sz="1800" dirty="0" err="1"/>
              <a:t>so</a:t>
            </a:r>
            <a:r>
              <a:rPr lang="nl-NL" sz="1800" dirty="0"/>
              <a:t>, we </a:t>
            </a:r>
            <a:r>
              <a:rPr lang="nl-NL" sz="1800" dirty="0" err="1"/>
              <a:t>ran</a:t>
            </a:r>
            <a:r>
              <a:rPr lang="nl-NL" sz="1800" dirty="0"/>
              <a:t> a </a:t>
            </a:r>
            <a:r>
              <a:rPr lang="nl-NL" sz="1800" b="1" dirty="0"/>
              <a:t>Prop Z Test</a:t>
            </a:r>
            <a:r>
              <a:rPr lang="nl-NL" sz="1800" dirty="0"/>
              <a:t>, </a:t>
            </a:r>
            <a:r>
              <a:rPr lang="nl-NL" sz="1800" dirty="0" err="1"/>
              <a:t>so</a:t>
            </a:r>
            <a:r>
              <a:rPr lang="nl-NL" sz="1800" dirty="0"/>
              <a:t> we </a:t>
            </a:r>
            <a:r>
              <a:rPr lang="nl-NL" sz="1800" dirty="0" err="1"/>
              <a:t>can</a:t>
            </a:r>
            <a:r>
              <a:rPr lang="nl-NL" sz="1800" dirty="0"/>
              <a:t> </a:t>
            </a:r>
            <a:r>
              <a:rPr lang="nl-NL" sz="1800" dirty="0" err="1"/>
              <a:t>determine</a:t>
            </a:r>
            <a:r>
              <a:rPr lang="nl-NL" sz="1800" dirty="0"/>
              <a:t> </a:t>
            </a:r>
            <a:r>
              <a:rPr lang="nl-NL" sz="1800" dirty="0" err="1"/>
              <a:t>if</a:t>
            </a:r>
            <a:r>
              <a:rPr lang="nl-NL" sz="1800" dirty="0"/>
              <a:t> </a:t>
            </a:r>
            <a:r>
              <a:rPr lang="nl-NL" sz="1800" dirty="0" err="1"/>
              <a:t>groups</a:t>
            </a:r>
            <a:r>
              <a:rPr lang="nl-NL" sz="1800" dirty="0"/>
              <a:t> are different or </a:t>
            </a:r>
            <a:r>
              <a:rPr lang="nl-NL" sz="1800" dirty="0" err="1"/>
              <a:t>not</a:t>
            </a:r>
            <a:r>
              <a:rPr lang="nl-NL" sz="1800" dirty="0"/>
              <a:t>.</a:t>
            </a:r>
          </a:p>
          <a:p>
            <a:r>
              <a:rPr lang="nl-NL" sz="1800" dirty="0"/>
              <a:t>The p-</a:t>
            </a:r>
            <a:r>
              <a:rPr lang="nl-NL" sz="1800" dirty="0" err="1"/>
              <a:t>value</a:t>
            </a:r>
            <a:r>
              <a:rPr lang="nl-NL" sz="1800" dirty="0"/>
              <a:t> is 9.595 e-7 </a:t>
            </a:r>
            <a:r>
              <a:rPr lang="nl-NL" sz="1800" dirty="0" err="1"/>
              <a:t>which</a:t>
            </a:r>
            <a:r>
              <a:rPr lang="nl-NL" sz="1800" dirty="0"/>
              <a:t> is </a:t>
            </a:r>
            <a:r>
              <a:rPr lang="nl-NL" sz="1800" dirty="0" err="1"/>
              <a:t>less</a:t>
            </a:r>
            <a:r>
              <a:rPr lang="nl-NL" sz="1800" dirty="0"/>
              <a:t> </a:t>
            </a:r>
            <a:r>
              <a:rPr lang="nl-NL" sz="1800" dirty="0" err="1"/>
              <a:t>than</a:t>
            </a:r>
            <a:r>
              <a:rPr lang="nl-NL" sz="1800" dirty="0"/>
              <a:t> </a:t>
            </a:r>
            <a:r>
              <a:rPr lang="nl-NL" sz="1800" dirty="0" err="1"/>
              <a:t>the</a:t>
            </a:r>
            <a:r>
              <a:rPr lang="nl-NL" sz="1800" dirty="0"/>
              <a:t> </a:t>
            </a:r>
            <a:r>
              <a:rPr lang="nl-NL" sz="1800" dirty="0" err="1"/>
              <a:t>significance</a:t>
            </a:r>
            <a:r>
              <a:rPr lang="nl-NL" sz="1800" dirty="0"/>
              <a:t> level of 0.05. We </a:t>
            </a:r>
            <a:r>
              <a:rPr lang="nl-NL" sz="1800" dirty="0" err="1"/>
              <a:t>can</a:t>
            </a:r>
            <a:r>
              <a:rPr lang="nl-NL" sz="1800" dirty="0"/>
              <a:t> </a:t>
            </a:r>
            <a:r>
              <a:rPr lang="nl-NL" sz="1800" dirty="0" err="1"/>
              <a:t>conclude</a:t>
            </a:r>
            <a:r>
              <a:rPr lang="nl-NL" sz="1800" dirty="0"/>
              <a:t> </a:t>
            </a:r>
            <a:r>
              <a:rPr lang="nl-NL" sz="1800" dirty="0" err="1"/>
              <a:t>that</a:t>
            </a:r>
            <a:r>
              <a:rPr lang="nl-NL" sz="1800" dirty="0"/>
              <a:t> </a:t>
            </a:r>
            <a:r>
              <a:rPr lang="nl-NL" sz="1800" dirty="0" err="1"/>
              <a:t>the</a:t>
            </a:r>
            <a:r>
              <a:rPr lang="nl-NL" sz="1800" dirty="0"/>
              <a:t> </a:t>
            </a:r>
            <a:r>
              <a:rPr lang="nl-NL" sz="1800" dirty="0" err="1"/>
              <a:t>proportions</a:t>
            </a:r>
            <a:r>
              <a:rPr lang="nl-NL" sz="1800" dirty="0"/>
              <a:t> of </a:t>
            </a:r>
            <a:r>
              <a:rPr lang="nl-NL" sz="1800" dirty="0" err="1"/>
              <a:t>consistenly</a:t>
            </a:r>
            <a:r>
              <a:rPr lang="nl-NL" sz="1800" dirty="0"/>
              <a:t> </a:t>
            </a:r>
            <a:r>
              <a:rPr lang="nl-NL" sz="1800" dirty="0" err="1"/>
              <a:t>inactive</a:t>
            </a:r>
            <a:r>
              <a:rPr lang="nl-NL" sz="1800" dirty="0"/>
              <a:t> users are </a:t>
            </a:r>
            <a:r>
              <a:rPr lang="nl-NL" sz="1800" dirty="0" err="1"/>
              <a:t>significally</a:t>
            </a:r>
            <a:r>
              <a:rPr lang="nl-NL" sz="1800" dirty="0"/>
              <a:t> different in these </a:t>
            </a:r>
            <a:r>
              <a:rPr lang="nl-NL" sz="1800" dirty="0" err="1"/>
              <a:t>two</a:t>
            </a:r>
            <a:r>
              <a:rPr lang="nl-NL" sz="1800" dirty="0"/>
              <a:t> </a:t>
            </a:r>
            <a:r>
              <a:rPr lang="nl-NL" sz="1800" dirty="0" err="1"/>
              <a:t>groups</a:t>
            </a:r>
            <a:r>
              <a:rPr lang="nl-NL" sz="1800" dirty="0"/>
              <a:t>. </a:t>
            </a:r>
            <a:endParaRPr lang="nl-NL" dirty="0"/>
          </a:p>
          <a:p>
            <a:endParaRPr lang="nl-NL" dirty="0"/>
          </a:p>
        </p:txBody>
      </p:sp>
    </p:spTree>
    <p:extLst>
      <p:ext uri="{BB962C8B-B14F-4D97-AF65-F5344CB8AC3E}">
        <p14:creationId xmlns:p14="http://schemas.microsoft.com/office/powerpoint/2010/main" val="2993438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B7A7AC-CE28-411E-9D02-2D033AA2D51E}"/>
              </a:ext>
            </a:extLst>
          </p:cNvPr>
          <p:cNvSpPr>
            <a:spLocks noGrp="1"/>
          </p:cNvSpPr>
          <p:nvPr>
            <p:ph type="title"/>
          </p:nvPr>
        </p:nvSpPr>
        <p:spPr>
          <a:xfrm>
            <a:off x="838200" y="365125"/>
            <a:ext cx="10515600" cy="1013101"/>
          </a:xfrm>
        </p:spPr>
        <p:txBody>
          <a:bodyPr/>
          <a:lstStyle/>
          <a:p>
            <a:endParaRPr lang="en-US" dirty="0"/>
          </a:p>
        </p:txBody>
      </p:sp>
      <p:sp>
        <p:nvSpPr>
          <p:cNvPr id="3" name="Marcador de contenido 2">
            <a:extLst>
              <a:ext uri="{FF2B5EF4-FFF2-40B4-BE49-F238E27FC236}">
                <a16:creationId xmlns:a16="http://schemas.microsoft.com/office/drawing/2014/main" id="{0596AE5A-14C4-4E30-8351-3C0944298DB4}"/>
              </a:ext>
            </a:extLst>
          </p:cNvPr>
          <p:cNvSpPr>
            <a:spLocks noGrp="1"/>
          </p:cNvSpPr>
          <p:nvPr>
            <p:ph idx="1"/>
          </p:nvPr>
        </p:nvSpPr>
        <p:spPr/>
        <p:txBody>
          <a:bodyPr/>
          <a:lstStyle/>
          <a:p>
            <a:pPr algn="ctr"/>
            <a:endParaRPr lang="en-US" dirty="0"/>
          </a:p>
          <a:p>
            <a:pPr algn="ctr"/>
            <a:endParaRPr lang="en-US" dirty="0"/>
          </a:p>
          <a:p>
            <a:pPr algn="ctr"/>
            <a:r>
              <a:rPr lang="en-US" dirty="0"/>
              <a:t>RQ2: If reactivating consistently inactive users, how long has this impact been sustained (i.e. how many weeks)?</a:t>
            </a:r>
            <a:endParaRPr lang="es-PE" dirty="0"/>
          </a:p>
          <a:p>
            <a:pPr algn="ctr"/>
            <a:endParaRPr lang="en-US" dirty="0"/>
          </a:p>
        </p:txBody>
      </p:sp>
    </p:spTree>
    <p:extLst>
      <p:ext uri="{BB962C8B-B14F-4D97-AF65-F5344CB8AC3E}">
        <p14:creationId xmlns:p14="http://schemas.microsoft.com/office/powerpoint/2010/main" val="328025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3018625" y="2956868"/>
            <a:ext cx="5390476" cy="3409813"/>
          </a:xfrm>
          <a:prstGeom prst="rect">
            <a:avLst/>
          </a:prstGeom>
        </p:spPr>
      </p:pic>
      <p:sp>
        <p:nvSpPr>
          <p:cNvPr id="2" name="TextBox 1">
            <a:extLst>
              <a:ext uri="{FF2B5EF4-FFF2-40B4-BE49-F238E27FC236}">
                <a16:creationId xmlns:a16="http://schemas.microsoft.com/office/drawing/2014/main" id="{E0DD5A1A-39D9-443C-85C6-F992283C3224}"/>
              </a:ext>
            </a:extLst>
          </p:cNvPr>
          <p:cNvSpPr txBox="1"/>
          <p:nvPr/>
        </p:nvSpPr>
        <p:spPr>
          <a:xfrm>
            <a:off x="545515" y="888883"/>
            <a:ext cx="10890913" cy="1323439"/>
          </a:xfrm>
          <a:prstGeom prst="rect">
            <a:avLst/>
          </a:prstGeom>
          <a:noFill/>
        </p:spPr>
        <p:txBody>
          <a:bodyPr wrap="square" rtlCol="0">
            <a:spAutoFit/>
          </a:bodyPr>
          <a:lstStyle/>
          <a:p>
            <a:r>
              <a:rPr lang="nl-NL" sz="1600" dirty="0"/>
              <a:t>In order </a:t>
            </a:r>
            <a:r>
              <a:rPr lang="nl-NL" sz="1600" dirty="0" err="1"/>
              <a:t>to</a:t>
            </a:r>
            <a:r>
              <a:rPr lang="nl-NL" sz="1600" dirty="0"/>
              <a:t> </a:t>
            </a:r>
            <a:r>
              <a:rPr lang="nl-NL" sz="1600" dirty="0" err="1"/>
              <a:t>respond</a:t>
            </a:r>
            <a:r>
              <a:rPr lang="nl-NL" sz="1600" dirty="0"/>
              <a:t> </a:t>
            </a:r>
            <a:r>
              <a:rPr lang="nl-NL" sz="1600" b="1" dirty="0"/>
              <a:t>2nd question </a:t>
            </a:r>
            <a:r>
              <a:rPr lang="nl-NL" sz="1600" dirty="0" err="1"/>
              <a:t>the</a:t>
            </a:r>
            <a:r>
              <a:rPr lang="nl-NL" sz="1600" dirty="0"/>
              <a:t> </a:t>
            </a:r>
            <a:r>
              <a:rPr lang="nl-NL" sz="1600" dirty="0" err="1"/>
              <a:t>graph</a:t>
            </a:r>
            <a:r>
              <a:rPr lang="nl-NL" sz="1600" dirty="0"/>
              <a:t> below </a:t>
            </a:r>
            <a:r>
              <a:rPr lang="nl-NL" sz="1600" dirty="0" err="1"/>
              <a:t>tries</a:t>
            </a:r>
            <a:r>
              <a:rPr lang="nl-NL" sz="1600" dirty="0"/>
              <a:t> </a:t>
            </a:r>
            <a:r>
              <a:rPr lang="nl-NL" sz="1600" dirty="0" err="1"/>
              <a:t>to</a:t>
            </a:r>
            <a:r>
              <a:rPr lang="nl-NL" sz="1600" dirty="0"/>
              <a:t> </a:t>
            </a:r>
            <a:r>
              <a:rPr lang="nl-NL" sz="1600" dirty="0" err="1"/>
              <a:t>depicts</a:t>
            </a:r>
            <a:r>
              <a:rPr lang="nl-NL" sz="1600" dirty="0"/>
              <a:t> </a:t>
            </a:r>
            <a:r>
              <a:rPr lang="nl-NL" sz="1600" dirty="0" err="1"/>
              <a:t>what</a:t>
            </a:r>
            <a:r>
              <a:rPr lang="nl-NL" sz="1600" dirty="0"/>
              <a:t> </a:t>
            </a:r>
            <a:r>
              <a:rPr lang="nl-NL" sz="1600" dirty="0" err="1"/>
              <a:t>happened</a:t>
            </a:r>
            <a:r>
              <a:rPr lang="nl-NL" sz="1600" dirty="0"/>
              <a:t> </a:t>
            </a:r>
            <a:r>
              <a:rPr lang="nl-NL" sz="1600" dirty="0" err="1"/>
              <a:t>with</a:t>
            </a:r>
            <a:r>
              <a:rPr lang="nl-NL" sz="1600" dirty="0"/>
              <a:t> </a:t>
            </a:r>
            <a:r>
              <a:rPr lang="nl-NL" sz="1600" dirty="0" err="1"/>
              <a:t>the</a:t>
            </a:r>
            <a:r>
              <a:rPr lang="nl-NL" sz="1600" dirty="0"/>
              <a:t> mailing input. </a:t>
            </a:r>
          </a:p>
          <a:p>
            <a:r>
              <a:rPr lang="nl-NL" sz="1600" dirty="0"/>
              <a:t>First off, </a:t>
            </a:r>
            <a:r>
              <a:rPr lang="nl-NL" sz="1600" b="1" dirty="0"/>
              <a:t>week1 </a:t>
            </a:r>
            <a:r>
              <a:rPr lang="nl-NL" sz="1600" b="1" dirty="0" err="1"/>
              <a:t>corresponds</a:t>
            </a:r>
            <a:r>
              <a:rPr lang="nl-NL" sz="1600" b="1" dirty="0"/>
              <a:t> </a:t>
            </a:r>
            <a:r>
              <a:rPr lang="nl-NL" sz="1600" b="1" dirty="0" err="1"/>
              <a:t>to</a:t>
            </a:r>
            <a:r>
              <a:rPr lang="nl-NL" sz="1600" b="1" dirty="0"/>
              <a:t> </a:t>
            </a:r>
            <a:r>
              <a:rPr lang="nl-NL" sz="1600" b="1" dirty="0" err="1"/>
              <a:t>the</a:t>
            </a:r>
            <a:r>
              <a:rPr lang="nl-NL" sz="1600" b="1" dirty="0"/>
              <a:t> 1st week of </a:t>
            </a:r>
            <a:r>
              <a:rPr lang="nl-NL" sz="1600" b="1" dirty="0" err="1"/>
              <a:t>receiving</a:t>
            </a:r>
            <a:r>
              <a:rPr lang="nl-NL" sz="1600" b="1" dirty="0"/>
              <a:t> mailing, </a:t>
            </a:r>
            <a:r>
              <a:rPr lang="nl-NL" sz="1600" b="1" dirty="0" err="1"/>
              <a:t>so</a:t>
            </a:r>
            <a:r>
              <a:rPr lang="nl-NL" sz="1600" b="1" dirty="0"/>
              <a:t> </a:t>
            </a:r>
            <a:r>
              <a:rPr lang="nl-NL" sz="1600" b="1" dirty="0" err="1"/>
              <a:t>its</a:t>
            </a:r>
            <a:r>
              <a:rPr lang="nl-NL" sz="1600" b="1" dirty="0"/>
              <a:t> 201903</a:t>
            </a:r>
            <a:r>
              <a:rPr lang="nl-NL" sz="1600" dirty="0"/>
              <a:t>. Week 2, Week 3 </a:t>
            </a:r>
            <a:r>
              <a:rPr lang="nl-NL" sz="1600" dirty="0" err="1"/>
              <a:t>and</a:t>
            </a:r>
            <a:r>
              <a:rPr lang="nl-NL" sz="1600" dirty="0"/>
              <a:t> </a:t>
            </a:r>
            <a:r>
              <a:rPr lang="nl-NL" sz="1600" dirty="0" err="1"/>
              <a:t>so</a:t>
            </a:r>
            <a:r>
              <a:rPr lang="nl-NL" sz="1600" dirty="0"/>
              <a:t> </a:t>
            </a:r>
            <a:r>
              <a:rPr lang="nl-NL" sz="1600" dirty="0" err="1"/>
              <a:t>forth</a:t>
            </a:r>
            <a:r>
              <a:rPr lang="nl-NL" sz="1600" dirty="0"/>
              <a:t> </a:t>
            </a:r>
          </a:p>
          <a:p>
            <a:r>
              <a:rPr lang="nl-NL" sz="1600" dirty="0" err="1"/>
              <a:t>correspond</a:t>
            </a:r>
            <a:r>
              <a:rPr lang="nl-NL" sz="1600" dirty="0"/>
              <a:t> </a:t>
            </a:r>
            <a:r>
              <a:rPr lang="nl-NL" sz="1600" dirty="0" err="1"/>
              <a:t>to</a:t>
            </a:r>
            <a:r>
              <a:rPr lang="nl-NL" sz="1600" dirty="0"/>
              <a:t> 201904, 201905 </a:t>
            </a:r>
            <a:r>
              <a:rPr lang="nl-NL" sz="1600" dirty="0" err="1"/>
              <a:t>and</a:t>
            </a:r>
            <a:r>
              <a:rPr lang="nl-NL" sz="1600" dirty="0"/>
              <a:t> </a:t>
            </a:r>
            <a:r>
              <a:rPr lang="nl-NL" sz="1600" dirty="0" err="1"/>
              <a:t>so</a:t>
            </a:r>
            <a:r>
              <a:rPr lang="nl-NL" sz="1600" dirty="0"/>
              <a:t> on. </a:t>
            </a:r>
          </a:p>
          <a:p>
            <a:r>
              <a:rPr lang="nl-NL" sz="1600" dirty="0"/>
              <a:t>Even though we have noticed  that, indeed, the numbers of inactive users dropped due to the mailing effect, this ouput only lasts one week and  then the number of inactive users goes up for the upcoming weeks.  </a:t>
            </a:r>
            <a:r>
              <a:rPr lang="nl-NL" sz="1600" dirty="0" err="1"/>
              <a:t>This</a:t>
            </a:r>
            <a:r>
              <a:rPr lang="nl-NL" sz="1600" dirty="0"/>
              <a:t> </a:t>
            </a:r>
            <a:r>
              <a:rPr lang="nl-NL" sz="1600" dirty="0" err="1"/>
              <a:t>can</a:t>
            </a:r>
            <a:r>
              <a:rPr lang="nl-NL" sz="1600" dirty="0"/>
              <a:t> </a:t>
            </a:r>
            <a:r>
              <a:rPr lang="nl-NL" sz="1600" dirty="0" err="1"/>
              <a:t>be</a:t>
            </a:r>
            <a:r>
              <a:rPr lang="nl-NL" sz="1600" dirty="0"/>
              <a:t> </a:t>
            </a:r>
            <a:r>
              <a:rPr lang="nl-NL" sz="1600" dirty="0" err="1"/>
              <a:t>seen</a:t>
            </a:r>
            <a:r>
              <a:rPr lang="nl-NL" sz="1600" dirty="0"/>
              <a:t> in </a:t>
            </a:r>
            <a:r>
              <a:rPr lang="nl-NL" sz="1600" dirty="0" err="1"/>
              <a:t>the</a:t>
            </a:r>
            <a:r>
              <a:rPr lang="nl-NL" sz="1600" dirty="0"/>
              <a:t> </a:t>
            </a:r>
            <a:r>
              <a:rPr lang="nl-NL" sz="1600" dirty="0" err="1"/>
              <a:t>graph</a:t>
            </a:r>
            <a:r>
              <a:rPr lang="nl-NL" sz="1600" dirty="0"/>
              <a:t> below </a:t>
            </a:r>
          </a:p>
        </p:txBody>
      </p:sp>
    </p:spTree>
    <p:extLst>
      <p:ext uri="{BB962C8B-B14F-4D97-AF65-F5344CB8AC3E}">
        <p14:creationId xmlns:p14="http://schemas.microsoft.com/office/powerpoint/2010/main" val="1713195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950386" y="2020931"/>
            <a:ext cx="5390476" cy="3389344"/>
          </a:xfrm>
          <a:prstGeom prst="rect">
            <a:avLst/>
          </a:prstGeom>
        </p:spPr>
      </p:pic>
      <p:sp>
        <p:nvSpPr>
          <p:cNvPr id="3" name="TextBox 2">
            <a:extLst>
              <a:ext uri="{FF2B5EF4-FFF2-40B4-BE49-F238E27FC236}">
                <a16:creationId xmlns:a16="http://schemas.microsoft.com/office/drawing/2014/main" id="{5986BFD2-F7E6-4970-8DE5-1C60B47E9C89}"/>
              </a:ext>
            </a:extLst>
          </p:cNvPr>
          <p:cNvSpPr txBox="1"/>
          <p:nvPr/>
        </p:nvSpPr>
        <p:spPr>
          <a:xfrm>
            <a:off x="1119116" y="627797"/>
            <a:ext cx="9648968" cy="923330"/>
          </a:xfrm>
          <a:prstGeom prst="rect">
            <a:avLst/>
          </a:prstGeom>
          <a:noFill/>
        </p:spPr>
        <p:txBody>
          <a:bodyPr wrap="square" rtlCol="0">
            <a:spAutoFit/>
          </a:bodyPr>
          <a:lstStyle/>
          <a:p>
            <a:r>
              <a:rPr lang="nl-NL" dirty="0"/>
              <a:t>Worth </a:t>
            </a:r>
            <a:r>
              <a:rPr lang="nl-NL" dirty="0" err="1"/>
              <a:t>to</a:t>
            </a:r>
            <a:r>
              <a:rPr lang="nl-NL" dirty="0"/>
              <a:t> </a:t>
            </a:r>
            <a:r>
              <a:rPr lang="nl-NL" dirty="0" err="1"/>
              <a:t>notice</a:t>
            </a:r>
            <a:r>
              <a:rPr lang="nl-NL" dirty="0"/>
              <a:t> </a:t>
            </a:r>
            <a:r>
              <a:rPr lang="nl-NL" dirty="0" err="1"/>
              <a:t>that</a:t>
            </a:r>
            <a:r>
              <a:rPr lang="nl-NL" dirty="0"/>
              <a:t> </a:t>
            </a:r>
            <a:r>
              <a:rPr lang="nl-NL" dirty="0" err="1"/>
              <a:t>the</a:t>
            </a:r>
            <a:r>
              <a:rPr lang="nl-NL" dirty="0"/>
              <a:t> </a:t>
            </a:r>
            <a:r>
              <a:rPr lang="nl-NL" dirty="0" err="1"/>
              <a:t>average</a:t>
            </a:r>
            <a:r>
              <a:rPr lang="nl-NL" dirty="0"/>
              <a:t> (</a:t>
            </a:r>
            <a:r>
              <a:rPr lang="nl-NL" dirty="0" err="1"/>
              <a:t>mean</a:t>
            </a:r>
            <a:r>
              <a:rPr lang="nl-NL" dirty="0"/>
              <a:t>) </a:t>
            </a:r>
            <a:r>
              <a:rPr lang="nl-NL" dirty="0" err="1"/>
              <a:t>logindays</a:t>
            </a:r>
            <a:r>
              <a:rPr lang="nl-NL" dirty="0"/>
              <a:t> starts </a:t>
            </a:r>
            <a:r>
              <a:rPr lang="nl-NL" dirty="0" err="1"/>
              <a:t>to</a:t>
            </a:r>
            <a:r>
              <a:rPr lang="nl-NL" dirty="0"/>
              <a:t> </a:t>
            </a:r>
            <a:r>
              <a:rPr lang="nl-NL" dirty="0" err="1"/>
              <a:t>decrease</a:t>
            </a:r>
            <a:r>
              <a:rPr lang="nl-NL" dirty="0"/>
              <a:t> as long as we move </a:t>
            </a:r>
            <a:r>
              <a:rPr lang="nl-NL" dirty="0" err="1"/>
              <a:t>onto</a:t>
            </a:r>
            <a:r>
              <a:rPr lang="nl-NL" dirty="0"/>
              <a:t> </a:t>
            </a:r>
            <a:r>
              <a:rPr lang="nl-NL" dirty="0" err="1"/>
              <a:t>upcoming</a:t>
            </a:r>
            <a:r>
              <a:rPr lang="nl-NL" dirty="0"/>
              <a:t> weeks; a</a:t>
            </a:r>
            <a:r>
              <a:rPr lang="en-US" dirty="0"/>
              <a:t>round Week 5, the average login days started to decline, which contributes to the argument that the intervention effect last for 5 to 6 weeks</a:t>
            </a:r>
            <a:r>
              <a:rPr lang="nl-NL" dirty="0"/>
              <a:t> </a:t>
            </a:r>
          </a:p>
        </p:txBody>
      </p:sp>
    </p:spTree>
    <p:extLst>
      <p:ext uri="{BB962C8B-B14F-4D97-AF65-F5344CB8AC3E}">
        <p14:creationId xmlns:p14="http://schemas.microsoft.com/office/powerpoint/2010/main" val="3865516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154C7-1CAC-4748-9E9E-0B93F0548AC1}"/>
              </a:ext>
            </a:extLst>
          </p:cNvPr>
          <p:cNvSpPr>
            <a:spLocks noGrp="1"/>
          </p:cNvSpPr>
          <p:nvPr>
            <p:ph type="title"/>
          </p:nvPr>
        </p:nvSpPr>
        <p:spPr>
          <a:xfrm>
            <a:off x="838200" y="365125"/>
            <a:ext cx="10515600" cy="867327"/>
          </a:xfrm>
        </p:spPr>
        <p:txBody>
          <a:bodyPr/>
          <a:lstStyle/>
          <a:p>
            <a:r>
              <a:rPr lang="en-US" dirty="0"/>
              <a:t>Conclusions</a:t>
            </a:r>
          </a:p>
        </p:txBody>
      </p:sp>
      <p:sp>
        <p:nvSpPr>
          <p:cNvPr id="3" name="Marcador de contenido 2">
            <a:extLst>
              <a:ext uri="{FF2B5EF4-FFF2-40B4-BE49-F238E27FC236}">
                <a16:creationId xmlns:a16="http://schemas.microsoft.com/office/drawing/2014/main" id="{43FAE78D-A98C-4D77-9C7F-25CF138E496B}"/>
              </a:ext>
            </a:extLst>
          </p:cNvPr>
          <p:cNvSpPr>
            <a:spLocks noGrp="1"/>
          </p:cNvSpPr>
          <p:nvPr>
            <p:ph idx="1"/>
          </p:nvPr>
        </p:nvSpPr>
        <p:spPr>
          <a:xfrm>
            <a:off x="838200" y="1378226"/>
            <a:ext cx="10515600" cy="4798737"/>
          </a:xfrm>
        </p:spPr>
        <p:txBody>
          <a:bodyPr>
            <a:noAutofit/>
          </a:bodyPr>
          <a:lstStyle/>
          <a:p>
            <a:r>
              <a:rPr lang="en-US" sz="2000" dirty="0"/>
              <a:t>First off, given the results of the Prop Z Test, we can conclude that there are differences between the group of consistently inactive users that got the mail compared to the ones that did not. </a:t>
            </a:r>
            <a:endParaRPr lang="es-PE" sz="2000" dirty="0"/>
          </a:p>
          <a:p>
            <a:r>
              <a:rPr lang="en-US" sz="2000" dirty="0"/>
              <a:t>However, given the second question, we can see that the effect of become more active in the game is not lasting that long for those that got the mail. We can see that in graphs : Inactive Users weekly evolution and </a:t>
            </a:r>
            <a:r>
              <a:rPr lang="en-US" sz="2000" dirty="0" err="1"/>
              <a:t>Logindays</a:t>
            </a:r>
            <a:r>
              <a:rPr lang="en-US" sz="2000" dirty="0"/>
              <a:t> weekly average evolution. </a:t>
            </a:r>
            <a:endParaRPr lang="es-PE" sz="2000" dirty="0"/>
          </a:p>
          <a:p>
            <a:r>
              <a:rPr lang="en-US" sz="2000" dirty="0"/>
              <a:t>Third, I think is important to getting to know who are the consistently inactive users (regardless of the mailing). Other features like the </a:t>
            </a:r>
            <a:r>
              <a:rPr lang="en-US" sz="2000" dirty="0" err="1"/>
              <a:t>weeksinceregistration</a:t>
            </a:r>
            <a:r>
              <a:rPr lang="en-US" sz="2000" dirty="0"/>
              <a:t> can tell us more about how they behave (the old the member the less consistently inactive?) and the </a:t>
            </a:r>
            <a:r>
              <a:rPr lang="en-US" sz="2000" dirty="0" err="1"/>
              <a:t>educationaclass</a:t>
            </a:r>
            <a:r>
              <a:rPr lang="en-US" sz="2000" dirty="0"/>
              <a:t> (the ones that belong to </a:t>
            </a:r>
            <a:r>
              <a:rPr lang="en-US" sz="2000" dirty="0" err="1"/>
              <a:t>classlevel</a:t>
            </a:r>
            <a:r>
              <a:rPr lang="en-US" sz="2000" dirty="0"/>
              <a:t> 7 are more consistently inactive that the lower classes?) </a:t>
            </a:r>
            <a:endParaRPr lang="es-PE" sz="2000" dirty="0"/>
          </a:p>
          <a:p>
            <a:endParaRPr lang="en-US" sz="2000" dirty="0"/>
          </a:p>
        </p:txBody>
      </p:sp>
    </p:spTree>
    <p:extLst>
      <p:ext uri="{BB962C8B-B14F-4D97-AF65-F5344CB8AC3E}">
        <p14:creationId xmlns:p14="http://schemas.microsoft.com/office/powerpoint/2010/main" val="361551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97AEBF8F-2072-467A-828A-BF34A791E28B}"/>
              </a:ext>
            </a:extLst>
          </p:cNvPr>
          <p:cNvSpPr>
            <a:spLocks noGrp="1"/>
          </p:cNvSpPr>
          <p:nvPr>
            <p:ph type="title"/>
          </p:nvPr>
        </p:nvSpPr>
        <p:spPr>
          <a:xfrm>
            <a:off x="838200" y="365125"/>
            <a:ext cx="10515600" cy="854075"/>
          </a:xfrm>
        </p:spPr>
        <p:txBody>
          <a:bodyPr/>
          <a:lstStyle/>
          <a:p>
            <a:endParaRPr lang="en-US"/>
          </a:p>
        </p:txBody>
      </p:sp>
      <p:sp>
        <p:nvSpPr>
          <p:cNvPr id="8" name="Rectángulo 7">
            <a:extLst>
              <a:ext uri="{FF2B5EF4-FFF2-40B4-BE49-F238E27FC236}">
                <a16:creationId xmlns:a16="http://schemas.microsoft.com/office/drawing/2014/main" id="{8AECED61-D66C-4A8C-9673-51A7112575EB}"/>
              </a:ext>
            </a:extLst>
          </p:cNvPr>
          <p:cNvSpPr/>
          <p:nvPr/>
        </p:nvSpPr>
        <p:spPr>
          <a:xfrm>
            <a:off x="838199" y="1709531"/>
            <a:ext cx="9418983" cy="2308324"/>
          </a:xfrm>
          <a:prstGeom prst="rect">
            <a:avLst/>
          </a:prstGeom>
        </p:spPr>
        <p:txBody>
          <a:bodyPr wrap="square">
            <a:spAutoFit/>
          </a:bodyPr>
          <a:lstStyle/>
          <a:p>
            <a:pPr marL="285750" indent="-285750">
              <a:buFont typeface="Arial" panose="020B0604020202020204" pitchFamily="34" charset="0"/>
              <a:buChar char="•"/>
            </a:pPr>
            <a:r>
              <a:rPr lang="en-US" dirty="0"/>
              <a:t>Fourth, I may want to stress out that one marketing activity </a:t>
            </a:r>
            <a:r>
              <a:rPr lang="en-US" dirty="0" err="1"/>
              <a:t>shouldnt</a:t>
            </a:r>
            <a:r>
              <a:rPr lang="en-US" dirty="0"/>
              <a:t> has been thought as a solely single action that is going to has a lasting impact on a specific target. </a:t>
            </a:r>
            <a:endParaRPr lang="es-PE"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may want to explore if this mailing was more useful (engage longer) in other type of user (</a:t>
            </a:r>
            <a:r>
              <a:rPr lang="en-US" dirty="0" err="1"/>
              <a:t>i.e</a:t>
            </a:r>
            <a:r>
              <a:rPr lang="en-US" dirty="0"/>
              <a:t> inconsistently inactive?) so we don’t discard the strategy. </a:t>
            </a:r>
            <a:endParaRPr lang="es-PE"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Lastly, we can arrange focus groups with consistently inactive users so they can tell us what aspects they did not find attractive in the game. </a:t>
            </a:r>
            <a:endParaRPr lang="es-PE" dirty="0"/>
          </a:p>
        </p:txBody>
      </p:sp>
    </p:spTree>
    <p:extLst>
      <p:ext uri="{BB962C8B-B14F-4D97-AF65-F5344CB8AC3E}">
        <p14:creationId xmlns:p14="http://schemas.microsoft.com/office/powerpoint/2010/main" val="2461304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E635B3-5543-42E6-910E-6E12408AF705}"/>
              </a:ext>
            </a:extLst>
          </p:cNvPr>
          <p:cNvSpPr>
            <a:spLocks noGrp="1"/>
          </p:cNvSpPr>
          <p:nvPr>
            <p:ph type="title"/>
          </p:nvPr>
        </p:nvSpPr>
        <p:spPr>
          <a:xfrm>
            <a:off x="838200" y="365126"/>
            <a:ext cx="10515600" cy="589032"/>
          </a:xfrm>
        </p:spPr>
        <p:txBody>
          <a:bodyPr>
            <a:normAutofit fontScale="90000"/>
          </a:bodyPr>
          <a:lstStyle/>
          <a:p>
            <a:endParaRPr lang="en-US" dirty="0"/>
          </a:p>
        </p:txBody>
      </p:sp>
      <p:sp>
        <p:nvSpPr>
          <p:cNvPr id="3" name="Marcador de contenido 2">
            <a:extLst>
              <a:ext uri="{FF2B5EF4-FFF2-40B4-BE49-F238E27FC236}">
                <a16:creationId xmlns:a16="http://schemas.microsoft.com/office/drawing/2014/main" id="{DC593186-A902-4F5B-9839-47D9CAA7859A}"/>
              </a:ext>
            </a:extLst>
          </p:cNvPr>
          <p:cNvSpPr>
            <a:spLocks noGrp="1"/>
          </p:cNvSpPr>
          <p:nvPr>
            <p:ph idx="1"/>
          </p:nvPr>
        </p:nvSpPr>
        <p:spPr>
          <a:xfrm>
            <a:off x="838200" y="1072038"/>
            <a:ext cx="10515600" cy="5420836"/>
          </a:xfrm>
        </p:spPr>
        <p:txBody>
          <a:bodyPr/>
          <a:lstStyle/>
          <a:p>
            <a:r>
              <a:rPr lang="en-US" sz="2000" dirty="0"/>
              <a:t>Treasure island dataset contains variables that are meant to analyze the impact of the mailing. As follow the content of the dataset:</a:t>
            </a:r>
          </a:p>
          <a:p>
            <a:endParaRPr lang="en-US" dirty="0"/>
          </a:p>
        </p:txBody>
      </p:sp>
      <p:pic>
        <p:nvPicPr>
          <p:cNvPr id="4" name="Imagen 3">
            <a:extLst>
              <a:ext uri="{FF2B5EF4-FFF2-40B4-BE49-F238E27FC236}">
                <a16:creationId xmlns:a16="http://schemas.microsoft.com/office/drawing/2014/main" id="{6556BDED-0C7D-4B4E-898E-450AD01DA46A}"/>
              </a:ext>
            </a:extLst>
          </p:cNvPr>
          <p:cNvPicPr>
            <a:picLocks noChangeAspect="1"/>
          </p:cNvPicPr>
          <p:nvPr/>
        </p:nvPicPr>
        <p:blipFill>
          <a:blip r:embed="rId2"/>
          <a:stretch>
            <a:fillRect/>
          </a:stretch>
        </p:blipFill>
        <p:spPr>
          <a:xfrm>
            <a:off x="2687703" y="1740326"/>
            <a:ext cx="5767185" cy="4594213"/>
          </a:xfrm>
          <a:prstGeom prst="rect">
            <a:avLst/>
          </a:prstGeom>
        </p:spPr>
      </p:pic>
    </p:spTree>
    <p:extLst>
      <p:ext uri="{BB962C8B-B14F-4D97-AF65-F5344CB8AC3E}">
        <p14:creationId xmlns:p14="http://schemas.microsoft.com/office/powerpoint/2010/main" val="55257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4C134A-3D6F-4A6D-BCDB-ED6CDFF50150}"/>
              </a:ext>
            </a:extLst>
          </p:cNvPr>
          <p:cNvSpPr>
            <a:spLocks noGrp="1"/>
          </p:cNvSpPr>
          <p:nvPr>
            <p:ph type="title"/>
          </p:nvPr>
        </p:nvSpPr>
        <p:spPr>
          <a:xfrm>
            <a:off x="838200" y="365125"/>
            <a:ext cx="10515600" cy="732155"/>
          </a:xfrm>
        </p:spPr>
        <p:txBody>
          <a:bodyPr/>
          <a:lstStyle/>
          <a:p>
            <a:endParaRPr lang="en-US" dirty="0"/>
          </a:p>
        </p:txBody>
      </p:sp>
      <p:sp>
        <p:nvSpPr>
          <p:cNvPr id="3" name="Marcador de contenido 2">
            <a:extLst>
              <a:ext uri="{FF2B5EF4-FFF2-40B4-BE49-F238E27FC236}">
                <a16:creationId xmlns:a16="http://schemas.microsoft.com/office/drawing/2014/main" id="{6CBC6DE2-3575-4DA6-B36C-8C8E7233FCD3}"/>
              </a:ext>
            </a:extLst>
          </p:cNvPr>
          <p:cNvSpPr>
            <a:spLocks noGrp="1"/>
          </p:cNvSpPr>
          <p:nvPr>
            <p:ph idx="1"/>
          </p:nvPr>
        </p:nvSpPr>
        <p:spPr>
          <a:xfrm>
            <a:off x="838200" y="1402080"/>
            <a:ext cx="10515600" cy="4774883"/>
          </a:xfrm>
        </p:spPr>
        <p:txBody>
          <a:bodyPr/>
          <a:lstStyle/>
          <a:p>
            <a:endParaRPr lang="en-US" dirty="0"/>
          </a:p>
          <a:p>
            <a:pPr marL="0" indent="0">
              <a:buNone/>
            </a:pPr>
            <a:endParaRPr lang="en-US" dirty="0"/>
          </a:p>
          <a:p>
            <a:r>
              <a:rPr lang="en-US" dirty="0"/>
              <a:t>There are two questions that have arisen given this scenario:</a:t>
            </a:r>
          </a:p>
          <a:p>
            <a:endParaRPr lang="en-US" dirty="0"/>
          </a:p>
          <a:p>
            <a:pPr lvl="1"/>
            <a:r>
              <a:rPr lang="en-US" dirty="0"/>
              <a:t>Has the mailing been successful in reactivating consistently inactive users?</a:t>
            </a:r>
          </a:p>
          <a:p>
            <a:pPr marL="457200" lvl="1" indent="0">
              <a:buNone/>
            </a:pPr>
            <a:endParaRPr lang="es-PE" dirty="0"/>
          </a:p>
          <a:p>
            <a:pPr lvl="1"/>
            <a:r>
              <a:rPr lang="en-US" dirty="0"/>
              <a:t>If so, how long has this impact been sustained (i.e. how many weeks)?</a:t>
            </a:r>
            <a:endParaRPr lang="es-PE" dirty="0"/>
          </a:p>
          <a:p>
            <a:endParaRPr lang="en-US" dirty="0"/>
          </a:p>
        </p:txBody>
      </p:sp>
    </p:spTree>
    <p:extLst>
      <p:ext uri="{BB962C8B-B14F-4D97-AF65-F5344CB8AC3E}">
        <p14:creationId xmlns:p14="http://schemas.microsoft.com/office/powerpoint/2010/main" val="864229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F0DA97-003B-44AE-974D-BA637B2584F3}"/>
              </a:ext>
            </a:extLst>
          </p:cNvPr>
          <p:cNvSpPr>
            <a:spLocks noGrp="1"/>
          </p:cNvSpPr>
          <p:nvPr>
            <p:ph type="title"/>
          </p:nvPr>
        </p:nvSpPr>
        <p:spPr>
          <a:xfrm>
            <a:off x="838200" y="365126"/>
            <a:ext cx="10515600" cy="642040"/>
          </a:xfrm>
        </p:spPr>
        <p:txBody>
          <a:bodyPr>
            <a:normAutofit fontScale="90000"/>
          </a:bodyPr>
          <a:lstStyle/>
          <a:p>
            <a:r>
              <a:rPr lang="en-US" dirty="0"/>
              <a:t>Approach</a:t>
            </a:r>
          </a:p>
        </p:txBody>
      </p:sp>
      <p:sp>
        <p:nvSpPr>
          <p:cNvPr id="3" name="Marcador de contenido 2">
            <a:extLst>
              <a:ext uri="{FF2B5EF4-FFF2-40B4-BE49-F238E27FC236}">
                <a16:creationId xmlns:a16="http://schemas.microsoft.com/office/drawing/2014/main" id="{2AF77DAC-A8D5-4323-8A60-128CC497BF1B}"/>
              </a:ext>
            </a:extLst>
          </p:cNvPr>
          <p:cNvSpPr>
            <a:spLocks noGrp="1"/>
          </p:cNvSpPr>
          <p:nvPr>
            <p:ph idx="1"/>
          </p:nvPr>
        </p:nvSpPr>
        <p:spPr>
          <a:xfrm>
            <a:off x="838200" y="1417983"/>
            <a:ext cx="10515600" cy="4758980"/>
          </a:xfrm>
        </p:spPr>
        <p:txBody>
          <a:bodyPr/>
          <a:lstStyle/>
          <a:p>
            <a:pPr lvl="0"/>
            <a:r>
              <a:rPr lang="nl-NL" sz="1800" dirty="0"/>
              <a:t>This is an impact evaluation study. We may want to see the effect of the mailing strategy over </a:t>
            </a:r>
            <a:r>
              <a:rPr lang="nl-NL" sz="1800" i="1" dirty="0"/>
              <a:t>consistenly inactive users</a:t>
            </a:r>
            <a:endParaRPr lang="es-PE" sz="1800" dirty="0"/>
          </a:p>
          <a:p>
            <a:r>
              <a:rPr lang="en-US" sz="1800" dirty="0"/>
              <a:t>First variable to take into account is if the user received a mailing or not (</a:t>
            </a:r>
            <a:r>
              <a:rPr lang="en-US" sz="1800" b="1" i="1" dirty="0" err="1"/>
              <a:t>receivedMailing</a:t>
            </a:r>
            <a:r>
              <a:rPr lang="en-US" sz="1800" dirty="0"/>
              <a:t>). So that is going to help us to split the data in a Control and Experimental Group (if they got the mail they belong to experimental group, otherwise they are Control). </a:t>
            </a:r>
            <a:endParaRPr lang="es-PE" sz="1800" dirty="0"/>
          </a:p>
          <a:p>
            <a:r>
              <a:rPr lang="en-US" sz="1800" dirty="0"/>
              <a:t>Second variable to consider is the week number </a:t>
            </a:r>
            <a:r>
              <a:rPr lang="en-US" sz="1800" b="1" i="1" dirty="0"/>
              <a:t>(</a:t>
            </a:r>
            <a:r>
              <a:rPr lang="en-US" sz="1800" b="1" i="1" dirty="0" err="1"/>
              <a:t>weeknum</a:t>
            </a:r>
            <a:r>
              <a:rPr lang="en-US" sz="1800" b="1" i="1" dirty="0"/>
              <a:t>). </a:t>
            </a:r>
            <a:r>
              <a:rPr lang="en-US" sz="1800" dirty="0"/>
              <a:t>The mailing was sent on 201903 week and our data set contain the following weeks: </a:t>
            </a:r>
            <a:endParaRPr lang="es-PE" sz="1800" dirty="0"/>
          </a:p>
          <a:p>
            <a:endParaRPr lang="en-US" dirty="0"/>
          </a:p>
        </p:txBody>
      </p:sp>
      <p:pic>
        <p:nvPicPr>
          <p:cNvPr id="4" name="Imagen 3">
            <a:extLst>
              <a:ext uri="{FF2B5EF4-FFF2-40B4-BE49-F238E27FC236}">
                <a16:creationId xmlns:a16="http://schemas.microsoft.com/office/drawing/2014/main" id="{3EA31950-5C46-403B-83E4-4A967317C007}"/>
              </a:ext>
            </a:extLst>
          </p:cNvPr>
          <p:cNvPicPr/>
          <p:nvPr/>
        </p:nvPicPr>
        <p:blipFill>
          <a:blip r:embed="rId2"/>
          <a:stretch>
            <a:fillRect/>
          </a:stretch>
        </p:blipFill>
        <p:spPr>
          <a:xfrm>
            <a:off x="4139234" y="3790847"/>
            <a:ext cx="2115792" cy="2172322"/>
          </a:xfrm>
          <a:prstGeom prst="rect">
            <a:avLst/>
          </a:prstGeom>
        </p:spPr>
      </p:pic>
    </p:spTree>
    <p:extLst>
      <p:ext uri="{BB962C8B-B14F-4D97-AF65-F5344CB8AC3E}">
        <p14:creationId xmlns:p14="http://schemas.microsoft.com/office/powerpoint/2010/main" val="47609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5FC1B-5F4B-4C7F-AC25-A5733ED8AD42}"/>
              </a:ext>
            </a:extLst>
          </p:cNvPr>
          <p:cNvSpPr>
            <a:spLocks noGrp="1"/>
          </p:cNvSpPr>
          <p:nvPr>
            <p:ph type="title"/>
          </p:nvPr>
        </p:nvSpPr>
        <p:spPr>
          <a:xfrm>
            <a:off x="838200" y="365126"/>
            <a:ext cx="10515600" cy="628788"/>
          </a:xfrm>
        </p:spPr>
        <p:txBody>
          <a:bodyPr>
            <a:normAutofit fontScale="90000"/>
          </a:bodyPr>
          <a:lstStyle/>
          <a:p>
            <a:endParaRPr lang="en-US" dirty="0"/>
          </a:p>
        </p:txBody>
      </p:sp>
      <p:sp>
        <p:nvSpPr>
          <p:cNvPr id="3" name="Marcador de contenido 2">
            <a:extLst>
              <a:ext uri="{FF2B5EF4-FFF2-40B4-BE49-F238E27FC236}">
                <a16:creationId xmlns:a16="http://schemas.microsoft.com/office/drawing/2014/main" id="{D218A3F4-267C-48B8-8172-44FD1D6C8314}"/>
              </a:ext>
            </a:extLst>
          </p:cNvPr>
          <p:cNvSpPr>
            <a:spLocks noGrp="1"/>
          </p:cNvSpPr>
          <p:nvPr>
            <p:ph idx="1"/>
          </p:nvPr>
        </p:nvSpPr>
        <p:spPr>
          <a:xfrm>
            <a:off x="838200" y="1444487"/>
            <a:ext cx="10515600" cy="4732476"/>
          </a:xfrm>
        </p:spPr>
        <p:txBody>
          <a:bodyPr>
            <a:normAutofit/>
          </a:bodyPr>
          <a:lstStyle/>
          <a:p>
            <a:r>
              <a:rPr lang="en-US" sz="2000" dirty="0"/>
              <a:t>The week number is going to determine a pre and post scenario (before and after receiving the mailing) and it will help us to see the effect of the mailing in the users. </a:t>
            </a:r>
            <a:r>
              <a:rPr lang="en-US" sz="2000" b="1" i="1" dirty="0" err="1"/>
              <a:t>Weeknum</a:t>
            </a:r>
            <a:r>
              <a:rPr lang="en-US" sz="2000" b="1" i="1" dirty="0"/>
              <a:t> </a:t>
            </a:r>
            <a:r>
              <a:rPr lang="en-US" sz="2000" b="1" dirty="0"/>
              <a:t>&lt; 201903</a:t>
            </a:r>
            <a:r>
              <a:rPr lang="en-US" sz="2000" dirty="0"/>
              <a:t> and </a:t>
            </a:r>
            <a:r>
              <a:rPr lang="en-US" sz="2000" b="1" i="1" dirty="0" err="1"/>
              <a:t>weeknum</a:t>
            </a:r>
            <a:r>
              <a:rPr lang="en-US" sz="2000" dirty="0"/>
              <a:t> </a:t>
            </a:r>
            <a:r>
              <a:rPr lang="en-US" sz="2000" b="1" dirty="0"/>
              <a:t>&gt;= 201903</a:t>
            </a:r>
            <a:r>
              <a:rPr lang="en-US" sz="2000" dirty="0"/>
              <a:t>, will determine pre and post scenarios, respectively. </a:t>
            </a:r>
          </a:p>
          <a:p>
            <a:pPr marL="0" indent="0">
              <a:buNone/>
            </a:pPr>
            <a:endParaRPr lang="es-PE" sz="2000" dirty="0"/>
          </a:p>
          <a:p>
            <a:r>
              <a:rPr lang="en-US" sz="2000" dirty="0"/>
              <a:t>Our case will end up with 6 (six) different subsets: </a:t>
            </a:r>
            <a:endParaRPr lang="es-PE" sz="2000" dirty="0"/>
          </a:p>
          <a:p>
            <a:pPr lvl="1"/>
            <a:r>
              <a:rPr lang="en-US" sz="2000" dirty="0" err="1"/>
              <a:t>Pre_data_control</a:t>
            </a:r>
            <a:r>
              <a:rPr lang="en-US" sz="2000" dirty="0"/>
              <a:t> (they did not get the mailing and they belong to </a:t>
            </a:r>
            <a:r>
              <a:rPr lang="en-US" sz="2000" dirty="0" err="1"/>
              <a:t>weeknum</a:t>
            </a:r>
            <a:r>
              <a:rPr lang="en-US" sz="2000" dirty="0"/>
              <a:t> &lt; 201903)</a:t>
            </a:r>
            <a:endParaRPr lang="es-PE" sz="2000" dirty="0"/>
          </a:p>
          <a:p>
            <a:pPr lvl="1"/>
            <a:r>
              <a:rPr lang="en-US" sz="2000" dirty="0" err="1"/>
              <a:t>Post_data_control</a:t>
            </a:r>
            <a:r>
              <a:rPr lang="en-US" sz="2000" dirty="0"/>
              <a:t> (they did not get the mailing and they belong to </a:t>
            </a:r>
            <a:r>
              <a:rPr lang="en-US" sz="2000" dirty="0" err="1"/>
              <a:t>weeknum</a:t>
            </a:r>
            <a:r>
              <a:rPr lang="en-US" sz="2000" dirty="0"/>
              <a:t> &gt;= 201903)</a:t>
            </a:r>
            <a:endParaRPr lang="es-PE" sz="2000" dirty="0"/>
          </a:p>
          <a:p>
            <a:pPr lvl="1"/>
            <a:r>
              <a:rPr lang="en-US" sz="2000" dirty="0" err="1"/>
              <a:t>Pre_data_experimental</a:t>
            </a:r>
            <a:r>
              <a:rPr lang="en-US" sz="2000" dirty="0"/>
              <a:t> (they got the mailing and they belong to </a:t>
            </a:r>
            <a:r>
              <a:rPr lang="en-US" sz="2000" dirty="0" err="1"/>
              <a:t>weeknum</a:t>
            </a:r>
            <a:r>
              <a:rPr lang="en-US" sz="2000" dirty="0"/>
              <a:t> &lt; 201903)</a:t>
            </a:r>
            <a:endParaRPr lang="es-PE" sz="2000" dirty="0"/>
          </a:p>
          <a:p>
            <a:pPr lvl="1"/>
            <a:r>
              <a:rPr lang="en-US" sz="2000" dirty="0" err="1"/>
              <a:t>Post_data_experimental</a:t>
            </a:r>
            <a:r>
              <a:rPr lang="en-US" sz="2000" dirty="0"/>
              <a:t> (they got the mailing and they belong to </a:t>
            </a:r>
            <a:r>
              <a:rPr lang="en-US" sz="2000" dirty="0" err="1"/>
              <a:t>weeknum</a:t>
            </a:r>
            <a:r>
              <a:rPr lang="en-US" sz="2000" dirty="0"/>
              <a:t> &gt;= 201903)</a:t>
            </a:r>
            <a:endParaRPr lang="es-PE" sz="2000" dirty="0"/>
          </a:p>
          <a:p>
            <a:pPr lvl="1"/>
            <a:r>
              <a:rPr lang="en-US" sz="2000" dirty="0" err="1"/>
              <a:t>First_week_control</a:t>
            </a:r>
            <a:r>
              <a:rPr lang="en-US" sz="2000" dirty="0"/>
              <a:t> (they did not get the mailing and they belong to 201903 week only)</a:t>
            </a:r>
            <a:endParaRPr lang="es-PE" sz="2000" dirty="0"/>
          </a:p>
          <a:p>
            <a:pPr lvl="1"/>
            <a:r>
              <a:rPr lang="en-US" sz="2000" dirty="0"/>
              <a:t>First week experimental (they got the mailing and they belong to 201903 week only).</a:t>
            </a:r>
            <a:endParaRPr lang="es-PE" sz="2000" dirty="0"/>
          </a:p>
          <a:p>
            <a:endParaRPr lang="en-US" sz="2000" dirty="0"/>
          </a:p>
        </p:txBody>
      </p:sp>
    </p:spTree>
    <p:extLst>
      <p:ext uri="{BB962C8B-B14F-4D97-AF65-F5344CB8AC3E}">
        <p14:creationId xmlns:p14="http://schemas.microsoft.com/office/powerpoint/2010/main" val="80398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5FC1B-5F4B-4C7F-AC25-A5733ED8AD42}"/>
              </a:ext>
            </a:extLst>
          </p:cNvPr>
          <p:cNvSpPr>
            <a:spLocks noGrp="1"/>
          </p:cNvSpPr>
          <p:nvPr>
            <p:ph type="title"/>
          </p:nvPr>
        </p:nvSpPr>
        <p:spPr>
          <a:xfrm>
            <a:off x="838200" y="365126"/>
            <a:ext cx="10515600" cy="628788"/>
          </a:xfrm>
        </p:spPr>
        <p:txBody>
          <a:bodyPr>
            <a:normAutofit fontScale="90000"/>
          </a:bodyPr>
          <a:lstStyle/>
          <a:p>
            <a:endParaRPr lang="en-US" dirty="0"/>
          </a:p>
        </p:txBody>
      </p:sp>
      <p:sp>
        <p:nvSpPr>
          <p:cNvPr id="3" name="Marcador de contenido 2">
            <a:extLst>
              <a:ext uri="{FF2B5EF4-FFF2-40B4-BE49-F238E27FC236}">
                <a16:creationId xmlns:a16="http://schemas.microsoft.com/office/drawing/2014/main" id="{D218A3F4-267C-48B8-8172-44FD1D6C8314}"/>
              </a:ext>
            </a:extLst>
          </p:cNvPr>
          <p:cNvSpPr>
            <a:spLocks noGrp="1"/>
          </p:cNvSpPr>
          <p:nvPr>
            <p:ph idx="1"/>
          </p:nvPr>
        </p:nvSpPr>
        <p:spPr>
          <a:xfrm>
            <a:off x="838200" y="1444487"/>
            <a:ext cx="10515600" cy="4732476"/>
          </a:xfrm>
        </p:spPr>
        <p:txBody>
          <a:bodyPr>
            <a:normAutofit/>
          </a:bodyPr>
          <a:lstStyle/>
          <a:p>
            <a:r>
              <a:rPr lang="en-US" sz="2000" dirty="0"/>
              <a:t>The week number is going to determine a pre and post scenario (before and after receiving the mailing) and it will help us to see the effect of the mailing in the users. </a:t>
            </a:r>
            <a:r>
              <a:rPr lang="en-US" sz="2000" b="1" i="1" dirty="0" err="1"/>
              <a:t>Weeknum</a:t>
            </a:r>
            <a:r>
              <a:rPr lang="en-US" sz="2000" b="1" i="1" dirty="0"/>
              <a:t> </a:t>
            </a:r>
            <a:r>
              <a:rPr lang="en-US" sz="2000" b="1" dirty="0"/>
              <a:t>&lt; 201903</a:t>
            </a:r>
            <a:r>
              <a:rPr lang="en-US" sz="2000" dirty="0"/>
              <a:t> and </a:t>
            </a:r>
            <a:r>
              <a:rPr lang="en-US" sz="2000" b="1" i="1" dirty="0" err="1"/>
              <a:t>weeknum</a:t>
            </a:r>
            <a:r>
              <a:rPr lang="en-US" sz="2000" dirty="0"/>
              <a:t> </a:t>
            </a:r>
            <a:r>
              <a:rPr lang="en-US" sz="2000" b="1" dirty="0"/>
              <a:t>&gt;= 201903</a:t>
            </a:r>
            <a:r>
              <a:rPr lang="en-US" sz="2000" dirty="0"/>
              <a:t>, will determine pre and post scenarios, respectively. </a:t>
            </a:r>
          </a:p>
          <a:p>
            <a:pPr marL="0" indent="0">
              <a:buNone/>
            </a:pPr>
            <a:endParaRPr lang="es-PE" sz="2000" dirty="0"/>
          </a:p>
          <a:p>
            <a:r>
              <a:rPr lang="en-US" sz="2000" dirty="0"/>
              <a:t>Our case will end up with 6 (six) different subsets: </a:t>
            </a:r>
            <a:endParaRPr lang="es-PE" sz="2000" dirty="0"/>
          </a:p>
          <a:p>
            <a:pPr lvl="1"/>
            <a:r>
              <a:rPr lang="en-US" sz="2000" dirty="0" err="1"/>
              <a:t>Pre_data_control</a:t>
            </a:r>
            <a:r>
              <a:rPr lang="en-US" sz="2000" dirty="0"/>
              <a:t> (they did not get the mailing and they belong to </a:t>
            </a:r>
            <a:r>
              <a:rPr lang="en-US" sz="2000" dirty="0" err="1"/>
              <a:t>weeknum</a:t>
            </a:r>
            <a:r>
              <a:rPr lang="en-US" sz="2000" dirty="0"/>
              <a:t> &lt; 201903)</a:t>
            </a:r>
            <a:endParaRPr lang="es-PE" sz="2000" dirty="0"/>
          </a:p>
          <a:p>
            <a:pPr lvl="1"/>
            <a:r>
              <a:rPr lang="en-US" sz="2000" dirty="0" err="1"/>
              <a:t>Post_data_control</a:t>
            </a:r>
            <a:r>
              <a:rPr lang="en-US" sz="2000" dirty="0"/>
              <a:t> (they did not get the mailing and they belong to </a:t>
            </a:r>
            <a:r>
              <a:rPr lang="en-US" sz="2000" dirty="0" err="1"/>
              <a:t>weeknum</a:t>
            </a:r>
            <a:r>
              <a:rPr lang="en-US" sz="2000" dirty="0"/>
              <a:t> &gt;= 201903)</a:t>
            </a:r>
            <a:endParaRPr lang="es-PE" sz="2000" dirty="0"/>
          </a:p>
          <a:p>
            <a:pPr lvl="1"/>
            <a:r>
              <a:rPr lang="en-US" sz="2000" dirty="0" err="1"/>
              <a:t>Pre_data_experimental</a:t>
            </a:r>
            <a:r>
              <a:rPr lang="en-US" sz="2000" dirty="0"/>
              <a:t> (they got the mailing and they belong to </a:t>
            </a:r>
            <a:r>
              <a:rPr lang="en-US" sz="2000" dirty="0" err="1"/>
              <a:t>weeknum</a:t>
            </a:r>
            <a:r>
              <a:rPr lang="en-US" sz="2000" dirty="0"/>
              <a:t> &lt; 201903)</a:t>
            </a:r>
            <a:endParaRPr lang="es-PE" sz="2000" dirty="0"/>
          </a:p>
          <a:p>
            <a:pPr lvl="1"/>
            <a:r>
              <a:rPr lang="en-US" sz="2000" dirty="0" err="1"/>
              <a:t>Post_data_experimental</a:t>
            </a:r>
            <a:r>
              <a:rPr lang="en-US" sz="2000" dirty="0"/>
              <a:t> (they got the mailing and they belong to </a:t>
            </a:r>
            <a:r>
              <a:rPr lang="en-US" sz="2000" dirty="0" err="1"/>
              <a:t>weeknum</a:t>
            </a:r>
            <a:r>
              <a:rPr lang="en-US" sz="2000" dirty="0"/>
              <a:t> &gt;= 201903)</a:t>
            </a:r>
            <a:endParaRPr lang="es-PE" sz="2000" dirty="0"/>
          </a:p>
          <a:p>
            <a:pPr lvl="1"/>
            <a:r>
              <a:rPr lang="en-US" sz="2000" dirty="0" err="1"/>
              <a:t>First_week_control</a:t>
            </a:r>
            <a:r>
              <a:rPr lang="en-US" sz="2000" dirty="0"/>
              <a:t> (they did not get the mailing and they belong to 201903 week only)</a:t>
            </a:r>
            <a:endParaRPr lang="es-PE" sz="2000" dirty="0"/>
          </a:p>
          <a:p>
            <a:pPr lvl="1"/>
            <a:r>
              <a:rPr lang="en-US" sz="2000" dirty="0"/>
              <a:t>First week experimental (they got the mailing and they belong to 201903 week only).</a:t>
            </a:r>
            <a:endParaRPr lang="es-PE" sz="2000" dirty="0"/>
          </a:p>
          <a:p>
            <a:endParaRPr lang="en-US" sz="2000" dirty="0"/>
          </a:p>
        </p:txBody>
      </p:sp>
    </p:spTree>
    <p:extLst>
      <p:ext uri="{BB962C8B-B14F-4D97-AF65-F5344CB8AC3E}">
        <p14:creationId xmlns:p14="http://schemas.microsoft.com/office/powerpoint/2010/main" val="257609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669774-4FB3-4B2C-8918-3E7CBEDE6993}"/>
              </a:ext>
            </a:extLst>
          </p:cNvPr>
          <p:cNvSpPr>
            <a:spLocks noGrp="1"/>
          </p:cNvSpPr>
          <p:nvPr>
            <p:ph type="title"/>
          </p:nvPr>
        </p:nvSpPr>
        <p:spPr>
          <a:xfrm>
            <a:off x="838200" y="365125"/>
            <a:ext cx="10515600" cy="522771"/>
          </a:xfrm>
        </p:spPr>
        <p:txBody>
          <a:bodyPr>
            <a:normAutofit fontScale="90000"/>
          </a:bodyPr>
          <a:lstStyle/>
          <a:p>
            <a:endParaRPr lang="en-US" dirty="0"/>
          </a:p>
        </p:txBody>
      </p:sp>
      <p:sp>
        <p:nvSpPr>
          <p:cNvPr id="3" name="Marcador de contenido 2">
            <a:extLst>
              <a:ext uri="{FF2B5EF4-FFF2-40B4-BE49-F238E27FC236}">
                <a16:creationId xmlns:a16="http://schemas.microsoft.com/office/drawing/2014/main" id="{3EDD7F99-7B99-449A-AFEA-9B1F4B253999}"/>
              </a:ext>
            </a:extLst>
          </p:cNvPr>
          <p:cNvSpPr>
            <a:spLocks noGrp="1"/>
          </p:cNvSpPr>
          <p:nvPr>
            <p:ph idx="1"/>
          </p:nvPr>
        </p:nvSpPr>
        <p:spPr>
          <a:xfrm>
            <a:off x="838200" y="1258957"/>
            <a:ext cx="10515600" cy="4918006"/>
          </a:xfrm>
        </p:spPr>
        <p:txBody>
          <a:bodyPr>
            <a:normAutofit/>
          </a:bodyPr>
          <a:lstStyle/>
          <a:p>
            <a:r>
              <a:rPr lang="en-US" sz="2000" dirty="0"/>
              <a:t>Since we want to see the effect of the mailing over </a:t>
            </a:r>
            <a:r>
              <a:rPr lang="en-US" sz="2000" b="1" i="1" dirty="0"/>
              <a:t>consistently inactive</a:t>
            </a:r>
            <a:r>
              <a:rPr lang="en-US" sz="2000" dirty="0"/>
              <a:t> users, we need to spot how many of those are out of the three categories from </a:t>
            </a:r>
            <a:r>
              <a:rPr lang="en-US" sz="2000" b="1" i="1" dirty="0" err="1"/>
              <a:t>regularityactivity</a:t>
            </a:r>
            <a:r>
              <a:rPr lang="en-US" sz="2000" b="1" i="1" dirty="0"/>
              <a:t> </a:t>
            </a:r>
            <a:r>
              <a:rPr lang="en-US" sz="2000" dirty="0"/>
              <a:t>feature.  </a:t>
            </a:r>
          </a:p>
          <a:p>
            <a:pPr marL="0" indent="0">
              <a:buNone/>
            </a:pPr>
            <a:endParaRPr lang="es-PE" sz="2000" dirty="0"/>
          </a:p>
          <a:p>
            <a:pPr lvl="1"/>
            <a:r>
              <a:rPr lang="en-US" sz="2000" dirty="0" err="1"/>
              <a:t>Pre_inactive_control</a:t>
            </a:r>
            <a:r>
              <a:rPr lang="en-US" sz="2000" dirty="0"/>
              <a:t> users are retrieved out of the Pre data control group</a:t>
            </a:r>
            <a:endParaRPr lang="es-PE" sz="2000" dirty="0"/>
          </a:p>
          <a:p>
            <a:pPr lvl="1"/>
            <a:r>
              <a:rPr lang="en-US" sz="2000" dirty="0" err="1"/>
              <a:t>Pre_inactive_experimental</a:t>
            </a:r>
            <a:r>
              <a:rPr lang="en-US" sz="2000" dirty="0"/>
              <a:t> are retrieved out of the </a:t>
            </a:r>
            <a:r>
              <a:rPr lang="en-US" sz="2000" dirty="0" err="1"/>
              <a:t>Pre_data_experimental</a:t>
            </a:r>
            <a:endParaRPr lang="es-PE" sz="2000" dirty="0"/>
          </a:p>
          <a:p>
            <a:pPr lvl="1"/>
            <a:r>
              <a:rPr lang="en-US" sz="2000" dirty="0"/>
              <a:t>First week inactive control are retrieved out of the First week control group</a:t>
            </a:r>
            <a:endParaRPr lang="es-PE" sz="2000" dirty="0"/>
          </a:p>
          <a:p>
            <a:pPr lvl="1"/>
            <a:r>
              <a:rPr lang="en-US" sz="2000" dirty="0"/>
              <a:t>First week inactive experimental are retrieved out of the First week experimental. </a:t>
            </a:r>
          </a:p>
          <a:p>
            <a:pPr marL="457200" lvl="1" indent="0">
              <a:buNone/>
            </a:pPr>
            <a:endParaRPr lang="es-PE" sz="2000" dirty="0"/>
          </a:p>
          <a:p>
            <a:r>
              <a:rPr lang="en-US" sz="2000" dirty="0"/>
              <a:t>These pre-processing of data is needed in order to respond 1</a:t>
            </a:r>
            <a:r>
              <a:rPr lang="en-US" sz="2000" baseline="30000" dirty="0"/>
              <a:t>st</a:t>
            </a:r>
            <a:r>
              <a:rPr lang="en-US" sz="2000" dirty="0"/>
              <a:t> research question: </a:t>
            </a:r>
          </a:p>
          <a:p>
            <a:pPr marL="0" indent="0">
              <a:buNone/>
            </a:pPr>
            <a:endParaRPr lang="es-PE" sz="2000" dirty="0"/>
          </a:p>
          <a:p>
            <a:pPr lvl="1"/>
            <a:r>
              <a:rPr lang="en-US" sz="2000" dirty="0"/>
              <a:t>Has the mailing been successful in reactivating consistently inactive users?</a:t>
            </a:r>
            <a:endParaRPr lang="es-PE" sz="2000" dirty="0"/>
          </a:p>
          <a:p>
            <a:endParaRPr lang="en-US" sz="2000" dirty="0"/>
          </a:p>
        </p:txBody>
      </p:sp>
    </p:spTree>
    <p:extLst>
      <p:ext uri="{BB962C8B-B14F-4D97-AF65-F5344CB8AC3E}">
        <p14:creationId xmlns:p14="http://schemas.microsoft.com/office/powerpoint/2010/main" val="388319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3BF4BE-52AF-4CAE-8E56-F938375397C8}"/>
              </a:ext>
            </a:extLst>
          </p:cNvPr>
          <p:cNvSpPr>
            <a:spLocks noGrp="1"/>
          </p:cNvSpPr>
          <p:nvPr>
            <p:ph type="title"/>
          </p:nvPr>
        </p:nvSpPr>
        <p:spPr>
          <a:xfrm>
            <a:off x="838200" y="365126"/>
            <a:ext cx="10306878" cy="615536"/>
          </a:xfrm>
        </p:spPr>
        <p:txBody>
          <a:bodyPr>
            <a:normAutofit fontScale="90000"/>
          </a:bodyPr>
          <a:lstStyle/>
          <a:p>
            <a:endParaRPr lang="en-US" dirty="0"/>
          </a:p>
        </p:txBody>
      </p:sp>
      <p:sp>
        <p:nvSpPr>
          <p:cNvPr id="3" name="Marcador de contenido 2">
            <a:extLst>
              <a:ext uri="{FF2B5EF4-FFF2-40B4-BE49-F238E27FC236}">
                <a16:creationId xmlns:a16="http://schemas.microsoft.com/office/drawing/2014/main" id="{315E3519-6E70-4CF9-92B6-38F15CFA9F9A}"/>
              </a:ext>
            </a:extLst>
          </p:cNvPr>
          <p:cNvSpPr>
            <a:spLocks noGrp="1"/>
          </p:cNvSpPr>
          <p:nvPr>
            <p:ph idx="1"/>
          </p:nvPr>
        </p:nvSpPr>
        <p:spPr>
          <a:xfrm>
            <a:off x="838200" y="1219200"/>
            <a:ext cx="10515600" cy="4957763"/>
          </a:xfrm>
        </p:spPr>
        <p:txBody>
          <a:bodyPr>
            <a:normAutofit/>
          </a:bodyPr>
          <a:lstStyle/>
          <a:p>
            <a:r>
              <a:rPr lang="en-US" sz="2000" dirty="0"/>
              <a:t>We need to check if there has been any impact from the week prior the intervention </a:t>
            </a:r>
            <a:r>
              <a:rPr lang="en-US" sz="2000" b="1" i="1" dirty="0"/>
              <a:t>(</a:t>
            </a:r>
            <a:r>
              <a:rPr lang="en-US" sz="2000" b="1" i="1" dirty="0" err="1"/>
              <a:t>weeknum</a:t>
            </a:r>
            <a:r>
              <a:rPr lang="en-US" sz="2000" b="1" i="1" dirty="0"/>
              <a:t> &lt;201903)</a:t>
            </a:r>
            <a:r>
              <a:rPr lang="en-US" sz="2000" dirty="0"/>
              <a:t> and the first week after sending the mail (for the control and experimental group)</a:t>
            </a:r>
            <a:endParaRPr lang="es-PE" sz="2000" dirty="0"/>
          </a:p>
          <a:p>
            <a:pPr lvl="1"/>
            <a:r>
              <a:rPr lang="en-US" sz="2000" dirty="0"/>
              <a:t>Difference between pre-week control group vs. first week group</a:t>
            </a:r>
            <a:endParaRPr lang="es-PE" sz="2000" dirty="0"/>
          </a:p>
          <a:p>
            <a:pPr lvl="1"/>
            <a:r>
              <a:rPr lang="en-US" sz="2000" dirty="0"/>
              <a:t>Difference between pre-week experimental group vs. first week group</a:t>
            </a:r>
            <a:endParaRPr lang="es-PE" sz="2000" dirty="0"/>
          </a:p>
          <a:p>
            <a:r>
              <a:rPr lang="en-US" sz="2000" dirty="0"/>
              <a:t>For that, we need to build up three matrices: </a:t>
            </a:r>
          </a:p>
          <a:p>
            <a:endParaRPr lang="es-PE" sz="2000" dirty="0"/>
          </a:p>
          <a:p>
            <a:pPr lvl="1"/>
            <a:r>
              <a:rPr lang="en-US" sz="1600" dirty="0" err="1"/>
              <a:t>First_week_matrix</a:t>
            </a:r>
            <a:r>
              <a:rPr lang="en-US" sz="1600" dirty="0"/>
              <a:t>, which compares first inactive control group vs first inactive experimental group </a:t>
            </a:r>
            <a:endParaRPr lang="es-PE" sz="1600" dirty="0"/>
          </a:p>
          <a:p>
            <a:pPr lvl="1"/>
            <a:r>
              <a:rPr lang="en-US" sz="1600" dirty="0"/>
              <a:t>Experimental group matrix which compares pre inactive experimental group vs first inactive experimental </a:t>
            </a:r>
            <a:r>
              <a:rPr lang="en-US" sz="1600" dirty="0" err="1"/>
              <a:t>grpup</a:t>
            </a:r>
            <a:r>
              <a:rPr lang="en-US" sz="1600" dirty="0"/>
              <a:t>. </a:t>
            </a:r>
          </a:p>
          <a:p>
            <a:pPr marL="457200" lvl="1" indent="0">
              <a:buNone/>
            </a:pPr>
            <a:endParaRPr lang="es-PE" sz="1600" dirty="0"/>
          </a:p>
          <a:p>
            <a:r>
              <a:rPr lang="en-US" sz="2000" dirty="0"/>
              <a:t>We also want to see if there are differences in the control group, for that, we create a control matrix that compares pre inactive control user’s vs first week inactive control </a:t>
            </a:r>
            <a:endParaRPr lang="es-PE" sz="2000" dirty="0"/>
          </a:p>
          <a:p>
            <a:r>
              <a:rPr lang="en-US" sz="2000" dirty="0"/>
              <a:t>The statistical technique suggested to determine whether there are differences or not between the different groups is Proportion Z Test. </a:t>
            </a:r>
            <a:endParaRPr lang="es-PE" sz="2000" dirty="0"/>
          </a:p>
          <a:p>
            <a:endParaRPr lang="en-US" sz="2000" dirty="0"/>
          </a:p>
        </p:txBody>
      </p:sp>
    </p:spTree>
    <p:extLst>
      <p:ext uri="{BB962C8B-B14F-4D97-AF65-F5344CB8AC3E}">
        <p14:creationId xmlns:p14="http://schemas.microsoft.com/office/powerpoint/2010/main" val="71285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A8BFB-EDD5-4E08-867C-7EC28E32A132}"/>
              </a:ext>
            </a:extLst>
          </p:cNvPr>
          <p:cNvSpPr>
            <a:spLocks noGrp="1"/>
          </p:cNvSpPr>
          <p:nvPr>
            <p:ph type="title"/>
          </p:nvPr>
        </p:nvSpPr>
        <p:spPr>
          <a:xfrm>
            <a:off x="838200" y="365125"/>
            <a:ext cx="10515600" cy="549275"/>
          </a:xfrm>
        </p:spPr>
        <p:txBody>
          <a:bodyPr>
            <a:normAutofit fontScale="90000"/>
          </a:bodyPr>
          <a:lstStyle/>
          <a:p>
            <a:endParaRPr lang="nl-NL" dirty="0"/>
          </a:p>
        </p:txBody>
      </p:sp>
      <p:sp>
        <p:nvSpPr>
          <p:cNvPr id="3" name="Content Placeholder 2">
            <a:extLst>
              <a:ext uri="{FF2B5EF4-FFF2-40B4-BE49-F238E27FC236}">
                <a16:creationId xmlns:a16="http://schemas.microsoft.com/office/drawing/2014/main" id="{6C69E0AC-EB73-4B65-814D-941C00616337}"/>
              </a:ext>
            </a:extLst>
          </p:cNvPr>
          <p:cNvSpPr>
            <a:spLocks noGrp="1"/>
          </p:cNvSpPr>
          <p:nvPr>
            <p:ph idx="1"/>
          </p:nvPr>
        </p:nvSpPr>
        <p:spPr>
          <a:xfrm>
            <a:off x="838200" y="1552909"/>
            <a:ext cx="10515600" cy="4351338"/>
          </a:xfrm>
        </p:spPr>
        <p:txBody>
          <a:bodyPr/>
          <a:lstStyle/>
          <a:p>
            <a:endParaRPr lang="nl-NL" dirty="0"/>
          </a:p>
          <a:p>
            <a:r>
              <a:rPr lang="en-US" dirty="0"/>
              <a:t>RQ1: Has the mailing been successful in reactivating consistently inactive users?</a:t>
            </a:r>
            <a:endParaRPr lang="es-PE" dirty="0"/>
          </a:p>
          <a:p>
            <a:pPr marL="0" indent="0">
              <a:buNone/>
            </a:pPr>
            <a:endParaRPr lang="nl-NL" dirty="0"/>
          </a:p>
          <a:p>
            <a:pPr marL="0" indent="0" algn="ctr">
              <a:buNone/>
            </a:pPr>
            <a:r>
              <a:rPr lang="nl-NL" sz="4000" dirty="0"/>
              <a:t>RESULTS BEFORE AND AFTER RECEIVING THE MAILING </a:t>
            </a:r>
          </a:p>
        </p:txBody>
      </p:sp>
    </p:spTree>
    <p:extLst>
      <p:ext uri="{BB962C8B-B14F-4D97-AF65-F5344CB8AC3E}">
        <p14:creationId xmlns:p14="http://schemas.microsoft.com/office/powerpoint/2010/main" val="5684521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2934</TotalTime>
  <Words>1717</Words>
  <Application>Microsoft Office PowerPoint</Application>
  <PresentationFormat>Panorámica</PresentationFormat>
  <Paragraphs>100</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Calibri Light</vt:lpstr>
      <vt:lpstr>Tema de Office</vt:lpstr>
      <vt:lpstr>Treasure Island</vt:lpstr>
      <vt:lpstr>Presentación de PowerPoint</vt:lpstr>
      <vt:lpstr>Presentación de PowerPoint</vt:lpstr>
      <vt:lpstr>Approach</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Paulo Peña</dc:creator>
  <cp:lastModifiedBy>Jose Orozco Becerra</cp:lastModifiedBy>
  <cp:revision>32</cp:revision>
  <dcterms:created xsi:type="dcterms:W3CDTF">2021-08-25T18:15:38Z</dcterms:created>
  <dcterms:modified xsi:type="dcterms:W3CDTF">2021-10-20T11:18:31Z</dcterms:modified>
</cp:coreProperties>
</file>