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7"/>
  </p:notesMasterIdLst>
  <p:sldIdLst>
    <p:sldId id="256" r:id="rId3"/>
    <p:sldId id="258" r:id="rId4"/>
    <p:sldId id="257" r:id="rId5"/>
    <p:sldId id="259" r:id="rId6"/>
  </p:sldIdLst>
  <p:sldSz cx="9144000" cy="5143500" type="screen16x9"/>
  <p:notesSz cx="6858000" cy="9144000"/>
  <p:embeddedFontLst>
    <p:embeddedFont>
      <p:font typeface="Proxima Nova" panose="02000506030000020004" pitchFamily="2"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2381"/>
  </p:normalViewPr>
  <p:slideViewPr>
    <p:cSldViewPr snapToGrid="0">
      <p:cViewPr varScale="1">
        <p:scale>
          <a:sx n="139" d="100"/>
          <a:sy n="139" d="100"/>
        </p:scale>
        <p:origin x="127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42e3e7cd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42e3e7cd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15259f380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15259f380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9a49e1220f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9a49e1220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GB" dirty="0">
                <a:solidFill>
                  <a:srgbClr val="000000"/>
                </a:solidFill>
                <a:effectLst/>
                <a:latin typeface="Helvetica" pitchFamily="2" charset="0"/>
              </a:rPr>
              <a:t> "Can you elaborate on how DYNAMOS dynamically generates microservice compositions in response to changing data exchange policies or user demands, and what benefits this offers over static configurations?”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are generated based on a </a:t>
            </a:r>
            <a:r>
              <a:rPr lang="en-GB" dirty="0" err="1">
                <a:solidFill>
                  <a:srgbClr val="000000"/>
                </a:solidFill>
                <a:effectLst/>
                <a:latin typeface="Helvetica" pitchFamily="2" charset="0"/>
              </a:rPr>
              <a:t>preset</a:t>
            </a:r>
            <a:r>
              <a:rPr lang="en-GB" dirty="0">
                <a:solidFill>
                  <a:srgbClr val="000000"/>
                </a:solidFill>
                <a:effectLst/>
                <a:latin typeface="Helvetica" pitchFamily="2" charset="0"/>
              </a:rPr>
              <a:t> IO configuration. Based on this, environmental information, and possibly request information an DAG or microservice chain is generated. The advantage is that functionality can be changed dynamically without developer intervention when agreements change and the system can take decisions on optimal selections. </a:t>
            </a:r>
          </a:p>
          <a:p>
            <a:endParaRPr lang="en-GB" dirty="0">
              <a:solidFill>
                <a:srgbClr val="000000"/>
              </a:solidFill>
              <a:effectLst/>
              <a:latin typeface="Helvetica" pitchFamily="2" charset="0"/>
            </a:endParaRPr>
          </a:p>
          <a:p>
            <a:r>
              <a:rPr lang="en-GB" dirty="0">
                <a:solidFill>
                  <a:srgbClr val="000000"/>
                </a:solidFill>
                <a:effectLst/>
                <a:latin typeface="Helvetica" pitchFamily="2" charset="0"/>
              </a:rPr>
              <a:t>“Given DYNAMOS's emphasis on programmable policy for data exchange, how does the system effectively enforce security and compliance across dynamically composed microservices</a:t>
            </a:r>
            <a:br>
              <a:rPr lang="en-GB" dirty="0">
                <a:solidFill>
                  <a:srgbClr val="000000"/>
                </a:solidFill>
                <a:effectLst/>
                <a:latin typeface="Helvetica" pitchFamily="2" charset="0"/>
              </a:rPr>
            </a:br>
            <a:br>
              <a:rPr lang="en-GB" dirty="0">
                <a:solidFill>
                  <a:srgbClr val="000000"/>
                </a:solidFill>
                <a:effectLst/>
                <a:latin typeface="Helvetica" pitchFamily="2" charset="0"/>
              </a:rPr>
            </a:br>
            <a:r>
              <a:rPr lang="en-GB" dirty="0">
                <a:solidFill>
                  <a:srgbClr val="000000"/>
                </a:solidFill>
                <a:effectLst/>
                <a:latin typeface="Helvetica" pitchFamily="2" charset="0"/>
              </a:rPr>
              <a:t>The microservices themselves can be audited and signed. The programmable policy part is a full </a:t>
            </a:r>
            <a:r>
              <a:rPr lang="en-GB" dirty="0" err="1">
                <a:solidFill>
                  <a:srgbClr val="000000"/>
                </a:solidFill>
                <a:effectLst/>
                <a:latin typeface="Helvetica" pitchFamily="2" charset="0"/>
              </a:rPr>
              <a:t>reseach</a:t>
            </a:r>
            <a:r>
              <a:rPr lang="en-GB" dirty="0">
                <a:solidFill>
                  <a:srgbClr val="000000"/>
                </a:solidFill>
                <a:effectLst/>
                <a:latin typeface="Helvetica" pitchFamily="2" charset="0"/>
              </a:rPr>
              <a:t> branch within the UVA. Furthermore, we are in the process of writing a paper to see if we can do MBT on dynamic microservices.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60968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5" name="Google Shape;85;p21"/>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86" name="Google Shape;86;p21"/>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89" name="Google Shape;89;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9.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2.pn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2.png"/><Relationship Id="rId11" Type="http://schemas.openxmlformats.org/officeDocument/2006/relationships/image" Target="../media/image7.jpg"/><Relationship Id="rId5" Type="http://schemas.openxmlformats.org/officeDocument/2006/relationships/image" Target="../media/image1.png"/><Relationship Id="rId10" Type="http://schemas.openxmlformats.org/officeDocument/2006/relationships/image" Target="../media/image6.png"/><Relationship Id="rId4" Type="http://schemas.openxmlformats.org/officeDocument/2006/relationships/image" Target="../media/image13.png"/><Relationship Id="rId9" Type="http://schemas.openxmlformats.org/officeDocument/2006/relationships/image" Target="../media/image5.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59301" y="1395531"/>
            <a:ext cx="4045200" cy="2193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DYNAMOS:</a:t>
            </a:r>
            <a:br>
              <a:rPr lang="en-US" dirty="0"/>
            </a:br>
            <a:r>
              <a:rPr lang="en-US" sz="3200" dirty="0"/>
              <a:t>Adaptive microservice-OS</a:t>
            </a:r>
            <a:br>
              <a:rPr lang="en-US" dirty="0"/>
            </a:br>
            <a:br>
              <a:rPr lang="en-US" dirty="0"/>
            </a:br>
            <a:r>
              <a:rPr lang="en-US" sz="1800" dirty="0"/>
              <a:t>Dynamic microservices for data-exchange scenario</a:t>
            </a:r>
          </a:p>
        </p:txBody>
      </p:sp>
      <p:sp>
        <p:nvSpPr>
          <p:cNvPr id="105" name="Google Shape;105;p2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p>
            <a:pPr marL="457200" lvl="0" indent="-349250" algn="l" rtl="0">
              <a:spcBef>
                <a:spcPts val="0"/>
              </a:spcBef>
              <a:spcAft>
                <a:spcPts val="0"/>
              </a:spcAft>
              <a:buSzPts val="1900"/>
              <a:buChar char="●"/>
            </a:pPr>
            <a:r>
              <a:rPr lang="en-US" dirty="0"/>
              <a:t>Thesis subject with the</a:t>
            </a:r>
            <a:br>
              <a:rPr lang="en-US" dirty="0"/>
            </a:br>
            <a:r>
              <a:rPr lang="en-US" dirty="0"/>
              <a:t>University of Amsterdam</a:t>
            </a:r>
          </a:p>
          <a:p>
            <a:pPr marL="457200" lvl="0" indent="-349250" algn="l" rtl="0">
              <a:spcBef>
                <a:spcPts val="0"/>
              </a:spcBef>
              <a:spcAft>
                <a:spcPts val="0"/>
              </a:spcAft>
              <a:buSzPts val="1900"/>
              <a:buChar char="●"/>
            </a:pPr>
            <a:r>
              <a:rPr lang="en-US" dirty="0"/>
              <a:t>Create ‘atomic’ microservices, to be combined for different use cases</a:t>
            </a:r>
          </a:p>
          <a:p>
            <a:pPr marL="457200" lvl="0" indent="-349250" algn="l" rtl="0">
              <a:spcBef>
                <a:spcPts val="0"/>
              </a:spcBef>
              <a:spcAft>
                <a:spcPts val="0"/>
              </a:spcAft>
              <a:buSzPts val="1900"/>
              <a:buChar char="●"/>
            </a:pPr>
            <a:r>
              <a:rPr lang="en-US" dirty="0"/>
              <a:t>Middleware to orchestrate services, restricted by </a:t>
            </a:r>
            <a:r>
              <a:rPr lang="en-US" b="1" i="1" dirty="0"/>
              <a:t>programmable policy</a:t>
            </a:r>
            <a:endParaRPr lang="en-US" dirty="0"/>
          </a:p>
        </p:txBody>
      </p:sp>
      <p:grpSp>
        <p:nvGrpSpPr>
          <p:cNvPr id="106" name="Google Shape;106;p25"/>
          <p:cNvGrpSpPr/>
          <p:nvPr/>
        </p:nvGrpSpPr>
        <p:grpSpPr>
          <a:xfrm>
            <a:off x="7798" y="4677828"/>
            <a:ext cx="4563997" cy="361752"/>
            <a:chOff x="76200" y="4384759"/>
            <a:chExt cx="9046575" cy="662307"/>
          </a:xfrm>
        </p:grpSpPr>
        <p:pic>
          <p:nvPicPr>
            <p:cNvPr id="107" name="Google Shape;107;p25"/>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08" name="Google Shape;108;p25"/>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09" name="Google Shape;109;p25"/>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10" name="Google Shape;110;p25"/>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11" name="Google Shape;111;p25"/>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12" name="Google Shape;112;p25"/>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13" name="Google Shape;113;p25"/>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14" name="Google Shape;114;p25"/>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15" name="Google Shape;115;p25"/>
            <p:cNvPicPr preferRelativeResize="0"/>
            <p:nvPr/>
          </p:nvPicPr>
          <p:blipFill>
            <a:blip r:embed="rId11">
              <a:alphaModFix/>
            </a:blip>
            <a:stretch>
              <a:fillRect/>
            </a:stretch>
          </p:blipFill>
          <p:spPr>
            <a:xfrm>
              <a:off x="7676818" y="4507399"/>
              <a:ext cx="379775" cy="539667"/>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dirty="0"/>
              <a:t>Goal</a:t>
            </a:r>
            <a:endParaRPr sz="3600" dirty="0"/>
          </a:p>
        </p:txBody>
      </p:sp>
      <p:sp>
        <p:nvSpPr>
          <p:cNvPr id="144" name="Google Shape;144;p27"/>
          <p:cNvSpPr txBox="1"/>
          <p:nvPr/>
        </p:nvSpPr>
        <p:spPr>
          <a:xfrm>
            <a:off x="189823" y="1157824"/>
            <a:ext cx="5940632" cy="3985676"/>
          </a:xfrm>
          <a:prstGeom prst="rect">
            <a:avLst/>
          </a:prstGeom>
          <a:noFill/>
          <a:ln>
            <a:noFill/>
          </a:ln>
        </p:spPr>
        <p:txBody>
          <a:bodyPr spcFirstLastPara="1" wrap="square" lIns="91425" tIns="91425" rIns="91425" bIns="91425" anchor="t" anchorCtr="0">
            <a:spAutoFit/>
          </a:bodyPr>
          <a:lstStyle/>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Orchestrate microservices aligned </a:t>
            </a:r>
            <a:r>
              <a:rPr lang="en-GB" sz="1900" dirty="0">
                <a:solidFill>
                  <a:schemeClr val="dk1"/>
                </a:solidFill>
                <a:latin typeface="Proxima Nova"/>
                <a:ea typeface="Proxima Nova"/>
                <a:cs typeface="Proxima Nova"/>
                <a:sym typeface="Proxima Nova"/>
              </a:rPr>
              <a:t>with</a:t>
            </a:r>
            <a:r>
              <a:rPr lang="en" sz="1900" dirty="0">
                <a:solidFill>
                  <a:schemeClr val="dk1"/>
                </a:solidFill>
                <a:latin typeface="Proxima Nova"/>
                <a:ea typeface="Proxima Nova"/>
                <a:cs typeface="Proxima Nova"/>
                <a:sym typeface="Proxima Nova"/>
              </a:rPr>
              <a:t> data-sharing archetypes</a:t>
            </a: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t>
            </a:r>
            <a:r>
              <a:rPr lang="en" sz="1900" b="1" i="1" dirty="0">
                <a:solidFill>
                  <a:schemeClr val="dk1"/>
                </a:solidFill>
                <a:latin typeface="Proxima Nova"/>
                <a:ea typeface="Proxima Nova"/>
                <a:cs typeface="Proxima Nova"/>
                <a:sym typeface="Proxima Nova"/>
              </a:rPr>
              <a:t>Trust; </a:t>
            </a:r>
            <a:r>
              <a:rPr lang="en" sz="1900" dirty="0">
                <a:solidFill>
                  <a:schemeClr val="dk1"/>
                </a:solidFill>
                <a:latin typeface="Proxima Nova"/>
                <a:ea typeface="Proxima Nova"/>
                <a:cs typeface="Proxima Nova"/>
                <a:sym typeface="Proxima Nova"/>
              </a:rPr>
              <a:t>the system will follow policy</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Create algorithms to optimize on extra-functional properties (Green IT, server load, optimal archetype selection)</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Self-adaptivity, deployments, archetypes and configurations can change </a:t>
            </a:r>
            <a:r>
              <a:rPr lang="en" sz="1900" b="1" i="1" dirty="0">
                <a:solidFill>
                  <a:schemeClr val="dk1"/>
                </a:solidFill>
                <a:latin typeface="Proxima Nova"/>
                <a:ea typeface="Proxima Nova"/>
                <a:cs typeface="Proxima Nova"/>
                <a:sym typeface="Proxima Nova"/>
              </a:rPr>
              <a:t>per request</a:t>
            </a:r>
            <a:endParaRPr lang="en" sz="1900" b="1"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3" name="Picture 2">
            <a:extLst>
              <a:ext uri="{FF2B5EF4-FFF2-40B4-BE49-F238E27FC236}">
                <a16:creationId xmlns:a16="http://schemas.microsoft.com/office/drawing/2014/main" id="{1B78E299-3F6A-9AAB-D7D3-06308FFC9794}"/>
              </a:ext>
            </a:extLst>
          </p:cNvPr>
          <p:cNvPicPr>
            <a:picLocks noChangeAspect="1"/>
          </p:cNvPicPr>
          <p:nvPr/>
        </p:nvPicPr>
        <p:blipFill>
          <a:blip r:embed="rId12"/>
          <a:stretch>
            <a:fillRect/>
          </a:stretch>
        </p:blipFill>
        <p:spPr>
          <a:xfrm>
            <a:off x="6280261" y="1403147"/>
            <a:ext cx="1219200" cy="2260600"/>
          </a:xfrm>
          <a:prstGeom prst="rect">
            <a:avLst/>
          </a:prstGeom>
        </p:spPr>
      </p:pic>
      <p:pic>
        <p:nvPicPr>
          <p:cNvPr id="5" name="Picture 4">
            <a:extLst>
              <a:ext uri="{FF2B5EF4-FFF2-40B4-BE49-F238E27FC236}">
                <a16:creationId xmlns:a16="http://schemas.microsoft.com/office/drawing/2014/main" id="{B5654075-9BEF-C36E-C357-10AEFB3CB8B3}"/>
              </a:ext>
            </a:extLst>
          </p:cNvPr>
          <p:cNvPicPr>
            <a:picLocks noChangeAspect="1"/>
          </p:cNvPicPr>
          <p:nvPr/>
        </p:nvPicPr>
        <p:blipFill>
          <a:blip r:embed="rId13"/>
          <a:stretch>
            <a:fillRect/>
          </a:stretch>
        </p:blipFill>
        <p:spPr>
          <a:xfrm>
            <a:off x="7499461" y="1828800"/>
            <a:ext cx="1587500" cy="1485900"/>
          </a:xfrm>
          <a:prstGeom prst="rect">
            <a:avLst/>
          </a:prstGeom>
        </p:spPr>
      </p:pic>
      <p:sp>
        <p:nvSpPr>
          <p:cNvPr id="6" name="TextBox 5">
            <a:extLst>
              <a:ext uri="{FF2B5EF4-FFF2-40B4-BE49-F238E27FC236}">
                <a16:creationId xmlns:a16="http://schemas.microsoft.com/office/drawing/2014/main" id="{8966A1A4-A36C-9566-5124-5270738665E1}"/>
              </a:ext>
            </a:extLst>
          </p:cNvPr>
          <p:cNvSpPr txBox="1"/>
          <p:nvPr/>
        </p:nvSpPr>
        <p:spPr>
          <a:xfrm>
            <a:off x="7212466" y="3797886"/>
            <a:ext cx="1159292" cy="307777"/>
          </a:xfrm>
          <a:prstGeom prst="rect">
            <a:avLst/>
          </a:prstGeom>
          <a:noFill/>
        </p:spPr>
        <p:txBody>
          <a:bodyPr wrap="none" rtlCol="0">
            <a:spAutoFit/>
          </a:bodyPr>
          <a:lstStyle/>
          <a:p>
            <a:r>
              <a:rPr lang="en-NL" b="1" dirty="0"/>
              <a:t>Archetypes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How it works</a:t>
            </a:r>
            <a:endParaRPr sz="3600"/>
          </a:p>
        </p:txBody>
      </p:sp>
      <p:sp>
        <p:nvSpPr>
          <p:cNvPr id="121" name="Google Shape;121;p26"/>
          <p:cNvSpPr txBox="1"/>
          <p:nvPr/>
        </p:nvSpPr>
        <p:spPr>
          <a:xfrm>
            <a:off x="-750" y="3412525"/>
            <a:ext cx="2902800" cy="1072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1. </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Check policy and additional requirements</a:t>
            </a:r>
            <a:endParaRPr sz="1800">
              <a:solidFill>
                <a:schemeClr val="accent3"/>
              </a:solidFill>
              <a:latin typeface="Proxima Nova"/>
              <a:ea typeface="Proxima Nova"/>
              <a:cs typeface="Proxima Nova"/>
              <a:sym typeface="Proxima Nova"/>
            </a:endParaRPr>
          </a:p>
        </p:txBody>
      </p:sp>
      <p:sp>
        <p:nvSpPr>
          <p:cNvPr id="122" name="Google Shape;122;p26"/>
          <p:cNvSpPr txBox="1"/>
          <p:nvPr/>
        </p:nvSpPr>
        <p:spPr>
          <a:xfrm>
            <a:off x="3579300" y="3453900"/>
            <a:ext cx="27093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a:solidFill>
                  <a:schemeClr val="accent3"/>
                </a:solidFill>
                <a:latin typeface="Proxima Nova"/>
                <a:ea typeface="Proxima Nova"/>
                <a:cs typeface="Proxima Nova"/>
                <a:sym typeface="Proxima Nova"/>
              </a:rPr>
              <a:t>2. </a:t>
            </a:r>
            <a:br>
              <a:rPr lang="en" sz="1800">
                <a:solidFill>
                  <a:schemeClr val="accent3"/>
                </a:solidFill>
                <a:latin typeface="Proxima Nova"/>
                <a:ea typeface="Proxima Nova"/>
                <a:cs typeface="Proxima Nova"/>
                <a:sym typeface="Proxima Nova"/>
              </a:rPr>
            </a:br>
            <a:r>
              <a:rPr lang="en" sz="1800">
                <a:solidFill>
                  <a:schemeClr val="accent3"/>
                </a:solidFill>
                <a:latin typeface="Proxima Nova"/>
                <a:ea typeface="Proxima Nova"/>
                <a:cs typeface="Proxima Nova"/>
                <a:sym typeface="Proxima Nova"/>
              </a:rPr>
              <a:t>Generate microservice chain</a:t>
            </a:r>
            <a:endParaRPr sz="1800">
              <a:solidFill>
                <a:schemeClr val="accent3"/>
              </a:solidFill>
              <a:latin typeface="Proxima Nova"/>
              <a:ea typeface="Proxima Nova"/>
              <a:cs typeface="Proxima Nova"/>
              <a:sym typeface="Proxima Nova"/>
            </a:endParaRPr>
          </a:p>
          <a:p>
            <a:pPr marL="0" lvl="0" indent="0" algn="ctr" rtl="0">
              <a:spcBef>
                <a:spcPts val="0"/>
              </a:spcBef>
              <a:spcAft>
                <a:spcPts val="0"/>
              </a:spcAft>
              <a:buNone/>
            </a:pPr>
            <a:endParaRPr sz="1800">
              <a:solidFill>
                <a:schemeClr val="accent3"/>
              </a:solidFill>
              <a:latin typeface="Proxima Nova"/>
              <a:ea typeface="Proxima Nova"/>
              <a:cs typeface="Proxima Nova"/>
              <a:sym typeface="Proxima Nova"/>
            </a:endParaRPr>
          </a:p>
        </p:txBody>
      </p:sp>
      <p:sp>
        <p:nvSpPr>
          <p:cNvPr id="123" name="Google Shape;123;p26"/>
          <p:cNvSpPr txBox="1"/>
          <p:nvPr/>
        </p:nvSpPr>
        <p:spPr>
          <a:xfrm>
            <a:off x="6846900" y="3453900"/>
            <a:ext cx="2297100" cy="879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3. </a:t>
            </a:r>
            <a:endParaRPr sz="1800" dirty="0">
              <a:solidFill>
                <a:schemeClr val="accent3"/>
              </a:solidFill>
              <a:latin typeface="Proxima Nova"/>
              <a:ea typeface="Proxima Nova"/>
              <a:cs typeface="Proxima Nova"/>
              <a:sym typeface="Proxima Nova"/>
            </a:endParaRPr>
          </a:p>
          <a:p>
            <a:pPr marL="0" lvl="0" indent="0" algn="ctr" rtl="0">
              <a:spcBef>
                <a:spcPts val="0"/>
              </a:spcBef>
              <a:spcAft>
                <a:spcPts val="0"/>
              </a:spcAft>
              <a:buNone/>
            </a:pPr>
            <a:r>
              <a:rPr lang="en" sz="1800" dirty="0">
                <a:solidFill>
                  <a:schemeClr val="accent3"/>
                </a:solidFill>
                <a:latin typeface="Proxima Nova"/>
                <a:ea typeface="Proxima Nova"/>
                <a:cs typeface="Proxima Nova"/>
                <a:sym typeface="Proxima Nova"/>
              </a:rPr>
              <a:t>Create single-use data-exchange jobs</a:t>
            </a:r>
            <a:endParaRPr sz="1800" baseline="30000" dirty="0">
              <a:solidFill>
                <a:schemeClr val="accent3"/>
              </a:solidFill>
              <a:latin typeface="Proxima Nova"/>
              <a:ea typeface="Proxima Nova"/>
              <a:cs typeface="Proxima Nova"/>
              <a:sym typeface="Proxima Nova"/>
            </a:endParaRPr>
          </a:p>
        </p:txBody>
      </p:sp>
      <p:pic>
        <p:nvPicPr>
          <p:cNvPr id="124" name="Google Shape;124;p26"/>
          <p:cNvPicPr preferRelativeResize="0"/>
          <p:nvPr/>
        </p:nvPicPr>
        <p:blipFill>
          <a:blip r:embed="rId3">
            <a:alphaModFix/>
          </a:blip>
          <a:stretch>
            <a:fillRect/>
          </a:stretch>
        </p:blipFill>
        <p:spPr>
          <a:xfrm>
            <a:off x="3180040" y="445025"/>
            <a:ext cx="3146354" cy="3050644"/>
          </a:xfrm>
          <a:prstGeom prst="rect">
            <a:avLst/>
          </a:prstGeom>
          <a:noFill/>
          <a:ln>
            <a:noFill/>
          </a:ln>
        </p:spPr>
      </p:pic>
      <p:cxnSp>
        <p:nvCxnSpPr>
          <p:cNvPr id="125" name="Google Shape;125;p26"/>
          <p:cNvCxnSpPr/>
          <p:nvPr/>
        </p:nvCxnSpPr>
        <p:spPr>
          <a:xfrm>
            <a:off x="6213625" y="3996238"/>
            <a:ext cx="699900" cy="0"/>
          </a:xfrm>
          <a:prstGeom prst="straightConnector1">
            <a:avLst/>
          </a:prstGeom>
          <a:noFill/>
          <a:ln w="38100" cap="flat" cmpd="sng">
            <a:solidFill>
              <a:schemeClr val="dk1"/>
            </a:solidFill>
            <a:prstDash val="solid"/>
            <a:round/>
            <a:headEnd type="none" w="med" len="med"/>
            <a:tailEnd type="triangle" w="med" len="med"/>
          </a:ln>
        </p:spPr>
      </p:cxnSp>
      <p:cxnSp>
        <p:nvCxnSpPr>
          <p:cNvPr id="126" name="Google Shape;126;p26"/>
          <p:cNvCxnSpPr/>
          <p:nvPr/>
        </p:nvCxnSpPr>
        <p:spPr>
          <a:xfrm>
            <a:off x="2839825" y="3996250"/>
            <a:ext cx="699900" cy="0"/>
          </a:xfrm>
          <a:prstGeom prst="straightConnector1">
            <a:avLst/>
          </a:prstGeom>
          <a:noFill/>
          <a:ln w="38100" cap="flat" cmpd="sng">
            <a:solidFill>
              <a:schemeClr val="dk1"/>
            </a:solidFill>
            <a:prstDash val="solid"/>
            <a:round/>
            <a:headEnd type="none" w="med" len="med"/>
            <a:tailEnd type="triangle" w="med" len="med"/>
          </a:ln>
        </p:spPr>
      </p:cxnSp>
      <p:pic>
        <p:nvPicPr>
          <p:cNvPr id="127" name="Google Shape;127;p26"/>
          <p:cNvPicPr preferRelativeResize="0"/>
          <p:nvPr/>
        </p:nvPicPr>
        <p:blipFill>
          <a:blip r:embed="rId4">
            <a:alphaModFix/>
          </a:blip>
          <a:stretch>
            <a:fillRect/>
          </a:stretch>
        </p:blipFill>
        <p:spPr>
          <a:xfrm>
            <a:off x="503461" y="1457074"/>
            <a:ext cx="1894375" cy="1866325"/>
          </a:xfrm>
          <a:prstGeom prst="rect">
            <a:avLst/>
          </a:prstGeom>
          <a:noFill/>
          <a:ln>
            <a:noFill/>
          </a:ln>
        </p:spPr>
      </p:pic>
      <p:grpSp>
        <p:nvGrpSpPr>
          <p:cNvPr id="129" name="Google Shape;129;p26"/>
          <p:cNvGrpSpPr/>
          <p:nvPr/>
        </p:nvGrpSpPr>
        <p:grpSpPr>
          <a:xfrm>
            <a:off x="7798" y="4677828"/>
            <a:ext cx="4563997" cy="361752"/>
            <a:chOff x="76200" y="4384759"/>
            <a:chExt cx="9046575" cy="662307"/>
          </a:xfrm>
        </p:grpSpPr>
        <p:pic>
          <p:nvPicPr>
            <p:cNvPr id="130" name="Google Shape;130;p26"/>
            <p:cNvPicPr preferRelativeResize="0"/>
            <p:nvPr/>
          </p:nvPicPr>
          <p:blipFill>
            <a:blip r:embed="rId5">
              <a:alphaModFix/>
            </a:blip>
            <a:stretch>
              <a:fillRect/>
            </a:stretch>
          </p:blipFill>
          <p:spPr>
            <a:xfrm>
              <a:off x="5104511" y="4668174"/>
              <a:ext cx="1520554" cy="375104"/>
            </a:xfrm>
            <a:prstGeom prst="rect">
              <a:avLst/>
            </a:prstGeom>
            <a:noFill/>
            <a:ln>
              <a:noFill/>
            </a:ln>
          </p:spPr>
        </p:pic>
        <p:pic>
          <p:nvPicPr>
            <p:cNvPr id="131" name="Google Shape;131;p26"/>
            <p:cNvPicPr preferRelativeResize="0"/>
            <p:nvPr/>
          </p:nvPicPr>
          <p:blipFill>
            <a:blip r:embed="rId6">
              <a:alphaModFix/>
            </a:blip>
            <a:stretch>
              <a:fillRect/>
            </a:stretch>
          </p:blipFill>
          <p:spPr>
            <a:xfrm>
              <a:off x="7194456" y="4669735"/>
              <a:ext cx="379769" cy="371987"/>
            </a:xfrm>
            <a:prstGeom prst="rect">
              <a:avLst/>
            </a:prstGeom>
            <a:noFill/>
            <a:ln>
              <a:noFill/>
            </a:ln>
          </p:spPr>
        </p:pic>
        <p:pic>
          <p:nvPicPr>
            <p:cNvPr id="132" name="Google Shape;132;p26"/>
            <p:cNvPicPr preferRelativeResize="0"/>
            <p:nvPr/>
          </p:nvPicPr>
          <p:blipFill>
            <a:blip r:embed="rId7">
              <a:alphaModFix/>
            </a:blip>
            <a:stretch>
              <a:fillRect/>
            </a:stretch>
          </p:blipFill>
          <p:spPr>
            <a:xfrm>
              <a:off x="76200" y="4610951"/>
              <a:ext cx="1193160" cy="406673"/>
            </a:xfrm>
            <a:prstGeom prst="rect">
              <a:avLst/>
            </a:prstGeom>
            <a:noFill/>
            <a:ln>
              <a:noFill/>
            </a:ln>
          </p:spPr>
        </p:pic>
        <p:pic>
          <p:nvPicPr>
            <p:cNvPr id="133" name="Google Shape;133;p26"/>
            <p:cNvPicPr preferRelativeResize="0"/>
            <p:nvPr/>
          </p:nvPicPr>
          <p:blipFill>
            <a:blip r:embed="rId8">
              <a:alphaModFix/>
            </a:blip>
            <a:stretch>
              <a:fillRect/>
            </a:stretch>
          </p:blipFill>
          <p:spPr>
            <a:xfrm>
              <a:off x="3154095" y="4704216"/>
              <a:ext cx="1861739" cy="329380"/>
            </a:xfrm>
            <a:prstGeom prst="rect">
              <a:avLst/>
            </a:prstGeom>
            <a:noFill/>
            <a:ln>
              <a:noFill/>
            </a:ln>
          </p:spPr>
        </p:pic>
        <p:pic>
          <p:nvPicPr>
            <p:cNvPr id="134" name="Google Shape;134;p26"/>
            <p:cNvPicPr preferRelativeResize="0"/>
            <p:nvPr/>
          </p:nvPicPr>
          <p:blipFill>
            <a:blip r:embed="rId9">
              <a:alphaModFix/>
            </a:blip>
            <a:stretch>
              <a:fillRect/>
            </a:stretch>
          </p:blipFill>
          <p:spPr>
            <a:xfrm>
              <a:off x="1295726" y="4669741"/>
              <a:ext cx="1013069" cy="371981"/>
            </a:xfrm>
            <a:prstGeom prst="rect">
              <a:avLst/>
            </a:prstGeom>
            <a:noFill/>
            <a:ln>
              <a:noFill/>
            </a:ln>
          </p:spPr>
        </p:pic>
        <p:pic>
          <p:nvPicPr>
            <p:cNvPr id="135" name="Google Shape;135;p26"/>
            <p:cNvPicPr preferRelativeResize="0"/>
            <p:nvPr/>
          </p:nvPicPr>
          <p:blipFill>
            <a:blip r:embed="rId10">
              <a:alphaModFix/>
            </a:blip>
            <a:stretch>
              <a:fillRect/>
            </a:stretch>
          </p:blipFill>
          <p:spPr>
            <a:xfrm>
              <a:off x="2335152" y="4584651"/>
              <a:ext cx="788054" cy="459276"/>
            </a:xfrm>
            <a:prstGeom prst="rect">
              <a:avLst/>
            </a:prstGeom>
            <a:noFill/>
            <a:ln>
              <a:noFill/>
            </a:ln>
          </p:spPr>
        </p:pic>
        <p:pic>
          <p:nvPicPr>
            <p:cNvPr id="136" name="Google Shape;136;p26"/>
            <p:cNvPicPr preferRelativeResize="0"/>
            <p:nvPr/>
          </p:nvPicPr>
          <p:blipFill>
            <a:blip r:embed="rId11">
              <a:alphaModFix/>
            </a:blip>
            <a:stretch>
              <a:fillRect/>
            </a:stretch>
          </p:blipFill>
          <p:spPr>
            <a:xfrm>
              <a:off x="6713742" y="4384759"/>
              <a:ext cx="407069" cy="659165"/>
            </a:xfrm>
            <a:prstGeom prst="rect">
              <a:avLst/>
            </a:prstGeom>
            <a:noFill/>
            <a:ln>
              <a:noFill/>
            </a:ln>
          </p:spPr>
        </p:pic>
        <p:pic>
          <p:nvPicPr>
            <p:cNvPr id="137" name="Google Shape;137;p26"/>
            <p:cNvPicPr preferRelativeResize="0"/>
            <p:nvPr/>
          </p:nvPicPr>
          <p:blipFill>
            <a:blip r:embed="rId12">
              <a:alphaModFix/>
            </a:blip>
            <a:stretch>
              <a:fillRect/>
            </a:stretch>
          </p:blipFill>
          <p:spPr>
            <a:xfrm>
              <a:off x="8143606" y="4667351"/>
              <a:ext cx="979169" cy="371975"/>
            </a:xfrm>
            <a:prstGeom prst="rect">
              <a:avLst/>
            </a:prstGeom>
            <a:noFill/>
            <a:ln>
              <a:noFill/>
            </a:ln>
          </p:spPr>
        </p:pic>
        <p:pic>
          <p:nvPicPr>
            <p:cNvPr id="138" name="Google Shape;138;p26"/>
            <p:cNvPicPr preferRelativeResize="0"/>
            <p:nvPr/>
          </p:nvPicPr>
          <p:blipFill>
            <a:blip r:embed="rId13">
              <a:alphaModFix/>
            </a:blip>
            <a:stretch>
              <a:fillRect/>
            </a:stretch>
          </p:blipFill>
          <p:spPr>
            <a:xfrm>
              <a:off x="7676818" y="4507399"/>
              <a:ext cx="379775" cy="539667"/>
            </a:xfrm>
            <a:prstGeom prst="rect">
              <a:avLst/>
            </a:prstGeom>
            <a:noFill/>
            <a:ln>
              <a:noFill/>
            </a:ln>
          </p:spPr>
        </p:pic>
      </p:grpSp>
      <p:pic>
        <p:nvPicPr>
          <p:cNvPr id="7" name="Picture 6" descr="A diagram of a computer hardware processing process&#10;&#10;Description automatically generated with medium confidence">
            <a:extLst>
              <a:ext uri="{FF2B5EF4-FFF2-40B4-BE49-F238E27FC236}">
                <a16:creationId xmlns:a16="http://schemas.microsoft.com/office/drawing/2014/main" id="{12610F9F-B990-7D01-CCBA-0723108C7D4C}"/>
              </a:ext>
            </a:extLst>
          </p:cNvPr>
          <p:cNvPicPr>
            <a:picLocks noChangeAspect="1"/>
          </p:cNvPicPr>
          <p:nvPr/>
        </p:nvPicPr>
        <p:blipFill>
          <a:blip r:embed="rId14"/>
          <a:stretch>
            <a:fillRect/>
          </a:stretch>
        </p:blipFill>
        <p:spPr>
          <a:xfrm>
            <a:off x="6288600" y="1670069"/>
            <a:ext cx="2789708" cy="16738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a:t>Next steps</a:t>
            </a:r>
            <a:endParaRPr sz="3600"/>
          </a:p>
        </p:txBody>
      </p:sp>
      <p:sp>
        <p:nvSpPr>
          <p:cNvPr id="144" name="Google Shape;144;p27"/>
          <p:cNvSpPr txBox="1"/>
          <p:nvPr/>
        </p:nvSpPr>
        <p:spPr>
          <a:xfrm>
            <a:off x="197775" y="1439425"/>
            <a:ext cx="6587368" cy="2523738"/>
          </a:xfrm>
          <a:prstGeom prst="rect">
            <a:avLst/>
          </a:prstGeom>
          <a:noFill/>
          <a:ln>
            <a:noFill/>
          </a:ln>
        </p:spPr>
        <p:txBody>
          <a:bodyPr spcFirstLastPara="1" wrap="square" lIns="91425" tIns="91425" rIns="91425" bIns="91425" anchor="t" anchorCtr="0">
            <a:spAutoFit/>
          </a:bodyPr>
          <a:lstStyle/>
          <a:p>
            <a:pPr marL="107950" lvl="0" algn="l" rtl="0">
              <a:spcBef>
                <a:spcPts val="0"/>
              </a:spcBef>
              <a:spcAft>
                <a:spcPts val="0"/>
              </a:spcAft>
              <a:buClr>
                <a:schemeClr val="dk1"/>
              </a:buClr>
              <a:buSzPts val="1900"/>
            </a:pPr>
            <a:br>
              <a:rPr lang="en" sz="1900" dirty="0">
                <a:solidFill>
                  <a:schemeClr val="dk1"/>
                </a:solidFill>
                <a:latin typeface="Proxima Nova"/>
                <a:ea typeface="Proxima Nova"/>
                <a:cs typeface="Proxima Nova"/>
                <a:sym typeface="Proxima Nova"/>
              </a:rPr>
            </a:b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Experiment with additional data-sharing archetypes</a:t>
            </a:r>
          </a:p>
          <a:p>
            <a:pPr marL="457200" lvl="0" indent="-349250" algn="l" rtl="0">
              <a:spcBef>
                <a:spcPts val="0"/>
              </a:spcBef>
              <a:spcAft>
                <a:spcPts val="0"/>
              </a:spcAft>
              <a:buClr>
                <a:schemeClr val="dk1"/>
              </a:buClr>
              <a:buSzPts val="1900"/>
              <a:buFont typeface="Proxima Nova"/>
              <a:buChar char="●"/>
            </a:pPr>
            <a:endParaRPr lang="en" sz="1900" dirty="0">
              <a:solidFill>
                <a:schemeClr val="dk1"/>
              </a:solidFill>
              <a:latin typeface="Proxima Nova"/>
              <a:ea typeface="Proxima Nova"/>
              <a:cs typeface="Proxima Nova"/>
              <a:sym typeface="Proxima Nova"/>
            </a:endParaRPr>
          </a:p>
          <a:p>
            <a:pPr marL="457200" lvl="0"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Link Fabric into DYNAMOS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Full distributed scenarios </a:t>
            </a:r>
            <a:endParaRPr sz="1900" dirty="0">
              <a:solidFill>
                <a:schemeClr val="dk1"/>
              </a:solidFill>
              <a:latin typeface="Proxima Nova"/>
              <a:ea typeface="Proxima Nova"/>
              <a:cs typeface="Proxima Nova"/>
              <a:sym typeface="Proxima Nova"/>
            </a:endParaRP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Sharing large dataset</a:t>
            </a:r>
          </a:p>
          <a:p>
            <a:pPr marL="914400" lvl="1" indent="-349250" algn="l" rtl="0">
              <a:spcBef>
                <a:spcPts val="0"/>
              </a:spcBef>
              <a:spcAft>
                <a:spcPts val="0"/>
              </a:spcAft>
              <a:buClr>
                <a:schemeClr val="dk1"/>
              </a:buClr>
              <a:buSzPts val="1900"/>
              <a:buFont typeface="Proxima Nova"/>
              <a:buChar char="○"/>
            </a:pPr>
            <a:r>
              <a:rPr lang="en" sz="1900" dirty="0">
                <a:solidFill>
                  <a:schemeClr val="dk1"/>
                </a:solidFill>
                <a:latin typeface="Proxima Nova"/>
                <a:ea typeface="Proxima Nova"/>
                <a:cs typeface="Proxima Nova"/>
                <a:sym typeface="Proxima Nova"/>
              </a:rPr>
              <a:t>Brin the control plane into the network</a:t>
            </a:r>
            <a:endParaRPr sz="1900" dirty="0">
              <a:solidFill>
                <a:schemeClr val="dk1"/>
              </a:solidFill>
              <a:latin typeface="Proxima Nova"/>
              <a:ea typeface="Proxima Nova"/>
              <a:cs typeface="Proxima Nova"/>
              <a:sym typeface="Proxima Nova"/>
            </a:endParaRPr>
          </a:p>
        </p:txBody>
      </p:sp>
      <p:grpSp>
        <p:nvGrpSpPr>
          <p:cNvPr id="145" name="Google Shape;145;p27"/>
          <p:cNvGrpSpPr/>
          <p:nvPr/>
        </p:nvGrpSpPr>
        <p:grpSpPr>
          <a:xfrm>
            <a:off x="7798" y="4677828"/>
            <a:ext cx="4563997" cy="361752"/>
            <a:chOff x="76200" y="4384759"/>
            <a:chExt cx="9046575" cy="662307"/>
          </a:xfrm>
        </p:grpSpPr>
        <p:pic>
          <p:nvPicPr>
            <p:cNvPr id="146" name="Google Shape;146;p27"/>
            <p:cNvPicPr preferRelativeResize="0"/>
            <p:nvPr/>
          </p:nvPicPr>
          <p:blipFill>
            <a:blip r:embed="rId3">
              <a:alphaModFix/>
            </a:blip>
            <a:stretch>
              <a:fillRect/>
            </a:stretch>
          </p:blipFill>
          <p:spPr>
            <a:xfrm>
              <a:off x="5104511" y="4668174"/>
              <a:ext cx="1520554" cy="375104"/>
            </a:xfrm>
            <a:prstGeom prst="rect">
              <a:avLst/>
            </a:prstGeom>
            <a:noFill/>
            <a:ln>
              <a:noFill/>
            </a:ln>
          </p:spPr>
        </p:pic>
        <p:pic>
          <p:nvPicPr>
            <p:cNvPr id="147" name="Google Shape;147;p27"/>
            <p:cNvPicPr preferRelativeResize="0"/>
            <p:nvPr/>
          </p:nvPicPr>
          <p:blipFill>
            <a:blip r:embed="rId4">
              <a:alphaModFix/>
            </a:blip>
            <a:stretch>
              <a:fillRect/>
            </a:stretch>
          </p:blipFill>
          <p:spPr>
            <a:xfrm>
              <a:off x="7194456" y="4669735"/>
              <a:ext cx="379769" cy="371987"/>
            </a:xfrm>
            <a:prstGeom prst="rect">
              <a:avLst/>
            </a:prstGeom>
            <a:noFill/>
            <a:ln>
              <a:noFill/>
            </a:ln>
          </p:spPr>
        </p:pic>
        <p:pic>
          <p:nvPicPr>
            <p:cNvPr id="148" name="Google Shape;148;p27"/>
            <p:cNvPicPr preferRelativeResize="0"/>
            <p:nvPr/>
          </p:nvPicPr>
          <p:blipFill>
            <a:blip r:embed="rId5">
              <a:alphaModFix/>
            </a:blip>
            <a:stretch>
              <a:fillRect/>
            </a:stretch>
          </p:blipFill>
          <p:spPr>
            <a:xfrm>
              <a:off x="76200" y="4610951"/>
              <a:ext cx="1193160" cy="406673"/>
            </a:xfrm>
            <a:prstGeom prst="rect">
              <a:avLst/>
            </a:prstGeom>
            <a:noFill/>
            <a:ln>
              <a:noFill/>
            </a:ln>
          </p:spPr>
        </p:pic>
        <p:pic>
          <p:nvPicPr>
            <p:cNvPr id="149" name="Google Shape;149;p27"/>
            <p:cNvPicPr preferRelativeResize="0"/>
            <p:nvPr/>
          </p:nvPicPr>
          <p:blipFill>
            <a:blip r:embed="rId6">
              <a:alphaModFix/>
            </a:blip>
            <a:stretch>
              <a:fillRect/>
            </a:stretch>
          </p:blipFill>
          <p:spPr>
            <a:xfrm>
              <a:off x="3154095" y="4704216"/>
              <a:ext cx="1861739" cy="329380"/>
            </a:xfrm>
            <a:prstGeom prst="rect">
              <a:avLst/>
            </a:prstGeom>
            <a:noFill/>
            <a:ln>
              <a:noFill/>
            </a:ln>
          </p:spPr>
        </p:pic>
        <p:pic>
          <p:nvPicPr>
            <p:cNvPr id="150" name="Google Shape;150;p27"/>
            <p:cNvPicPr preferRelativeResize="0"/>
            <p:nvPr/>
          </p:nvPicPr>
          <p:blipFill>
            <a:blip r:embed="rId7">
              <a:alphaModFix/>
            </a:blip>
            <a:stretch>
              <a:fillRect/>
            </a:stretch>
          </p:blipFill>
          <p:spPr>
            <a:xfrm>
              <a:off x="1295726" y="4669741"/>
              <a:ext cx="1013069" cy="371981"/>
            </a:xfrm>
            <a:prstGeom prst="rect">
              <a:avLst/>
            </a:prstGeom>
            <a:noFill/>
            <a:ln>
              <a:noFill/>
            </a:ln>
          </p:spPr>
        </p:pic>
        <p:pic>
          <p:nvPicPr>
            <p:cNvPr id="151" name="Google Shape;151;p27"/>
            <p:cNvPicPr preferRelativeResize="0"/>
            <p:nvPr/>
          </p:nvPicPr>
          <p:blipFill>
            <a:blip r:embed="rId8">
              <a:alphaModFix/>
            </a:blip>
            <a:stretch>
              <a:fillRect/>
            </a:stretch>
          </p:blipFill>
          <p:spPr>
            <a:xfrm>
              <a:off x="2335152" y="4584651"/>
              <a:ext cx="788054" cy="459276"/>
            </a:xfrm>
            <a:prstGeom prst="rect">
              <a:avLst/>
            </a:prstGeom>
            <a:noFill/>
            <a:ln>
              <a:noFill/>
            </a:ln>
          </p:spPr>
        </p:pic>
        <p:pic>
          <p:nvPicPr>
            <p:cNvPr id="152" name="Google Shape;152;p27"/>
            <p:cNvPicPr preferRelativeResize="0"/>
            <p:nvPr/>
          </p:nvPicPr>
          <p:blipFill>
            <a:blip r:embed="rId9">
              <a:alphaModFix/>
            </a:blip>
            <a:stretch>
              <a:fillRect/>
            </a:stretch>
          </p:blipFill>
          <p:spPr>
            <a:xfrm>
              <a:off x="6713742" y="4384759"/>
              <a:ext cx="407069" cy="659165"/>
            </a:xfrm>
            <a:prstGeom prst="rect">
              <a:avLst/>
            </a:prstGeom>
            <a:noFill/>
            <a:ln>
              <a:noFill/>
            </a:ln>
          </p:spPr>
        </p:pic>
        <p:pic>
          <p:nvPicPr>
            <p:cNvPr id="153" name="Google Shape;153;p27"/>
            <p:cNvPicPr preferRelativeResize="0"/>
            <p:nvPr/>
          </p:nvPicPr>
          <p:blipFill>
            <a:blip r:embed="rId10">
              <a:alphaModFix/>
            </a:blip>
            <a:stretch>
              <a:fillRect/>
            </a:stretch>
          </p:blipFill>
          <p:spPr>
            <a:xfrm>
              <a:off x="8143606" y="4667351"/>
              <a:ext cx="979169" cy="371975"/>
            </a:xfrm>
            <a:prstGeom prst="rect">
              <a:avLst/>
            </a:prstGeom>
            <a:noFill/>
            <a:ln>
              <a:noFill/>
            </a:ln>
          </p:spPr>
        </p:pic>
        <p:pic>
          <p:nvPicPr>
            <p:cNvPr id="154" name="Google Shape;154;p27"/>
            <p:cNvPicPr preferRelativeResize="0"/>
            <p:nvPr/>
          </p:nvPicPr>
          <p:blipFill>
            <a:blip r:embed="rId11">
              <a:alphaModFix/>
            </a:blip>
            <a:stretch>
              <a:fillRect/>
            </a:stretch>
          </p:blipFill>
          <p:spPr>
            <a:xfrm>
              <a:off x="7676818" y="4507399"/>
              <a:ext cx="379775" cy="539667"/>
            </a:xfrm>
            <a:prstGeom prst="rect">
              <a:avLst/>
            </a:prstGeom>
            <a:noFill/>
            <a:ln>
              <a:noFill/>
            </a:ln>
          </p:spPr>
        </p:pic>
      </p:grpSp>
      <p:pic>
        <p:nvPicPr>
          <p:cNvPr id="155" name="Google Shape;155;p27"/>
          <p:cNvPicPr preferRelativeResize="0"/>
          <p:nvPr/>
        </p:nvPicPr>
        <p:blipFill>
          <a:blip r:embed="rId8">
            <a:alphaModFix/>
          </a:blip>
          <a:stretch>
            <a:fillRect/>
          </a:stretch>
        </p:blipFill>
        <p:spPr>
          <a:xfrm>
            <a:off x="6785143" y="2284146"/>
            <a:ext cx="1103774" cy="696449"/>
          </a:xfrm>
          <a:prstGeom prst="rect">
            <a:avLst/>
          </a:prstGeom>
          <a:noFill/>
          <a:ln>
            <a:noFill/>
          </a:ln>
        </p:spPr>
      </p:pic>
      <p:pic>
        <p:nvPicPr>
          <p:cNvPr id="156" name="Google Shape;156;p27"/>
          <p:cNvPicPr preferRelativeResize="0"/>
          <p:nvPr/>
        </p:nvPicPr>
        <p:blipFill>
          <a:blip r:embed="rId6">
            <a:alphaModFix/>
          </a:blip>
          <a:stretch>
            <a:fillRect/>
          </a:stretch>
        </p:blipFill>
        <p:spPr>
          <a:xfrm>
            <a:off x="7324096" y="3514765"/>
            <a:ext cx="939249" cy="179907"/>
          </a:xfrm>
          <a:prstGeom prst="rect">
            <a:avLst/>
          </a:prstGeom>
          <a:noFill/>
          <a:ln>
            <a:noFill/>
          </a:ln>
        </p:spPr>
      </p:pic>
      <p:pic>
        <p:nvPicPr>
          <p:cNvPr id="157" name="Google Shape;157;p27"/>
          <p:cNvPicPr preferRelativeResize="0"/>
          <p:nvPr/>
        </p:nvPicPr>
        <p:blipFill>
          <a:blip r:embed="rId6">
            <a:alphaModFix/>
          </a:blip>
          <a:stretch>
            <a:fillRect/>
          </a:stretch>
        </p:blipFill>
        <p:spPr>
          <a:xfrm>
            <a:off x="7634996" y="1560977"/>
            <a:ext cx="939249" cy="179907"/>
          </a:xfrm>
          <a:prstGeom prst="rect">
            <a:avLst/>
          </a:prstGeom>
          <a:noFill/>
          <a:ln>
            <a:noFill/>
          </a:ln>
        </p:spPr>
      </p:pic>
      <p:cxnSp>
        <p:nvCxnSpPr>
          <p:cNvPr id="158" name="Google Shape;158;p27"/>
          <p:cNvCxnSpPr>
            <a:stCxn id="155" idx="2"/>
            <a:endCxn id="156" idx="0"/>
          </p:cNvCxnSpPr>
          <p:nvPr/>
        </p:nvCxnSpPr>
        <p:spPr>
          <a:xfrm>
            <a:off x="7337030" y="2980595"/>
            <a:ext cx="456600" cy="534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p27"/>
          <p:cNvCxnSpPr>
            <a:stCxn id="155" idx="0"/>
            <a:endCxn id="157" idx="2"/>
          </p:cNvCxnSpPr>
          <p:nvPr/>
        </p:nvCxnSpPr>
        <p:spPr>
          <a:xfrm rot="10800000" flipH="1">
            <a:off x="7337030" y="1740846"/>
            <a:ext cx="767700" cy="5433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222137201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1844</TotalTime>
  <Words>294</Words>
  <Application>Microsoft Macintosh PowerPoint</Application>
  <PresentationFormat>On-screen Show (16:9)</PresentationFormat>
  <Paragraphs>29</Paragraphs>
  <Slides>4</Slides>
  <Notes>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Proxima Nova</vt:lpstr>
      <vt:lpstr>Helvetica</vt:lpstr>
      <vt:lpstr>Simple Light</vt:lpstr>
      <vt:lpstr>Spearmint</vt:lpstr>
      <vt:lpstr>DYNAMOS: Adaptive microservice-OS  Dynamic microservices for data-exchange scenario</vt:lpstr>
      <vt:lpstr>Goal</vt:lpstr>
      <vt:lpstr>How it works</vt:lpstr>
      <vt:lpstr>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DYNAMOS: Adaptive microservice-OS  Dynamic microservices for data-exchange scenario</dc:title>
  <cp:lastModifiedBy>Jorrit Stutterheim</cp:lastModifiedBy>
  <cp:revision>19</cp:revision>
  <dcterms:modified xsi:type="dcterms:W3CDTF">2024-03-24T22:04:16Z</dcterms:modified>
</cp:coreProperties>
</file>