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</p:sldIdLst>
  <p:sldSz cx="9144000" cy="5143500" type="screen16x9"/>
  <p:notesSz cx="6858000" cy="9144000"/>
  <p:embeddedFontLst>
    <p:embeddedFont>
      <p:font typeface="Kantumruy Pro Medium" pitchFamily="2" charset="0"/>
      <p:regular r:id="rId14"/>
      <p:bold r:id="rId15"/>
      <p:italic r:id="rId16"/>
      <p:boldItalic r:id="rId17"/>
    </p:embeddedFont>
    <p:embeddedFont>
      <p:font typeface="Proxima Nova" panose="0200050603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672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ab3a369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ab3a369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9a1ceff24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9a1ceff24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b3ad37ae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b3ad37ae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b3ad37ae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b3ad37ae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42e3e7c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42e3e7cd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was, create a set of core microservices, and compose these in different configurations to allow data exchange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9c40d9f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9c40d9f9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9c40d9f9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9c40d9f9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b3ad37a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b3ad37a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b3ad37a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b3ad37a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70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a49e1220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a49e1220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png"/><Relationship Id="rId11" Type="http://schemas.openxmlformats.org/officeDocument/2006/relationships/image" Target="../media/image8.jp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7.pn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DYNAMOS: 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Dynamically Adaptive </a:t>
            </a:r>
            <a:br>
              <a:rPr lang="en" sz="3600" dirty="0"/>
            </a:br>
            <a:r>
              <a:rPr lang="en" sz="3600" dirty="0"/>
              <a:t>Microservice-based OS</a:t>
            </a:r>
            <a:endParaRPr sz="3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600" dirty="0"/>
            </a:br>
            <a:r>
              <a:rPr lang="en" sz="2600" dirty="0"/>
              <a:t>A Middleware for data-exchange marketplaces</a:t>
            </a:r>
            <a:endParaRPr sz="2600" dirty="0"/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817" y="120200"/>
            <a:ext cx="1155473" cy="11507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311700" y="37249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Jorrit Stutterheim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Oprescu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van Binsbergen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25"/>
          <p:cNvGrpSpPr/>
          <p:nvPr/>
        </p:nvGrpSpPr>
        <p:grpSpPr>
          <a:xfrm>
            <a:off x="76200" y="4384759"/>
            <a:ext cx="9046575" cy="662307"/>
            <a:chOff x="76200" y="4384759"/>
            <a:chExt cx="9046575" cy="662307"/>
          </a:xfrm>
        </p:grpSpPr>
        <p:pic>
          <p:nvPicPr>
            <p:cNvPr id="108" name="Google Shape;10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2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2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5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25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5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to use</a:t>
            </a:r>
            <a:endParaRPr sz="3600"/>
          </a:p>
        </p:txBody>
      </p:sp>
      <p:pic>
        <p:nvPicPr>
          <p:cNvPr id="279" name="Google Shape;2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98" y="2571750"/>
            <a:ext cx="1876434" cy="33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71" y="1870363"/>
            <a:ext cx="946082" cy="55137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3"/>
          <p:cNvSpPr txBox="1"/>
          <p:nvPr/>
        </p:nvSpPr>
        <p:spPr>
          <a:xfrm>
            <a:off x="293000" y="2969575"/>
            <a:ext cx="19854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 or clone DYNAMOS profile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3"/>
          <p:cNvSpPr txBox="1"/>
          <p:nvPr/>
        </p:nvSpPr>
        <p:spPr>
          <a:xfrm>
            <a:off x="3579300" y="2969575"/>
            <a:ext cx="19854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Clone DYNAMOS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6846900" y="2969563"/>
            <a:ext cx="19854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Start experiments</a:t>
            </a:r>
            <a:endParaRPr sz="1800" baseline="30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4" name="Google Shape;284;p33"/>
          <p:cNvCxnSpPr/>
          <p:nvPr/>
        </p:nvCxnSpPr>
        <p:spPr>
          <a:xfrm>
            <a:off x="2594500" y="2733838"/>
            <a:ext cx="894000" cy="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3"/>
          <p:cNvCxnSpPr/>
          <p:nvPr/>
        </p:nvCxnSpPr>
        <p:spPr>
          <a:xfrm>
            <a:off x="5564700" y="2741638"/>
            <a:ext cx="894000" cy="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6" name="Google Shape;28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5088" y="1322525"/>
            <a:ext cx="1653828" cy="164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4475" y="1322525"/>
            <a:ext cx="2269866" cy="16470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3"/>
          <p:cNvSpPr txBox="1"/>
          <p:nvPr/>
        </p:nvSpPr>
        <p:spPr>
          <a:xfrm>
            <a:off x="5564700" y="4588100"/>
            <a:ext cx="35433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aseline="30000">
                <a:solidFill>
                  <a:srgbClr val="263165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*</a:t>
            </a:r>
            <a:r>
              <a:rPr lang="en" sz="800">
                <a:solidFill>
                  <a:srgbClr val="263165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Shakeri, S., Veen, L.E., &amp; Grosso, P. (2020). Evaluation of Container Overlays for Secure Data Sharing. 2020 IEEE 45th LCN Symposium on Emerging Topics in Networking (LCN Symposium), 99-108.</a:t>
            </a:r>
            <a:endParaRPr sz="800">
              <a:solidFill>
                <a:srgbClr val="263165"/>
              </a:solidFill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8730850" y="1175925"/>
            <a:ext cx="16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aseline="30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*</a:t>
            </a:r>
            <a:endParaRPr/>
          </a:p>
        </p:txBody>
      </p:sp>
      <p:grpSp>
        <p:nvGrpSpPr>
          <p:cNvPr id="290" name="Google Shape;290;p33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291" name="Google Shape;291;p3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3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3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3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3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3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722400" cy="3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Education</a:t>
            </a:r>
            <a:br>
              <a:rPr lang="en" b="1"/>
            </a:br>
            <a:r>
              <a:rPr lang="en"/>
              <a:t>Master Software Engineering - University of Amsterdam (2023)</a:t>
            </a:r>
            <a:br>
              <a:rPr lang="en"/>
            </a:br>
            <a:r>
              <a:rPr lang="en"/>
              <a:t>Thesis: DYNAMOS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Work</a:t>
            </a:r>
            <a:br>
              <a:rPr lang="en" b="1"/>
            </a:br>
            <a:r>
              <a:rPr lang="en"/>
              <a:t>Cloud consultant - developer - devops engineer - hotel manager</a:t>
            </a:r>
            <a:br>
              <a:rPr lang="en"/>
            </a:br>
            <a:br>
              <a:rPr lang="en"/>
            </a:br>
            <a:r>
              <a:rPr lang="en" b="1"/>
              <a:t>Personal</a:t>
            </a:r>
            <a:br>
              <a:rPr lang="en" b="1"/>
            </a:br>
            <a:r>
              <a:rPr lang="en"/>
              <a:t>Born in ‘87</a:t>
            </a:r>
            <a:br>
              <a:rPr lang="en"/>
            </a:br>
            <a:r>
              <a:rPr lang="en"/>
              <a:t>Lives in Utrecht</a:t>
            </a:r>
            <a:br>
              <a:rPr lang="en" b="1"/>
            </a:br>
            <a:endParaRPr/>
          </a:p>
        </p:txBody>
      </p:sp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944" y="915307"/>
            <a:ext cx="1715349" cy="257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6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25" name="Google Shape;125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28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26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67893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exchange marketplaces</a:t>
            </a:r>
            <a:endParaRPr sz="3600"/>
          </a:p>
        </p:txBody>
      </p:sp>
      <p:grpSp>
        <p:nvGrpSpPr>
          <p:cNvPr id="139" name="Google Shape;139;p27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40" name="Google Shape;140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2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9" name="Google Shape;149;p27"/>
          <p:cNvSpPr txBox="1"/>
          <p:nvPr/>
        </p:nvSpPr>
        <p:spPr>
          <a:xfrm>
            <a:off x="7800" y="2480600"/>
            <a:ext cx="33444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AMdEX translates your data sharing agreements into machine-readable policies, that can automatically be enforced.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8389" y="1750684"/>
            <a:ext cx="1332675" cy="52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7"/>
          <p:cNvCxnSpPr/>
          <p:nvPr/>
        </p:nvCxnSpPr>
        <p:spPr>
          <a:xfrm>
            <a:off x="3550525" y="2591575"/>
            <a:ext cx="1030200" cy="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" name="Google Shape;152;p27"/>
          <p:cNvSpPr txBox="1">
            <a:spLocks noGrp="1"/>
          </p:cNvSpPr>
          <p:nvPr>
            <p:ph type="body" idx="4294967295"/>
          </p:nvPr>
        </p:nvSpPr>
        <p:spPr>
          <a:xfrm>
            <a:off x="4813275" y="1521525"/>
            <a:ext cx="40845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Use cases: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 data analysis (hospitals, universities)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Federate Machine Learning  (airlines, predictive maintenance)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Sharing anonymous sensor data (smart buildings)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265500" y="1816950"/>
            <a:ext cx="4045200" cy="219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dynamic data exchange scenarios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Using a set of core data exchange microservices</a:t>
            </a:r>
            <a:endParaRPr sz="1800"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Some challenges</a:t>
            </a:r>
            <a:endParaRPr sz="1900"/>
          </a:p>
          <a:p>
            <a:pPr marL="457200" lvl="0" indent="-349250" algn="l" rtl="0">
              <a:spcBef>
                <a:spcPts val="1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distributed data marketplace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Compose different service patterns per request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Dynamically adapt data-exchange patterns </a:t>
            </a:r>
            <a:endParaRPr sz="19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Comply with legal policy </a:t>
            </a:r>
            <a:endParaRPr sz="1900"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60" name="Google Shape;160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2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2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8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40845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DYNAMOS offers</a:t>
            </a:r>
            <a:endParaRPr sz="3600"/>
          </a:p>
        </p:txBody>
      </p:sp>
      <p:sp>
        <p:nvSpPr>
          <p:cNvPr id="174" name="Google Shape;174;p29"/>
          <p:cNvSpPr txBox="1">
            <a:spLocks noGrp="1"/>
          </p:cNvSpPr>
          <p:nvPr>
            <p:ph type="body" idx="4294967295"/>
          </p:nvPr>
        </p:nvSpPr>
        <p:spPr>
          <a:xfrm>
            <a:off x="311700" y="1400200"/>
            <a:ext cx="4084500" cy="31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setup through testbeds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is passed from one microservice to another using a uniform interface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Self-adaptivity through MAPE-K feedback loops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00" y="696531"/>
            <a:ext cx="2035799" cy="141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654" y="985100"/>
            <a:ext cx="2182422" cy="119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975" y="2418875"/>
            <a:ext cx="3111225" cy="18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29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179" name="Google Shape;179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9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9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9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5" name="Google Shape;185;p29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9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29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How it works</a:t>
            </a:r>
            <a:endParaRPr sz="3600"/>
          </a:p>
        </p:txBody>
      </p:sp>
      <p:sp>
        <p:nvSpPr>
          <p:cNvPr id="193" name="Google Shape;193;p30"/>
          <p:cNvSpPr txBox="1"/>
          <p:nvPr/>
        </p:nvSpPr>
        <p:spPr>
          <a:xfrm>
            <a:off x="-750" y="3412525"/>
            <a:ext cx="2902800" cy="10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Check policy and additional requirements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579300" y="3453900"/>
            <a:ext cx="27093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Generate microservice chain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6846900" y="3453900"/>
            <a:ext cx="22971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Create ephemeral data-exchange job(s)</a:t>
            </a:r>
            <a:endParaRPr sz="1800" baseline="30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675" y="1402867"/>
            <a:ext cx="2137724" cy="20726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6213625" y="3996238"/>
            <a:ext cx="6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0"/>
          <p:cNvCxnSpPr/>
          <p:nvPr/>
        </p:nvCxnSpPr>
        <p:spPr>
          <a:xfrm>
            <a:off x="2839825" y="3996250"/>
            <a:ext cx="6999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99" name="Google Shape;1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1" y="1457074"/>
            <a:ext cx="1894375" cy="186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911" y="1373525"/>
            <a:ext cx="2519215" cy="2131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0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202" name="Google Shape;202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3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0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0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0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30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30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37" y="3735629"/>
            <a:ext cx="630137" cy="5849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76200" y="1202002"/>
            <a:ext cx="4493400" cy="2807100"/>
          </a:xfrm>
          <a:prstGeom prst="ellipse">
            <a:avLst/>
          </a:prstGeom>
          <a:noFill/>
          <a:ln w="38100" cap="flat" cmpd="sng">
            <a:solidFill>
              <a:srgbClr val="26316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308" y="3061099"/>
            <a:ext cx="578398" cy="4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25" y="1618814"/>
            <a:ext cx="702306" cy="65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084" y="1668477"/>
            <a:ext cx="685849" cy="636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1"/>
          <p:cNvCxnSpPr/>
          <p:nvPr/>
        </p:nvCxnSpPr>
        <p:spPr>
          <a:xfrm rot="10800000" flipH="1">
            <a:off x="2392589" y="2574229"/>
            <a:ext cx="1200" cy="4857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31"/>
          <p:cNvCxnSpPr/>
          <p:nvPr/>
        </p:nvCxnSpPr>
        <p:spPr>
          <a:xfrm>
            <a:off x="2199866" y="2588852"/>
            <a:ext cx="5400" cy="4923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31"/>
          <p:cNvSpPr txBox="1"/>
          <p:nvPr/>
        </p:nvSpPr>
        <p:spPr>
          <a:xfrm>
            <a:off x="2337625" y="2710100"/>
            <a:ext cx="9462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Algorithm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512351" y="2686448"/>
            <a:ext cx="8136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Result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975914" y="2705449"/>
            <a:ext cx="543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667698" y="1819783"/>
            <a:ext cx="8136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4496" y="2045682"/>
            <a:ext cx="556843" cy="516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>
            <a:stCxn id="220" idx="1"/>
            <a:endCxn id="227" idx="3"/>
          </p:cNvCxnSpPr>
          <p:nvPr/>
        </p:nvCxnSpPr>
        <p:spPr>
          <a:xfrm flipH="1">
            <a:off x="2601284" y="1986830"/>
            <a:ext cx="685800" cy="3174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>
            <a:stCxn id="219" idx="3"/>
            <a:endCxn id="227" idx="1"/>
          </p:cNvCxnSpPr>
          <p:nvPr/>
        </p:nvCxnSpPr>
        <p:spPr>
          <a:xfrm>
            <a:off x="1441931" y="1944811"/>
            <a:ext cx="602700" cy="3594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1"/>
          <p:cNvSpPr txBox="1"/>
          <p:nvPr/>
        </p:nvSpPr>
        <p:spPr>
          <a:xfrm>
            <a:off x="1634849" y="1866902"/>
            <a:ext cx="8136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0242" y="1607797"/>
            <a:ext cx="1965316" cy="18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017" y="3671391"/>
            <a:ext cx="608611" cy="57177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/>
          <p:nvPr/>
        </p:nvSpPr>
        <p:spPr>
          <a:xfrm>
            <a:off x="4803900" y="1195038"/>
            <a:ext cx="4340100" cy="2743500"/>
          </a:xfrm>
          <a:prstGeom prst="ellipse">
            <a:avLst/>
          </a:prstGeom>
          <a:noFill/>
          <a:ln w="38100" cap="flat" cmpd="sng">
            <a:solidFill>
              <a:srgbClr val="26316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005" y="3012109"/>
            <a:ext cx="558639" cy="46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662" y="1602427"/>
            <a:ext cx="678314" cy="63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99" y="1636035"/>
            <a:ext cx="678314" cy="637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1"/>
          <p:cNvCxnSpPr/>
          <p:nvPr/>
        </p:nvCxnSpPr>
        <p:spPr>
          <a:xfrm rot="10800000">
            <a:off x="5939791" y="2262686"/>
            <a:ext cx="963000" cy="8361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5826126" y="2320330"/>
            <a:ext cx="946200" cy="7950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1"/>
          <p:cNvSpPr txBox="1"/>
          <p:nvPr/>
        </p:nvSpPr>
        <p:spPr>
          <a:xfrm>
            <a:off x="6059350" y="2246301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Algorithm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5926186" y="2845441"/>
            <a:ext cx="7461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Result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cxnSp>
        <p:nvCxnSpPr>
          <p:cNvPr id="241" name="Google Shape;241;p31"/>
          <p:cNvCxnSpPr>
            <a:stCxn id="235" idx="3"/>
            <a:endCxn id="235" idx="0"/>
          </p:cNvCxnSpPr>
          <p:nvPr/>
        </p:nvCxnSpPr>
        <p:spPr>
          <a:xfrm rot="10800000">
            <a:off x="5783676" y="1602455"/>
            <a:ext cx="339300" cy="318600"/>
          </a:xfrm>
          <a:prstGeom prst="curvedConnector4">
            <a:avLst>
              <a:gd name="adj1" fmla="val -72422"/>
              <a:gd name="adj2" fmla="val 178097"/>
            </a:avLst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1"/>
          <p:cNvSpPr txBox="1"/>
          <p:nvPr/>
        </p:nvSpPr>
        <p:spPr>
          <a:xfrm>
            <a:off x="6283992" y="1448156"/>
            <a:ext cx="785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cxnSp>
        <p:nvCxnSpPr>
          <p:cNvPr id="243" name="Google Shape;243;p31"/>
          <p:cNvCxnSpPr/>
          <p:nvPr/>
        </p:nvCxnSpPr>
        <p:spPr>
          <a:xfrm rot="10800000" flipH="1">
            <a:off x="7103735" y="2294222"/>
            <a:ext cx="930000" cy="7743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1"/>
          <p:cNvCxnSpPr/>
          <p:nvPr/>
        </p:nvCxnSpPr>
        <p:spPr>
          <a:xfrm flipH="1">
            <a:off x="7196508" y="2351710"/>
            <a:ext cx="966600" cy="8142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1"/>
          <p:cNvSpPr txBox="1"/>
          <p:nvPr/>
        </p:nvSpPr>
        <p:spPr>
          <a:xfrm>
            <a:off x="7363448" y="2862609"/>
            <a:ext cx="7461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Result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cxnSp>
        <p:nvCxnSpPr>
          <p:cNvPr id="246" name="Google Shape;246;p31"/>
          <p:cNvCxnSpPr>
            <a:stCxn id="236" idx="1"/>
            <a:endCxn id="236" idx="0"/>
          </p:cNvCxnSpPr>
          <p:nvPr/>
        </p:nvCxnSpPr>
        <p:spPr>
          <a:xfrm rot="10800000" flipH="1">
            <a:off x="7905099" y="1636063"/>
            <a:ext cx="339300" cy="318600"/>
          </a:xfrm>
          <a:prstGeom prst="curvedConnector4">
            <a:avLst>
              <a:gd name="adj1" fmla="val -72422"/>
              <a:gd name="adj2" fmla="val 178097"/>
            </a:avLst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1"/>
          <p:cNvSpPr txBox="1"/>
          <p:nvPr/>
        </p:nvSpPr>
        <p:spPr>
          <a:xfrm>
            <a:off x="7226945" y="1437829"/>
            <a:ext cx="785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028000" y="2246301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Algorithm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33550" y="1280751"/>
            <a:ext cx="1231574" cy="230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DEMO</a:t>
            </a:r>
            <a:endParaRPr sz="3600"/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437" y="3735629"/>
            <a:ext cx="630137" cy="58499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1"/>
          <p:cNvSpPr/>
          <p:nvPr/>
        </p:nvSpPr>
        <p:spPr>
          <a:xfrm>
            <a:off x="76200" y="1202002"/>
            <a:ext cx="4493400" cy="2807100"/>
          </a:xfrm>
          <a:prstGeom prst="ellipse">
            <a:avLst/>
          </a:prstGeom>
          <a:noFill/>
          <a:ln w="38100" cap="flat" cmpd="sng">
            <a:solidFill>
              <a:srgbClr val="26316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8308" y="3061099"/>
            <a:ext cx="578398" cy="480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625" y="1618814"/>
            <a:ext cx="702306" cy="65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084" y="1668477"/>
            <a:ext cx="685849" cy="636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31"/>
          <p:cNvCxnSpPr/>
          <p:nvPr/>
        </p:nvCxnSpPr>
        <p:spPr>
          <a:xfrm rot="10800000" flipH="1">
            <a:off x="2392589" y="2574229"/>
            <a:ext cx="1200" cy="4857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31"/>
          <p:cNvCxnSpPr/>
          <p:nvPr/>
        </p:nvCxnSpPr>
        <p:spPr>
          <a:xfrm>
            <a:off x="2199866" y="2588852"/>
            <a:ext cx="5400" cy="4923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3" name="Google Shape;223;p31"/>
          <p:cNvSpPr txBox="1"/>
          <p:nvPr/>
        </p:nvSpPr>
        <p:spPr>
          <a:xfrm>
            <a:off x="2337625" y="2710100"/>
            <a:ext cx="9462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Algorithm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512351" y="2686448"/>
            <a:ext cx="8136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Result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2975914" y="2705449"/>
            <a:ext cx="5436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2667698" y="1819783"/>
            <a:ext cx="8136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4496" y="2045682"/>
            <a:ext cx="556843" cy="5169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>
            <a:stCxn id="220" idx="1"/>
            <a:endCxn id="227" idx="3"/>
          </p:cNvCxnSpPr>
          <p:nvPr/>
        </p:nvCxnSpPr>
        <p:spPr>
          <a:xfrm flipH="1">
            <a:off x="2601284" y="1986830"/>
            <a:ext cx="685800" cy="3174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31"/>
          <p:cNvCxnSpPr>
            <a:stCxn id="219" idx="3"/>
            <a:endCxn id="227" idx="1"/>
          </p:cNvCxnSpPr>
          <p:nvPr/>
        </p:nvCxnSpPr>
        <p:spPr>
          <a:xfrm>
            <a:off x="1441931" y="1944811"/>
            <a:ext cx="602700" cy="3594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31"/>
          <p:cNvSpPr txBox="1"/>
          <p:nvPr/>
        </p:nvSpPr>
        <p:spPr>
          <a:xfrm>
            <a:off x="1634849" y="1866902"/>
            <a:ext cx="8136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017" y="3671391"/>
            <a:ext cx="608611" cy="57177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/>
          <p:nvPr/>
        </p:nvSpPr>
        <p:spPr>
          <a:xfrm>
            <a:off x="4803900" y="1195038"/>
            <a:ext cx="4340100" cy="2743500"/>
          </a:xfrm>
          <a:prstGeom prst="ellipse">
            <a:avLst/>
          </a:prstGeom>
          <a:noFill/>
          <a:ln w="38100" cap="flat" cmpd="sng">
            <a:solidFill>
              <a:srgbClr val="263165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0005" y="3012109"/>
            <a:ext cx="558639" cy="469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4662" y="1602427"/>
            <a:ext cx="678314" cy="63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99" y="1636035"/>
            <a:ext cx="678314" cy="6372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1"/>
          <p:cNvCxnSpPr/>
          <p:nvPr/>
        </p:nvCxnSpPr>
        <p:spPr>
          <a:xfrm rot="10800000">
            <a:off x="5939791" y="2262686"/>
            <a:ext cx="963000" cy="8361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5826126" y="2320330"/>
            <a:ext cx="946200" cy="7950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1"/>
          <p:cNvSpPr txBox="1"/>
          <p:nvPr/>
        </p:nvSpPr>
        <p:spPr>
          <a:xfrm>
            <a:off x="6059350" y="2246301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Algorithm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5926186" y="2845441"/>
            <a:ext cx="746100" cy="2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Result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cxnSp>
        <p:nvCxnSpPr>
          <p:cNvPr id="241" name="Google Shape;241;p31"/>
          <p:cNvCxnSpPr>
            <a:stCxn id="235" idx="3"/>
            <a:endCxn id="235" idx="0"/>
          </p:cNvCxnSpPr>
          <p:nvPr/>
        </p:nvCxnSpPr>
        <p:spPr>
          <a:xfrm rot="10800000">
            <a:off x="5783676" y="1602455"/>
            <a:ext cx="339300" cy="318600"/>
          </a:xfrm>
          <a:prstGeom prst="curvedConnector4">
            <a:avLst>
              <a:gd name="adj1" fmla="val -72422"/>
              <a:gd name="adj2" fmla="val 178097"/>
            </a:avLst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2" name="Google Shape;242;p31"/>
          <p:cNvSpPr txBox="1"/>
          <p:nvPr/>
        </p:nvSpPr>
        <p:spPr>
          <a:xfrm>
            <a:off x="6283992" y="1448156"/>
            <a:ext cx="785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cxnSp>
        <p:nvCxnSpPr>
          <p:cNvPr id="243" name="Google Shape;243;p31"/>
          <p:cNvCxnSpPr/>
          <p:nvPr/>
        </p:nvCxnSpPr>
        <p:spPr>
          <a:xfrm rot="10800000" flipH="1">
            <a:off x="7103735" y="2294222"/>
            <a:ext cx="930000" cy="7743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31"/>
          <p:cNvCxnSpPr/>
          <p:nvPr/>
        </p:nvCxnSpPr>
        <p:spPr>
          <a:xfrm flipH="1">
            <a:off x="7196508" y="2351710"/>
            <a:ext cx="966600" cy="814200"/>
          </a:xfrm>
          <a:prstGeom prst="straightConnector1">
            <a:avLst/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" name="Google Shape;245;p31"/>
          <p:cNvSpPr txBox="1"/>
          <p:nvPr/>
        </p:nvSpPr>
        <p:spPr>
          <a:xfrm>
            <a:off x="7363448" y="2862609"/>
            <a:ext cx="746100" cy="2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Result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cxnSp>
        <p:nvCxnSpPr>
          <p:cNvPr id="246" name="Google Shape;246;p31"/>
          <p:cNvCxnSpPr>
            <a:stCxn id="236" idx="1"/>
            <a:endCxn id="236" idx="0"/>
          </p:cNvCxnSpPr>
          <p:nvPr/>
        </p:nvCxnSpPr>
        <p:spPr>
          <a:xfrm rot="10800000" flipH="1">
            <a:off x="7905099" y="1636063"/>
            <a:ext cx="339300" cy="318600"/>
          </a:xfrm>
          <a:prstGeom prst="curvedConnector4">
            <a:avLst>
              <a:gd name="adj1" fmla="val -72422"/>
              <a:gd name="adj2" fmla="val 178097"/>
            </a:avLst>
          </a:prstGeom>
          <a:noFill/>
          <a:ln w="9525" cap="flat" cmpd="sng">
            <a:solidFill>
              <a:srgbClr val="26316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31"/>
          <p:cNvSpPr txBox="1"/>
          <p:nvPr/>
        </p:nvSpPr>
        <p:spPr>
          <a:xfrm>
            <a:off x="7226945" y="1437829"/>
            <a:ext cx="785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Data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7028000" y="2246301"/>
            <a:ext cx="93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Kantumruy Pro Medium"/>
                <a:ea typeface="Kantumruy Pro Medium"/>
                <a:cs typeface="Kantumruy Pro Medium"/>
                <a:sym typeface="Kantumruy Pro Medium"/>
              </a:rPr>
              <a:t>Algorithm</a:t>
            </a:r>
            <a:endParaRPr sz="1200">
              <a:latin typeface="Kantumruy Pro Medium"/>
              <a:ea typeface="Kantumruy Pro Medium"/>
              <a:cs typeface="Kantumruy Pro Medium"/>
              <a:sym typeface="Kantumruy Pr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194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Future research</a:t>
            </a:r>
            <a:endParaRPr sz="3600"/>
          </a:p>
        </p:txBody>
      </p:sp>
      <p:sp>
        <p:nvSpPr>
          <p:cNvPr id="255" name="Google Shape;255;p32"/>
          <p:cNvSpPr txBox="1"/>
          <p:nvPr/>
        </p:nvSpPr>
        <p:spPr>
          <a:xfrm>
            <a:off x="222225" y="1486275"/>
            <a:ext cx="78000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Link Fabric into DYNAMOS for full distributed 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scenarios and large data sets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 with security and 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networking components </a:t>
            </a:r>
            <a:b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oxima Nova"/>
              <a:buChar char="●"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Experiment with different data exchange scenarios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56" name="Google Shape;256;p32"/>
          <p:cNvGrpSpPr/>
          <p:nvPr/>
        </p:nvGrpSpPr>
        <p:grpSpPr>
          <a:xfrm>
            <a:off x="7798" y="4677828"/>
            <a:ext cx="4563997" cy="361752"/>
            <a:chOff x="76200" y="4384759"/>
            <a:chExt cx="9046575" cy="662307"/>
          </a:xfrm>
        </p:grpSpPr>
        <p:pic>
          <p:nvPicPr>
            <p:cNvPr id="257" name="Google Shape;257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04511" y="4668174"/>
              <a:ext cx="1520554" cy="3751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94456" y="4669735"/>
              <a:ext cx="379769" cy="371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200" y="4610951"/>
              <a:ext cx="1193160" cy="4066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154095" y="4704216"/>
              <a:ext cx="1861739" cy="329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3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295726" y="4669741"/>
              <a:ext cx="1013069" cy="3719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3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335152" y="4584651"/>
              <a:ext cx="788054" cy="459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713742" y="4384759"/>
              <a:ext cx="407069" cy="6591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3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8143606" y="4667351"/>
              <a:ext cx="979169" cy="371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676818" y="4507399"/>
              <a:ext cx="379775" cy="5396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5928" y="1999202"/>
            <a:ext cx="1555401" cy="9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7206" y="3926913"/>
            <a:ext cx="2172674" cy="4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0199" y="655966"/>
            <a:ext cx="1888681" cy="36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9" name="Google Shape;269;p32"/>
          <p:cNvCxnSpPr>
            <a:stCxn id="266" idx="2"/>
            <a:endCxn id="267" idx="0"/>
          </p:cNvCxnSpPr>
          <p:nvPr/>
        </p:nvCxnSpPr>
        <p:spPr>
          <a:xfrm>
            <a:off x="6153629" y="2980602"/>
            <a:ext cx="1260000" cy="946200"/>
          </a:xfrm>
          <a:prstGeom prst="straightConnector1">
            <a:avLst/>
          </a:prstGeom>
          <a:noFill/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2"/>
          <p:cNvCxnSpPr>
            <a:stCxn id="266" idx="0"/>
            <a:endCxn id="268" idx="2"/>
          </p:cNvCxnSpPr>
          <p:nvPr/>
        </p:nvCxnSpPr>
        <p:spPr>
          <a:xfrm rot="10800000" flipH="1">
            <a:off x="6153629" y="1017602"/>
            <a:ext cx="1491000" cy="981600"/>
          </a:xfrm>
          <a:prstGeom prst="straightConnector1">
            <a:avLst/>
          </a:prstGeom>
          <a:noFill/>
          <a:ln w="9525" cap="flat" cmpd="sng">
            <a:solidFill>
              <a:srgbClr val="4BA17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32"/>
          <p:cNvSpPr txBox="1"/>
          <p:nvPr/>
        </p:nvSpPr>
        <p:spPr>
          <a:xfrm>
            <a:off x="7588500" y="918150"/>
            <a:ext cx="15555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Utah</a:t>
            </a: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(Data node)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7148600" y="4343075"/>
            <a:ext cx="19338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Wisconsin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(Compute node)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6700200" y="2061975"/>
            <a:ext cx="2746800" cy="13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Handle microservice distribution?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Node connection on demand?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Macintosh PowerPoint</Application>
  <PresentationFormat>On-screen Show (16:9)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Proxima Nova</vt:lpstr>
      <vt:lpstr>Kantumruy Pro Medium</vt:lpstr>
      <vt:lpstr>Simple Light</vt:lpstr>
      <vt:lpstr>Spearmint</vt:lpstr>
      <vt:lpstr>DYNAMOS:  Dynamically Adaptive  Microservice-based OS  A Middleware for data-exchange marketplaces</vt:lpstr>
      <vt:lpstr>About me</vt:lpstr>
      <vt:lpstr>Data exchange marketplaces</vt:lpstr>
      <vt:lpstr>Create dynamic data exchange scenarios  Using a set of core data exchange microservices</vt:lpstr>
      <vt:lpstr>DYNAMOS offers</vt:lpstr>
      <vt:lpstr>How it works</vt:lpstr>
      <vt:lpstr>DEMO</vt:lpstr>
      <vt:lpstr>DEMO</vt:lpstr>
      <vt:lpstr>Future research</vt:lpstr>
      <vt:lpstr>How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DYNAMOS:  Dynamically Adaptive  Microservice-based OS  A Middleware for data-exchange marketplaces</dc:title>
  <cp:lastModifiedBy>Jorrit Stutterheim</cp:lastModifiedBy>
  <cp:revision>1</cp:revision>
  <dcterms:modified xsi:type="dcterms:W3CDTF">2023-11-14T23:34:58Z</dcterms:modified>
</cp:coreProperties>
</file>