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2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101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51.xml" ContentType="application/vnd.openxmlformats-officedocument.presentationml.slide+xml"/>
  <Override PartName="/ppt/slides/slide75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6.xml" ContentType="application/vnd.openxmlformats-officedocument.presentationml.slide+xml"/>
  <Override PartName="/ppt/slides/slide74.xml" ContentType="application/vnd.openxmlformats-officedocument.presentationml.slide+xml"/>
  <Override PartName="/ppt/slides/slide78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77.xml" ContentType="application/vnd.openxmlformats-officedocument.presentationml.slide+xml"/>
  <Override PartName="/ppt/slides/slide91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90.xml" ContentType="application/vnd.openxmlformats-officedocument.presentationml.slide+xml"/>
  <Override PartName="/ppt/slides/slide92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9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4.xml" ContentType="application/vnd.openxmlformats-officedocument.presentationml.slide+xml"/>
  <Override PartName="/ppt/slides/slide87.xml" ContentType="application/vnd.openxmlformats-officedocument.presentationml.slide+xml"/>
  <Override PartName="/ppt/slides/slide83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59" r:id="rId3"/>
    <p:sldId id="261" r:id="rId4"/>
    <p:sldId id="262" r:id="rId5"/>
    <p:sldId id="294" r:id="rId6"/>
    <p:sldId id="295" r:id="rId7"/>
    <p:sldId id="296" r:id="rId8"/>
    <p:sldId id="263" r:id="rId9"/>
    <p:sldId id="300" r:id="rId10"/>
    <p:sldId id="266" r:id="rId11"/>
    <p:sldId id="264" r:id="rId12"/>
    <p:sldId id="271" r:id="rId13"/>
    <p:sldId id="272" r:id="rId14"/>
    <p:sldId id="293" r:id="rId15"/>
    <p:sldId id="273" r:id="rId16"/>
    <p:sldId id="267" r:id="rId17"/>
    <p:sldId id="297" r:id="rId18"/>
    <p:sldId id="298" r:id="rId19"/>
    <p:sldId id="299" r:id="rId20"/>
    <p:sldId id="301" r:id="rId21"/>
    <p:sldId id="302" r:id="rId22"/>
    <p:sldId id="303" r:id="rId23"/>
    <p:sldId id="269" r:id="rId24"/>
    <p:sldId id="292" r:id="rId25"/>
    <p:sldId id="268" r:id="rId26"/>
    <p:sldId id="304" r:id="rId27"/>
    <p:sldId id="305" r:id="rId28"/>
    <p:sldId id="308" r:id="rId29"/>
    <p:sldId id="306" r:id="rId30"/>
    <p:sldId id="307" r:id="rId31"/>
    <p:sldId id="309" r:id="rId32"/>
    <p:sldId id="311" r:id="rId33"/>
    <p:sldId id="270" r:id="rId34"/>
    <p:sldId id="310" r:id="rId35"/>
    <p:sldId id="313" r:id="rId36"/>
    <p:sldId id="314" r:id="rId37"/>
    <p:sldId id="315" r:id="rId38"/>
    <p:sldId id="316" r:id="rId39"/>
    <p:sldId id="317" r:id="rId40"/>
    <p:sldId id="318" r:id="rId41"/>
    <p:sldId id="327" r:id="rId42"/>
    <p:sldId id="328" r:id="rId43"/>
    <p:sldId id="329" r:id="rId44"/>
    <p:sldId id="319" r:id="rId45"/>
    <p:sldId id="320" r:id="rId46"/>
    <p:sldId id="322" r:id="rId47"/>
    <p:sldId id="321" r:id="rId48"/>
    <p:sldId id="323" r:id="rId49"/>
    <p:sldId id="312" r:id="rId50"/>
    <p:sldId id="280" r:id="rId51"/>
    <p:sldId id="333" r:id="rId52"/>
    <p:sldId id="324" r:id="rId53"/>
    <p:sldId id="325" r:id="rId54"/>
    <p:sldId id="334" r:id="rId55"/>
    <p:sldId id="326" r:id="rId56"/>
    <p:sldId id="330" r:id="rId57"/>
    <p:sldId id="339" r:id="rId58"/>
    <p:sldId id="331" r:id="rId59"/>
    <p:sldId id="335" r:id="rId60"/>
    <p:sldId id="340" r:id="rId61"/>
    <p:sldId id="341" r:id="rId62"/>
    <p:sldId id="336" r:id="rId63"/>
    <p:sldId id="342" r:id="rId64"/>
    <p:sldId id="337" r:id="rId65"/>
    <p:sldId id="345" r:id="rId66"/>
    <p:sldId id="343" r:id="rId67"/>
    <p:sldId id="344" r:id="rId68"/>
    <p:sldId id="346" r:id="rId69"/>
    <p:sldId id="347" r:id="rId70"/>
    <p:sldId id="348" r:id="rId71"/>
    <p:sldId id="349" r:id="rId72"/>
    <p:sldId id="353" r:id="rId73"/>
    <p:sldId id="351" r:id="rId74"/>
    <p:sldId id="354" r:id="rId75"/>
    <p:sldId id="359" r:id="rId76"/>
    <p:sldId id="358" r:id="rId77"/>
    <p:sldId id="355" r:id="rId78"/>
    <p:sldId id="357" r:id="rId79"/>
    <p:sldId id="356" r:id="rId80"/>
    <p:sldId id="361" r:id="rId81"/>
    <p:sldId id="363" r:id="rId82"/>
    <p:sldId id="352" r:id="rId83"/>
    <p:sldId id="364" r:id="rId84"/>
    <p:sldId id="362" r:id="rId85"/>
    <p:sldId id="360" r:id="rId86"/>
    <p:sldId id="365" r:id="rId87"/>
    <p:sldId id="350" r:id="rId88"/>
    <p:sldId id="275" r:id="rId89"/>
    <p:sldId id="338" r:id="rId90"/>
    <p:sldId id="332" r:id="rId91"/>
    <p:sldId id="366" r:id="rId92"/>
    <p:sldId id="369" r:id="rId93"/>
    <p:sldId id="367" r:id="rId94"/>
    <p:sldId id="370" r:id="rId95"/>
    <p:sldId id="371" r:id="rId96"/>
    <p:sldId id="373" r:id="rId97"/>
    <p:sldId id="284" r:id="rId98"/>
    <p:sldId id="372" r:id="rId99"/>
    <p:sldId id="374" r:id="rId100"/>
    <p:sldId id="375" r:id="rId101"/>
    <p:sldId id="260" r:id="rId10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ustomXml" Target="../customXml/item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ustomXml" Target="../customXml/item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Curso de Especialización en Ciberseguridad en Entornos de las Tecnologías de la Información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F164B-5AE3-4E5A-87B6-5D4DB1BC2896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8567-915E-4331-9D0C-27AC7D4E2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908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Curso de Especialización en Ciberseguridad en Entornos de las Tecnologías de la Información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A9FF-56A9-4CE0-A015-C7F78D7F9519}" type="datetimeFigureOut">
              <a:rPr lang="es-ES" smtClean="0"/>
              <a:t>03/11/2022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F7500-A6AF-4096-9C6F-57131C3032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531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185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4659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101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185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70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67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70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51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095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51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51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51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383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958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49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491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2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491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0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4911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084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4911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60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402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5184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4963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317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77166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49637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99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F7500-A6AF-4096-9C6F-57131C3032E7}" type="slidenum">
              <a:rPr lang="es-ES" smtClean="0"/>
              <a:t>100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6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B11C-40A9-4893-906D-B14681F4EB6D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3687-C50B-45E3-B1C0-DC9ED9DA5517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91C8-D197-49C6-A3F3-32C70C5A59AD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15EF-AAE7-485B-A61F-E4B59CED8F85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58D-621D-4077-8C8B-59C68F03F191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20BE-E93F-4D6B-8A6D-050EDE924D58}" type="datetime1">
              <a:rPr lang="es-ES" smtClean="0"/>
              <a:t>03/11/2022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630-CB7E-45E1-93DC-BC9991AE4BE3}" type="datetime1">
              <a:rPr lang="es-ES" smtClean="0"/>
              <a:t>03/11/2022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C9F6-23E9-4A0C-98B0-C4C5D986A50C}" type="datetime1">
              <a:rPr lang="es-ES" smtClean="0"/>
              <a:t>03/11/2022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E780-E340-4B5E-945F-56A513BBC4F6}" type="datetime1">
              <a:rPr lang="es-ES" smtClean="0"/>
              <a:t>03/11/2022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BB07-38F5-4FBD-9A56-8DE8D008428C}" type="datetime1">
              <a:rPr lang="es-ES" smtClean="0"/>
              <a:t>03/11/2022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D388-0178-42F1-A02A-73E2826101F1}" type="datetime1">
              <a:rPr lang="es-ES" smtClean="0"/>
              <a:t>03/11/2022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634">
              <a:srgbClr val="000000"/>
            </a:gs>
            <a:gs pos="0">
              <a:schemeClr val="bg1">
                <a:tint val="96000"/>
                <a:shade val="100000"/>
                <a:alpha val="100000"/>
                <a:satMod val="140000"/>
              </a:schemeClr>
            </a:gs>
            <a:gs pos="31000">
              <a:schemeClr val="bg1">
                <a:tint val="100000"/>
                <a:shade val="90000"/>
                <a:alpha val="100000"/>
              </a:schemeClr>
            </a:gs>
            <a:gs pos="100000">
              <a:schemeClr val="bg1">
                <a:tint val="100000"/>
                <a:shade val="80000"/>
                <a:alpha val="10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F7A0682-87AA-4687-9455-EDA5A33716D0}" type="datetime1">
              <a:rPr lang="es-ES" smtClean="0"/>
              <a:t>03/11/2022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Curso de Especialización en Ciberseguridad en Entornos de las Tecnologías de la Información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nrepository.com/artifact/org.springframework.boot/spring-boot-starter-web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.maven.org/classic/#search%7Cga%7C1%7Cg%3Aorg.apache.tomcat.embed%20a%3Atomcat-embed-jaspe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634">
              <a:srgbClr val="000000"/>
            </a:gs>
            <a:gs pos="0">
              <a:schemeClr val="bg1">
                <a:tint val="96000"/>
                <a:shade val="100000"/>
                <a:alpha val="100000"/>
                <a:satMod val="140000"/>
              </a:schemeClr>
            </a:gs>
            <a:gs pos="31000">
              <a:schemeClr val="bg1">
                <a:tint val="100000"/>
                <a:shade val="90000"/>
                <a:alpha val="100000"/>
              </a:schemeClr>
            </a:gs>
            <a:gs pos="100000">
              <a:schemeClr val="bg1">
                <a:tint val="100000"/>
                <a:shade val="80000"/>
                <a:alpha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752600"/>
          </a:xfrm>
        </p:spPr>
        <p:txBody>
          <a:bodyPr anchor="ctr">
            <a:normAutofit/>
          </a:bodyPr>
          <a:lstStyle/>
          <a:p>
            <a:r>
              <a:rPr lang="es-ES" sz="7200" dirty="0"/>
              <a:t>DAW 2 - DAW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504" y="116632"/>
            <a:ext cx="4356735" cy="452120"/>
          </a:xfrm>
          <a:prstGeom prst="rect">
            <a:avLst/>
          </a:prstGeom>
          <a:ln/>
        </p:spPr>
      </p:pic>
      <p:pic>
        <p:nvPicPr>
          <p:cNvPr id="8" name="image2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7504" y="5697376"/>
            <a:ext cx="2588895" cy="1104900"/>
          </a:xfrm>
          <a:prstGeom prst="rect">
            <a:avLst/>
          </a:prstGeom>
          <a:ln/>
        </p:spPr>
      </p:pic>
      <p:pic>
        <p:nvPicPr>
          <p:cNvPr id="1026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697376"/>
            <a:ext cx="4024298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2 Subtítulo"/>
          <p:cNvSpPr txBox="1">
            <a:spLocks/>
          </p:cNvSpPr>
          <p:nvPr/>
        </p:nvSpPr>
        <p:spPr>
          <a:xfrm>
            <a:off x="1374984" y="95632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7200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40093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/>
              <a:t>3er paso: Clase principal: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Toda aplicación en java debe contener una clase principal con un método </a:t>
            </a:r>
            <a:r>
              <a:rPr lang="es-ES" sz="2400" b="1" dirty="0" err="1"/>
              <a:t>main</a:t>
            </a:r>
            <a:r>
              <a:rPr lang="es-ES" sz="2400" b="1" dirty="0"/>
              <a:t>. Dicho método, en caso de implementar una aplicación con Spring, deberá llamar al método run de la clase </a:t>
            </a:r>
            <a:r>
              <a:rPr lang="es-ES" sz="2400" b="1" dirty="0" err="1"/>
              <a:t>SpringApplication</a:t>
            </a:r>
            <a:r>
              <a:rPr lang="es-E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0360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2400" dirty="0"/>
              <a:t>    &lt;</a:t>
            </a:r>
            <a:r>
              <a:rPr lang="es-ES" sz="2400" dirty="0" err="1"/>
              <a:t>resultMap</a:t>
            </a:r>
            <a:r>
              <a:rPr lang="es-ES" sz="2400" dirty="0"/>
              <a:t> id="</a:t>
            </a:r>
            <a:r>
              <a:rPr lang="es-ES" sz="2400" dirty="0" err="1"/>
              <a:t>passwordResult</a:t>
            </a:r>
            <a:r>
              <a:rPr lang="es-ES" sz="2400" dirty="0"/>
              <a:t>" </a:t>
            </a:r>
            <a:r>
              <a:rPr lang="es-ES" sz="2400" dirty="0" err="1"/>
              <a:t>type</a:t>
            </a:r>
            <a:r>
              <a:rPr lang="es-ES" sz="2400" dirty="0"/>
              <a:t>="</a:t>
            </a:r>
            <a:r>
              <a:rPr lang="es-ES" sz="2400" dirty="0" err="1"/>
              <a:t>UsuarioBean</a:t>
            </a:r>
            <a:r>
              <a:rPr lang="es-ES" sz="2400" dirty="0"/>
              <a:t>" &gt;</a:t>
            </a:r>
          </a:p>
          <a:p>
            <a:pPr marL="0" indent="0">
              <a:buNone/>
            </a:pPr>
            <a:r>
              <a:rPr lang="es-ES" sz="2400" dirty="0"/>
              <a:t>        &lt;id </a:t>
            </a:r>
            <a:r>
              <a:rPr lang="es-ES" sz="2400" dirty="0" err="1"/>
              <a:t>column</a:t>
            </a:r>
            <a:r>
              <a:rPr lang="es-ES" sz="2400" dirty="0"/>
              <a:t>="</a:t>
            </a:r>
            <a:r>
              <a:rPr lang="es-ES" sz="2400" dirty="0" err="1"/>
              <a:t>idUsuario</a:t>
            </a:r>
            <a:r>
              <a:rPr lang="es-ES" sz="2400" dirty="0"/>
              <a:t>" </a:t>
            </a:r>
            <a:r>
              <a:rPr lang="es-ES" sz="2400" dirty="0" err="1"/>
              <a:t>property</a:t>
            </a:r>
            <a:r>
              <a:rPr lang="es-ES" sz="2400" dirty="0"/>
              <a:t>="</a:t>
            </a:r>
            <a:r>
              <a:rPr lang="es-ES" sz="2400" dirty="0" err="1"/>
              <a:t>idUsuario</a:t>
            </a:r>
            <a:r>
              <a:rPr lang="es-ES" sz="2400" dirty="0"/>
              <a:t>" </a:t>
            </a:r>
            <a:r>
              <a:rPr lang="es-ES" sz="2400" dirty="0" err="1"/>
              <a:t>jdbcType</a:t>
            </a:r>
            <a:r>
              <a:rPr lang="es-ES" sz="2400" dirty="0"/>
              <a:t>="INTEGER" /&gt;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result</a:t>
            </a:r>
            <a:r>
              <a:rPr lang="es-ES" sz="2400" dirty="0"/>
              <a:t> </a:t>
            </a:r>
            <a:r>
              <a:rPr lang="es-ES" sz="2400" dirty="0" err="1"/>
              <a:t>column</a:t>
            </a:r>
            <a:r>
              <a:rPr lang="es-ES" sz="2400" dirty="0"/>
              <a:t>="nombre" </a:t>
            </a:r>
            <a:r>
              <a:rPr lang="es-ES" sz="2400" dirty="0" err="1"/>
              <a:t>property</a:t>
            </a:r>
            <a:r>
              <a:rPr lang="es-ES" sz="2400" dirty="0"/>
              <a:t>="nombre" </a:t>
            </a:r>
            <a:r>
              <a:rPr lang="es-ES" sz="2400" dirty="0" err="1"/>
              <a:t>jdbcType</a:t>
            </a:r>
            <a:r>
              <a:rPr lang="es-ES" sz="2400" dirty="0"/>
              <a:t>="VARCHAR" /&gt;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result</a:t>
            </a:r>
            <a:r>
              <a:rPr lang="es-ES" sz="2400" dirty="0"/>
              <a:t> </a:t>
            </a:r>
            <a:r>
              <a:rPr lang="es-ES" sz="2400" dirty="0" err="1"/>
              <a:t>column</a:t>
            </a:r>
            <a:r>
              <a:rPr lang="es-ES" sz="2400" dirty="0"/>
              <a:t>="apellidos" </a:t>
            </a:r>
            <a:r>
              <a:rPr lang="es-ES" sz="2400" dirty="0" err="1"/>
              <a:t>property</a:t>
            </a:r>
            <a:r>
              <a:rPr lang="es-ES" sz="2400" dirty="0"/>
              <a:t>="apellidos" </a:t>
            </a:r>
            <a:r>
              <a:rPr lang="es-ES" sz="2400" dirty="0" err="1"/>
              <a:t>jdbcType</a:t>
            </a:r>
            <a:r>
              <a:rPr lang="es-ES" sz="2400" dirty="0"/>
              <a:t>="VARCHAR" /&gt;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result</a:t>
            </a:r>
            <a:r>
              <a:rPr lang="es-ES" sz="2400" dirty="0"/>
              <a:t> </a:t>
            </a:r>
            <a:r>
              <a:rPr lang="es-ES" sz="2400" dirty="0" err="1"/>
              <a:t>column</a:t>
            </a:r>
            <a:r>
              <a:rPr lang="es-ES" sz="2400" dirty="0"/>
              <a:t>="</a:t>
            </a:r>
            <a:r>
              <a:rPr lang="es-ES" sz="2400" dirty="0" err="1"/>
              <a:t>password</a:t>
            </a:r>
            <a:r>
              <a:rPr lang="es-ES" sz="2400" dirty="0"/>
              <a:t>" </a:t>
            </a:r>
            <a:r>
              <a:rPr lang="es-ES" sz="2400" dirty="0" err="1"/>
              <a:t>property</a:t>
            </a:r>
            <a:r>
              <a:rPr lang="es-ES" sz="2400" dirty="0"/>
              <a:t>="</a:t>
            </a:r>
            <a:r>
              <a:rPr lang="es-ES" sz="2400" dirty="0" err="1"/>
              <a:t>password</a:t>
            </a:r>
            <a:r>
              <a:rPr lang="es-ES" sz="2400" dirty="0"/>
              <a:t>" </a:t>
            </a:r>
            <a:r>
              <a:rPr lang="es-ES" sz="2400" dirty="0" err="1"/>
              <a:t>jdbcType</a:t>
            </a:r>
            <a:r>
              <a:rPr lang="es-ES" sz="2400" dirty="0"/>
              <a:t>="VARCHAR" /&gt;</a:t>
            </a:r>
          </a:p>
          <a:p>
            <a:pPr marL="0" indent="0">
              <a:buNone/>
            </a:pPr>
            <a:r>
              <a:rPr lang="es-ES" sz="2400" dirty="0"/>
              <a:t>    &lt;/</a:t>
            </a:r>
            <a:r>
              <a:rPr lang="es-ES" sz="2400" dirty="0" err="1"/>
              <a:t>resultMap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&lt;</a:t>
            </a:r>
            <a:r>
              <a:rPr lang="es-ES" sz="2400" dirty="0" err="1"/>
              <a:t>select</a:t>
            </a:r>
            <a:r>
              <a:rPr lang="es-ES" sz="2400" dirty="0"/>
              <a:t> id="</a:t>
            </a:r>
            <a:r>
              <a:rPr lang="es-ES" sz="2400" dirty="0" err="1"/>
              <a:t>obtenerPassword</a:t>
            </a:r>
            <a:r>
              <a:rPr lang="es-ES" sz="2400" dirty="0"/>
              <a:t>" </a:t>
            </a:r>
            <a:r>
              <a:rPr lang="es-ES" sz="2400" dirty="0" err="1"/>
              <a:t>resultMap</a:t>
            </a:r>
            <a:r>
              <a:rPr lang="es-ES" sz="2400" dirty="0"/>
              <a:t>="</a:t>
            </a:r>
            <a:r>
              <a:rPr lang="es-ES" sz="2400" dirty="0" err="1"/>
              <a:t>passwordResult</a:t>
            </a:r>
            <a:r>
              <a:rPr lang="es-ES" sz="2400" dirty="0"/>
              <a:t>"&gt;</a:t>
            </a:r>
          </a:p>
          <a:p>
            <a:pPr marL="0" indent="0">
              <a:buNone/>
            </a:pPr>
            <a:r>
              <a:rPr lang="es-ES" sz="2400" dirty="0"/>
              <a:t>        SELECT </a:t>
            </a:r>
            <a:r>
              <a:rPr lang="es-ES" sz="2400" dirty="0" err="1"/>
              <a:t>idUsuario</a:t>
            </a:r>
            <a:r>
              <a:rPr lang="es-ES" sz="2400" dirty="0"/>
              <a:t>, nombre, apellidos, </a:t>
            </a:r>
            <a:r>
              <a:rPr lang="es-ES" sz="2400" dirty="0" err="1"/>
              <a:t>password</a:t>
            </a:r>
            <a:r>
              <a:rPr lang="es-ES" sz="2400" dirty="0"/>
              <a:t> </a:t>
            </a:r>
          </a:p>
          <a:p>
            <a:pPr marL="0" indent="0">
              <a:buNone/>
            </a:pPr>
            <a:r>
              <a:rPr lang="es-ES" sz="2400" dirty="0"/>
              <a:t>        FROM usuarios</a:t>
            </a:r>
          </a:p>
          <a:p>
            <a:pPr marL="0" indent="0">
              <a:buNone/>
            </a:pPr>
            <a:r>
              <a:rPr lang="es-ES" sz="2400" dirty="0"/>
              <a:t>        WHERE nombre = #{nombre}</a:t>
            </a:r>
          </a:p>
          <a:p>
            <a:pPr marL="0" indent="0">
              <a:buNone/>
            </a:pPr>
            <a:r>
              <a:rPr lang="es-ES" sz="2400" dirty="0"/>
              <a:t>        AND apellidos = #{apellidos}</a:t>
            </a:r>
          </a:p>
          <a:p>
            <a:pPr marL="0" indent="0">
              <a:buNone/>
            </a:pPr>
            <a:r>
              <a:rPr lang="es-ES" sz="2400" dirty="0"/>
              <a:t>    &lt;/</a:t>
            </a:r>
            <a:r>
              <a:rPr lang="es-ES" sz="2400" dirty="0" err="1"/>
              <a:t>select</a:t>
            </a:r>
            <a:r>
              <a:rPr lang="es-ES" sz="2400" dirty="0"/>
              <a:t>&gt;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898689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755576" y="2497978"/>
            <a:ext cx="7632848" cy="186204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88620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C7415B7-DB0E-DB1A-382F-83973B8AB9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13" t="45800" r="38975" b="36000"/>
          <a:stretch/>
        </p:blipFill>
        <p:spPr>
          <a:xfrm>
            <a:off x="935596" y="2393102"/>
            <a:ext cx="7285146" cy="24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0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sz="2400" b="1" dirty="0"/>
              <a:t>@Configuration: indica que la clase en la que se encuentra contiene la configuración principal del proyecto.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@EnableAutoConfiguration: indica que se aplicará la configuración automática del starter que hemos utilizado. Solo debe añadirse en un sitio, y es muy frecuente situarla en la clase </a:t>
            </a:r>
            <a:r>
              <a:rPr lang="es-ES" sz="2400" b="1" dirty="0" err="1"/>
              <a:t>main</a:t>
            </a:r>
            <a:r>
              <a:rPr lang="es-ES" sz="2400" b="1" dirty="0"/>
              <a:t>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@ComponentScan: ayuda a localizar elementos etiquetados con otras anotaciones cuando sean necesarios.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@SpringBootApplication: engloba las anteriores, por lo que es más simple poner solo esta.</a:t>
            </a:r>
          </a:p>
        </p:txBody>
      </p:sp>
    </p:spTree>
    <p:extLst>
      <p:ext uri="{BB962C8B-B14F-4D97-AF65-F5344CB8AC3E}">
        <p14:creationId xmlns:p14="http://schemas.microsoft.com/office/powerpoint/2010/main" val="290310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3BB7338-1324-CCD2-8A30-EF640B7524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25" t="31800" r="40550" b="55600"/>
          <a:stretch/>
        </p:blipFill>
        <p:spPr>
          <a:xfrm>
            <a:off x="791580" y="2533637"/>
            <a:ext cx="7560840" cy="17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2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/>
              <a:t>Para </a:t>
            </a:r>
            <a:r>
              <a:rPr lang="en-US" sz="2000" b="1" dirty="0" err="1"/>
              <a:t>poder</a:t>
            </a:r>
            <a:r>
              <a:rPr lang="en-US" sz="2000" b="1" dirty="0"/>
              <a:t> </a:t>
            </a:r>
            <a:r>
              <a:rPr lang="en-US" sz="2000" b="1" dirty="0" err="1"/>
              <a:t>desplegar</a:t>
            </a:r>
            <a:r>
              <a:rPr lang="en-US" sz="2000" b="1" dirty="0"/>
              <a:t> la </a:t>
            </a:r>
            <a:r>
              <a:rPr lang="en-US" sz="2000" b="1" dirty="0" err="1"/>
              <a:t>aplicación</a:t>
            </a:r>
            <a:r>
              <a:rPr lang="en-US" sz="2000" b="1" dirty="0"/>
              <a:t> Web se </a:t>
            </a:r>
            <a:r>
              <a:rPr lang="en-US" sz="2000" b="1" dirty="0" err="1"/>
              <a:t>necesita</a:t>
            </a:r>
            <a:r>
              <a:rPr lang="en-US" sz="2000" b="1" dirty="0"/>
              <a:t> extender de </a:t>
            </a:r>
            <a:r>
              <a:rPr lang="en-US" sz="2000" b="1" i="1" dirty="0" err="1"/>
              <a:t>SpringBootServletInitializer</a:t>
            </a:r>
            <a:r>
              <a:rPr lang="en-US" sz="2000" b="1" dirty="0"/>
              <a:t>. </a:t>
            </a:r>
            <a:endParaRPr lang="es-ES" sz="2000" b="1" dirty="0"/>
          </a:p>
          <a:p>
            <a:pPr marL="0" indent="0">
              <a:buNone/>
            </a:pPr>
            <a:r>
              <a:rPr lang="es-ES" sz="1200" b="1" dirty="0"/>
              <a:t>@</a:t>
            </a:r>
            <a:r>
              <a:rPr lang="es-ES" sz="1200" b="1" dirty="0" err="1"/>
              <a:t>SpringBootApplication</a:t>
            </a:r>
            <a:endParaRPr lang="es-ES" sz="1200" b="1" dirty="0"/>
          </a:p>
          <a:p>
            <a:pPr marL="0" indent="0">
              <a:buNone/>
            </a:pPr>
            <a:r>
              <a:rPr lang="es-ES" sz="1200" b="1" dirty="0" err="1"/>
              <a:t>public</a:t>
            </a:r>
            <a:r>
              <a:rPr lang="es-ES" sz="1200" b="1" dirty="0"/>
              <a:t> </a:t>
            </a:r>
            <a:r>
              <a:rPr lang="es-ES" sz="1200" b="1" dirty="0" err="1"/>
              <a:t>class</a:t>
            </a:r>
            <a:r>
              <a:rPr lang="es-ES" sz="1200" b="1" dirty="0"/>
              <a:t> </a:t>
            </a:r>
            <a:r>
              <a:rPr lang="es-ES" sz="1200" b="1" dirty="0" err="1"/>
              <a:t>AmApplication</a:t>
            </a:r>
            <a:r>
              <a:rPr lang="es-ES" sz="1200" b="1" dirty="0"/>
              <a:t> </a:t>
            </a:r>
            <a:r>
              <a:rPr lang="es-ES" sz="1200" b="1" dirty="0" err="1"/>
              <a:t>extends</a:t>
            </a:r>
            <a:r>
              <a:rPr lang="es-ES" sz="1200" b="1" dirty="0"/>
              <a:t> </a:t>
            </a:r>
            <a:r>
              <a:rPr lang="es-ES" sz="1200" b="1" dirty="0" err="1"/>
              <a:t>SpringBootServletInitializer</a:t>
            </a:r>
            <a:r>
              <a:rPr lang="es-ES" sz="1200" b="1" dirty="0"/>
              <a:t> {</a:t>
            </a:r>
          </a:p>
          <a:p>
            <a:pPr marL="0" indent="0">
              <a:buNone/>
            </a:pPr>
            <a:r>
              <a:rPr lang="es-ES" sz="1200" b="1" dirty="0"/>
              <a:t/>
            </a:r>
            <a:br>
              <a:rPr lang="es-ES" sz="1200" b="1" dirty="0"/>
            </a:br>
            <a:r>
              <a:rPr lang="es-ES" sz="1200" b="1" dirty="0"/>
              <a:t>    @</a:t>
            </a:r>
            <a:r>
              <a:rPr lang="es-ES" sz="1200" b="1" dirty="0" err="1"/>
              <a:t>Override</a:t>
            </a:r>
            <a:endParaRPr lang="es-ES" sz="1200" b="1" dirty="0"/>
          </a:p>
          <a:p>
            <a:pPr marL="0" indent="0">
              <a:buNone/>
            </a:pPr>
            <a:r>
              <a:rPr lang="es-ES" sz="1200" b="1" dirty="0"/>
              <a:t>    </a:t>
            </a:r>
            <a:r>
              <a:rPr lang="es-ES" sz="1200" b="1" dirty="0" err="1"/>
              <a:t>protected</a:t>
            </a:r>
            <a:r>
              <a:rPr lang="es-ES" sz="1200" b="1" dirty="0"/>
              <a:t> </a:t>
            </a:r>
            <a:r>
              <a:rPr lang="es-ES" sz="1200" b="1" dirty="0" err="1"/>
              <a:t>SpringApplicationBuilder</a:t>
            </a:r>
            <a:r>
              <a:rPr lang="es-ES" sz="1200" b="1" dirty="0"/>
              <a:t> configure(</a:t>
            </a:r>
            <a:r>
              <a:rPr lang="es-ES" sz="1200" b="1" dirty="0" err="1"/>
              <a:t>SpringApplicationBuilder</a:t>
            </a:r>
            <a:r>
              <a:rPr lang="es-ES" sz="1200" b="1" dirty="0"/>
              <a:t> </a:t>
            </a:r>
            <a:r>
              <a:rPr lang="es-ES" sz="1200" b="1" dirty="0" err="1"/>
              <a:t>builder</a:t>
            </a:r>
            <a:r>
              <a:rPr lang="es-ES" sz="1200" b="1" dirty="0"/>
              <a:t>) {</a:t>
            </a:r>
          </a:p>
          <a:p>
            <a:pPr marL="0" indent="0">
              <a:buNone/>
            </a:pPr>
            <a:r>
              <a:rPr lang="es-ES" sz="1200" b="1" dirty="0"/>
              <a:t>        </a:t>
            </a:r>
            <a:r>
              <a:rPr lang="es-ES" sz="1200" b="1" dirty="0" err="1"/>
              <a:t>return</a:t>
            </a:r>
            <a:r>
              <a:rPr lang="es-ES" sz="1200" b="1" dirty="0"/>
              <a:t> </a:t>
            </a:r>
            <a:r>
              <a:rPr lang="es-ES" sz="1200" b="1" dirty="0" err="1"/>
              <a:t>builder.sources</a:t>
            </a:r>
            <a:r>
              <a:rPr lang="es-ES" sz="1200" b="1" dirty="0"/>
              <a:t>(</a:t>
            </a:r>
            <a:r>
              <a:rPr lang="es-ES" sz="1200" b="1" dirty="0" err="1"/>
              <a:t>AmApplication.class</a:t>
            </a:r>
            <a:r>
              <a:rPr lang="es-ES" sz="1200" b="1" dirty="0"/>
              <a:t>);</a:t>
            </a:r>
          </a:p>
          <a:p>
            <a:pPr marL="0" indent="0">
              <a:buNone/>
            </a:pPr>
            <a:r>
              <a:rPr lang="es-ES" sz="1200" b="1" dirty="0"/>
              <a:t>  </a:t>
            </a:r>
            <a:r>
              <a:rPr lang="es-ES" sz="1200" b="1" dirty="0" smtClean="0"/>
              <a:t>}</a:t>
            </a:r>
            <a:r>
              <a:rPr lang="es-ES" sz="1200" b="1" dirty="0"/>
              <a:t/>
            </a:r>
            <a:br>
              <a:rPr lang="es-ES" sz="1200" b="1" dirty="0"/>
            </a:br>
            <a:r>
              <a:rPr lang="es-ES" sz="1200" b="1" dirty="0"/>
              <a:t/>
            </a:r>
            <a:br>
              <a:rPr lang="es-ES" sz="1200" b="1" dirty="0"/>
            </a:br>
            <a:r>
              <a:rPr lang="es-ES" sz="1200" b="1" dirty="0"/>
              <a:t>    </a:t>
            </a:r>
            <a:r>
              <a:rPr lang="es-ES" sz="1200" b="1" dirty="0" err="1"/>
              <a:t>public</a:t>
            </a:r>
            <a:r>
              <a:rPr lang="es-ES" sz="1200" b="1" dirty="0"/>
              <a:t> </a:t>
            </a:r>
            <a:r>
              <a:rPr lang="es-ES" sz="1200" b="1" dirty="0" err="1"/>
              <a:t>static</a:t>
            </a:r>
            <a:r>
              <a:rPr lang="es-ES" sz="1200" b="1" dirty="0"/>
              <a:t> </a:t>
            </a:r>
            <a:r>
              <a:rPr lang="es-ES" sz="1200" b="1" dirty="0" err="1"/>
              <a:t>void</a:t>
            </a:r>
            <a:r>
              <a:rPr lang="es-ES" sz="1200" b="1" dirty="0"/>
              <a:t> </a:t>
            </a:r>
            <a:r>
              <a:rPr lang="es-ES" sz="1200" b="1" dirty="0" err="1"/>
              <a:t>main</a:t>
            </a:r>
            <a:r>
              <a:rPr lang="es-ES" sz="1200" b="1" dirty="0"/>
              <a:t>(</a:t>
            </a:r>
            <a:r>
              <a:rPr lang="es-ES" sz="1200" b="1" dirty="0" err="1"/>
              <a:t>String</a:t>
            </a:r>
            <a:r>
              <a:rPr lang="es-ES" sz="1200" b="1" dirty="0"/>
              <a:t>[] </a:t>
            </a:r>
            <a:r>
              <a:rPr lang="es-ES" sz="1200" b="1" dirty="0" err="1"/>
              <a:t>args</a:t>
            </a:r>
            <a:r>
              <a:rPr lang="es-ES" sz="1200" b="1" dirty="0"/>
              <a:t>) {</a:t>
            </a:r>
          </a:p>
          <a:p>
            <a:pPr marL="0" indent="0">
              <a:buNone/>
            </a:pPr>
            <a:r>
              <a:rPr lang="es-ES" sz="1200" b="1" dirty="0"/>
              <a:t>        </a:t>
            </a:r>
            <a:r>
              <a:rPr lang="es-ES" sz="1200" b="1" dirty="0" err="1"/>
              <a:t>SpringApplication.run</a:t>
            </a:r>
            <a:r>
              <a:rPr lang="es-ES" sz="1200" b="1" dirty="0"/>
              <a:t>(</a:t>
            </a:r>
            <a:r>
              <a:rPr lang="es-ES" sz="1200" b="1" dirty="0" err="1"/>
              <a:t>AmApplication.class</a:t>
            </a:r>
            <a:r>
              <a:rPr lang="es-ES" sz="1200" b="1" dirty="0"/>
              <a:t>, </a:t>
            </a:r>
            <a:r>
              <a:rPr lang="es-ES" sz="1200" b="1" dirty="0" err="1"/>
              <a:t>args</a:t>
            </a:r>
            <a:r>
              <a:rPr lang="es-ES" sz="1200" b="1" dirty="0"/>
              <a:t>);</a:t>
            </a:r>
          </a:p>
          <a:p>
            <a:pPr marL="0" indent="0">
              <a:buNone/>
            </a:pPr>
            <a:r>
              <a:rPr lang="es-ES" sz="1200" b="1" dirty="0"/>
              <a:t>    }</a:t>
            </a:r>
          </a:p>
          <a:p>
            <a:pPr marL="0" indent="0">
              <a:buNone/>
            </a:pPr>
            <a:r>
              <a:rPr lang="es-ES" sz="1200" b="1" dirty="0"/>
              <a:t/>
            </a:r>
            <a:br>
              <a:rPr lang="es-ES" sz="1200" b="1" dirty="0"/>
            </a:br>
            <a:r>
              <a:rPr lang="es-ES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64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/>
              <a:t>4º paso: </a:t>
            </a:r>
            <a:r>
              <a:rPr lang="es-ES" sz="2400" b="1" dirty="0" err="1" smtClean="0"/>
              <a:t>index</a:t>
            </a:r>
            <a:endParaRPr lang="es-ES" sz="2400" b="1" dirty="0"/>
          </a:p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La página de inicio será un </a:t>
            </a:r>
            <a:r>
              <a:rPr lang="es-ES" sz="2400" b="1" i="1" dirty="0" smtClean="0"/>
              <a:t>index.html</a:t>
            </a:r>
            <a:r>
              <a:rPr lang="es-ES" sz="2400" b="1" dirty="0" smtClean="0"/>
              <a:t>, que por defecto, en la ruta por defecto de la aplicación será la página que se vea: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94699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5" y="2558512"/>
            <a:ext cx="7918431" cy="2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28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242320" cy="4114800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smtClean="0"/>
              <a:t>Si se ejecuta la aplicación lo que se verá será esta página de inicio:</a:t>
            </a:r>
          </a:p>
          <a:p>
            <a:pPr algn="just"/>
            <a:endParaRPr lang="es-E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40768"/>
            <a:ext cx="3684947" cy="44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10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89" y="2533621"/>
            <a:ext cx="7944109" cy="283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34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4" y="2563275"/>
            <a:ext cx="8076375" cy="277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1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 dirty="0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u="sng" dirty="0"/>
          </a:p>
          <a:p>
            <a:pPr algn="just"/>
            <a:r>
              <a:rPr lang="es-ES" sz="2400" b="1" u="sng" dirty="0"/>
              <a:t>Spring </a:t>
            </a:r>
            <a:r>
              <a:rPr lang="es-ES" sz="2400" b="1" u="sng" dirty="0" err="1"/>
              <a:t>Boot</a:t>
            </a:r>
            <a:r>
              <a:rPr lang="es-ES" sz="2400" b="1" dirty="0"/>
              <a:t>:</a:t>
            </a:r>
          </a:p>
          <a:p>
            <a:pPr algn="just"/>
            <a:endParaRPr lang="es-ES" sz="2400" b="1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s-ES" sz="2400" b="1" dirty="0"/>
              <a:t>Proyecto creado a partir de Spring, el cual permite desarrollar y arrancar de forma muy rápida aplicaciones basadas en Spring.</a:t>
            </a:r>
          </a:p>
        </p:txBody>
      </p:sp>
    </p:spTree>
    <p:extLst>
      <p:ext uri="{BB962C8B-B14F-4D97-AF65-F5344CB8AC3E}">
        <p14:creationId xmlns:p14="http://schemas.microsoft.com/office/powerpoint/2010/main" val="25784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La clase </a:t>
            </a:r>
            <a:r>
              <a:rPr lang="es-ES" sz="2400" b="1" i="1" dirty="0" err="1" smtClean="0"/>
              <a:t>controller</a:t>
            </a:r>
            <a:r>
              <a:rPr lang="es-ES" sz="2400" b="1" dirty="0" smtClean="0"/>
              <a:t> es la que maneja la navegación entre páginas:</a:t>
            </a:r>
          </a:p>
          <a:p>
            <a:endParaRPr lang="es-ES" sz="2400" b="1" dirty="0" smtClean="0"/>
          </a:p>
          <a:p>
            <a:r>
              <a:rPr lang="es-ES" sz="2400" b="1" dirty="0" smtClean="0"/>
              <a:t>Hay dos formas de “pintar” la página: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b="1" dirty="0" err="1" smtClean="0"/>
              <a:t>RestController</a:t>
            </a:r>
            <a:r>
              <a:rPr lang="es-ES" sz="2400" b="1" dirty="0" smtClean="0"/>
              <a:t>: El método devuelve un </a:t>
            </a:r>
            <a:r>
              <a:rPr lang="es-ES" sz="2400" b="1" dirty="0" err="1" smtClean="0"/>
              <a:t>String</a:t>
            </a:r>
            <a:r>
              <a:rPr lang="es-ES" sz="2400" b="1" dirty="0" smtClean="0"/>
              <a:t> que es el </a:t>
            </a:r>
            <a:r>
              <a:rPr lang="es-ES" sz="2400" b="1" dirty="0" err="1" smtClean="0"/>
              <a:t>Html</a:t>
            </a:r>
            <a:r>
              <a:rPr lang="es-ES" sz="2400" b="1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b="1" dirty="0" err="1" smtClean="0"/>
              <a:t>Controller</a:t>
            </a:r>
            <a:r>
              <a:rPr lang="es-ES" sz="2400" b="1" dirty="0" smtClean="0"/>
              <a:t>: El método devuelve la dirección de la JSP que se quiere abrir.</a:t>
            </a:r>
            <a:endParaRPr lang="es-ES" sz="2400" b="1" dirty="0"/>
          </a:p>
          <a:p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93698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400" b="1" dirty="0" err="1"/>
              <a:t>import</a:t>
            </a:r>
            <a:r>
              <a:rPr lang="es-ES" sz="1400" b="1" dirty="0"/>
              <a:t> </a:t>
            </a:r>
            <a:r>
              <a:rPr lang="es-ES" sz="1400" b="1" dirty="0" err="1"/>
              <a:t>org.springframework.web.bind.annotation.RestController</a:t>
            </a:r>
            <a:r>
              <a:rPr lang="es-ES" sz="1400" b="1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400" b="1" dirty="0" err="1"/>
              <a:t>import</a:t>
            </a:r>
            <a:r>
              <a:rPr lang="es-ES" sz="1400" b="1" dirty="0"/>
              <a:t> </a:t>
            </a:r>
            <a:r>
              <a:rPr lang="es-ES" sz="1400" b="1" dirty="0" err="1"/>
              <a:t>org.springframework.web.bind.annotation.RequestMapping</a:t>
            </a:r>
            <a:r>
              <a:rPr lang="es-ES" sz="1400" b="1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400" b="1" dirty="0" err="1"/>
              <a:t>import</a:t>
            </a:r>
            <a:r>
              <a:rPr lang="es-ES" sz="1400" b="1" dirty="0"/>
              <a:t> </a:t>
            </a:r>
            <a:r>
              <a:rPr lang="es-ES" sz="1400" b="1" dirty="0" err="1"/>
              <a:t>org.springframework.web.bind.annotation.RequestMethod</a:t>
            </a:r>
            <a:r>
              <a:rPr lang="es-ES" sz="1400" b="1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400" b="1" dirty="0"/>
              <a:t/>
            </a:r>
            <a:br>
              <a:rPr lang="es-ES" sz="1400" b="1" dirty="0"/>
            </a:br>
            <a:r>
              <a:rPr lang="es-ES" sz="1400" b="1" dirty="0"/>
              <a:t>@</a:t>
            </a:r>
            <a:r>
              <a:rPr lang="es-ES" sz="1400" b="1" dirty="0" err="1"/>
              <a:t>RestController</a:t>
            </a:r>
            <a:endParaRPr lang="es-ES" sz="1400" b="1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400" b="1" dirty="0" err="1"/>
              <a:t>public</a:t>
            </a:r>
            <a:r>
              <a:rPr lang="es-ES" sz="1400" b="1" dirty="0"/>
              <a:t> </a:t>
            </a:r>
            <a:r>
              <a:rPr lang="es-ES" sz="1400" b="1" dirty="0" err="1"/>
              <a:t>class</a:t>
            </a:r>
            <a:r>
              <a:rPr lang="es-ES" sz="1400" b="1" dirty="0"/>
              <a:t> </a:t>
            </a:r>
            <a:r>
              <a:rPr lang="es-ES" sz="1400" b="1" dirty="0" err="1"/>
              <a:t>AmRestController</a:t>
            </a:r>
            <a:r>
              <a:rPr lang="es-ES" sz="1400" b="1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400" b="1" dirty="0"/>
              <a:t/>
            </a:r>
            <a:br>
              <a:rPr lang="es-ES" sz="1400" b="1" dirty="0"/>
            </a:br>
            <a:r>
              <a:rPr lang="es-ES" sz="1400" b="1" dirty="0"/>
              <a:t>    @</a:t>
            </a:r>
            <a:r>
              <a:rPr lang="es-ES" sz="1400" b="1" dirty="0" err="1"/>
              <a:t>RequestMapping</a:t>
            </a:r>
            <a:r>
              <a:rPr lang="es-ES" sz="1400" b="1" dirty="0"/>
              <a:t>(</a:t>
            </a:r>
            <a:r>
              <a:rPr lang="es-ES" sz="1400" b="1" dirty="0" err="1"/>
              <a:t>value</a:t>
            </a:r>
            <a:r>
              <a:rPr lang="es-ES" sz="1400" b="1" dirty="0"/>
              <a:t>="/</a:t>
            </a:r>
            <a:r>
              <a:rPr lang="es-ES" sz="1400" b="1" dirty="0" err="1"/>
              <a:t>URL_Rest</a:t>
            </a:r>
            <a:r>
              <a:rPr lang="es-ES" sz="1400" b="1" dirty="0"/>
              <a:t>", </a:t>
            </a:r>
            <a:r>
              <a:rPr lang="es-ES" sz="1400" b="1" dirty="0" err="1"/>
              <a:t>method</a:t>
            </a:r>
            <a:r>
              <a:rPr lang="es-ES" sz="1400" b="1" dirty="0"/>
              <a:t> = </a:t>
            </a:r>
            <a:r>
              <a:rPr lang="es-ES" sz="1400" b="1" dirty="0" err="1"/>
              <a:t>RequestMethod.GET</a:t>
            </a:r>
            <a:r>
              <a:rPr lang="es-ES" sz="1400" b="1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400" b="1" dirty="0"/>
              <a:t>    </a:t>
            </a:r>
            <a:r>
              <a:rPr lang="es-ES" sz="1400" b="1" dirty="0" err="1"/>
              <a:t>public</a:t>
            </a:r>
            <a:r>
              <a:rPr lang="es-ES" sz="1400" b="1" dirty="0"/>
              <a:t> </a:t>
            </a:r>
            <a:r>
              <a:rPr lang="es-ES" sz="1400" b="1" dirty="0" err="1"/>
              <a:t>String</a:t>
            </a:r>
            <a:r>
              <a:rPr lang="es-ES" sz="1400" b="1" dirty="0"/>
              <a:t> </a:t>
            </a:r>
            <a:r>
              <a:rPr lang="es-ES" sz="1400" b="1" dirty="0" err="1"/>
              <a:t>holaMundo</a:t>
            </a:r>
            <a:r>
              <a:rPr lang="es-ES" sz="1400" b="1" dirty="0"/>
              <a:t>()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400" b="1" dirty="0"/>
              <a:t>        </a:t>
            </a:r>
            <a:r>
              <a:rPr lang="es-ES" sz="1400" b="1" dirty="0" err="1"/>
              <a:t>return</a:t>
            </a:r>
            <a:r>
              <a:rPr lang="es-ES" sz="1400" b="1" dirty="0"/>
              <a:t> "&lt;div </a:t>
            </a:r>
            <a:r>
              <a:rPr lang="es-ES" sz="1400" b="1" dirty="0" err="1"/>
              <a:t>style</a:t>
            </a:r>
            <a:r>
              <a:rPr lang="es-ES" sz="1400" b="1" dirty="0"/>
              <a:t>=\"color: red\"&gt;&lt;h1&gt;¡HOLA MUNDO!&lt;/h1&gt;&lt;/div&gt;";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400" b="1" dirty="0"/>
              <a:t>   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400" b="1" dirty="0"/>
              <a:t/>
            </a:r>
            <a:br>
              <a:rPr lang="es-ES" sz="1400" b="1" dirty="0"/>
            </a:br>
            <a:r>
              <a:rPr lang="es-ES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37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38" y="2615061"/>
            <a:ext cx="8004808" cy="267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97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buClr>
                <a:srgbClr val="B4DCFA"/>
              </a:buClr>
            </a:pPr>
            <a:r>
              <a:rPr lang="es-ES" sz="2400" b="1" dirty="0" smtClean="0">
                <a:solidFill>
                  <a:prstClr val="white"/>
                </a:solidFill>
              </a:rPr>
              <a:t>El </a:t>
            </a:r>
            <a:r>
              <a:rPr lang="es-ES" sz="2400" b="1" dirty="0">
                <a:solidFill>
                  <a:prstClr val="white"/>
                </a:solidFill>
              </a:rPr>
              <a:t>fichero </a:t>
            </a:r>
            <a:r>
              <a:rPr lang="es-ES" sz="2400" b="1" i="1" dirty="0" err="1" smtClean="0">
                <a:solidFill>
                  <a:prstClr val="white"/>
                </a:solidFill>
              </a:rPr>
              <a:t>controller</a:t>
            </a:r>
            <a:r>
              <a:rPr lang="es-ES" sz="2400" b="1" dirty="0" smtClean="0">
                <a:solidFill>
                  <a:prstClr val="white"/>
                </a:solidFill>
              </a:rPr>
              <a:t>, maneja las llamadas igual que el </a:t>
            </a:r>
            <a:r>
              <a:rPr lang="es-ES" sz="2400" b="1" i="1" dirty="0" err="1" smtClean="0">
                <a:solidFill>
                  <a:prstClr val="white"/>
                </a:solidFill>
              </a:rPr>
              <a:t>RestController</a:t>
            </a:r>
            <a:r>
              <a:rPr lang="es-ES" sz="2400" b="1" dirty="0" smtClean="0">
                <a:solidFill>
                  <a:prstClr val="white"/>
                </a:solidFill>
              </a:rPr>
              <a:t>, pero lo que devuelve es la dirección de la JSP que se quiere cargar.</a:t>
            </a:r>
            <a:endParaRPr lang="es-ES" sz="2400" b="1" dirty="0">
              <a:solidFill>
                <a:prstClr val="white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742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En el fichero </a:t>
            </a:r>
            <a:r>
              <a:rPr lang="es-ES" sz="2400" b="1" i="1" dirty="0" err="1"/>
              <a:t>application.properties</a:t>
            </a:r>
            <a:r>
              <a:rPr lang="es-ES" sz="2400" b="1" dirty="0"/>
              <a:t>, localizado en el directorio </a:t>
            </a:r>
            <a:r>
              <a:rPr lang="es-ES" sz="2400" b="1" dirty="0" err="1"/>
              <a:t>resources</a:t>
            </a:r>
            <a:r>
              <a:rPr lang="es-ES" sz="2400" b="1" dirty="0"/>
              <a:t>, </a:t>
            </a:r>
            <a:r>
              <a:rPr lang="es-ES" sz="2400" b="1" dirty="0" smtClean="0"/>
              <a:t>se </a:t>
            </a:r>
            <a:r>
              <a:rPr lang="es-ES" sz="2400" b="1" dirty="0"/>
              <a:t>debe añadir la información de las JSP que va a usar el proyecto.</a:t>
            </a:r>
          </a:p>
          <a:p>
            <a:pPr algn="just"/>
            <a:r>
              <a:rPr lang="es-ES" sz="2400" b="1" dirty="0"/>
              <a:t>Para no tener que escribir todas las JSP se pone lo siguiente:</a:t>
            </a:r>
          </a:p>
          <a:p>
            <a:pPr marL="1714500" lvl="4" indent="0" algn="just">
              <a:buNone/>
            </a:pPr>
            <a:r>
              <a:rPr lang="es-ES" sz="2400" b="1" dirty="0" err="1"/>
              <a:t>spring.mvc.view.prefix</a:t>
            </a:r>
            <a:r>
              <a:rPr lang="es-ES" sz="2400" b="1" dirty="0"/>
              <a:t>=/WEB-INF/</a:t>
            </a:r>
            <a:r>
              <a:rPr lang="es-ES" sz="2400" b="1" dirty="0" err="1"/>
              <a:t>jsp</a:t>
            </a:r>
            <a:r>
              <a:rPr lang="es-ES" sz="2400" b="1" dirty="0"/>
              <a:t>/</a:t>
            </a:r>
          </a:p>
          <a:p>
            <a:pPr marL="1714500" lvl="4" indent="0" algn="just">
              <a:buNone/>
            </a:pPr>
            <a:r>
              <a:rPr lang="es-ES" sz="2400" b="1" dirty="0" err="1"/>
              <a:t>spring.mvc.view.suffix</a:t>
            </a:r>
            <a:r>
              <a:rPr lang="es-ES" sz="2400" b="1" dirty="0"/>
              <a:t>=.</a:t>
            </a:r>
            <a:r>
              <a:rPr lang="es-ES" sz="2400" b="1" dirty="0" err="1"/>
              <a:t>jsp</a:t>
            </a:r>
            <a:r>
              <a:rPr lang="es-ES" sz="2400" b="1" dirty="0"/>
              <a:t> 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738560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sz="2400" b="1" dirty="0"/>
              <a:t>@Controller: Con esta anotación Spring podrá detectar la clase </a:t>
            </a:r>
            <a:r>
              <a:rPr lang="es-ES" sz="2400" b="1" dirty="0" err="1"/>
              <a:t>SampleController</a:t>
            </a:r>
            <a:r>
              <a:rPr lang="es-ES" sz="2400" b="1" dirty="0"/>
              <a:t> cuando realice el escaneo de componentes.</a:t>
            </a:r>
          </a:p>
          <a:p>
            <a:pPr algn="just"/>
            <a:r>
              <a:rPr lang="es-ES" sz="2400" b="1" dirty="0"/>
              <a:t>@Autowired: A través de esta anotación Spring será capaz de llevar a cabo la inyección de dependencias sobre el atributo marcado. En este caso, estamos inyectando la capa de servicio, y por eso no tenemos que instanciarla.</a:t>
            </a:r>
          </a:p>
          <a:p>
            <a:pPr algn="just"/>
            <a:r>
              <a:rPr lang="es-ES" sz="2400" b="1" dirty="0"/>
              <a:t>@RequestMapping: Con esta anotación especificamos la ruta desde la que escuchará el servicio, y qué método le corresponde.</a:t>
            </a:r>
          </a:p>
          <a:p>
            <a:pPr algn="just"/>
            <a:r>
              <a:rPr lang="es-ES" sz="2400" b="1" dirty="0"/>
              <a:t>@ResponseBody: Con ella definimos lo que será el cuerpo de la respuesta del servicio.</a:t>
            </a:r>
          </a:p>
          <a:p>
            <a:pPr algn="just"/>
            <a:r>
              <a:rPr lang="es-ES" sz="2400" b="1" dirty="0"/>
              <a:t>@PathVariable: Sirve para indicar con qué variable de la </a:t>
            </a:r>
            <a:r>
              <a:rPr lang="es-ES" sz="2400" b="1" dirty="0" err="1"/>
              <a:t>url</a:t>
            </a:r>
            <a:r>
              <a:rPr lang="es-ES" sz="2400" b="1" dirty="0"/>
              <a:t> se relaciona el parámetro sobre el que se esté usando la anotación.</a:t>
            </a:r>
          </a:p>
          <a:p>
            <a:pPr algn="just"/>
            <a:r>
              <a:rPr lang="es-ES" sz="2400" b="1" dirty="0"/>
              <a:t>También se puede usar la etiqueta @RestController en lugar de @Controller, que sustituye al uso de @Controller + @ResponseBody, quedando el controlador de la siguiente forma:</a:t>
            </a:r>
          </a:p>
        </p:txBody>
      </p:sp>
    </p:spTree>
    <p:extLst>
      <p:ext uri="{BB962C8B-B14F-4D97-AF65-F5344CB8AC3E}">
        <p14:creationId xmlns:p14="http://schemas.microsoft.com/office/powerpoint/2010/main" val="771274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org.springframework.stereotype.Controller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org.springframework.ui.ModelMap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org.springframework.web.bind.annotation.RequestMapping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org.springframework.web.bind.annotation.RequestMethod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@</a:t>
            </a:r>
            <a:r>
              <a:rPr lang="es-ES" dirty="0" err="1"/>
              <a:t>Controller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AmController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    @</a:t>
            </a:r>
            <a:r>
              <a:rPr lang="es-ES" dirty="0" err="1"/>
              <a:t>RequestMapping</a:t>
            </a:r>
            <a:r>
              <a:rPr lang="es-ES" dirty="0"/>
              <a:t>(</a:t>
            </a:r>
            <a:r>
              <a:rPr lang="es-ES" dirty="0" err="1"/>
              <a:t>value</a:t>
            </a:r>
            <a:r>
              <a:rPr lang="es-ES" dirty="0"/>
              <a:t>="/URL_JSP", </a:t>
            </a:r>
            <a:r>
              <a:rPr lang="es-ES" dirty="0" err="1"/>
              <a:t>method</a:t>
            </a:r>
            <a:r>
              <a:rPr lang="es-ES" dirty="0"/>
              <a:t> = </a:t>
            </a:r>
            <a:r>
              <a:rPr lang="es-ES" dirty="0" err="1"/>
              <a:t>RequestMethod.GET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   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bienvenida(</a:t>
            </a:r>
            <a:r>
              <a:rPr lang="es-ES" dirty="0" err="1"/>
              <a:t>ModelMap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        </a:t>
            </a:r>
            <a:r>
              <a:rPr lang="es-ES" dirty="0" err="1"/>
              <a:t>return</a:t>
            </a:r>
            <a:r>
              <a:rPr lang="es-ES" dirty="0"/>
              <a:t> "bienvenida";</a:t>
            </a:r>
          </a:p>
          <a:p>
            <a:pPr marL="0" indent="0">
              <a:buNone/>
            </a:pPr>
            <a:r>
              <a:rPr lang="es-ES" dirty="0"/>
              <a:t>    }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1116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2" y="1881614"/>
            <a:ext cx="7996483" cy="408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71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buClr>
                <a:srgbClr val="B4DCFA"/>
              </a:buClr>
            </a:pPr>
            <a:endParaRPr lang="es-ES" sz="2400" b="1" dirty="0" smtClean="0">
              <a:solidFill>
                <a:prstClr val="white"/>
              </a:solidFill>
            </a:endParaRPr>
          </a:p>
          <a:p>
            <a:pPr lvl="0" algn="just">
              <a:buClr>
                <a:srgbClr val="B4DCFA"/>
              </a:buClr>
            </a:pPr>
            <a:endParaRPr lang="es-ES" sz="2400" b="1" dirty="0">
              <a:solidFill>
                <a:prstClr val="white"/>
              </a:solidFill>
            </a:endParaRPr>
          </a:p>
          <a:p>
            <a:pPr lvl="0" algn="just">
              <a:buClr>
                <a:srgbClr val="B4DCFA"/>
              </a:buClr>
            </a:pPr>
            <a:r>
              <a:rPr lang="es-ES" sz="2400" b="1" dirty="0" smtClean="0">
                <a:solidFill>
                  <a:prstClr val="white"/>
                </a:solidFill>
              </a:rPr>
              <a:t>En esta JSP se puede añadir contenido estático, como los estilos (</a:t>
            </a:r>
            <a:r>
              <a:rPr lang="es-ES" sz="2400" b="1" dirty="0" err="1" smtClean="0">
                <a:solidFill>
                  <a:prstClr val="white"/>
                </a:solidFill>
              </a:rPr>
              <a:t>css</a:t>
            </a:r>
            <a:r>
              <a:rPr lang="es-ES" sz="2400" b="1" dirty="0" smtClean="0">
                <a:solidFill>
                  <a:prstClr val="white"/>
                </a:solidFill>
              </a:rPr>
              <a:t>), </a:t>
            </a:r>
            <a:r>
              <a:rPr lang="es-ES" sz="2400" b="1" dirty="0" err="1" smtClean="0">
                <a:solidFill>
                  <a:prstClr val="white"/>
                </a:solidFill>
              </a:rPr>
              <a:t>javascript</a:t>
            </a:r>
            <a:r>
              <a:rPr lang="es-ES" sz="2400" b="1" dirty="0" smtClean="0">
                <a:solidFill>
                  <a:prstClr val="white"/>
                </a:solidFill>
              </a:rPr>
              <a:t> o imágenes.</a:t>
            </a:r>
            <a:endParaRPr lang="es-ES" sz="2400" b="1" dirty="0">
              <a:solidFill>
                <a:prstClr val="white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7291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9" y="1556792"/>
            <a:ext cx="8088166" cy="437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85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1er paso: Crear un proyecto java </a:t>
            </a:r>
            <a:r>
              <a:rPr lang="es-ES" sz="2400" b="1" dirty="0" err="1"/>
              <a:t>maven</a:t>
            </a:r>
            <a:r>
              <a:rPr lang="es-ES" sz="2400" b="1" dirty="0"/>
              <a:t>.</a:t>
            </a:r>
          </a:p>
          <a:p>
            <a:pPr lvl="1" algn="just"/>
            <a:endParaRPr lang="es-ES" sz="2400" b="1" dirty="0"/>
          </a:p>
          <a:p>
            <a:pPr lvl="1" algn="just"/>
            <a:r>
              <a:rPr lang="es-ES" sz="2400" b="1" dirty="0"/>
              <a:t>En el pom.xml se añaden las dependencias específicas de Spring </a:t>
            </a:r>
            <a:r>
              <a:rPr lang="es-ES" sz="2400" b="1" dirty="0" err="1"/>
              <a:t>boot</a:t>
            </a:r>
            <a:r>
              <a:rPr lang="es-ES" sz="2400" b="1" dirty="0"/>
              <a:t>:</a:t>
            </a:r>
          </a:p>
          <a:p>
            <a:pPr lvl="1" algn="just"/>
            <a:r>
              <a:rPr lang="es-ES" sz="2400" b="1" dirty="0">
                <a:hlinkClick r:id="rId6"/>
              </a:rPr>
              <a:t>https://mvnrepository.com/artifact/org.springframework.boot/spring-boot-starter-web</a:t>
            </a:r>
            <a:endParaRPr lang="es-ES" sz="2400" b="1" dirty="0"/>
          </a:p>
          <a:p>
            <a:pPr lvl="1" algn="just"/>
            <a:endParaRPr lang="es-ES" sz="2400" b="1" dirty="0"/>
          </a:p>
          <a:p>
            <a:pPr lvl="1" algn="just"/>
            <a:endParaRPr lang="es-ES" sz="2400" b="1" dirty="0"/>
          </a:p>
          <a:p>
            <a:pPr lvl="1"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055752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3"/>
            <a:ext cx="7992888" cy="446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77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0" y="1340768"/>
            <a:ext cx="8136904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Una vez implementada la parte estática vamos a ver cómo navegar entre ventanas por la aplicación.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En la JSP se puede poner un link para que vaya a otra ventana o JSP:</a:t>
            </a:r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 algn="just">
              <a:buNone/>
            </a:pPr>
            <a:r>
              <a:rPr lang="es-ES" sz="2400" dirty="0"/>
              <a:t>&lt;a </a:t>
            </a:r>
            <a:r>
              <a:rPr lang="es-ES" sz="2400" dirty="0" err="1"/>
              <a:t>href</a:t>
            </a:r>
            <a:r>
              <a:rPr lang="es-ES" sz="2400" dirty="0"/>
              <a:t>="/navegar"&gt;Ir a otra página&lt;/a&gt;</a:t>
            </a:r>
          </a:p>
          <a:p>
            <a:pPr marL="0" indent="0" algn="just">
              <a:buNone/>
            </a:pP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60620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sz="2400" b="1" dirty="0" smtClean="0"/>
              <a:t>Para que la aplicación entienda esa llamada debe crearse un método en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que reciba esa llamada “</a:t>
            </a:r>
            <a:r>
              <a:rPr lang="es-ES" sz="2400" b="1" i="1" dirty="0" smtClean="0"/>
              <a:t>/navegar</a:t>
            </a:r>
            <a:r>
              <a:rPr lang="es-ES" sz="2400" b="1" dirty="0" smtClean="0"/>
              <a:t>” y que indique a qué JSP se redirige la aplicación:</a:t>
            </a:r>
          </a:p>
          <a:p>
            <a:pPr marL="0" indent="0" algn="just">
              <a:buNone/>
            </a:pPr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    @</a:t>
            </a:r>
            <a:r>
              <a:rPr lang="es-ES" sz="2400" dirty="0" err="1"/>
              <a:t>RequestMapping</a:t>
            </a:r>
            <a:r>
              <a:rPr lang="es-ES" sz="2400" dirty="0"/>
              <a:t>(</a:t>
            </a:r>
            <a:r>
              <a:rPr lang="es-ES" sz="2400" dirty="0" err="1"/>
              <a:t>value</a:t>
            </a:r>
            <a:r>
              <a:rPr lang="es-ES" sz="2400" dirty="0"/>
              <a:t>="/navegar", </a:t>
            </a:r>
            <a:r>
              <a:rPr lang="es-ES" sz="2400" dirty="0" err="1"/>
              <a:t>method</a:t>
            </a:r>
            <a:r>
              <a:rPr lang="es-ES" sz="2400" dirty="0"/>
              <a:t> = </a:t>
            </a:r>
            <a:r>
              <a:rPr lang="es-ES" sz="2400" dirty="0" err="1"/>
              <a:t>RequestMethod.GET</a:t>
            </a:r>
            <a:r>
              <a:rPr lang="es-ES" sz="2400" dirty="0"/>
              <a:t>)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segundaPag</a:t>
            </a:r>
            <a:r>
              <a:rPr lang="es-ES" sz="2400" dirty="0"/>
              <a:t>(</a:t>
            </a:r>
            <a:r>
              <a:rPr lang="es-ES" sz="2400" dirty="0" err="1"/>
              <a:t>ModelMap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) {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return</a:t>
            </a:r>
            <a:r>
              <a:rPr lang="es-ES" sz="2400" dirty="0"/>
              <a:t> "segunda";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smtClean="0"/>
              <a:t>}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91850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8" y="1314450"/>
            <a:ext cx="7992888" cy="441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615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400" b="1" dirty="0" smtClean="0"/>
              <a:t>Intercambiar información entre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y la JSP: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Vamos a crear un </a:t>
            </a:r>
            <a:r>
              <a:rPr lang="es-ES" sz="2400" b="1" i="1" dirty="0" err="1" smtClean="0"/>
              <a:t>controller</a:t>
            </a:r>
            <a:r>
              <a:rPr lang="es-ES" sz="2400" b="1" dirty="0" smtClean="0"/>
              <a:t> que maneje esto y una JSP con un formulario.</a:t>
            </a:r>
          </a:p>
          <a:p>
            <a:pPr algn="just"/>
            <a:r>
              <a:rPr lang="es-ES" sz="2400" b="1" dirty="0" smtClean="0"/>
              <a:t>Para acceder a esta JSP se añade un enlace a esta JSP (</a:t>
            </a:r>
            <a:r>
              <a:rPr lang="es-ES" sz="2400" b="1" i="1" dirty="0" err="1" smtClean="0"/>
              <a:t>formulario.jsp</a:t>
            </a:r>
            <a:r>
              <a:rPr lang="es-ES" sz="2400" b="1" dirty="0" smtClean="0"/>
              <a:t>) desde index.html o desde la JSP que se quiera:</a:t>
            </a:r>
          </a:p>
          <a:p>
            <a:pPr algn="just"/>
            <a:endParaRPr lang="es-ES" sz="2400" b="1" dirty="0"/>
          </a:p>
          <a:p>
            <a:pPr marL="0" indent="0" algn="just">
              <a:buNone/>
            </a:pPr>
            <a:r>
              <a:rPr lang="es-ES" sz="2400" dirty="0" smtClean="0"/>
              <a:t>		&lt;</a:t>
            </a:r>
            <a:r>
              <a:rPr lang="es-ES" sz="2400" dirty="0"/>
              <a:t>a </a:t>
            </a:r>
            <a:r>
              <a:rPr lang="es-ES" sz="2400" dirty="0" err="1"/>
              <a:t>href</a:t>
            </a:r>
            <a:r>
              <a:rPr lang="es-ES" sz="2400" dirty="0"/>
              <a:t>="/</a:t>
            </a:r>
            <a:r>
              <a:rPr lang="es-ES" sz="2400" dirty="0" err="1"/>
              <a:t>abrirFormulario</a:t>
            </a:r>
            <a:r>
              <a:rPr lang="es-ES" sz="2400" dirty="0"/>
              <a:t>"&gt;Formulario&lt;/a&gt;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013768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sz="2400" b="1" dirty="0" smtClean="0"/>
              <a:t>En el </a:t>
            </a:r>
            <a:r>
              <a:rPr lang="es-ES" sz="2400" b="1" i="1" dirty="0" err="1" smtClean="0"/>
              <a:t>controller</a:t>
            </a:r>
            <a:r>
              <a:rPr lang="es-ES" sz="2400" b="1" dirty="0" smtClean="0"/>
              <a:t> se añade un método que reciba la llamada y que redirija a esta JSP:</a:t>
            </a:r>
          </a:p>
          <a:p>
            <a:pPr algn="just"/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@</a:t>
            </a:r>
            <a:r>
              <a:rPr lang="es-ES" sz="2400" dirty="0" err="1"/>
              <a:t>Controller</a:t>
            </a: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FormularioController</a:t>
            </a:r>
            <a:r>
              <a:rPr lang="es-ES" sz="2400" dirty="0"/>
              <a:t> {</a:t>
            </a:r>
          </a:p>
          <a:p>
            <a:pPr mar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@</a:t>
            </a:r>
            <a:r>
              <a:rPr lang="es-ES" sz="2400" dirty="0" err="1"/>
              <a:t>RequestMapping</a:t>
            </a:r>
            <a:r>
              <a:rPr lang="es-ES" sz="2400" dirty="0"/>
              <a:t>(</a:t>
            </a:r>
            <a:r>
              <a:rPr lang="es-ES" sz="2400" dirty="0" err="1"/>
              <a:t>value</a:t>
            </a:r>
            <a:r>
              <a:rPr lang="es-ES" sz="2400" dirty="0"/>
              <a:t>="/</a:t>
            </a:r>
            <a:r>
              <a:rPr lang="es-ES" sz="2400" dirty="0" err="1"/>
              <a:t>abrirFormulario</a:t>
            </a:r>
            <a:r>
              <a:rPr lang="es-ES" sz="2400" dirty="0"/>
              <a:t>", </a:t>
            </a:r>
            <a:r>
              <a:rPr lang="es-ES" sz="2400" dirty="0" err="1"/>
              <a:t>method</a:t>
            </a:r>
            <a:r>
              <a:rPr lang="es-ES" sz="2400" dirty="0"/>
              <a:t> = </a:t>
            </a:r>
            <a:r>
              <a:rPr lang="es-ES" sz="2400" dirty="0" err="1"/>
              <a:t>RequestMethod.GET</a:t>
            </a:r>
            <a:r>
              <a:rPr lang="es-ES" sz="2400" dirty="0"/>
              <a:t>)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irAFormulario</a:t>
            </a:r>
            <a:r>
              <a:rPr lang="es-ES" sz="2400" dirty="0"/>
              <a:t>() {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return</a:t>
            </a:r>
            <a:r>
              <a:rPr lang="es-ES" sz="2400" dirty="0"/>
              <a:t> "formulario";</a:t>
            </a:r>
          </a:p>
          <a:p>
            <a:pPr marL="0" indent="0">
              <a:buNone/>
            </a:pPr>
            <a:r>
              <a:rPr lang="es-ES" sz="2400" dirty="0"/>
              <a:t>    }</a:t>
            </a:r>
          </a:p>
          <a:p>
            <a:pPr mar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}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013768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También se crea un método que reciba los datos del formulario y los trate.</a:t>
            </a:r>
          </a:p>
          <a:p>
            <a:pPr algn="just"/>
            <a:r>
              <a:rPr lang="es-ES" sz="2400" b="1" dirty="0" smtClean="0"/>
              <a:t>Para ello se usa la siguiente anotación:</a:t>
            </a:r>
          </a:p>
          <a:p>
            <a:pPr algn="just"/>
            <a:endParaRPr lang="es-ES" sz="24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2400" dirty="0"/>
              <a:t>@</a:t>
            </a:r>
            <a:r>
              <a:rPr lang="es-ES" sz="2400" dirty="0" err="1"/>
              <a:t>RequestParam</a:t>
            </a:r>
            <a:endParaRPr lang="es-ES" sz="2400" dirty="0"/>
          </a:p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Esta anotación va con los parámetros del método.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013768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400" dirty="0"/>
              <a:t>    @</a:t>
            </a:r>
            <a:r>
              <a:rPr lang="es-ES" sz="2400" dirty="0" err="1"/>
              <a:t>RequestMapping</a:t>
            </a:r>
            <a:r>
              <a:rPr lang="es-ES" sz="2400" dirty="0"/>
              <a:t>(</a:t>
            </a:r>
            <a:r>
              <a:rPr lang="es-ES" sz="2400" dirty="0" err="1"/>
              <a:t>value</a:t>
            </a:r>
            <a:r>
              <a:rPr lang="es-ES" sz="2400" dirty="0"/>
              <a:t> = "/</a:t>
            </a:r>
            <a:r>
              <a:rPr lang="es-ES" sz="2400" dirty="0" err="1"/>
              <a:t>abrirFormulario</a:t>
            </a:r>
            <a:r>
              <a:rPr lang="es-ES" sz="2400" dirty="0"/>
              <a:t>", </a:t>
            </a:r>
            <a:r>
              <a:rPr lang="es-ES" sz="2400" dirty="0" err="1"/>
              <a:t>method</a:t>
            </a:r>
            <a:r>
              <a:rPr lang="es-ES" sz="2400" dirty="0"/>
              <a:t> = </a:t>
            </a:r>
            <a:r>
              <a:rPr lang="es-ES" sz="2400" dirty="0" err="1"/>
              <a:t>RequestMethod.POST</a:t>
            </a:r>
            <a:r>
              <a:rPr lang="es-ES" sz="2400" dirty="0"/>
              <a:t>)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crearMensaje</a:t>
            </a:r>
            <a:r>
              <a:rPr lang="es-ES" sz="2400" dirty="0"/>
              <a:t>(</a:t>
            </a:r>
            <a:r>
              <a:rPr lang="es-ES" sz="2400" dirty="0" err="1"/>
              <a:t>ModelMap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, </a:t>
            </a:r>
          </a:p>
          <a:p>
            <a:pPr marL="0" indent="0">
              <a:buNone/>
            </a:pPr>
            <a:r>
              <a:rPr lang="es-ES" sz="2400" dirty="0"/>
              <a:t>                                @</a:t>
            </a:r>
            <a:r>
              <a:rPr lang="es-ES" sz="2400" dirty="0" err="1"/>
              <a:t>RequestParam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nombre,</a:t>
            </a:r>
          </a:p>
          <a:p>
            <a:pPr marL="0" indent="0">
              <a:buNone/>
            </a:pPr>
            <a:r>
              <a:rPr lang="es-ES" sz="2400" dirty="0"/>
              <a:t>                                @</a:t>
            </a:r>
            <a:r>
              <a:rPr lang="es-ES" sz="2400" dirty="0" err="1"/>
              <a:t>RequestParam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apellido) {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StringBuilder</a:t>
            </a:r>
            <a:r>
              <a:rPr lang="es-ES" sz="2400" dirty="0"/>
              <a:t> </a:t>
            </a:r>
            <a:r>
              <a:rPr lang="es-ES" sz="2400" dirty="0" err="1"/>
              <a:t>mensajeAEnviar</a:t>
            </a:r>
            <a:r>
              <a:rPr lang="es-ES" sz="2400" dirty="0"/>
              <a:t> = new </a:t>
            </a:r>
            <a:r>
              <a:rPr lang="es-ES" sz="2400" dirty="0" err="1"/>
              <a:t>StringBuilder</a:t>
            </a:r>
            <a:r>
              <a:rPr lang="es-ES" sz="2400" dirty="0"/>
              <a:t>("¡Hola ");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mensajeAEnviar.append</a:t>
            </a:r>
            <a:r>
              <a:rPr lang="es-ES" sz="2400" dirty="0"/>
              <a:t>(nombre);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mensajeAEnviar.append</a:t>
            </a:r>
            <a:r>
              <a:rPr lang="es-ES" sz="2400" dirty="0"/>
              <a:t>(" ");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mensajeAEnviar.append</a:t>
            </a:r>
            <a:r>
              <a:rPr lang="es-ES" sz="2400" dirty="0"/>
              <a:t>(apellido);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mensajeAEnviar.append</a:t>
            </a:r>
            <a:r>
              <a:rPr lang="es-ES" sz="2400" dirty="0"/>
              <a:t>("!");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model.put</a:t>
            </a:r>
            <a:r>
              <a:rPr lang="es-ES" sz="2400" dirty="0"/>
              <a:t>("mensaje", </a:t>
            </a:r>
            <a:r>
              <a:rPr lang="es-ES" sz="2400" dirty="0" err="1"/>
              <a:t>mensajeAEnviar</a:t>
            </a:r>
            <a:r>
              <a:rPr lang="es-ES" sz="2400" dirty="0"/>
              <a:t>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return</a:t>
            </a:r>
            <a:r>
              <a:rPr lang="es-ES" sz="2400" dirty="0"/>
              <a:t> "formulario";</a:t>
            </a:r>
          </a:p>
          <a:p>
            <a:pPr marL="0" indent="0">
              <a:buNone/>
            </a:pPr>
            <a:r>
              <a:rPr lang="es-ES" sz="2400" dirty="0"/>
              <a:t>    }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013768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En el </a:t>
            </a:r>
            <a:r>
              <a:rPr lang="es-ES" sz="2400" b="1" dirty="0" err="1" smtClean="0"/>
              <a:t>RequestMapping</a:t>
            </a:r>
            <a:r>
              <a:rPr lang="es-ES" sz="2400" b="1" dirty="0" smtClean="0"/>
              <a:t> está la URL de la JSP del formulario, y en el </a:t>
            </a:r>
            <a:r>
              <a:rPr lang="es-ES" sz="2400" b="1" dirty="0" err="1" smtClean="0"/>
              <a:t>return</a:t>
            </a:r>
            <a:r>
              <a:rPr lang="es-ES" sz="2400" b="1" dirty="0" smtClean="0"/>
              <a:t> se vuelve a poner la JSP del formulario, ya que no se sale de esta ventana.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Los datos que se quieran pasar a la JSP se insertan en el </a:t>
            </a:r>
            <a:r>
              <a:rPr lang="es-ES" sz="2400" b="1" dirty="0" err="1" smtClean="0"/>
              <a:t>ModelMap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 smtClean="0"/>
          </a:p>
          <a:p>
            <a:pPr marL="1714500" lvl="4" indent="0" algn="just">
              <a:buNone/>
            </a:pPr>
            <a:r>
              <a:rPr lang="es-ES" sz="2400" dirty="0" err="1" smtClean="0"/>
              <a:t>model.put</a:t>
            </a:r>
            <a:r>
              <a:rPr lang="es-ES" sz="2400" dirty="0" smtClean="0"/>
              <a:t>(</a:t>
            </a:r>
            <a:r>
              <a:rPr lang="es-ES" sz="2400" dirty="0" err="1" smtClean="0"/>
              <a:t>key</a:t>
            </a:r>
            <a:r>
              <a:rPr lang="es-ES" sz="2400" dirty="0" smtClean="0"/>
              <a:t>, </a:t>
            </a:r>
            <a:r>
              <a:rPr lang="es-ES" sz="2400" dirty="0" err="1" smtClean="0"/>
              <a:t>value</a:t>
            </a:r>
            <a:r>
              <a:rPr lang="es-ES" sz="2400" dirty="0" smtClean="0"/>
              <a:t>);</a:t>
            </a:r>
            <a:endParaRPr lang="es-ES" sz="2400" dirty="0"/>
          </a:p>
          <a:p>
            <a:pPr marL="0" indent="0" algn="just">
              <a:buNone/>
            </a:pP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40107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400050" lvl="1" indent="0" algn="just">
              <a:buNone/>
            </a:pPr>
            <a:r>
              <a:rPr lang="es-ES" sz="2400" b="1" dirty="0"/>
              <a:t>&lt;</a:t>
            </a:r>
            <a:r>
              <a:rPr lang="es-ES" sz="2400" b="1" dirty="0" err="1"/>
              <a:t>parent</a:t>
            </a:r>
            <a:r>
              <a:rPr lang="es-ES" sz="2400" b="1" dirty="0"/>
              <a:t>&gt;</a:t>
            </a:r>
          </a:p>
          <a:p>
            <a:pPr marL="400050" lvl="1" indent="0" algn="just">
              <a:buNone/>
            </a:pPr>
            <a:r>
              <a:rPr lang="es-ES" sz="2400" b="1" dirty="0"/>
              <a:t>    &lt;</a:t>
            </a:r>
            <a:r>
              <a:rPr lang="es-ES" sz="2400" b="1" dirty="0" err="1"/>
              <a:t>groupId</a:t>
            </a:r>
            <a:r>
              <a:rPr lang="es-ES" sz="2400" b="1" dirty="0"/>
              <a:t>&gt;</a:t>
            </a:r>
            <a:r>
              <a:rPr lang="es-ES" sz="2400" b="1" dirty="0" err="1"/>
              <a:t>org.springframework.boot</a:t>
            </a:r>
            <a:r>
              <a:rPr lang="es-ES" sz="2400" b="1" dirty="0"/>
              <a:t>&lt;/</a:t>
            </a:r>
            <a:r>
              <a:rPr lang="es-ES" sz="2400" b="1" dirty="0" err="1"/>
              <a:t>groupId</a:t>
            </a:r>
            <a:r>
              <a:rPr lang="es-ES" sz="2400" b="1" dirty="0"/>
              <a:t>&gt;</a:t>
            </a:r>
          </a:p>
          <a:p>
            <a:pPr marL="400050" lvl="1" indent="0" algn="just">
              <a:buNone/>
            </a:pPr>
            <a:r>
              <a:rPr lang="es-ES" sz="2400" b="1" dirty="0"/>
              <a:t>    &lt;</a:t>
            </a:r>
            <a:r>
              <a:rPr lang="es-ES" sz="2400" b="1" dirty="0" err="1"/>
              <a:t>artifactId</a:t>
            </a:r>
            <a:r>
              <a:rPr lang="es-ES" sz="2400" b="1" dirty="0"/>
              <a:t>&gt;</a:t>
            </a:r>
            <a:r>
              <a:rPr lang="es-ES" sz="2400" b="1" dirty="0" err="1"/>
              <a:t>spring</a:t>
            </a:r>
            <a:r>
              <a:rPr lang="es-ES" sz="2400" b="1" dirty="0"/>
              <a:t>-</a:t>
            </a:r>
            <a:r>
              <a:rPr lang="es-ES" sz="2400" b="1" dirty="0" err="1"/>
              <a:t>boot</a:t>
            </a:r>
            <a:r>
              <a:rPr lang="es-ES" sz="2400" b="1" dirty="0"/>
              <a:t>-starter-</a:t>
            </a:r>
            <a:r>
              <a:rPr lang="es-ES" sz="2400" b="1" dirty="0" err="1"/>
              <a:t>parent</a:t>
            </a:r>
            <a:r>
              <a:rPr lang="es-ES" sz="2400" b="1" dirty="0"/>
              <a:t>&lt;/</a:t>
            </a:r>
            <a:r>
              <a:rPr lang="es-ES" sz="2400" b="1" dirty="0" err="1"/>
              <a:t>artifactId</a:t>
            </a:r>
            <a:r>
              <a:rPr lang="es-ES" sz="2400" b="1" dirty="0"/>
              <a:t>&gt;</a:t>
            </a:r>
          </a:p>
          <a:p>
            <a:pPr marL="400050" lvl="1" indent="0" algn="just">
              <a:buNone/>
            </a:pPr>
            <a:r>
              <a:rPr lang="es-ES" sz="2400" b="1" dirty="0"/>
              <a:t>&lt;/</a:t>
            </a:r>
            <a:r>
              <a:rPr lang="es-ES" sz="2400" b="1" dirty="0" err="1"/>
              <a:t>parent</a:t>
            </a:r>
            <a:r>
              <a:rPr lang="es-ES" sz="2400" b="1" dirty="0"/>
              <a:t>&gt;</a:t>
            </a:r>
          </a:p>
          <a:p>
            <a:pPr marL="400050" lvl="1" indent="0" algn="just">
              <a:buNone/>
            </a:pPr>
            <a:r>
              <a:rPr lang="es-ES" sz="2400" b="1" dirty="0"/>
              <a:t> </a:t>
            </a:r>
          </a:p>
          <a:p>
            <a:pPr marL="400050" lvl="1" indent="0" algn="just">
              <a:buNone/>
            </a:pPr>
            <a:r>
              <a:rPr lang="es-ES" sz="2400" b="1" dirty="0"/>
              <a:t>&lt;</a:t>
            </a:r>
            <a:r>
              <a:rPr lang="es-ES" sz="2400" b="1" dirty="0" err="1"/>
              <a:t>dependencies</a:t>
            </a:r>
            <a:r>
              <a:rPr lang="es-ES" sz="2400" b="1" dirty="0"/>
              <a:t>&gt;</a:t>
            </a:r>
          </a:p>
          <a:p>
            <a:pPr marL="400050" lvl="1" indent="0" algn="just">
              <a:buNone/>
            </a:pPr>
            <a:r>
              <a:rPr lang="es-ES" sz="2400" b="1" dirty="0"/>
              <a:t>    &lt;</a:t>
            </a:r>
            <a:r>
              <a:rPr lang="es-ES" sz="2400" b="1" dirty="0" err="1"/>
              <a:t>dependency</a:t>
            </a:r>
            <a:r>
              <a:rPr lang="es-ES" sz="2400" b="1" dirty="0"/>
              <a:t>&gt;</a:t>
            </a:r>
          </a:p>
          <a:p>
            <a:pPr marL="400050" lvl="1" indent="0" algn="just">
              <a:buNone/>
            </a:pPr>
            <a:r>
              <a:rPr lang="es-ES" sz="2400" b="1" dirty="0"/>
              <a:t>        &lt;</a:t>
            </a:r>
            <a:r>
              <a:rPr lang="es-ES" sz="2400" b="1" dirty="0" err="1"/>
              <a:t>groupId</a:t>
            </a:r>
            <a:r>
              <a:rPr lang="es-ES" sz="2400" b="1" dirty="0"/>
              <a:t>&gt;</a:t>
            </a:r>
            <a:r>
              <a:rPr lang="es-ES" sz="2400" b="1" dirty="0" err="1"/>
              <a:t>org.springframework.boot</a:t>
            </a:r>
            <a:r>
              <a:rPr lang="es-ES" sz="2400" b="1" dirty="0"/>
              <a:t>&lt;/</a:t>
            </a:r>
            <a:r>
              <a:rPr lang="es-ES" sz="2400" b="1" dirty="0" err="1"/>
              <a:t>groupId</a:t>
            </a:r>
            <a:r>
              <a:rPr lang="es-ES" sz="2400" b="1" dirty="0"/>
              <a:t>&gt;</a:t>
            </a:r>
          </a:p>
          <a:p>
            <a:pPr marL="400050" lvl="1" indent="0" algn="just">
              <a:buNone/>
            </a:pPr>
            <a:r>
              <a:rPr lang="es-ES" sz="2400" b="1" dirty="0"/>
              <a:t>        &lt;</a:t>
            </a:r>
            <a:r>
              <a:rPr lang="es-ES" sz="2400" b="1" dirty="0" err="1"/>
              <a:t>artifactId</a:t>
            </a:r>
            <a:r>
              <a:rPr lang="es-ES" sz="2400" b="1" dirty="0"/>
              <a:t>&gt;</a:t>
            </a:r>
            <a:r>
              <a:rPr lang="es-ES" sz="2400" b="1" dirty="0" err="1"/>
              <a:t>spring</a:t>
            </a:r>
            <a:r>
              <a:rPr lang="es-ES" sz="2400" b="1" dirty="0"/>
              <a:t>-</a:t>
            </a:r>
            <a:r>
              <a:rPr lang="es-ES" sz="2400" b="1" dirty="0" err="1"/>
              <a:t>boot</a:t>
            </a:r>
            <a:r>
              <a:rPr lang="es-ES" sz="2400" b="1" dirty="0"/>
              <a:t>-starter-web&lt;/</a:t>
            </a:r>
            <a:r>
              <a:rPr lang="es-ES" sz="2400" b="1" dirty="0" err="1"/>
              <a:t>artifactId</a:t>
            </a:r>
            <a:r>
              <a:rPr lang="es-ES" sz="2400" b="1" dirty="0"/>
              <a:t>&gt;</a:t>
            </a:r>
          </a:p>
          <a:p>
            <a:pPr marL="400050" lvl="1" indent="0" algn="just">
              <a:buNone/>
            </a:pPr>
            <a:r>
              <a:rPr lang="es-ES" sz="2400" b="1" dirty="0"/>
              <a:t>    &lt;/</a:t>
            </a:r>
            <a:r>
              <a:rPr lang="es-ES" sz="2400" b="1" dirty="0" err="1"/>
              <a:t>dependency</a:t>
            </a:r>
            <a:r>
              <a:rPr lang="es-ES" sz="2400" b="1" dirty="0"/>
              <a:t>&gt;</a:t>
            </a:r>
          </a:p>
          <a:p>
            <a:pPr marL="400050" lvl="1" indent="0" algn="just">
              <a:buNone/>
            </a:pPr>
            <a:r>
              <a:rPr lang="es-ES" sz="2400" b="1" dirty="0"/>
              <a:t>&lt;/</a:t>
            </a:r>
            <a:r>
              <a:rPr lang="es-ES" sz="2400" b="1" dirty="0" err="1"/>
              <a:t>dependencies</a:t>
            </a:r>
            <a:r>
              <a:rPr lang="es-ES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6864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400" b="1" dirty="0" smtClean="0"/>
              <a:t>En la JSP hay que añadir los siguientes </a:t>
            </a:r>
            <a:r>
              <a:rPr lang="es-ES" sz="2400" b="1" dirty="0" err="1" smtClean="0"/>
              <a:t>tags</a:t>
            </a:r>
            <a:r>
              <a:rPr lang="es-ES" sz="2400" b="1" dirty="0" smtClean="0"/>
              <a:t>:</a:t>
            </a:r>
          </a:p>
          <a:p>
            <a:pPr marL="0" indent="0" algn="just">
              <a:buNone/>
            </a:pPr>
            <a:r>
              <a:rPr lang="es-ES" sz="2400" dirty="0" smtClean="0"/>
              <a:t>	&lt;</a:t>
            </a:r>
            <a:r>
              <a:rPr lang="es-ES" sz="2400" dirty="0" err="1"/>
              <a:t>form</a:t>
            </a:r>
            <a:r>
              <a:rPr lang="es-ES" sz="2400" dirty="0"/>
              <a:t> </a:t>
            </a:r>
            <a:r>
              <a:rPr lang="es-ES" sz="2400" dirty="0" err="1"/>
              <a:t>method</a:t>
            </a:r>
            <a:r>
              <a:rPr lang="es-ES" sz="2400" dirty="0"/>
              <a:t>="post</a:t>
            </a:r>
            <a:r>
              <a:rPr lang="es-ES" sz="2400" dirty="0" smtClean="0"/>
              <a:t>"&gt;</a:t>
            </a:r>
          </a:p>
          <a:p>
            <a:pPr marL="0" indent="0" algn="just">
              <a:buNone/>
            </a:pPr>
            <a:r>
              <a:rPr lang="es-ES" sz="2000" dirty="0" smtClean="0"/>
              <a:t>	&lt;</a:t>
            </a:r>
            <a:r>
              <a:rPr lang="es-ES" sz="2000" dirty="0"/>
              <a:t>input </a:t>
            </a:r>
            <a:r>
              <a:rPr lang="es-ES" sz="2000" dirty="0" err="1"/>
              <a:t>type</a:t>
            </a:r>
            <a:r>
              <a:rPr lang="es-ES" sz="2000" dirty="0"/>
              <a:t>="</a:t>
            </a:r>
            <a:r>
              <a:rPr lang="es-ES" sz="2000" dirty="0" err="1"/>
              <a:t>text</a:t>
            </a:r>
            <a:r>
              <a:rPr lang="es-ES" sz="2000" dirty="0"/>
              <a:t>" </a:t>
            </a:r>
            <a:r>
              <a:rPr lang="es-ES" sz="2000" dirty="0" err="1"/>
              <a:t>name</a:t>
            </a:r>
            <a:r>
              <a:rPr lang="es-ES" sz="2000" dirty="0" smtClean="0"/>
              <a:t>=“</a:t>
            </a:r>
            <a:r>
              <a:rPr lang="es-ES" sz="2000" dirty="0" err="1" smtClean="0"/>
              <a:t>key</a:t>
            </a:r>
            <a:r>
              <a:rPr lang="es-ES" sz="2000" dirty="0" smtClean="0"/>
              <a:t>" /&gt;</a:t>
            </a:r>
            <a:endParaRPr lang="es-ES" sz="2400" dirty="0"/>
          </a:p>
          <a:p>
            <a:pPr algn="just"/>
            <a:r>
              <a:rPr lang="es-ES" sz="2400" b="1" dirty="0" smtClean="0"/>
              <a:t>Todo lo que haya dentro de este </a:t>
            </a:r>
            <a:r>
              <a:rPr lang="es-ES" sz="2400" b="1" i="1" dirty="0" err="1" smtClean="0"/>
              <a:t>form</a:t>
            </a:r>
            <a:r>
              <a:rPr lang="es-ES" sz="2400" b="1" dirty="0" smtClean="0"/>
              <a:t> irá por POST al hacer </a:t>
            </a:r>
            <a:r>
              <a:rPr lang="es-ES" sz="2400" b="1" dirty="0" err="1" smtClean="0"/>
              <a:t>submit</a:t>
            </a:r>
            <a:r>
              <a:rPr lang="es-ES" sz="2400" b="1" dirty="0" smtClean="0"/>
              <a:t>.</a:t>
            </a:r>
          </a:p>
          <a:p>
            <a:pPr algn="just"/>
            <a:r>
              <a:rPr lang="es-ES" sz="2400" b="1" dirty="0" smtClean="0"/>
              <a:t>El método “post” o “</a:t>
            </a:r>
            <a:r>
              <a:rPr lang="es-ES" sz="2400" b="1" dirty="0" err="1" smtClean="0"/>
              <a:t>get</a:t>
            </a:r>
            <a:r>
              <a:rPr lang="es-ES" sz="2400" b="1" dirty="0" smtClean="0"/>
              <a:t>” debe coincidir con el </a:t>
            </a:r>
            <a:r>
              <a:rPr lang="es-ES" sz="2400" b="1" dirty="0" err="1" smtClean="0"/>
              <a:t>RequestMethod</a:t>
            </a:r>
            <a:r>
              <a:rPr lang="es-ES" sz="2400" b="1" dirty="0" smtClean="0"/>
              <a:t> del método del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que recibe la llamada.</a:t>
            </a:r>
          </a:p>
          <a:p>
            <a:pPr algn="just"/>
            <a:r>
              <a:rPr lang="es-ES" sz="2400" b="1" u="sng" dirty="0" smtClean="0">
                <a:solidFill>
                  <a:srgbClr val="FFC000"/>
                </a:solidFill>
              </a:rPr>
              <a:t>Es recomendable siempre pasar los datos de un formulario por POST.</a:t>
            </a:r>
            <a:endParaRPr lang="es-ES" sz="24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74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La </a:t>
            </a:r>
            <a:r>
              <a:rPr lang="es-ES" sz="2400" b="1" i="1" dirty="0" err="1" smtClean="0"/>
              <a:t>key</a:t>
            </a:r>
            <a:r>
              <a:rPr lang="es-ES" sz="2400" b="1" dirty="0" smtClean="0"/>
              <a:t> del input es la </a:t>
            </a:r>
            <a:r>
              <a:rPr lang="es-ES" sz="2400" b="1" dirty="0" err="1" smtClean="0"/>
              <a:t>key</a:t>
            </a:r>
            <a:r>
              <a:rPr lang="es-ES" sz="2400" b="1" dirty="0" smtClean="0"/>
              <a:t> del </a:t>
            </a:r>
            <a:r>
              <a:rPr lang="es-ES" sz="2400" b="1" i="1" dirty="0" err="1" smtClean="0"/>
              <a:t>RequestParam</a:t>
            </a:r>
            <a:r>
              <a:rPr lang="es-ES" sz="2400" b="1" dirty="0" smtClean="0"/>
              <a:t> del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11284"/>
            <a:ext cx="8564337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214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42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Otra forma de hacerlo es, en la JSP añadir además el </a:t>
            </a:r>
            <a:r>
              <a:rPr lang="es-ES" sz="2400" b="1" dirty="0" err="1" smtClean="0"/>
              <a:t>tag</a:t>
            </a:r>
            <a:r>
              <a:rPr lang="es-ES" sz="2400" b="1" dirty="0" smtClean="0"/>
              <a:t> “</a:t>
            </a:r>
            <a:r>
              <a:rPr lang="es-ES" sz="2400" b="1" i="1" dirty="0" err="1" smtClean="0"/>
              <a:t>action</a:t>
            </a:r>
            <a:r>
              <a:rPr lang="es-ES" sz="2400" b="1" dirty="0" smtClean="0"/>
              <a:t>”:</a:t>
            </a:r>
          </a:p>
          <a:p>
            <a:pPr marL="0" indent="0" algn="just">
              <a:buNone/>
            </a:pPr>
            <a:r>
              <a:rPr lang="es-ES" sz="2400" dirty="0" smtClean="0"/>
              <a:t>	&lt;</a:t>
            </a:r>
            <a:r>
              <a:rPr lang="es-ES" sz="2400" dirty="0" err="1"/>
              <a:t>form</a:t>
            </a:r>
            <a:r>
              <a:rPr lang="es-ES" sz="2400" dirty="0"/>
              <a:t> </a:t>
            </a:r>
            <a:r>
              <a:rPr lang="es-ES" sz="2400" dirty="0" err="1"/>
              <a:t>method</a:t>
            </a:r>
            <a:r>
              <a:rPr lang="es-ES" sz="2400" dirty="0"/>
              <a:t>="</a:t>
            </a:r>
            <a:r>
              <a:rPr lang="es-ES" sz="2400" dirty="0" smtClean="0"/>
              <a:t>post“ </a:t>
            </a:r>
            <a:r>
              <a:rPr lang="es-ES" sz="2400" dirty="0" err="1" smtClean="0"/>
              <a:t>action</a:t>
            </a:r>
            <a:r>
              <a:rPr lang="es-ES" sz="2400" dirty="0" smtClean="0"/>
              <a:t>=“</a:t>
            </a:r>
            <a:r>
              <a:rPr lang="es-ES" sz="2400" dirty="0" err="1" smtClean="0"/>
              <a:t>Accion</a:t>
            </a:r>
            <a:r>
              <a:rPr lang="es-ES" sz="2400" dirty="0" smtClean="0"/>
              <a:t>”&gt;</a:t>
            </a:r>
          </a:p>
          <a:p>
            <a:pPr marL="0" indent="0" algn="just">
              <a:buNone/>
            </a:pPr>
            <a:r>
              <a:rPr lang="es-ES" sz="2000" dirty="0" smtClean="0"/>
              <a:t>	&lt;</a:t>
            </a:r>
            <a:r>
              <a:rPr lang="es-ES" sz="2000" dirty="0"/>
              <a:t>input </a:t>
            </a:r>
            <a:r>
              <a:rPr lang="es-ES" sz="2000" dirty="0" err="1"/>
              <a:t>type</a:t>
            </a:r>
            <a:r>
              <a:rPr lang="es-ES" sz="2000" dirty="0"/>
              <a:t>="</a:t>
            </a:r>
            <a:r>
              <a:rPr lang="es-ES" sz="2000" dirty="0" err="1"/>
              <a:t>text</a:t>
            </a:r>
            <a:r>
              <a:rPr lang="es-ES" sz="2000" dirty="0"/>
              <a:t>" </a:t>
            </a:r>
            <a:r>
              <a:rPr lang="es-ES" sz="2000" dirty="0" err="1"/>
              <a:t>name</a:t>
            </a:r>
            <a:r>
              <a:rPr lang="es-ES" sz="2000" dirty="0" smtClean="0"/>
              <a:t>=“</a:t>
            </a:r>
            <a:r>
              <a:rPr lang="es-ES" sz="2000" dirty="0" err="1" smtClean="0"/>
              <a:t>key</a:t>
            </a:r>
            <a:r>
              <a:rPr lang="es-ES" sz="2000" dirty="0" smtClean="0"/>
              <a:t>" /&gt;</a:t>
            </a:r>
            <a:endParaRPr lang="es-ES" sz="2400" dirty="0"/>
          </a:p>
          <a:p>
            <a:pPr algn="just"/>
            <a:r>
              <a:rPr lang="es-ES" sz="2400" b="1" dirty="0" smtClean="0"/>
              <a:t>El valor que se ponga en el </a:t>
            </a:r>
            <a:r>
              <a:rPr lang="es-ES" sz="2400" b="1" i="1" dirty="0" err="1" smtClean="0"/>
              <a:t>action</a:t>
            </a:r>
            <a:r>
              <a:rPr lang="es-ES" sz="2400" b="1" dirty="0" smtClean="0"/>
              <a:t> debe ser el que se ponga como valor en el </a:t>
            </a:r>
            <a:r>
              <a:rPr lang="es-ES" sz="2400" b="1" dirty="0" err="1" smtClean="0"/>
              <a:t>RequestMapping</a:t>
            </a:r>
            <a:r>
              <a:rPr lang="es-ES" sz="2400" b="1" dirty="0" smtClean="0"/>
              <a:t> del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, es decir, que en el </a:t>
            </a:r>
            <a:r>
              <a:rPr lang="es-ES" sz="2400" b="1" dirty="0" err="1" smtClean="0"/>
              <a:t>tag</a:t>
            </a:r>
            <a:r>
              <a:rPr lang="es-ES" sz="2400" b="1" dirty="0" smtClean="0"/>
              <a:t> </a:t>
            </a:r>
            <a:r>
              <a:rPr lang="es-ES" sz="2400" b="1" i="1" dirty="0" err="1" smtClean="0"/>
              <a:t>action</a:t>
            </a:r>
            <a:r>
              <a:rPr lang="es-ES" sz="2400" b="1" dirty="0" smtClean="0"/>
              <a:t> se pone la URL a la que se hace POST y que recibe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359785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340768"/>
            <a:ext cx="85643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992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Para escribir los valores que se pasan desde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a la JSP en la JSP se debe poner de la siguiente manera:</a:t>
            </a:r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r>
              <a:rPr lang="es-ES" sz="2400" dirty="0" smtClean="0"/>
              <a:t>		${</a:t>
            </a:r>
            <a:r>
              <a:rPr lang="es-ES" sz="2400" dirty="0" err="1" smtClean="0"/>
              <a:t>key</a:t>
            </a:r>
            <a:r>
              <a:rPr lang="es-ES" sz="2400" dirty="0" smtClean="0"/>
              <a:t>}</a:t>
            </a:r>
            <a:endParaRPr lang="es-ES" sz="2400" dirty="0"/>
          </a:p>
          <a:p>
            <a:pPr marL="0" indent="0" algn="just">
              <a:buNone/>
            </a:pP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401074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4400" dirty="0"/>
              <a:t>&lt;%@ page </a:t>
            </a:r>
            <a:r>
              <a:rPr lang="es-ES" sz="4400" dirty="0" err="1"/>
              <a:t>contentType</a:t>
            </a:r>
            <a:r>
              <a:rPr lang="es-ES" sz="4400" dirty="0"/>
              <a:t>="</a:t>
            </a:r>
            <a:r>
              <a:rPr lang="es-ES" sz="4400" dirty="0" err="1"/>
              <a:t>text</a:t>
            </a:r>
            <a:r>
              <a:rPr lang="es-ES" sz="4400" dirty="0"/>
              <a:t>/</a:t>
            </a:r>
            <a:r>
              <a:rPr lang="es-ES" sz="4400" dirty="0" err="1"/>
              <a:t>html;charset</a:t>
            </a:r>
            <a:r>
              <a:rPr lang="es-ES" sz="4400" dirty="0"/>
              <a:t>=UTF-8" </a:t>
            </a:r>
            <a:r>
              <a:rPr lang="es-ES" sz="4400" dirty="0" err="1"/>
              <a:t>language</a:t>
            </a:r>
            <a:r>
              <a:rPr lang="es-ES" sz="4400" dirty="0"/>
              <a:t>="java" %&gt;</a:t>
            </a:r>
          </a:p>
          <a:p>
            <a:pPr marL="0" indent="0">
              <a:buNone/>
            </a:pPr>
            <a:r>
              <a:rPr lang="es-ES" sz="4400" dirty="0"/>
              <a:t>&lt;!DOCTYPE </a:t>
            </a:r>
            <a:r>
              <a:rPr lang="es-ES" sz="4400" dirty="0" err="1"/>
              <a:t>html</a:t>
            </a:r>
            <a:r>
              <a:rPr lang="es-ES" sz="4400" dirty="0"/>
              <a:t> PUBLIC "-//W3C//DTD HTML 4.01 </a:t>
            </a:r>
            <a:r>
              <a:rPr lang="es-ES" sz="4400" dirty="0" err="1"/>
              <a:t>Transitional</a:t>
            </a:r>
            <a:r>
              <a:rPr lang="es-ES" sz="4400" dirty="0"/>
              <a:t>//EN" "http://www.w3.org/TR/html4/loose.dtd</a:t>
            </a:r>
            <a:r>
              <a:rPr lang="es-ES" sz="4400" dirty="0" smtClean="0"/>
              <a:t>"&gt;</a:t>
            </a: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/>
              <a:t>&lt;</a:t>
            </a:r>
            <a:r>
              <a:rPr lang="es-ES" sz="4400" dirty="0" err="1"/>
              <a:t>html</a:t>
            </a:r>
            <a:r>
              <a:rPr lang="es-ES" sz="4400" dirty="0"/>
              <a:t>&gt;</a:t>
            </a:r>
          </a:p>
          <a:p>
            <a:pPr marL="0" indent="0">
              <a:buNone/>
            </a:pPr>
            <a:r>
              <a:rPr lang="es-ES" sz="4400" dirty="0"/>
              <a:t>    &lt;head&gt;</a:t>
            </a:r>
          </a:p>
          <a:p>
            <a:pPr marL="0" indent="0">
              <a:buNone/>
            </a:pPr>
            <a:r>
              <a:rPr lang="es-ES" sz="4400" dirty="0"/>
              <a:t>        &lt;</a:t>
            </a:r>
            <a:r>
              <a:rPr lang="es-ES" sz="4400" dirty="0" err="1"/>
              <a:t>title</a:t>
            </a:r>
            <a:r>
              <a:rPr lang="es-ES" sz="4400" dirty="0"/>
              <a:t>&gt;Spring </a:t>
            </a:r>
            <a:r>
              <a:rPr lang="es-ES" sz="4400" dirty="0" err="1"/>
              <a:t>Boot</a:t>
            </a:r>
            <a:r>
              <a:rPr lang="es-ES" sz="4400" dirty="0"/>
              <a:t> Web </a:t>
            </a:r>
            <a:r>
              <a:rPr lang="es-ES" sz="4400" dirty="0" err="1"/>
              <a:t>Application</a:t>
            </a:r>
            <a:r>
              <a:rPr lang="es-ES" sz="4400" dirty="0"/>
              <a:t>&lt;/</a:t>
            </a:r>
            <a:r>
              <a:rPr lang="es-ES" sz="4400" dirty="0" err="1"/>
              <a:t>title</a:t>
            </a:r>
            <a:r>
              <a:rPr lang="es-ES" sz="4400" dirty="0"/>
              <a:t>&gt;</a:t>
            </a:r>
          </a:p>
          <a:p>
            <a:pPr marL="0" indent="0">
              <a:buNone/>
            </a:pPr>
            <a:r>
              <a:rPr lang="es-ES" sz="4400" dirty="0"/>
              <a:t>    &lt;/head&gt;</a:t>
            </a:r>
          </a:p>
          <a:p>
            <a:pPr marL="0" indent="0">
              <a:buNone/>
            </a:pPr>
            <a:r>
              <a:rPr lang="es-ES" sz="4400" dirty="0"/>
              <a:t>    &lt;</a:t>
            </a:r>
            <a:r>
              <a:rPr lang="es-ES" sz="4400" dirty="0" err="1"/>
              <a:t>body</a:t>
            </a:r>
            <a:r>
              <a:rPr lang="es-ES" sz="4400" dirty="0"/>
              <a:t>&gt;</a:t>
            </a:r>
          </a:p>
          <a:p>
            <a:pPr marL="0" indent="0">
              <a:buNone/>
            </a:pPr>
            <a:r>
              <a:rPr lang="es-ES" sz="4400" dirty="0"/>
              <a:t>        &lt;div&gt;</a:t>
            </a:r>
          </a:p>
          <a:p>
            <a:pPr marL="0" indent="0">
              <a:buNone/>
            </a:pPr>
            <a:r>
              <a:rPr lang="es-ES" sz="4400" dirty="0"/>
              <a:t>            &lt;h1&gt;FORMULARIO&lt;/h1&gt;</a:t>
            </a:r>
          </a:p>
          <a:p>
            <a:pPr marL="0" indent="0">
              <a:buNone/>
            </a:pPr>
            <a:r>
              <a:rPr lang="es-ES" sz="4400" dirty="0"/>
              <a:t>        &lt;/div&gt;</a:t>
            </a:r>
          </a:p>
          <a:p>
            <a:pPr marL="0" indent="0">
              <a:buNone/>
            </a:pPr>
            <a:r>
              <a:rPr lang="es-ES" sz="4400" dirty="0"/>
              <a:t>        &lt;div&gt;</a:t>
            </a:r>
          </a:p>
          <a:p>
            <a:pPr marL="0" indent="0">
              <a:buNone/>
            </a:pPr>
            <a:r>
              <a:rPr lang="es-ES" sz="4400" dirty="0"/>
              <a:t>            &lt;</a:t>
            </a:r>
            <a:r>
              <a:rPr lang="es-ES" sz="4400" dirty="0" err="1"/>
              <a:t>form</a:t>
            </a:r>
            <a:r>
              <a:rPr lang="es-ES" sz="4400" dirty="0"/>
              <a:t> </a:t>
            </a:r>
            <a:r>
              <a:rPr lang="es-ES" sz="4400" dirty="0" err="1"/>
              <a:t>method</a:t>
            </a:r>
            <a:r>
              <a:rPr lang="es-ES" sz="4400" dirty="0"/>
              <a:t>="post"&gt;</a:t>
            </a:r>
          </a:p>
          <a:p>
            <a:pPr marL="0" indent="0">
              <a:buNone/>
            </a:pPr>
            <a:r>
              <a:rPr lang="es-ES" sz="4400" dirty="0"/>
              <a:t>                Escriba aquí su nombre, por favor: &lt;input </a:t>
            </a:r>
            <a:r>
              <a:rPr lang="es-ES" sz="4400" dirty="0" err="1"/>
              <a:t>type</a:t>
            </a:r>
            <a:r>
              <a:rPr lang="es-ES" sz="4400" dirty="0"/>
              <a:t>="</a:t>
            </a:r>
            <a:r>
              <a:rPr lang="es-ES" sz="4400" dirty="0" err="1"/>
              <a:t>text</a:t>
            </a:r>
            <a:r>
              <a:rPr lang="es-ES" sz="4400" dirty="0"/>
              <a:t>" </a:t>
            </a:r>
            <a:r>
              <a:rPr lang="es-ES" sz="4400" dirty="0" err="1"/>
              <a:t>name</a:t>
            </a:r>
            <a:r>
              <a:rPr lang="es-ES" sz="4400" dirty="0"/>
              <a:t>="nombre" /&gt;</a:t>
            </a:r>
          </a:p>
          <a:p>
            <a:pPr marL="0" indent="0">
              <a:buNone/>
            </a:pPr>
            <a:r>
              <a:rPr lang="es-ES" sz="4400" dirty="0"/>
              <a:t>                &lt;</a:t>
            </a:r>
            <a:r>
              <a:rPr lang="es-ES" sz="4400" dirty="0" err="1"/>
              <a:t>br</a:t>
            </a:r>
            <a:r>
              <a:rPr lang="es-ES" sz="4400" dirty="0"/>
              <a:t>/&gt;</a:t>
            </a:r>
          </a:p>
          <a:p>
            <a:pPr marL="0" indent="0">
              <a:buNone/>
            </a:pPr>
            <a:r>
              <a:rPr lang="es-ES" sz="4400" dirty="0"/>
              <a:t>                Escriba aquí su apellido, por favor: &lt;input </a:t>
            </a:r>
            <a:r>
              <a:rPr lang="es-ES" sz="4400" dirty="0" err="1"/>
              <a:t>type</a:t>
            </a:r>
            <a:r>
              <a:rPr lang="es-ES" sz="4400" dirty="0"/>
              <a:t>="</a:t>
            </a:r>
            <a:r>
              <a:rPr lang="es-ES" sz="4400" dirty="0" err="1"/>
              <a:t>text</a:t>
            </a:r>
            <a:r>
              <a:rPr lang="es-ES" sz="4400" dirty="0"/>
              <a:t>" </a:t>
            </a:r>
            <a:r>
              <a:rPr lang="es-ES" sz="4400" dirty="0" err="1"/>
              <a:t>name</a:t>
            </a:r>
            <a:r>
              <a:rPr lang="es-ES" sz="4400" dirty="0"/>
              <a:t>="apellido" /&gt;</a:t>
            </a:r>
          </a:p>
          <a:p>
            <a:pPr marL="0" indent="0">
              <a:buNone/>
            </a:pPr>
            <a:r>
              <a:rPr lang="es-ES" sz="4400" dirty="0"/>
              <a:t>                &lt;input </a:t>
            </a:r>
            <a:r>
              <a:rPr lang="es-ES" sz="4400" dirty="0" err="1"/>
              <a:t>type</a:t>
            </a:r>
            <a:r>
              <a:rPr lang="es-ES" sz="4400" dirty="0"/>
              <a:t>="</a:t>
            </a:r>
            <a:r>
              <a:rPr lang="es-ES" sz="4400" dirty="0" err="1"/>
              <a:t>submit</a:t>
            </a:r>
            <a:r>
              <a:rPr lang="es-ES" sz="4400" dirty="0"/>
              <a:t>" </a:t>
            </a:r>
            <a:r>
              <a:rPr lang="es-ES" sz="4400" dirty="0" err="1"/>
              <a:t>value</a:t>
            </a:r>
            <a:r>
              <a:rPr lang="es-ES" sz="4400" dirty="0"/>
              <a:t>="Saludar"/&gt;</a:t>
            </a:r>
          </a:p>
          <a:p>
            <a:pPr marL="0" indent="0">
              <a:buNone/>
            </a:pPr>
            <a:r>
              <a:rPr lang="es-ES" sz="4400" dirty="0"/>
              <a:t>            &lt;/</a:t>
            </a:r>
            <a:r>
              <a:rPr lang="es-ES" sz="4400" dirty="0" err="1"/>
              <a:t>form</a:t>
            </a:r>
            <a:r>
              <a:rPr lang="es-ES" sz="4400" dirty="0"/>
              <a:t>&gt;</a:t>
            </a:r>
          </a:p>
          <a:p>
            <a:pPr marL="0" indent="0">
              <a:buNone/>
            </a:pPr>
            <a:r>
              <a:rPr lang="es-ES" sz="4400" dirty="0"/>
              <a:t>           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410919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dirty="0"/>
              <a:t>            &lt;h1&gt;&lt;</a:t>
            </a:r>
            <a:r>
              <a:rPr lang="es-ES" sz="2800" dirty="0" err="1"/>
              <a:t>font</a:t>
            </a:r>
            <a:r>
              <a:rPr lang="es-ES" sz="2800" dirty="0"/>
              <a:t> color="red"&gt;${mensaje}&lt;/</a:t>
            </a:r>
            <a:r>
              <a:rPr lang="es-ES" sz="2800" dirty="0" err="1"/>
              <a:t>font</a:t>
            </a:r>
            <a:r>
              <a:rPr lang="es-ES" sz="2800" dirty="0"/>
              <a:t>&gt;&lt;/h1&gt;</a:t>
            </a:r>
          </a:p>
          <a:p>
            <a:pPr marL="0" indent="0">
              <a:buNone/>
            </a:pPr>
            <a:r>
              <a:rPr lang="es-ES" sz="2800" dirty="0"/>
              <a:t>        &lt;/div&gt;</a:t>
            </a:r>
          </a:p>
          <a:p>
            <a:pPr marL="0" indent="0">
              <a:buNone/>
            </a:pPr>
            <a:r>
              <a:rPr lang="es-ES" sz="2800" dirty="0"/>
              <a:t>        &lt;div&gt;</a:t>
            </a:r>
          </a:p>
          <a:p>
            <a:pPr marL="0" indent="0">
              <a:buNone/>
            </a:pPr>
            <a:r>
              <a:rPr lang="es-ES" sz="2800" dirty="0"/>
              <a:t>            &lt;h3&gt;&lt;a </a:t>
            </a:r>
            <a:r>
              <a:rPr lang="es-ES" sz="2800" dirty="0" err="1"/>
              <a:t>href</a:t>
            </a:r>
            <a:r>
              <a:rPr lang="es-ES" sz="2800" dirty="0"/>
              <a:t>="/"&gt;Salir&lt;/a&gt;&lt;/h3&gt;</a:t>
            </a:r>
          </a:p>
          <a:p>
            <a:pPr marL="0" indent="0">
              <a:buNone/>
            </a:pPr>
            <a:r>
              <a:rPr lang="es-ES" sz="2800" dirty="0"/>
              <a:t>        &lt;/div&gt;</a:t>
            </a:r>
          </a:p>
          <a:p>
            <a:pPr marL="0" indent="0">
              <a:buNone/>
            </a:pPr>
            <a:r>
              <a:rPr lang="es-ES" sz="2800" dirty="0"/>
              <a:t>    &lt;/</a:t>
            </a:r>
            <a:r>
              <a:rPr lang="es-ES" sz="2800" dirty="0" err="1"/>
              <a:t>body</a:t>
            </a:r>
            <a:r>
              <a:rPr lang="es-ES" sz="2800" dirty="0"/>
              <a:t>&gt;</a:t>
            </a:r>
          </a:p>
          <a:p>
            <a:pPr marL="0" indent="0">
              <a:buNone/>
            </a:pPr>
            <a:r>
              <a:rPr lang="es-ES" sz="2800" dirty="0"/>
              <a:t>&lt;/</a:t>
            </a:r>
            <a:r>
              <a:rPr lang="es-ES" sz="2800" dirty="0" err="1"/>
              <a:t>html</a:t>
            </a:r>
            <a:r>
              <a:rPr lang="es-ES" sz="2800" dirty="0"/>
              <a:t>&gt;</a:t>
            </a:r>
          </a:p>
          <a:p>
            <a:pPr marL="0" indent="0" algn="just">
              <a:buNone/>
            </a:pP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421732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12776"/>
            <a:ext cx="8568040" cy="496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19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56433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839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/>
              <a:t>5. Servicio: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Un método de servicio definirá una operación a nivel de negocio, por ejemplo, dar un mensaje de bienvenida. </a:t>
            </a:r>
          </a:p>
          <a:p>
            <a:pPr algn="just"/>
            <a:r>
              <a:rPr lang="es-ES" sz="2400" b="1" dirty="0"/>
              <a:t>Los métodos de servicio estarán formados por otras operaciones más pequeñas, las cuales estarán definidas en la capa de repositorio. </a:t>
            </a:r>
          </a:p>
        </p:txBody>
      </p:sp>
    </p:spTree>
    <p:extLst>
      <p:ext uri="{BB962C8B-B14F-4D97-AF65-F5344CB8AC3E}">
        <p14:creationId xmlns:p14="http://schemas.microsoft.com/office/powerpoint/2010/main" val="185553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2400" b="1" dirty="0"/>
              <a:t>Para poder compilar y ejecutar páginas JSP se necesita incluir la dependencia </a:t>
            </a:r>
            <a:r>
              <a:rPr lang="es-ES" sz="2400" b="1" i="1" dirty="0" err="1">
                <a:hlinkClick r:id="rId6"/>
              </a:rPr>
              <a:t>tomcat-embed-jasper</a:t>
            </a:r>
            <a:r>
              <a:rPr lang="es-ES" sz="2400" b="1" dirty="0"/>
              <a:t> </a:t>
            </a:r>
          </a:p>
          <a:p>
            <a:pPr marL="400050" lvl="1" indent="0">
              <a:buNone/>
            </a:pPr>
            <a:endParaRPr lang="es-ES" sz="2400" b="1" dirty="0" smtClean="0"/>
          </a:p>
          <a:p>
            <a:pPr marL="400050" lvl="1" indent="0">
              <a:buNone/>
            </a:pPr>
            <a:r>
              <a:rPr lang="es-ES" sz="2400" b="1" dirty="0" smtClean="0"/>
              <a:t>&lt;</a:t>
            </a:r>
            <a:r>
              <a:rPr lang="es-ES" sz="2400" b="1" dirty="0" err="1"/>
              <a:t>dependency</a:t>
            </a:r>
            <a:r>
              <a:rPr lang="es-ES" sz="2400" b="1" dirty="0" smtClean="0"/>
              <a:t>&gt;</a:t>
            </a:r>
          </a:p>
          <a:p>
            <a:pPr marL="457200" lvl="1" indent="0">
              <a:buNone/>
            </a:pPr>
            <a:r>
              <a:rPr lang="es-ES" sz="2400" b="1" dirty="0" smtClean="0"/>
              <a:t>	&lt;</a:t>
            </a:r>
            <a:r>
              <a:rPr lang="es-ES" sz="2400" b="1" dirty="0" err="1" smtClean="0"/>
              <a:t>groupId</a:t>
            </a:r>
            <a:r>
              <a:rPr lang="es-ES" sz="2400" b="1" dirty="0" smtClean="0"/>
              <a:t>&gt;</a:t>
            </a:r>
            <a:r>
              <a:rPr lang="es-ES" sz="2400" b="1" dirty="0" err="1" smtClean="0"/>
              <a:t>org.apache.tomcat.embed</a:t>
            </a:r>
            <a:r>
              <a:rPr lang="es-ES" sz="2400" b="1" dirty="0" smtClean="0"/>
              <a:t>&lt;/</a:t>
            </a:r>
            <a:r>
              <a:rPr lang="es-ES" sz="2400" b="1" dirty="0" err="1" smtClean="0"/>
              <a:t>groupId</a:t>
            </a:r>
            <a:r>
              <a:rPr lang="es-ES" sz="2400" b="1" dirty="0" smtClean="0"/>
              <a:t>&gt;    	&lt;</a:t>
            </a:r>
            <a:r>
              <a:rPr lang="es-ES" sz="2400" b="1" dirty="0" err="1" smtClean="0"/>
              <a:t>artifactId</a:t>
            </a:r>
            <a:r>
              <a:rPr lang="es-ES" sz="2400" b="1" dirty="0" smtClean="0"/>
              <a:t>&gt;</a:t>
            </a:r>
            <a:r>
              <a:rPr lang="es-ES" sz="2400" b="1" dirty="0" err="1" smtClean="0"/>
              <a:t>tomcat-embed-jasper</a:t>
            </a:r>
            <a:r>
              <a:rPr lang="es-ES" sz="2400" b="1" dirty="0" smtClean="0"/>
              <a:t>&lt;/</a:t>
            </a:r>
            <a:r>
              <a:rPr lang="es-ES" sz="2400" b="1" dirty="0" err="1" smtClean="0"/>
              <a:t>artifactId</a:t>
            </a:r>
            <a:r>
              <a:rPr lang="es-ES" sz="2400" b="1" dirty="0" smtClean="0"/>
              <a:t>&gt;   </a:t>
            </a:r>
          </a:p>
          <a:p>
            <a:pPr marL="457200" lvl="1" indent="0">
              <a:buNone/>
            </a:pPr>
            <a:r>
              <a:rPr lang="es-ES" sz="2400" b="1" dirty="0"/>
              <a:t> 	&lt;</a:t>
            </a:r>
            <a:r>
              <a:rPr lang="es-ES" sz="2400" b="1" dirty="0" err="1"/>
              <a:t>scope</a:t>
            </a:r>
            <a:r>
              <a:rPr lang="es-ES" sz="2400" b="1" dirty="0"/>
              <a:t>&gt;</a:t>
            </a:r>
            <a:r>
              <a:rPr lang="es-ES" sz="2400" b="1" dirty="0" err="1"/>
              <a:t>provided</a:t>
            </a:r>
            <a:r>
              <a:rPr lang="es-ES" sz="2400" b="1" dirty="0"/>
              <a:t>&lt;/</a:t>
            </a:r>
            <a:r>
              <a:rPr lang="es-ES" sz="2400" b="1" dirty="0" err="1"/>
              <a:t>scope</a:t>
            </a:r>
            <a:r>
              <a:rPr lang="es-ES" sz="2400" b="1" dirty="0"/>
              <a:t>&gt;</a:t>
            </a:r>
          </a:p>
          <a:p>
            <a:pPr marL="457200" lvl="1" indent="0">
              <a:buNone/>
            </a:pPr>
            <a:r>
              <a:rPr lang="es-ES" sz="2400" b="1" dirty="0" smtClean="0"/>
              <a:t>&lt;/</a:t>
            </a:r>
            <a:r>
              <a:rPr lang="es-ES" sz="2400" b="1" dirty="0" err="1"/>
              <a:t>dependency</a:t>
            </a:r>
            <a:r>
              <a:rPr lang="es-ES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6341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Para indicar que una clase se va a usar como servicio de Spring </a:t>
            </a:r>
            <a:r>
              <a:rPr lang="es-ES" sz="2400" b="1" dirty="0" err="1" smtClean="0"/>
              <a:t>Boot</a:t>
            </a:r>
            <a:r>
              <a:rPr lang="es-ES" sz="2400" b="1" dirty="0" smtClean="0"/>
              <a:t> hay que marcarla como tal con la anotación @</a:t>
            </a:r>
            <a:r>
              <a:rPr lang="es-ES" sz="2400" b="1" dirty="0" err="1" smtClean="0"/>
              <a:t>Service</a:t>
            </a:r>
            <a:r>
              <a:rPr lang="es-ES" sz="2400" b="1" dirty="0" smtClean="0"/>
              <a:t>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La </a:t>
            </a:r>
            <a:r>
              <a:rPr lang="es-ES" sz="2400" b="1" dirty="0"/>
              <a:t>anotación @Service funciona de forma parecida a la anotación @Controller, ya que permite que Spring reconozca a </a:t>
            </a:r>
            <a:r>
              <a:rPr lang="es-ES" sz="2400" b="1" dirty="0" err="1"/>
              <a:t>DemoService</a:t>
            </a:r>
            <a:r>
              <a:rPr lang="es-ES" sz="2400" b="1" dirty="0"/>
              <a:t> como servicio al escanear los componentes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706522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Para poder acceder al servicio debe hacerse desde una interfaz pública:</a:t>
            </a:r>
          </a:p>
          <a:p>
            <a:pPr algn="just"/>
            <a:endParaRPr lang="es-ES" sz="2400" b="1" dirty="0"/>
          </a:p>
          <a:p>
            <a:pPr marL="0" indent="0">
              <a:buNone/>
            </a:pPr>
            <a:r>
              <a:rPr lang="es-ES" sz="2400" dirty="0" err="1"/>
              <a:t>public</a:t>
            </a:r>
            <a:r>
              <a:rPr lang="es-ES" sz="2400" dirty="0"/>
              <a:t> interface </a:t>
            </a:r>
            <a:r>
              <a:rPr lang="es-ES" sz="2400" dirty="0" err="1"/>
              <a:t>AmServicio</a:t>
            </a:r>
            <a:r>
              <a:rPr lang="es-ES" sz="2400" dirty="0"/>
              <a:t> {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crearMensaje</a:t>
            </a:r>
            <a:r>
              <a:rPr lang="es-ES" sz="2400" dirty="0"/>
              <a:t>(</a:t>
            </a:r>
            <a:r>
              <a:rPr lang="es-ES" sz="2400" dirty="0" err="1"/>
              <a:t>String</a:t>
            </a:r>
            <a:r>
              <a:rPr lang="es-ES" sz="2400" dirty="0"/>
              <a:t> nombre, </a:t>
            </a:r>
            <a:r>
              <a:rPr lang="es-ES" sz="2400" dirty="0" err="1"/>
              <a:t>String</a:t>
            </a:r>
            <a:r>
              <a:rPr lang="es-ES" sz="2400" dirty="0"/>
              <a:t> apellido);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Y el implementador correspondiente:</a:t>
            </a:r>
          </a:p>
        </p:txBody>
      </p:sp>
    </p:spTree>
    <p:extLst>
      <p:ext uri="{BB962C8B-B14F-4D97-AF65-F5344CB8AC3E}">
        <p14:creationId xmlns:p14="http://schemas.microsoft.com/office/powerpoint/2010/main" val="3153924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52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2400" dirty="0"/>
              <a:t>@</a:t>
            </a:r>
            <a:r>
              <a:rPr lang="es-ES" sz="2400" dirty="0" err="1"/>
              <a:t>Service</a:t>
            </a:r>
            <a:endParaRPr lang="es-ES" sz="2400" dirty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/>
              <a:t>AmServicioImpl</a:t>
            </a:r>
            <a:r>
              <a:rPr lang="en-US" sz="2400" dirty="0"/>
              <a:t> implements </a:t>
            </a:r>
            <a:r>
              <a:rPr lang="en-US" sz="2400" dirty="0" err="1"/>
              <a:t>AmServicio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crearMensaje</a:t>
            </a:r>
            <a:r>
              <a:rPr lang="es-ES" sz="2400" dirty="0"/>
              <a:t>(</a:t>
            </a:r>
            <a:r>
              <a:rPr lang="es-ES" sz="2400" dirty="0" err="1"/>
              <a:t>String</a:t>
            </a:r>
            <a:r>
              <a:rPr lang="es-ES" sz="2400" dirty="0"/>
              <a:t> nombre, </a:t>
            </a:r>
            <a:r>
              <a:rPr lang="es-ES" sz="2400" dirty="0" err="1"/>
              <a:t>String</a:t>
            </a:r>
            <a:r>
              <a:rPr lang="es-ES" sz="2400" dirty="0"/>
              <a:t> apellido) {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StringBuilder</a:t>
            </a:r>
            <a:r>
              <a:rPr lang="es-ES" sz="2400" dirty="0"/>
              <a:t> </a:t>
            </a:r>
            <a:r>
              <a:rPr lang="es-ES" sz="2400" dirty="0" err="1"/>
              <a:t>mensajeAEnviar</a:t>
            </a:r>
            <a:r>
              <a:rPr lang="es-ES" sz="2400" dirty="0"/>
              <a:t> = new </a:t>
            </a:r>
            <a:r>
              <a:rPr lang="es-ES" sz="2400" dirty="0" err="1"/>
              <a:t>StringBuilder</a:t>
            </a:r>
            <a:r>
              <a:rPr lang="es-ES" sz="2400" dirty="0"/>
              <a:t>("¡Hola ");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mensajeAEnviar.append</a:t>
            </a:r>
            <a:r>
              <a:rPr lang="es-ES" sz="2400" dirty="0"/>
              <a:t>(nombre);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mensajeAEnviar.append</a:t>
            </a:r>
            <a:r>
              <a:rPr lang="es-ES" sz="2400" dirty="0"/>
              <a:t>(" ");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mensajeAEnviar.append</a:t>
            </a:r>
            <a:r>
              <a:rPr lang="es-ES" sz="2400" dirty="0"/>
              <a:t>(apellido);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mensajeAEnviar.append</a:t>
            </a:r>
            <a:r>
              <a:rPr lang="es-ES" sz="2400" dirty="0"/>
              <a:t>("!");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mensajeAEnviar.toString</a:t>
            </a:r>
            <a:r>
              <a:rPr lang="es-ES" sz="2400" dirty="0"/>
              <a:t>();</a:t>
            </a:r>
          </a:p>
          <a:p>
            <a:pPr marL="0" indent="0">
              <a:buNone/>
            </a:pPr>
            <a:r>
              <a:rPr lang="es-ES" sz="2400" dirty="0"/>
              <a:t>    }</a:t>
            </a:r>
          </a:p>
          <a:p>
            <a:pPr mar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}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827839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46376" cy="4114800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smtClean="0"/>
              <a:t>La estructura de carpetas sería algo como lo siguiente: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11" y="1340768"/>
            <a:ext cx="413983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839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Para poder usar el servicio, es decir, que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pueda llamarlo, se inyecta el servicio en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mediante la anotación @</a:t>
            </a:r>
            <a:r>
              <a:rPr lang="es-ES" sz="2400" b="1" dirty="0" err="1" smtClean="0"/>
              <a:t>Autowired</a:t>
            </a:r>
            <a:endParaRPr lang="es-ES" sz="2400" b="1" dirty="0" smtClean="0"/>
          </a:p>
          <a:p>
            <a:pPr algn="just"/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    @</a:t>
            </a:r>
            <a:r>
              <a:rPr lang="es-ES" sz="2400" dirty="0" err="1"/>
              <a:t>Autowired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private</a:t>
            </a:r>
            <a:r>
              <a:rPr lang="es-ES" sz="2400" dirty="0"/>
              <a:t> </a:t>
            </a:r>
            <a:r>
              <a:rPr lang="es-ES" sz="2400" dirty="0" smtClean="0"/>
              <a:t>[nombre de la clase Servicio] [nombre de la variable];</a:t>
            </a:r>
          </a:p>
          <a:p>
            <a:pPr marL="0" indent="0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b="1" dirty="0" smtClean="0"/>
              <a:t> 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4910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400" dirty="0"/>
              <a:t>    @</a:t>
            </a:r>
            <a:r>
              <a:rPr lang="es-ES" sz="2400" dirty="0" err="1"/>
              <a:t>Autowired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private</a:t>
            </a:r>
            <a:r>
              <a:rPr lang="es-ES" sz="2400" dirty="0"/>
              <a:t> </a:t>
            </a:r>
            <a:r>
              <a:rPr lang="es-ES" sz="2400" dirty="0" err="1"/>
              <a:t>AmServicio</a:t>
            </a:r>
            <a:r>
              <a:rPr lang="es-ES" sz="2400" dirty="0"/>
              <a:t> servicio;</a:t>
            </a:r>
          </a:p>
          <a:p>
            <a:pPr mar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@</a:t>
            </a:r>
            <a:r>
              <a:rPr lang="es-ES" sz="2400" dirty="0" err="1"/>
              <a:t>RequestMapping</a:t>
            </a:r>
            <a:r>
              <a:rPr lang="es-ES" sz="2400" dirty="0"/>
              <a:t>(</a:t>
            </a:r>
            <a:r>
              <a:rPr lang="es-ES" sz="2400" dirty="0" err="1"/>
              <a:t>value</a:t>
            </a:r>
            <a:r>
              <a:rPr lang="es-ES" sz="2400" dirty="0"/>
              <a:t> = "/</a:t>
            </a:r>
            <a:r>
              <a:rPr lang="es-ES" sz="2400" dirty="0" err="1"/>
              <a:t>actionForm</a:t>
            </a:r>
            <a:r>
              <a:rPr lang="es-ES" sz="2400" dirty="0"/>
              <a:t>", </a:t>
            </a:r>
            <a:r>
              <a:rPr lang="es-ES" sz="2400" dirty="0" err="1"/>
              <a:t>method</a:t>
            </a:r>
            <a:r>
              <a:rPr lang="es-ES" sz="2400" dirty="0"/>
              <a:t> = </a:t>
            </a:r>
            <a:r>
              <a:rPr lang="es-ES" sz="2400" dirty="0" err="1"/>
              <a:t>RequestMethod.POST</a:t>
            </a:r>
            <a:r>
              <a:rPr lang="es-ES" sz="2400" dirty="0"/>
              <a:t>)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crearMensaje</a:t>
            </a:r>
            <a:r>
              <a:rPr lang="es-ES" sz="2400" dirty="0"/>
              <a:t>(</a:t>
            </a:r>
            <a:r>
              <a:rPr lang="es-ES" sz="2400" dirty="0" err="1"/>
              <a:t>ModelMap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, </a:t>
            </a:r>
          </a:p>
          <a:p>
            <a:pPr marL="0" indent="0">
              <a:buNone/>
            </a:pPr>
            <a:r>
              <a:rPr lang="es-ES" sz="2400" dirty="0"/>
              <a:t>                                @</a:t>
            </a:r>
            <a:r>
              <a:rPr lang="es-ES" sz="2400" dirty="0" err="1"/>
              <a:t>RequestParam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nombre,</a:t>
            </a:r>
          </a:p>
          <a:p>
            <a:pPr marL="0" indent="0">
              <a:buNone/>
            </a:pPr>
            <a:r>
              <a:rPr lang="es-ES" sz="2400" dirty="0"/>
              <a:t>                                @</a:t>
            </a:r>
            <a:r>
              <a:rPr lang="es-ES" sz="2400" dirty="0" err="1"/>
              <a:t>RequestParam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apellido) {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mensajeCreado</a:t>
            </a:r>
            <a:r>
              <a:rPr lang="es-ES" sz="2400" dirty="0"/>
              <a:t> = </a:t>
            </a:r>
            <a:r>
              <a:rPr lang="es-ES" sz="2400" dirty="0" err="1"/>
              <a:t>servicio.crearMensaje</a:t>
            </a:r>
            <a:r>
              <a:rPr lang="es-ES" sz="2400" dirty="0"/>
              <a:t>(nombre, apellido);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model.put</a:t>
            </a:r>
            <a:r>
              <a:rPr lang="es-ES" sz="2400" dirty="0"/>
              <a:t>("mensaje", </a:t>
            </a:r>
            <a:r>
              <a:rPr lang="es-ES" sz="2400" dirty="0" err="1"/>
              <a:t>mensajeCreado</a:t>
            </a:r>
            <a:r>
              <a:rPr lang="es-ES" sz="2400" dirty="0"/>
              <a:t>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return</a:t>
            </a:r>
            <a:r>
              <a:rPr lang="es-ES" sz="2400" dirty="0"/>
              <a:t> "formulario";</a:t>
            </a:r>
          </a:p>
          <a:p>
            <a:pPr marL="0" indent="0">
              <a:buNone/>
            </a:pPr>
            <a:r>
              <a:rPr lang="es-ES" sz="2400" dirty="0"/>
              <a:t>    }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827839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Para no tener que pasar todos los parámetros uno a uno es mejor crear un objeto que se pueda mover entre capas con todos los datos.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Para ello se crea un </a:t>
            </a:r>
            <a:r>
              <a:rPr lang="es-ES" sz="2400" b="1" dirty="0" err="1" smtClean="0"/>
              <a:t>Bean</a:t>
            </a:r>
            <a:r>
              <a:rPr lang="es-ES" sz="2400" b="1" dirty="0" smtClean="0"/>
              <a:t> con las variables privadas que se tengan que usar.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687766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46376" cy="4114800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smtClean="0"/>
              <a:t>La estructura de carpetas sería algo como lo siguiente: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08" y="1268760"/>
            <a:ext cx="3505249" cy="444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546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En esta clase se crean las variables que se quieran trasladar entre capas, es decir, los datos del formulario que se quieran llevar hasta la base de datos y viceversa.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962879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AmBean</a:t>
            </a:r>
            <a:r>
              <a:rPr lang="es-ES" sz="2400" dirty="0"/>
              <a:t> {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private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nombre;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private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apellido;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private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mensaje;</a:t>
            </a:r>
          </a:p>
          <a:p>
            <a:pPr mar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}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28202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100" b="1" dirty="0" smtClean="0"/>
              <a:t>También se necesitan las dependencias del servidor </a:t>
            </a:r>
            <a:r>
              <a:rPr lang="es-ES" sz="3100" b="1" dirty="0" err="1" smtClean="0"/>
              <a:t>Tomcat</a:t>
            </a:r>
            <a:r>
              <a:rPr lang="es-ES" sz="3100" b="1" dirty="0" smtClean="0"/>
              <a:t> como contenedor Web.</a:t>
            </a:r>
          </a:p>
          <a:p>
            <a:endParaRPr lang="es-ES" sz="3100" b="1" dirty="0" smtClean="0"/>
          </a:p>
          <a:p>
            <a:r>
              <a:rPr lang="es-ES" sz="3100" b="1" dirty="0" smtClean="0"/>
              <a:t>No obstante, para evitar que las dependencias proporcionadas por nuestra aplicación entren en conflicto con las proporcionadas por el servidor </a:t>
            </a:r>
            <a:r>
              <a:rPr lang="es-ES" sz="3100" b="1" dirty="0" err="1" smtClean="0"/>
              <a:t>Tomcat</a:t>
            </a:r>
            <a:r>
              <a:rPr lang="es-ES" sz="3100" b="1" dirty="0" smtClean="0"/>
              <a:t> en tiempo de ejecución se deben establecer estas dos dependencias con el </a:t>
            </a:r>
            <a:r>
              <a:rPr lang="es-ES" sz="3100" b="1" dirty="0" err="1" smtClean="0"/>
              <a:t>scope</a:t>
            </a:r>
            <a:r>
              <a:rPr lang="es-ES" sz="3100" b="1" dirty="0" smtClean="0"/>
              <a:t> </a:t>
            </a:r>
            <a:r>
              <a:rPr lang="es-ES" sz="3100" b="1" i="1" dirty="0" err="1" smtClean="0"/>
              <a:t>provided</a:t>
            </a:r>
            <a:r>
              <a:rPr lang="es-ES" sz="3100" b="1" dirty="0" smtClean="0"/>
              <a:t>:</a:t>
            </a:r>
          </a:p>
          <a:p>
            <a:pPr marL="0" indent="0">
              <a:buNone/>
            </a:pPr>
            <a:r>
              <a:rPr lang="es-ES" dirty="0" smtClean="0"/>
              <a:t>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9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Como las variables son privadas, para poder informarlas y que se puedan consultar sus valores hay que generar sus </a:t>
            </a:r>
            <a:r>
              <a:rPr lang="es-ES" sz="2400" b="1" dirty="0" err="1" smtClean="0"/>
              <a:t>getters</a:t>
            </a:r>
            <a:r>
              <a:rPr lang="es-ES" sz="2400" b="1" dirty="0" smtClean="0"/>
              <a:t> y </a:t>
            </a:r>
            <a:r>
              <a:rPr lang="es-ES" sz="2400" b="1" dirty="0" err="1" smtClean="0"/>
              <a:t>setters</a:t>
            </a:r>
            <a:r>
              <a:rPr lang="es-ES" sz="2400" b="1" dirty="0" smtClean="0"/>
              <a:t>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El </a:t>
            </a:r>
            <a:r>
              <a:rPr lang="es-ES" sz="2400" b="1" dirty="0" err="1" smtClean="0"/>
              <a:t>get</a:t>
            </a:r>
            <a:r>
              <a:rPr lang="es-ES" sz="2400" b="1" dirty="0" smtClean="0"/>
              <a:t> es para obtener el valor de la variable.</a:t>
            </a:r>
          </a:p>
          <a:p>
            <a:pPr algn="just"/>
            <a:r>
              <a:rPr lang="es-ES" sz="2400" b="1" dirty="0" smtClean="0"/>
              <a:t>El set es para informar el valor de la variable.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773424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Desde el Visual Studio </a:t>
            </a:r>
            <a:r>
              <a:rPr lang="es-ES" sz="2400" b="1" dirty="0" err="1" smtClean="0"/>
              <a:t>Code</a:t>
            </a:r>
            <a:r>
              <a:rPr lang="es-ES" sz="2400" b="1" dirty="0" smtClean="0"/>
              <a:t>, con el botón secundario del ratón sobre la clase se selecciona “</a:t>
            </a:r>
            <a:r>
              <a:rPr lang="es-ES" sz="2400" b="1" i="1" dirty="0" smtClean="0"/>
              <a:t>Acción de código fuente</a:t>
            </a:r>
            <a:r>
              <a:rPr lang="es-ES" sz="2400" b="1" dirty="0" smtClean="0"/>
              <a:t>” / “</a:t>
            </a:r>
            <a:r>
              <a:rPr lang="es-ES" sz="2400" b="1" i="1" dirty="0" err="1" smtClean="0"/>
              <a:t>Source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action</a:t>
            </a:r>
            <a:r>
              <a:rPr lang="es-ES" sz="2400" b="1" dirty="0" smtClean="0"/>
              <a:t>”.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Después se selecciona “</a:t>
            </a:r>
            <a:r>
              <a:rPr lang="es-ES" sz="2400" b="1" dirty="0" err="1" smtClean="0"/>
              <a:t>Generate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getters</a:t>
            </a:r>
            <a:r>
              <a:rPr lang="es-ES" sz="2400" b="1" dirty="0" smtClean="0"/>
              <a:t> and </a:t>
            </a:r>
            <a:r>
              <a:rPr lang="es-ES" sz="2400" b="1" dirty="0" err="1" smtClean="0"/>
              <a:t>setters</a:t>
            </a:r>
            <a:r>
              <a:rPr lang="es-ES" sz="2400" b="1" dirty="0" smtClean="0"/>
              <a:t>”.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Se seleccionan todas las variables y se pulsa OK.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773424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62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268760"/>
            <a:ext cx="817163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029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08000" cy="450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0262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628800"/>
            <a:ext cx="8105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029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170312" cy="4114800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smtClean="0"/>
              <a:t>Quedando algo como lo siguiente: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91" y="1340768"/>
            <a:ext cx="455295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963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Una vez creado el </a:t>
            </a:r>
            <a:r>
              <a:rPr lang="es-ES" sz="2400" b="1" dirty="0" err="1" smtClean="0"/>
              <a:t>bean</a:t>
            </a:r>
            <a:r>
              <a:rPr lang="es-ES" sz="2400" b="1" dirty="0" smtClean="0"/>
              <a:t> se hacen los ajustes necesarios para usarlo.</a:t>
            </a:r>
          </a:p>
          <a:p>
            <a:pPr algn="just"/>
            <a:r>
              <a:rPr lang="es-ES" sz="2400" b="1" dirty="0" smtClean="0"/>
              <a:t>En el servicio, el parámetro de entrada se cambia para que sea este </a:t>
            </a:r>
            <a:r>
              <a:rPr lang="es-ES" sz="2400" b="1" dirty="0" err="1" smtClean="0"/>
              <a:t>bean</a:t>
            </a:r>
            <a:r>
              <a:rPr lang="es-ES" sz="2400" b="1" dirty="0" smtClean="0"/>
              <a:t>.</a:t>
            </a:r>
          </a:p>
          <a:p>
            <a:pPr algn="just"/>
            <a:r>
              <a:rPr lang="es-ES" sz="2400" b="1" dirty="0" smtClean="0"/>
              <a:t>En el método del servicio, en lugar de usar los parámetros de entrada se obtienen con los </a:t>
            </a:r>
            <a:r>
              <a:rPr lang="es-ES" sz="2400" b="1" dirty="0" err="1" smtClean="0"/>
              <a:t>get</a:t>
            </a:r>
            <a:r>
              <a:rPr lang="es-ES" sz="2400" b="1" dirty="0" smtClean="0"/>
              <a:t> los valores guardados en este objeto.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166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20800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Con el cambio en el servicio hay que cambiar el parámetro que se manda desde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Para que no haya que informar el objeto desde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se hace que desde la JSP el usuario al rellenar el formulario informe al objeto.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0843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En la JSP se van a usar etiquetas especiales, para lo cual hay que importar un </a:t>
            </a:r>
            <a:r>
              <a:rPr lang="es-ES" sz="2400" b="1" dirty="0" err="1" smtClean="0"/>
              <a:t>taglib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marL="0" indent="0" algn="just">
              <a:buNone/>
            </a:pPr>
            <a:r>
              <a:rPr lang="sv-SE" sz="2400" dirty="0"/>
              <a:t>&lt;%@ taglib prefix="form" uri="http://www.springframework.org/tags/form" %&gt; </a:t>
            </a:r>
          </a:p>
          <a:p>
            <a:pPr algn="just"/>
            <a:endParaRPr lang="es-E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82080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        &lt;</a:t>
            </a:r>
            <a:r>
              <a:rPr lang="es-ES" dirty="0" err="1" smtClean="0"/>
              <a:t>dependency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/>
              <a:t>            &lt;</a:t>
            </a:r>
            <a:r>
              <a:rPr lang="es-ES" dirty="0" err="1"/>
              <a:t>groupId</a:t>
            </a:r>
            <a:r>
              <a:rPr lang="es-ES" dirty="0"/>
              <a:t>&gt;</a:t>
            </a:r>
            <a:r>
              <a:rPr lang="es-ES" dirty="0" err="1"/>
              <a:t>org.apache.tomcat.embed</a:t>
            </a:r>
            <a:r>
              <a:rPr lang="es-ES" dirty="0"/>
              <a:t>&lt;/</a:t>
            </a:r>
            <a:r>
              <a:rPr lang="es-ES" dirty="0" err="1"/>
              <a:t>groupId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         &lt;</a:t>
            </a:r>
            <a:r>
              <a:rPr lang="es-ES" dirty="0" err="1"/>
              <a:t>artifactId</a:t>
            </a:r>
            <a:r>
              <a:rPr lang="es-ES" dirty="0"/>
              <a:t>&gt;</a:t>
            </a:r>
            <a:r>
              <a:rPr lang="es-ES" dirty="0" err="1"/>
              <a:t>tomcat-embed-jasper</a:t>
            </a:r>
            <a:r>
              <a:rPr lang="es-ES" dirty="0"/>
              <a:t>&lt;/</a:t>
            </a:r>
            <a:r>
              <a:rPr lang="es-ES" dirty="0" err="1"/>
              <a:t>artifactId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         &lt;</a:t>
            </a:r>
            <a:r>
              <a:rPr lang="es-ES" dirty="0" err="1"/>
              <a:t>scope</a:t>
            </a:r>
            <a:r>
              <a:rPr lang="es-ES" dirty="0"/>
              <a:t>&gt;</a:t>
            </a:r>
            <a:r>
              <a:rPr lang="es-ES" dirty="0" err="1"/>
              <a:t>provided</a:t>
            </a:r>
            <a:r>
              <a:rPr lang="es-ES" dirty="0"/>
              <a:t>&lt;/</a:t>
            </a:r>
            <a:r>
              <a:rPr lang="es-ES" dirty="0" err="1"/>
              <a:t>scope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     &lt;/</a:t>
            </a:r>
            <a:r>
              <a:rPr lang="es-ES" dirty="0" err="1"/>
              <a:t>dependency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        &lt;</a:t>
            </a:r>
            <a:r>
              <a:rPr lang="es-ES" dirty="0" err="1"/>
              <a:t>dependency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         &lt;</a:t>
            </a:r>
            <a:r>
              <a:rPr lang="es-ES" dirty="0" err="1"/>
              <a:t>groupId</a:t>
            </a:r>
            <a:r>
              <a:rPr lang="es-ES" dirty="0"/>
              <a:t>&gt;</a:t>
            </a:r>
            <a:r>
              <a:rPr lang="es-ES" dirty="0" err="1"/>
              <a:t>org.springframework.boot</a:t>
            </a:r>
            <a:r>
              <a:rPr lang="es-ES" dirty="0"/>
              <a:t>&lt;/</a:t>
            </a:r>
            <a:r>
              <a:rPr lang="es-ES" dirty="0" err="1"/>
              <a:t>groupId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         &lt;</a:t>
            </a:r>
            <a:r>
              <a:rPr lang="es-ES" dirty="0" err="1"/>
              <a:t>artifactId</a:t>
            </a:r>
            <a:r>
              <a:rPr lang="es-ES" dirty="0"/>
              <a:t>&gt;</a:t>
            </a:r>
            <a:r>
              <a:rPr lang="es-ES" dirty="0" err="1"/>
              <a:t>spring</a:t>
            </a:r>
            <a:r>
              <a:rPr lang="es-ES" dirty="0"/>
              <a:t>-</a:t>
            </a:r>
            <a:r>
              <a:rPr lang="es-ES" dirty="0" err="1"/>
              <a:t>boot</a:t>
            </a:r>
            <a:r>
              <a:rPr lang="es-ES" dirty="0"/>
              <a:t>-starter-</a:t>
            </a:r>
            <a:r>
              <a:rPr lang="es-ES" dirty="0" err="1"/>
              <a:t>tomcat</a:t>
            </a:r>
            <a:r>
              <a:rPr lang="es-ES" dirty="0"/>
              <a:t>&lt;/</a:t>
            </a:r>
            <a:r>
              <a:rPr lang="es-ES" dirty="0" err="1"/>
              <a:t>artifactId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         &lt;</a:t>
            </a:r>
            <a:r>
              <a:rPr lang="es-ES" dirty="0" err="1"/>
              <a:t>version</a:t>
            </a:r>
            <a:r>
              <a:rPr lang="es-ES" dirty="0"/>
              <a:t>&gt;2.4.4&lt;/</a:t>
            </a:r>
            <a:r>
              <a:rPr lang="es-ES" dirty="0" err="1"/>
              <a:t>version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         &lt;</a:t>
            </a:r>
            <a:r>
              <a:rPr lang="es-ES" dirty="0" err="1"/>
              <a:t>scope</a:t>
            </a:r>
            <a:r>
              <a:rPr lang="es-ES" dirty="0"/>
              <a:t>&gt;</a:t>
            </a:r>
            <a:r>
              <a:rPr lang="es-ES" dirty="0" err="1"/>
              <a:t>provided</a:t>
            </a:r>
            <a:r>
              <a:rPr lang="es-ES" dirty="0"/>
              <a:t>&lt;/</a:t>
            </a:r>
            <a:r>
              <a:rPr lang="es-ES" dirty="0" err="1"/>
              <a:t>scope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     &lt;/</a:t>
            </a:r>
            <a:r>
              <a:rPr lang="es-ES" dirty="0" err="1"/>
              <a:t>dependency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03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Para que se pueda usar el objeto dentro del formulario hay que añadirle la etiqueta “</a:t>
            </a:r>
            <a:r>
              <a:rPr lang="es-ES" sz="2400" dirty="0" err="1" smtClean="0"/>
              <a:t>modelAttribute</a:t>
            </a:r>
            <a:r>
              <a:rPr lang="es-ES" sz="2400" b="1" dirty="0" smtClean="0"/>
              <a:t>” con el nombre del objeto que se pasa desde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Y en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hay que pasar ese objeto como atributo del modelo:</a:t>
            </a:r>
            <a:endParaRPr lang="es-E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79" y="2852936"/>
            <a:ext cx="6257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4221088"/>
            <a:ext cx="65913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373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Si en 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se informa alguna variable antes de pasar el objeto como atributo a la JSP esta se vería en la pantalla:</a:t>
            </a:r>
          </a:p>
          <a:p>
            <a:pPr algn="just"/>
            <a:endParaRPr lang="es-ES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80708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3739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72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Para que los valores insertados en pantalla lleguen de la JSP al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al hacer </a:t>
            </a:r>
            <a:r>
              <a:rPr lang="es-ES" sz="2400" b="1" dirty="0" err="1" smtClean="0"/>
              <a:t>submit</a:t>
            </a:r>
            <a:r>
              <a:rPr lang="es-ES" sz="2400" b="1" dirty="0" smtClean="0"/>
              <a:t> se debe usar la siguiente etiqueta:</a:t>
            </a:r>
          </a:p>
          <a:p>
            <a:pPr marL="0" indent="0" algn="just">
              <a:buNone/>
            </a:pPr>
            <a:endParaRPr lang="es-ES" sz="2400" dirty="0" smtClean="0"/>
          </a:p>
          <a:p>
            <a:pPr marL="0" indent="0" algn="just">
              <a:buNone/>
            </a:pPr>
            <a:r>
              <a:rPr lang="es-ES" sz="2400" dirty="0"/>
              <a:t>	</a:t>
            </a:r>
            <a:r>
              <a:rPr lang="es-ES" sz="2400" dirty="0" smtClean="0"/>
              <a:t>&lt;</a:t>
            </a:r>
            <a:r>
              <a:rPr lang="es-ES" sz="2400" dirty="0" err="1"/>
              <a:t>form:input</a:t>
            </a:r>
            <a:r>
              <a:rPr lang="es-ES" sz="2400" dirty="0"/>
              <a:t> </a:t>
            </a:r>
            <a:r>
              <a:rPr lang="es-ES" sz="2400" dirty="0" err="1"/>
              <a:t>path</a:t>
            </a:r>
            <a:r>
              <a:rPr lang="es-ES" sz="2400" dirty="0" smtClean="0"/>
              <a:t>=“[atributo].[variable]"/&gt;</a:t>
            </a:r>
            <a:endParaRPr lang="es-ES" sz="2400" dirty="0"/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6388032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dirty="0"/>
              <a:t>            &lt;</a:t>
            </a:r>
            <a:r>
              <a:rPr lang="es-ES" sz="2400" dirty="0" err="1"/>
              <a:t>form</a:t>
            </a:r>
            <a:r>
              <a:rPr lang="es-ES" sz="2400" dirty="0"/>
              <a:t> </a:t>
            </a:r>
            <a:r>
              <a:rPr lang="es-ES" sz="2400" dirty="0" err="1"/>
              <a:t>action</a:t>
            </a:r>
            <a:r>
              <a:rPr lang="es-ES" sz="2400" dirty="0"/>
              <a:t>="saludar" </a:t>
            </a:r>
            <a:r>
              <a:rPr lang="es-ES" sz="2400" dirty="0" err="1"/>
              <a:t>method</a:t>
            </a:r>
            <a:r>
              <a:rPr lang="es-ES" sz="2400" dirty="0"/>
              <a:t>="post" </a:t>
            </a:r>
            <a:r>
              <a:rPr lang="es-ES" sz="2400" dirty="0" err="1"/>
              <a:t>modelAttribute</a:t>
            </a:r>
            <a:r>
              <a:rPr lang="es-ES" sz="2400" dirty="0"/>
              <a:t>="usuario"&gt;</a:t>
            </a:r>
          </a:p>
          <a:p>
            <a:pPr marL="0" indent="0">
              <a:buNone/>
            </a:pPr>
            <a:r>
              <a:rPr lang="es-ES" sz="2400" dirty="0"/>
              <a:t>                &lt;</a:t>
            </a:r>
            <a:r>
              <a:rPr lang="es-ES" sz="2400" dirty="0" err="1"/>
              <a:t>span</a:t>
            </a:r>
            <a:r>
              <a:rPr lang="es-ES" sz="2400" dirty="0"/>
              <a:t>&gt;${</a:t>
            </a:r>
            <a:r>
              <a:rPr lang="es-ES" sz="2400" dirty="0" err="1"/>
              <a:t>usuario.mensaje</a:t>
            </a:r>
            <a:r>
              <a:rPr lang="es-ES" sz="2400" dirty="0"/>
              <a:t>}&lt;/</a:t>
            </a:r>
            <a:r>
              <a:rPr lang="es-ES" sz="2400" dirty="0" err="1"/>
              <a:t>span</a:t>
            </a:r>
            <a:r>
              <a:rPr lang="es-ES" sz="2400" dirty="0"/>
              <a:t>&gt;&lt;</a:t>
            </a:r>
            <a:r>
              <a:rPr lang="es-ES" sz="2400" dirty="0" err="1"/>
              <a:t>br</a:t>
            </a:r>
            <a:r>
              <a:rPr lang="es-ES" sz="2400" dirty="0"/>
              <a:t>/&gt;</a:t>
            </a:r>
          </a:p>
          <a:p>
            <a:pPr marL="0" indent="0">
              <a:buNone/>
            </a:pPr>
            <a:r>
              <a:rPr lang="es-ES" sz="2400" dirty="0"/>
              <a:t>                &lt;</a:t>
            </a:r>
            <a:r>
              <a:rPr lang="es-ES" sz="2400" dirty="0" err="1"/>
              <a:t>span</a:t>
            </a:r>
            <a:r>
              <a:rPr lang="es-ES" sz="2400" dirty="0"/>
              <a:t>&gt;Nombre:&lt;/</a:t>
            </a:r>
            <a:r>
              <a:rPr lang="es-ES" sz="2400" dirty="0" err="1"/>
              <a:t>span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        &lt;</a:t>
            </a:r>
            <a:r>
              <a:rPr lang="es-ES" sz="2400" dirty="0" err="1"/>
              <a:t>form:input</a:t>
            </a:r>
            <a:r>
              <a:rPr lang="es-ES" sz="2400" dirty="0"/>
              <a:t> </a:t>
            </a:r>
            <a:r>
              <a:rPr lang="es-ES" sz="2400" dirty="0" err="1"/>
              <a:t>path</a:t>
            </a:r>
            <a:r>
              <a:rPr lang="es-ES" sz="2400" dirty="0"/>
              <a:t>="</a:t>
            </a:r>
            <a:r>
              <a:rPr lang="es-ES" sz="2400" dirty="0" err="1"/>
              <a:t>usuario.nombre</a:t>
            </a:r>
            <a:r>
              <a:rPr lang="es-ES" sz="2400" dirty="0"/>
              <a:t>"/&gt;&lt;</a:t>
            </a:r>
            <a:r>
              <a:rPr lang="es-ES" sz="2400" dirty="0" err="1"/>
              <a:t>br</a:t>
            </a:r>
            <a:r>
              <a:rPr lang="es-ES" sz="2400" dirty="0"/>
              <a:t>/&gt;</a:t>
            </a:r>
          </a:p>
          <a:p>
            <a:pPr marL="0" indent="0">
              <a:buNone/>
            </a:pPr>
            <a:r>
              <a:rPr lang="es-ES" sz="2400" dirty="0"/>
              <a:t>                &lt;</a:t>
            </a:r>
            <a:r>
              <a:rPr lang="es-ES" sz="2400" dirty="0" err="1"/>
              <a:t>form:label</a:t>
            </a:r>
            <a:r>
              <a:rPr lang="es-ES" sz="2400" dirty="0"/>
              <a:t> </a:t>
            </a:r>
            <a:r>
              <a:rPr lang="es-ES" sz="2400" dirty="0" err="1"/>
              <a:t>path</a:t>
            </a:r>
            <a:r>
              <a:rPr lang="es-ES" sz="2400" dirty="0"/>
              <a:t>="</a:t>
            </a:r>
            <a:r>
              <a:rPr lang="es-ES" sz="2400" dirty="0" err="1"/>
              <a:t>usuario.apellido</a:t>
            </a:r>
            <a:r>
              <a:rPr lang="es-ES" sz="2400" dirty="0"/>
              <a:t>"&gt;Apellido:&lt;/</a:t>
            </a:r>
            <a:r>
              <a:rPr lang="es-ES" sz="2400" dirty="0" err="1"/>
              <a:t>form:label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        &lt;</a:t>
            </a:r>
            <a:r>
              <a:rPr lang="es-ES" sz="2400" dirty="0" err="1"/>
              <a:t>form:input</a:t>
            </a:r>
            <a:r>
              <a:rPr lang="es-ES" sz="2400" dirty="0"/>
              <a:t> </a:t>
            </a:r>
            <a:r>
              <a:rPr lang="es-ES" sz="2400" dirty="0" err="1"/>
              <a:t>path</a:t>
            </a:r>
            <a:r>
              <a:rPr lang="es-ES" sz="2400" dirty="0"/>
              <a:t>="</a:t>
            </a:r>
            <a:r>
              <a:rPr lang="es-ES" sz="2400" dirty="0" err="1"/>
              <a:t>usuario.apellido</a:t>
            </a:r>
            <a:r>
              <a:rPr lang="es-ES" sz="2400" dirty="0"/>
              <a:t>"/&gt;&lt;</a:t>
            </a:r>
            <a:r>
              <a:rPr lang="es-ES" sz="2400" dirty="0" err="1"/>
              <a:t>br</a:t>
            </a:r>
            <a:r>
              <a:rPr lang="es-ES" sz="2400" dirty="0"/>
              <a:t>/&gt;</a:t>
            </a:r>
          </a:p>
          <a:p>
            <a:pPr marL="0" indent="0">
              <a:buNone/>
            </a:pPr>
            <a:r>
              <a:rPr lang="es-ES" sz="2400" dirty="0"/>
              <a:t>                &lt;input </a:t>
            </a:r>
            <a:r>
              <a:rPr lang="es-ES" sz="2400" dirty="0" err="1"/>
              <a:t>type</a:t>
            </a:r>
            <a:r>
              <a:rPr lang="es-ES" sz="2400" dirty="0"/>
              <a:t>="</a:t>
            </a:r>
            <a:r>
              <a:rPr lang="es-ES" sz="2400" dirty="0" err="1"/>
              <a:t>submit</a:t>
            </a:r>
            <a:r>
              <a:rPr lang="es-ES" sz="2400" dirty="0"/>
              <a:t>" </a:t>
            </a:r>
            <a:r>
              <a:rPr lang="es-ES" sz="2400" dirty="0" err="1"/>
              <a:t>value</a:t>
            </a:r>
            <a:r>
              <a:rPr lang="es-ES" sz="2400" dirty="0"/>
              <a:t>="Saludo"/&gt;</a:t>
            </a:r>
          </a:p>
          <a:p>
            <a:pPr marL="0" indent="0">
              <a:buNone/>
            </a:pPr>
            <a:r>
              <a:rPr lang="es-ES" sz="2400" dirty="0"/>
              <a:t>            &lt;/</a:t>
            </a:r>
            <a:r>
              <a:rPr lang="es-ES" sz="2400" dirty="0" err="1"/>
              <a:t>form</a:t>
            </a:r>
            <a:r>
              <a:rPr lang="es-ES" sz="2400" dirty="0"/>
              <a:t>&gt;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349707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En el método del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hay que cambiar dos cosas:</a:t>
            </a:r>
          </a:p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Para indicar el </a:t>
            </a:r>
            <a:r>
              <a:rPr lang="es-ES" sz="2400" b="1" i="1" dirty="0" err="1" smtClean="0"/>
              <a:t>action</a:t>
            </a:r>
            <a:r>
              <a:rPr lang="es-ES" sz="2400" b="1" i="1" dirty="0" smtClean="0"/>
              <a:t> </a:t>
            </a:r>
            <a:r>
              <a:rPr lang="es-ES" sz="2400" b="1" dirty="0" smtClean="0"/>
              <a:t>del formulario con los parámetros que llegan por POST, de esta manera ya no hace falta indicar que el método es POST: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dirty="0"/>
              <a:t>@</a:t>
            </a:r>
            <a:r>
              <a:rPr lang="es-ES" sz="2400" dirty="0" err="1" smtClean="0"/>
              <a:t>RequestMapping</a:t>
            </a:r>
            <a:r>
              <a:rPr lang="es-ES" sz="2400" dirty="0" smtClean="0"/>
              <a:t> </a:t>
            </a:r>
            <a:r>
              <a:rPr lang="es-ES" sz="2400" dirty="0" smtClean="0">
                <a:sym typeface="Wingdings" panose="05000000000000000000" pitchFamily="2" charset="2"/>
              </a:rPr>
              <a:t> </a:t>
            </a:r>
            <a:r>
              <a:rPr lang="es-ES" sz="2400" dirty="0"/>
              <a:t>@</a:t>
            </a:r>
            <a:r>
              <a:rPr lang="es-ES" sz="2400" dirty="0" err="1"/>
              <a:t>PostMapping</a:t>
            </a:r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44571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La información que le llega ahora al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ya no es como parámetro, ya que el objeto se ha insertado en la JSP como atributo del modelo, por lo que se recibe como tal:</a:t>
            </a:r>
          </a:p>
          <a:p>
            <a:pPr algn="just"/>
            <a:endParaRPr lang="es-ES" sz="2400" b="1" dirty="0"/>
          </a:p>
          <a:p>
            <a:pPr marL="0" indent="0" algn="just">
              <a:buNone/>
            </a:pPr>
            <a:r>
              <a:rPr lang="es-ES" sz="2400" dirty="0"/>
              <a:t>@</a:t>
            </a:r>
            <a:r>
              <a:rPr lang="es-ES" sz="2400" dirty="0" err="1" smtClean="0"/>
              <a:t>RequestParam</a:t>
            </a:r>
            <a:r>
              <a:rPr lang="es-ES" sz="2400" dirty="0"/>
              <a:t> </a:t>
            </a:r>
            <a:r>
              <a:rPr lang="es-ES" sz="2400" dirty="0" smtClean="0">
                <a:sym typeface="Wingdings" panose="05000000000000000000" pitchFamily="2" charset="2"/>
              </a:rPr>
              <a:t> </a:t>
            </a:r>
            <a:r>
              <a:rPr lang="es-ES" sz="2400" dirty="0"/>
              <a:t>@</a:t>
            </a:r>
            <a:r>
              <a:rPr lang="es-ES" sz="2400" dirty="0" err="1"/>
              <a:t>ModelAttribute</a:t>
            </a:r>
            <a:endParaRPr lang="es-ES" sz="2400" dirty="0"/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523619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2400" b="1" dirty="0" smtClean="0"/>
              <a:t>Y el método del </a:t>
            </a:r>
            <a:r>
              <a:rPr lang="es-ES" sz="2400" b="1" dirty="0" err="1" smtClean="0"/>
              <a:t>Controller</a:t>
            </a:r>
            <a:r>
              <a:rPr lang="es-ES" sz="2400" b="1" dirty="0" smtClean="0"/>
              <a:t> cuando se haga </a:t>
            </a:r>
            <a:r>
              <a:rPr lang="es-ES" sz="2400" b="1" dirty="0" err="1" smtClean="0"/>
              <a:t>submit</a:t>
            </a:r>
            <a:r>
              <a:rPr lang="es-ES" sz="2400" b="1" dirty="0" smtClean="0"/>
              <a:t> quedaría de la siguiente manera:</a:t>
            </a:r>
          </a:p>
          <a:p>
            <a:pPr algn="just"/>
            <a:endParaRPr lang="es-ES" sz="2400" b="1" dirty="0" smtClean="0"/>
          </a:p>
          <a:p>
            <a:pPr marL="0" indent="0">
              <a:buNone/>
            </a:pPr>
            <a:r>
              <a:rPr lang="es-ES" sz="2400" dirty="0"/>
              <a:t>    @</a:t>
            </a:r>
            <a:r>
              <a:rPr lang="es-ES" sz="2400" dirty="0" err="1"/>
              <a:t>PostMapping</a:t>
            </a:r>
            <a:r>
              <a:rPr lang="es-ES" sz="2400" dirty="0"/>
              <a:t>("/saludar")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metodoSaludar</a:t>
            </a:r>
            <a:r>
              <a:rPr lang="es-ES" sz="2400" dirty="0"/>
              <a:t>(</a:t>
            </a:r>
            <a:r>
              <a:rPr lang="es-ES" sz="2400" dirty="0" err="1"/>
              <a:t>ModelMap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, </a:t>
            </a:r>
            <a:r>
              <a:rPr lang="es-ES" sz="2400" dirty="0" smtClean="0"/>
              <a:t>		@</a:t>
            </a:r>
            <a:r>
              <a:rPr lang="es-ES" sz="2400" dirty="0" err="1"/>
              <a:t>ModelAttribute</a:t>
            </a:r>
            <a:r>
              <a:rPr lang="es-ES" sz="2400" dirty="0"/>
              <a:t>("usuario") </a:t>
            </a:r>
            <a:r>
              <a:rPr lang="es-ES" sz="2400" dirty="0" err="1"/>
              <a:t>AmBean</a:t>
            </a:r>
            <a:r>
              <a:rPr lang="es-ES" sz="2400" dirty="0"/>
              <a:t> usuario) {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mensajeCreado</a:t>
            </a:r>
            <a:r>
              <a:rPr lang="es-ES" sz="2400" dirty="0"/>
              <a:t> = </a:t>
            </a:r>
            <a:r>
              <a:rPr lang="es-ES" sz="2400" dirty="0" err="1"/>
              <a:t>servicio.crearMensaje</a:t>
            </a:r>
            <a:r>
              <a:rPr lang="es-ES" sz="2400" dirty="0"/>
              <a:t>(usuario);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model.put</a:t>
            </a:r>
            <a:r>
              <a:rPr lang="es-ES" sz="2400" dirty="0"/>
              <a:t>("mensaje", </a:t>
            </a:r>
            <a:r>
              <a:rPr lang="es-ES" sz="2400" dirty="0" err="1"/>
              <a:t>mensajeCreado</a:t>
            </a:r>
            <a:r>
              <a:rPr lang="es-ES" sz="2400" dirty="0"/>
              <a:t>);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  <a:r>
              <a:rPr lang="es-ES" sz="2400" dirty="0" err="1"/>
              <a:t>return</a:t>
            </a:r>
            <a:r>
              <a:rPr lang="es-ES" sz="2400" dirty="0"/>
              <a:t> "formulario";</a:t>
            </a:r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smtClean="0"/>
              <a:t>}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881443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4624"/>
            <a:ext cx="8204297" cy="428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5711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Para completar esta aplicación web y que sea ejemplo de cualquier aplicación web normal falta poder comunicarse con la capa de persistencia, es decir, con una base de datos.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En este ejemplo la base de datos será una </a:t>
            </a:r>
            <a:r>
              <a:rPr lang="es-ES" sz="2400" b="1" i="1" dirty="0" err="1" smtClean="0"/>
              <a:t>mySQL</a:t>
            </a:r>
            <a:r>
              <a:rPr lang="es-ES" sz="2400" b="1" dirty="0" smtClean="0"/>
              <a:t> y el método de acceso mediante </a:t>
            </a:r>
            <a:r>
              <a:rPr lang="es-ES" sz="2400" b="1" i="1" dirty="0" err="1" smtClean="0"/>
              <a:t>myBatis</a:t>
            </a:r>
            <a:r>
              <a:rPr lang="es-ES" sz="2400" b="1" dirty="0" smtClean="0"/>
              <a:t>. Otra herramienta muy usada y similar a </a:t>
            </a:r>
            <a:r>
              <a:rPr lang="es-ES" sz="2400" b="1" dirty="0" err="1" smtClean="0"/>
              <a:t>myBatis</a:t>
            </a:r>
            <a:r>
              <a:rPr lang="es-ES" sz="2400" b="1" dirty="0" smtClean="0"/>
              <a:t> es </a:t>
            </a:r>
            <a:r>
              <a:rPr lang="es-ES" sz="2400" b="1" i="1" dirty="0" err="1" smtClean="0"/>
              <a:t>Hibernate</a:t>
            </a:r>
            <a:r>
              <a:rPr lang="es-ES" sz="2400" b="1" dirty="0" smtClean="0"/>
              <a:t>. 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100870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Para poder usar </a:t>
            </a:r>
            <a:r>
              <a:rPr lang="es-ES" sz="2400" b="1" dirty="0" err="1" smtClean="0"/>
              <a:t>myBatis</a:t>
            </a:r>
            <a:r>
              <a:rPr lang="es-ES" sz="2400" b="1" dirty="0" smtClean="0"/>
              <a:t> se necesita importar las librerías necesarias, en este caso mediante </a:t>
            </a:r>
            <a:r>
              <a:rPr lang="es-ES" sz="2400" b="1" dirty="0" err="1" smtClean="0"/>
              <a:t>maven</a:t>
            </a:r>
            <a:r>
              <a:rPr lang="es-ES" sz="2400" b="1" dirty="0" smtClean="0"/>
              <a:t>, en el </a:t>
            </a:r>
            <a:r>
              <a:rPr lang="es-ES" sz="2400" b="1" i="1" dirty="0" smtClean="0"/>
              <a:t>pom.xml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dependency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    &lt;</a:t>
            </a:r>
            <a:r>
              <a:rPr lang="es-ES" sz="2400" dirty="0" err="1"/>
              <a:t>groupId</a:t>
            </a:r>
            <a:r>
              <a:rPr lang="es-ES" sz="2400" dirty="0"/>
              <a:t>&gt;</a:t>
            </a:r>
            <a:r>
              <a:rPr lang="es-ES" sz="2400" dirty="0" err="1"/>
              <a:t>org.mybatis.spring.boot</a:t>
            </a:r>
            <a:r>
              <a:rPr lang="es-ES" sz="2400" dirty="0"/>
              <a:t>&lt;/</a:t>
            </a:r>
            <a:r>
              <a:rPr lang="es-ES" sz="2400" dirty="0" err="1"/>
              <a:t>groupId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    &lt;</a:t>
            </a:r>
            <a:r>
              <a:rPr lang="es-ES" sz="2400" dirty="0" err="1"/>
              <a:t>artifactId</a:t>
            </a:r>
            <a:r>
              <a:rPr lang="es-ES" sz="2400" dirty="0"/>
              <a:t>&gt;</a:t>
            </a:r>
            <a:r>
              <a:rPr lang="es-ES" sz="2400" dirty="0" err="1"/>
              <a:t>mybatis</a:t>
            </a:r>
            <a:r>
              <a:rPr lang="es-ES" sz="2400" dirty="0"/>
              <a:t>-</a:t>
            </a:r>
            <a:r>
              <a:rPr lang="es-ES" sz="2400" dirty="0" err="1"/>
              <a:t>spring</a:t>
            </a:r>
            <a:r>
              <a:rPr lang="es-ES" sz="2400" dirty="0"/>
              <a:t>-</a:t>
            </a:r>
            <a:r>
              <a:rPr lang="es-ES" sz="2400" dirty="0" err="1"/>
              <a:t>boot</a:t>
            </a:r>
            <a:r>
              <a:rPr lang="es-ES" sz="2400" dirty="0"/>
              <a:t>-starter&lt;/</a:t>
            </a:r>
            <a:r>
              <a:rPr lang="es-ES" sz="2400" dirty="0" err="1"/>
              <a:t>artifactId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    &lt;</a:t>
            </a:r>
            <a:r>
              <a:rPr lang="es-ES" sz="2400" dirty="0" err="1"/>
              <a:t>version</a:t>
            </a:r>
            <a:r>
              <a:rPr lang="es-ES" sz="2400" dirty="0"/>
              <a:t>&gt;2.2.2&lt;/</a:t>
            </a:r>
            <a:r>
              <a:rPr lang="es-ES" sz="2400" dirty="0" err="1"/>
              <a:t>version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&lt;/</a:t>
            </a:r>
            <a:r>
              <a:rPr lang="es-ES" sz="2400" dirty="0" err="1"/>
              <a:t>dependency</a:t>
            </a:r>
            <a:r>
              <a:rPr lang="es-ES" sz="2400" dirty="0"/>
              <a:t>&gt;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34457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386336" cy="4114800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/>
              <a:t>2º. Se </a:t>
            </a:r>
            <a:r>
              <a:rPr lang="es-ES" sz="2400" b="1" dirty="0" smtClean="0"/>
              <a:t>instalan las dependencias de </a:t>
            </a:r>
            <a:r>
              <a:rPr lang="es-ES" sz="2400" b="1" dirty="0" err="1" smtClean="0"/>
              <a:t>maven</a:t>
            </a:r>
            <a:r>
              <a:rPr lang="es-ES" sz="2400" b="1" dirty="0" smtClean="0"/>
              <a:t> en el proyecto:</a:t>
            </a:r>
            <a:endParaRPr lang="es-ES" sz="2400" b="1" dirty="0"/>
          </a:p>
          <a:p>
            <a:pPr algn="just"/>
            <a:endParaRPr lang="es-E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42" y="1412776"/>
            <a:ext cx="3380280" cy="514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2151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400" b="1" dirty="0" smtClean="0"/>
              <a:t>Para poder conectarse con la base de datos se necesita añadir el conector o driver, en este caso mediante </a:t>
            </a:r>
            <a:r>
              <a:rPr lang="es-ES" sz="2400" b="1" dirty="0" err="1" smtClean="0"/>
              <a:t>maven</a:t>
            </a:r>
            <a:r>
              <a:rPr lang="es-ES" sz="2400" b="1" dirty="0" smtClean="0"/>
              <a:t>, en el </a:t>
            </a:r>
            <a:r>
              <a:rPr lang="es-ES" sz="2400" b="1" i="1" dirty="0" smtClean="0"/>
              <a:t>pom.xml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dependency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    &lt;</a:t>
            </a:r>
            <a:r>
              <a:rPr lang="es-ES" sz="2400" dirty="0" err="1"/>
              <a:t>groupId</a:t>
            </a:r>
            <a:r>
              <a:rPr lang="es-ES" sz="2400" dirty="0"/>
              <a:t>&gt;</a:t>
            </a:r>
            <a:r>
              <a:rPr lang="es-ES" sz="2400" dirty="0" err="1"/>
              <a:t>mysql</a:t>
            </a:r>
            <a:r>
              <a:rPr lang="es-ES" sz="2400" dirty="0"/>
              <a:t>&lt;/</a:t>
            </a:r>
            <a:r>
              <a:rPr lang="es-ES" sz="2400" dirty="0" err="1"/>
              <a:t>groupId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    &lt;</a:t>
            </a:r>
            <a:r>
              <a:rPr lang="es-ES" sz="2400" dirty="0" err="1"/>
              <a:t>artifactId</a:t>
            </a:r>
            <a:r>
              <a:rPr lang="es-ES" sz="2400" dirty="0"/>
              <a:t>&gt;</a:t>
            </a:r>
            <a:r>
              <a:rPr lang="es-ES" sz="2400" dirty="0" err="1"/>
              <a:t>mysql</a:t>
            </a:r>
            <a:r>
              <a:rPr lang="es-ES" sz="2400" dirty="0"/>
              <a:t>-</a:t>
            </a:r>
            <a:r>
              <a:rPr lang="es-ES" sz="2400" dirty="0" err="1"/>
              <a:t>connector</a:t>
            </a:r>
            <a:r>
              <a:rPr lang="es-ES" sz="2400" dirty="0"/>
              <a:t>-java&lt;/</a:t>
            </a:r>
            <a:r>
              <a:rPr lang="es-ES" sz="2400" dirty="0" err="1"/>
              <a:t>artifactId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    &lt;</a:t>
            </a:r>
            <a:r>
              <a:rPr lang="es-ES" sz="2400" dirty="0" err="1"/>
              <a:t>scope</a:t>
            </a:r>
            <a:r>
              <a:rPr lang="es-ES" sz="2400" dirty="0"/>
              <a:t>&gt;</a:t>
            </a:r>
            <a:r>
              <a:rPr lang="es-ES" sz="2400" dirty="0" err="1"/>
              <a:t>runtime</a:t>
            </a:r>
            <a:r>
              <a:rPr lang="es-ES" sz="2400" dirty="0"/>
              <a:t>&lt;/</a:t>
            </a:r>
            <a:r>
              <a:rPr lang="es-ES" sz="2400" dirty="0" err="1"/>
              <a:t>scope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&lt;/</a:t>
            </a:r>
            <a:r>
              <a:rPr lang="es-ES" sz="2400" dirty="0" err="1"/>
              <a:t>dependency</a:t>
            </a:r>
            <a:r>
              <a:rPr lang="es-ES" sz="2400" dirty="0"/>
              <a:t>&gt;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7388748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2400" b="1" dirty="0"/>
              <a:t>E</a:t>
            </a:r>
            <a:r>
              <a:rPr lang="es-ES" sz="2400" b="1" dirty="0" smtClean="0"/>
              <a:t>n </a:t>
            </a:r>
            <a:r>
              <a:rPr lang="es-ES" sz="2400" b="1" dirty="0"/>
              <a:t>el fichero </a:t>
            </a:r>
            <a:r>
              <a:rPr lang="es-ES" sz="2400" b="1" i="1" dirty="0" err="1"/>
              <a:t>application.properties</a:t>
            </a:r>
            <a:r>
              <a:rPr lang="es-ES" sz="2400" b="1" dirty="0"/>
              <a:t>, localizado en el directorio </a:t>
            </a:r>
            <a:r>
              <a:rPr lang="es-ES" sz="2400" b="1" dirty="0" err="1"/>
              <a:t>resources</a:t>
            </a:r>
            <a:r>
              <a:rPr lang="es-ES" sz="2400" b="1" dirty="0"/>
              <a:t>, se debe añadir la información de la base de datos a la que se conecta la aplicación (</a:t>
            </a:r>
            <a:r>
              <a:rPr lang="es-ES" sz="2400" b="1" i="1" dirty="0" err="1"/>
              <a:t>testdb</a:t>
            </a:r>
            <a:r>
              <a:rPr lang="es-ES" sz="2400" b="1" dirty="0"/>
              <a:t> sería el nombre de la base de datos): </a:t>
            </a:r>
          </a:p>
          <a:p>
            <a:pPr algn="just"/>
            <a:endParaRPr lang="es-ES" sz="2400" b="1" dirty="0" smtClean="0"/>
          </a:p>
          <a:p>
            <a:pPr marL="0" indent="0">
              <a:buNone/>
            </a:pPr>
            <a:r>
              <a:rPr lang="es-ES" sz="2400" dirty="0"/>
              <a:t># Configuración conexión a la base de datos</a:t>
            </a:r>
          </a:p>
          <a:p>
            <a:pPr marL="0" indent="0">
              <a:buNone/>
            </a:pPr>
            <a:r>
              <a:rPr lang="es-ES" sz="2400" dirty="0"/>
              <a:t>spring.datasource.url=</a:t>
            </a:r>
            <a:r>
              <a:rPr lang="es-ES" sz="2400" dirty="0" err="1"/>
              <a:t>jdbc:mysql</a:t>
            </a:r>
            <a:r>
              <a:rPr lang="es-ES" sz="2400" dirty="0"/>
              <a:t>://localhost:3306/</a:t>
            </a:r>
            <a:r>
              <a:rPr lang="es-ES" sz="2400" dirty="0" err="1"/>
              <a:t>alonsomadrigal?useUnicode</a:t>
            </a:r>
            <a:r>
              <a:rPr lang="es-ES" sz="2400" dirty="0"/>
              <a:t>=</a:t>
            </a:r>
            <a:r>
              <a:rPr lang="es-ES" sz="2400" dirty="0" err="1"/>
              <a:t>true&amp;characterEncoding</a:t>
            </a:r>
            <a:r>
              <a:rPr lang="es-ES" sz="2400" dirty="0"/>
              <a:t>=utf-8</a:t>
            </a:r>
          </a:p>
          <a:p>
            <a:pPr marL="0" indent="0">
              <a:buNone/>
            </a:pPr>
            <a:r>
              <a:rPr lang="es-ES" sz="2400" dirty="0" err="1"/>
              <a:t>spring.datasource.username</a:t>
            </a:r>
            <a:r>
              <a:rPr lang="es-ES" sz="2400" dirty="0"/>
              <a:t>=</a:t>
            </a:r>
            <a:r>
              <a:rPr lang="es-ES" sz="2400" dirty="0" err="1"/>
              <a:t>root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#</a:t>
            </a:r>
            <a:r>
              <a:rPr lang="es-ES" sz="2400" dirty="0" err="1"/>
              <a:t>spring.datasource.password</a:t>
            </a:r>
            <a:r>
              <a:rPr lang="es-ES" sz="2400" dirty="0"/>
              <a:t>=</a:t>
            </a:r>
            <a:r>
              <a:rPr lang="es-ES" sz="2400" dirty="0" err="1"/>
              <a:t>root</a:t>
            </a:r>
            <a:endParaRPr lang="es-ES" sz="2400" dirty="0"/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361459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82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También se añade en este </a:t>
            </a:r>
            <a:r>
              <a:rPr lang="es-ES" sz="2400" b="1" i="1" dirty="0" err="1" smtClean="0"/>
              <a:t>application.properties</a:t>
            </a:r>
            <a:r>
              <a:rPr lang="es-ES" sz="2400" b="1" dirty="0" smtClean="0"/>
              <a:t> el driver a usar para conectarse a la base de datos.</a:t>
            </a:r>
          </a:p>
          <a:p>
            <a:pPr algn="just"/>
            <a:r>
              <a:rPr lang="es-ES" sz="2400" b="1" dirty="0" smtClean="0"/>
              <a:t>En este caso es con una base de datos </a:t>
            </a:r>
            <a:r>
              <a:rPr lang="es-ES" sz="2400" b="1" dirty="0" err="1" smtClean="0"/>
              <a:t>mySQL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marL="0" indent="0" algn="just">
              <a:buNone/>
            </a:pPr>
            <a:r>
              <a:rPr lang="es-ES" sz="2400" dirty="0" err="1"/>
              <a:t>spring.datasource.driver-class-name</a:t>
            </a:r>
            <a:r>
              <a:rPr lang="es-ES" sz="2400" dirty="0"/>
              <a:t>=</a:t>
            </a:r>
            <a:r>
              <a:rPr lang="es-ES" sz="2400" dirty="0" err="1"/>
              <a:t>com.mysql.cj.jdbc.Driver</a:t>
            </a:r>
            <a:endParaRPr lang="es-ES" sz="2400" dirty="0"/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349707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También se añade en este </a:t>
            </a:r>
            <a:r>
              <a:rPr lang="es-ES" sz="2400" b="1" i="1" dirty="0" err="1" smtClean="0"/>
              <a:t>application.properties</a:t>
            </a:r>
            <a:r>
              <a:rPr lang="es-ES" sz="2400" b="1" dirty="0" smtClean="0"/>
              <a:t> la dirección de las clases </a:t>
            </a:r>
            <a:r>
              <a:rPr lang="es-ES" sz="2400" b="1" dirty="0" err="1" smtClean="0"/>
              <a:t>Bean</a:t>
            </a:r>
            <a:r>
              <a:rPr lang="es-ES" sz="2400" b="1" dirty="0" smtClean="0"/>
              <a:t> que se van a usar en </a:t>
            </a:r>
            <a:r>
              <a:rPr lang="es-ES" sz="2400" b="1" dirty="0" err="1" smtClean="0"/>
              <a:t>myBatis</a:t>
            </a:r>
            <a:r>
              <a:rPr lang="es-ES" sz="2400" b="1" dirty="0" smtClean="0"/>
              <a:t>.</a:t>
            </a:r>
          </a:p>
          <a:p>
            <a:pPr algn="just"/>
            <a:r>
              <a:rPr lang="es-ES" sz="2400" b="1" dirty="0" smtClean="0"/>
              <a:t>Esto sirve para poder escanear desde el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 dónde están los ficheros </a:t>
            </a:r>
            <a:r>
              <a:rPr lang="es-ES" sz="2400" b="1" dirty="0" err="1" smtClean="0"/>
              <a:t>Bean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#</a:t>
            </a:r>
            <a:r>
              <a:rPr lang="es-ES" sz="2400" dirty="0" err="1"/>
              <a:t>mybatis</a:t>
            </a:r>
            <a:r>
              <a:rPr lang="es-ES" sz="2400" dirty="0"/>
              <a:t> </a:t>
            </a:r>
            <a:r>
              <a:rPr lang="es-ES" sz="2400" dirty="0" err="1"/>
              <a:t>entity</a:t>
            </a:r>
            <a:r>
              <a:rPr lang="es-ES" sz="2400" dirty="0"/>
              <a:t> </a:t>
            </a:r>
            <a:r>
              <a:rPr lang="es-ES" sz="2400" dirty="0" err="1"/>
              <a:t>scan</a:t>
            </a:r>
            <a:r>
              <a:rPr lang="es-ES" sz="2400" dirty="0"/>
              <a:t> </a:t>
            </a:r>
            <a:r>
              <a:rPr lang="es-ES" sz="2400" dirty="0" err="1"/>
              <a:t>packages</a:t>
            </a: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mybatis.type</a:t>
            </a:r>
            <a:r>
              <a:rPr lang="es-ES" sz="2400" dirty="0"/>
              <a:t>-aliases-</a:t>
            </a:r>
            <a:r>
              <a:rPr lang="es-ES" sz="2400" dirty="0" err="1"/>
              <a:t>package</a:t>
            </a:r>
            <a:r>
              <a:rPr lang="es-ES" sz="2400" dirty="0"/>
              <a:t>=</a:t>
            </a:r>
            <a:r>
              <a:rPr lang="es-ES" sz="2400" dirty="0" err="1"/>
              <a:t>com.alumnos.am.bean</a:t>
            </a:r>
            <a:endParaRPr lang="es-ES" sz="2400" dirty="0"/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1936654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Al igual que se escanea desde los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 dónde están los </a:t>
            </a:r>
            <a:r>
              <a:rPr lang="es-ES" sz="2400" b="1" dirty="0" err="1" smtClean="0"/>
              <a:t>Bean</a:t>
            </a:r>
            <a:r>
              <a:rPr lang="es-ES" sz="2400" b="1" dirty="0" smtClean="0"/>
              <a:t>, hay que escanear dónde están los ficheros que se van a conectar con la base de datos.</a:t>
            </a:r>
          </a:p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Estos ficheros que llamaremos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 los ubicaremos en una carpeta llamada “</a:t>
            </a:r>
            <a:r>
              <a:rPr lang="es-ES" sz="2400" b="1" dirty="0" err="1" smtClean="0"/>
              <a:t>dao</a:t>
            </a:r>
            <a:r>
              <a:rPr lang="es-ES" sz="2400" b="1" dirty="0"/>
              <a:t>” (Data Access </a:t>
            </a:r>
            <a:r>
              <a:rPr lang="es-ES" sz="2400" b="1" dirty="0" err="1"/>
              <a:t>Object</a:t>
            </a:r>
            <a:r>
              <a:rPr lang="es-ES" sz="2400" b="1" dirty="0" smtClean="0"/>
              <a:t>), que estará en el mismo nivel que las carpetas web o servicio.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554191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106416" cy="4114800"/>
          </a:xfrm>
        </p:spPr>
        <p:txBody>
          <a:bodyPr>
            <a:normAutofit/>
          </a:bodyPr>
          <a:lstStyle/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La estructura de carpetas quedaría de la siguiente manera:</a:t>
            </a:r>
            <a:endParaRPr lang="es-E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303847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323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Ahora, para que pueda haber comunicación entre los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 que serán los enlaces directos con la base de datos y los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 de java que estarán en la carpeta </a:t>
            </a:r>
            <a:r>
              <a:rPr lang="es-ES" sz="2400" b="1" dirty="0" err="1" smtClean="0"/>
              <a:t>dao</a:t>
            </a:r>
            <a:r>
              <a:rPr lang="es-ES" sz="2400" b="1" dirty="0" smtClean="0"/>
              <a:t> hay que añadir el </a:t>
            </a:r>
            <a:r>
              <a:rPr lang="es-ES" sz="2400" b="1" dirty="0" err="1" smtClean="0"/>
              <a:t>escaner</a:t>
            </a:r>
            <a:r>
              <a:rPr lang="es-ES" sz="2400" b="1" dirty="0" smtClean="0"/>
              <a:t> de los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 en la clase </a:t>
            </a:r>
            <a:r>
              <a:rPr lang="es-ES" sz="2400" b="1" i="1" dirty="0" smtClean="0"/>
              <a:t>Application.java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SpringBootApplication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MapperScan</a:t>
            </a:r>
            <a:r>
              <a:rPr lang="en-US" sz="2400" dirty="0"/>
              <a:t>("</a:t>
            </a:r>
            <a:r>
              <a:rPr lang="en-US" sz="2400" dirty="0" err="1"/>
              <a:t>com.alumnos.am.dao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AmApplication</a:t>
            </a:r>
            <a:r>
              <a:rPr lang="en-US" sz="2400" dirty="0"/>
              <a:t> extends </a:t>
            </a:r>
            <a:r>
              <a:rPr lang="en-US" sz="2400" dirty="0" err="1"/>
              <a:t>SpringBootServletInitializer</a:t>
            </a:r>
            <a:r>
              <a:rPr lang="en-US" sz="2400" dirty="0"/>
              <a:t> {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7373144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7"/>
            <a:ext cx="8208000" cy="446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373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El </a:t>
            </a:r>
            <a:r>
              <a:rPr lang="es-ES" sz="2400" b="1" dirty="0" err="1"/>
              <a:t>mapper</a:t>
            </a:r>
            <a:r>
              <a:rPr lang="es-ES" sz="2400" b="1" dirty="0"/>
              <a:t>, por último, contendrá las operaciones de acceso a datos que serán invocadas por el repositorio.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/>
              <a:t>En esta capa es en donde se definen las consultas a base de datos, a través de interfaces denominadas </a:t>
            </a:r>
            <a:r>
              <a:rPr lang="es-ES" sz="2400" b="1" dirty="0" err="1"/>
              <a:t>mappers</a:t>
            </a:r>
            <a:r>
              <a:rPr lang="es-E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0387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400" b="1" dirty="0" smtClean="0"/>
              <a:t>Una vez configurado dónde van a estar los ficheros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 (</a:t>
            </a:r>
            <a:r>
              <a:rPr lang="es-ES" sz="2400" b="1" dirty="0" err="1" smtClean="0"/>
              <a:t>dao</a:t>
            </a:r>
            <a:r>
              <a:rPr lang="es-ES" sz="2400" b="1" dirty="0" smtClean="0"/>
              <a:t>) se crea el que se va a usar dentro de esa carpeta </a:t>
            </a:r>
            <a:r>
              <a:rPr lang="es-ES" sz="2400" b="1" dirty="0" err="1" smtClean="0"/>
              <a:t>dao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@</a:t>
            </a:r>
            <a:r>
              <a:rPr lang="es-ES" sz="2400" dirty="0" err="1"/>
              <a:t>Mapper</a:t>
            </a: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public</a:t>
            </a:r>
            <a:r>
              <a:rPr lang="es-ES" sz="2400" dirty="0"/>
              <a:t> interface </a:t>
            </a:r>
            <a:r>
              <a:rPr lang="es-ES" sz="2400" dirty="0" err="1"/>
              <a:t>UsuariosMapper</a:t>
            </a:r>
            <a:r>
              <a:rPr lang="es-ES" sz="2400" dirty="0"/>
              <a:t> {</a:t>
            </a:r>
          </a:p>
          <a:p>
            <a:pPr mar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</a:t>
            </a:r>
            <a:r>
              <a:rPr lang="es-ES" sz="2400" dirty="0" err="1"/>
              <a:t>UsuarioBean</a:t>
            </a:r>
            <a:r>
              <a:rPr lang="es-ES" sz="2400" dirty="0"/>
              <a:t> </a:t>
            </a:r>
            <a:r>
              <a:rPr lang="es-ES" sz="2400" dirty="0" err="1"/>
              <a:t>obtenerPassword</a:t>
            </a:r>
            <a:r>
              <a:rPr lang="es-ES" sz="2400" dirty="0"/>
              <a:t>(</a:t>
            </a:r>
            <a:r>
              <a:rPr lang="es-ES" sz="2400" dirty="0" err="1"/>
              <a:t>UsuarioBean</a:t>
            </a:r>
            <a:r>
              <a:rPr lang="es-ES" sz="2400" dirty="0"/>
              <a:t> </a:t>
            </a:r>
            <a:r>
              <a:rPr lang="es-ES" sz="2400" dirty="0" err="1"/>
              <a:t>user</a:t>
            </a:r>
            <a:r>
              <a:rPr lang="es-ES" sz="2400" dirty="0"/>
              <a:t>);</a:t>
            </a:r>
          </a:p>
          <a:p>
            <a:pPr mar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}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2820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3" y="2755424"/>
            <a:ext cx="7846955" cy="239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7502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90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En el implementador del servicio se crea la variable del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 con la anotación </a:t>
            </a:r>
            <a:r>
              <a:rPr lang="es-ES" sz="2400" b="1" dirty="0" err="1" smtClean="0"/>
              <a:t>Autowired</a:t>
            </a:r>
            <a:r>
              <a:rPr lang="es-ES" sz="2400" b="1" dirty="0" smtClean="0"/>
              <a:t>:</a:t>
            </a:r>
          </a:p>
          <a:p>
            <a:pPr marL="0" indent="0" algn="just">
              <a:buNone/>
            </a:pPr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    @</a:t>
            </a:r>
            <a:r>
              <a:rPr lang="es-ES" sz="2400" dirty="0" err="1"/>
              <a:t>Autowired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    </a:t>
            </a:r>
            <a:r>
              <a:rPr lang="es-ES" sz="2400" dirty="0" err="1"/>
              <a:t>private</a:t>
            </a:r>
            <a:r>
              <a:rPr lang="es-ES" sz="2400" dirty="0"/>
              <a:t> </a:t>
            </a:r>
            <a:r>
              <a:rPr lang="es-ES" sz="2400" dirty="0" err="1"/>
              <a:t>UsuariosMapper</a:t>
            </a:r>
            <a:r>
              <a:rPr lang="es-ES" sz="2400" dirty="0"/>
              <a:t> </a:t>
            </a:r>
            <a:r>
              <a:rPr lang="es-ES" sz="2400" dirty="0" err="1"/>
              <a:t>mapper</a:t>
            </a:r>
            <a:r>
              <a:rPr lang="es-ES" sz="2400" dirty="0"/>
              <a:t>;</a:t>
            </a:r>
          </a:p>
          <a:p>
            <a:pPr algn="just"/>
            <a:endParaRPr lang="es-ES" sz="2400" b="1" dirty="0" smtClean="0"/>
          </a:p>
          <a:p>
            <a:pPr algn="just"/>
            <a:r>
              <a:rPr lang="es-ES" sz="2400" b="1" dirty="0" smtClean="0"/>
              <a:t>Con esto se puede llamar a los métodos del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 desde el servicio.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962879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91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479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92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El método del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, lo que hace es ejecutar una sentencia SQL.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Esta sentencia a ejecutar está definida en un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La ubicación de este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 se define en el </a:t>
            </a:r>
            <a:r>
              <a:rPr lang="es-ES" sz="2400" b="1" i="1" dirty="0" err="1" smtClean="0"/>
              <a:t>application.properties</a:t>
            </a:r>
            <a:r>
              <a:rPr lang="es-ES" sz="2400" b="1" dirty="0" smtClean="0"/>
              <a:t>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5761798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93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#</a:t>
            </a:r>
            <a:r>
              <a:rPr lang="es-ES" sz="2400" dirty="0"/>
              <a:t>Mapper.xml </a:t>
            </a:r>
            <a:r>
              <a:rPr lang="es-ES" sz="2400" dirty="0" err="1"/>
              <a:t>location</a:t>
            </a: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mybatis.mapper-locations</a:t>
            </a:r>
            <a:r>
              <a:rPr lang="es-ES" sz="2400" dirty="0"/>
              <a:t>=</a:t>
            </a:r>
            <a:r>
              <a:rPr lang="es-ES" sz="2400" dirty="0" err="1"/>
              <a:t>classpath</a:t>
            </a:r>
            <a:r>
              <a:rPr lang="es-ES" sz="2400" dirty="0"/>
              <a:t>*:**/</a:t>
            </a:r>
            <a:r>
              <a:rPr lang="es-ES" sz="2400" dirty="0" err="1"/>
              <a:t>mybatis</a:t>
            </a:r>
            <a:r>
              <a:rPr lang="es-ES" sz="2400" dirty="0"/>
              <a:t>/</a:t>
            </a:r>
            <a:r>
              <a:rPr lang="es-ES" sz="2400" dirty="0" err="1"/>
              <a:t>mapper</a:t>
            </a:r>
            <a:r>
              <a:rPr lang="es-ES" sz="2400" dirty="0"/>
              <a:t>/*.</a:t>
            </a:r>
            <a:r>
              <a:rPr lang="es-ES" sz="2400" dirty="0" err="1"/>
              <a:t>xml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err="1"/>
              <a:t>mybatis.config-location</a:t>
            </a:r>
            <a:r>
              <a:rPr lang="es-ES" sz="2400" dirty="0"/>
              <a:t>=</a:t>
            </a:r>
            <a:r>
              <a:rPr lang="es-ES" sz="2400" dirty="0" err="1"/>
              <a:t>classpath:mybatis</a:t>
            </a:r>
            <a:r>
              <a:rPr lang="es-ES" sz="2400" dirty="0"/>
              <a:t>/mybatis-config.xml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2220479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94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E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0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3984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95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En el fichero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 de configuración de </a:t>
            </a:r>
            <a:r>
              <a:rPr lang="es-ES" sz="2400" b="1" dirty="0" err="1" smtClean="0"/>
              <a:t>myBatis</a:t>
            </a:r>
            <a:r>
              <a:rPr lang="es-ES" sz="2400" b="1" dirty="0" smtClean="0"/>
              <a:t> se definen los objetos que se ven a usar.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En esta definición se especifican los tipos de datos y los </a:t>
            </a:r>
            <a:r>
              <a:rPr lang="es-ES" sz="2400" b="1" dirty="0" err="1" smtClean="0"/>
              <a:t>bean</a:t>
            </a:r>
            <a:r>
              <a:rPr lang="es-ES" sz="2400" b="1" dirty="0" smtClean="0"/>
              <a:t> que se usarán en los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 de sentencias de SQL.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5860201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96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2400" dirty="0"/>
              <a:t>&lt;?</a:t>
            </a:r>
            <a:r>
              <a:rPr lang="es-ES" sz="2400" dirty="0" err="1"/>
              <a:t>xml</a:t>
            </a:r>
            <a:r>
              <a:rPr lang="es-ES" sz="2400" dirty="0"/>
              <a:t> </a:t>
            </a:r>
            <a:r>
              <a:rPr lang="es-ES" sz="2400" dirty="0" err="1"/>
              <a:t>version</a:t>
            </a:r>
            <a:r>
              <a:rPr lang="es-ES" sz="2400" dirty="0"/>
              <a:t>="1.0" </a:t>
            </a:r>
            <a:r>
              <a:rPr lang="es-ES" sz="2400" dirty="0" err="1"/>
              <a:t>encoding</a:t>
            </a:r>
            <a:r>
              <a:rPr lang="es-ES" sz="2400" dirty="0"/>
              <a:t>="UTF-8" ?&gt;</a:t>
            </a:r>
          </a:p>
          <a:p>
            <a:pPr marL="0" indent="0">
              <a:buNone/>
            </a:pPr>
            <a:r>
              <a:rPr lang="es-ES" sz="2400" dirty="0"/>
              <a:t>&lt;!DOCTYPE </a:t>
            </a:r>
            <a:r>
              <a:rPr lang="es-ES" sz="2400" dirty="0" err="1"/>
              <a:t>configuration</a:t>
            </a:r>
            <a:r>
              <a:rPr lang="es-ES" sz="2400" dirty="0"/>
              <a:t> PUBLIC "-//mybatis.org//DTD </a:t>
            </a:r>
            <a:r>
              <a:rPr lang="es-ES" sz="2400" dirty="0" err="1"/>
              <a:t>Config</a:t>
            </a:r>
            <a:r>
              <a:rPr lang="es-ES" sz="2400" dirty="0"/>
              <a:t> 3.0//EN" "http://mybatis.org/</a:t>
            </a:r>
            <a:r>
              <a:rPr lang="es-ES" sz="2400" dirty="0" err="1"/>
              <a:t>dtd</a:t>
            </a:r>
            <a:r>
              <a:rPr lang="es-ES" sz="2400" dirty="0"/>
              <a:t>/mybatis-3-config.dtd"&gt;</a:t>
            </a:r>
          </a:p>
          <a:p>
            <a:pPr marL="0" indent="0">
              <a:buNone/>
            </a:pPr>
            <a:r>
              <a:rPr lang="es-ES" sz="2400" dirty="0"/>
              <a:t>&lt;</a:t>
            </a:r>
            <a:r>
              <a:rPr lang="es-ES" sz="2400" dirty="0" err="1"/>
              <a:t>configuration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&lt;</a:t>
            </a:r>
            <a:r>
              <a:rPr lang="es-ES" sz="2400" dirty="0" err="1"/>
              <a:t>typeAliases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typeAlias</a:t>
            </a:r>
            <a:r>
              <a:rPr lang="es-ES" sz="2400" dirty="0"/>
              <a:t> alias="</a:t>
            </a:r>
            <a:r>
              <a:rPr lang="es-ES" sz="2400" dirty="0" err="1"/>
              <a:t>Integer</a:t>
            </a:r>
            <a:r>
              <a:rPr lang="es-ES" sz="2400" dirty="0"/>
              <a:t>" </a:t>
            </a:r>
            <a:r>
              <a:rPr lang="es-ES" sz="2400" dirty="0" err="1"/>
              <a:t>type</a:t>
            </a:r>
            <a:r>
              <a:rPr lang="es-ES" sz="2400" dirty="0"/>
              <a:t>="</a:t>
            </a:r>
            <a:r>
              <a:rPr lang="es-ES" sz="2400" dirty="0" err="1"/>
              <a:t>java.lang.Integer</a:t>
            </a:r>
            <a:r>
              <a:rPr lang="es-ES" sz="2400" dirty="0"/>
              <a:t>" /&gt;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typeAlias</a:t>
            </a:r>
            <a:r>
              <a:rPr lang="es-ES" sz="2400" dirty="0"/>
              <a:t> alias="Long" </a:t>
            </a:r>
            <a:r>
              <a:rPr lang="es-ES" sz="2400" dirty="0" err="1"/>
              <a:t>type</a:t>
            </a:r>
            <a:r>
              <a:rPr lang="es-ES" sz="2400" dirty="0"/>
              <a:t>="</a:t>
            </a:r>
            <a:r>
              <a:rPr lang="es-ES" sz="2400" dirty="0" err="1"/>
              <a:t>java.lang.Long</a:t>
            </a:r>
            <a:r>
              <a:rPr lang="es-ES" sz="2400" dirty="0"/>
              <a:t>" /&gt;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typeAlias</a:t>
            </a:r>
            <a:r>
              <a:rPr lang="es-ES" sz="2400" dirty="0"/>
              <a:t> alias="</a:t>
            </a:r>
            <a:r>
              <a:rPr lang="es-ES" sz="2400" dirty="0" err="1"/>
              <a:t>HashMap</a:t>
            </a:r>
            <a:r>
              <a:rPr lang="es-ES" sz="2400" dirty="0"/>
              <a:t>" </a:t>
            </a:r>
            <a:r>
              <a:rPr lang="es-ES" sz="2400" dirty="0" err="1"/>
              <a:t>type</a:t>
            </a:r>
            <a:r>
              <a:rPr lang="es-ES" sz="2400" dirty="0"/>
              <a:t>="</a:t>
            </a:r>
            <a:r>
              <a:rPr lang="es-ES" sz="2400" dirty="0" err="1"/>
              <a:t>java.util.HashMap</a:t>
            </a:r>
            <a:r>
              <a:rPr lang="es-ES" sz="2400" dirty="0"/>
              <a:t>" /&gt;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typeAlias</a:t>
            </a:r>
            <a:r>
              <a:rPr lang="es-ES" sz="2400" dirty="0"/>
              <a:t> alias="</a:t>
            </a:r>
            <a:r>
              <a:rPr lang="es-ES" sz="2400" dirty="0" err="1"/>
              <a:t>LinkedHashMap</a:t>
            </a:r>
            <a:r>
              <a:rPr lang="es-ES" sz="2400" dirty="0"/>
              <a:t>" </a:t>
            </a:r>
            <a:r>
              <a:rPr lang="es-ES" sz="2400" dirty="0" err="1"/>
              <a:t>type</a:t>
            </a:r>
            <a:r>
              <a:rPr lang="es-ES" sz="2400" dirty="0"/>
              <a:t>="</a:t>
            </a:r>
            <a:r>
              <a:rPr lang="es-ES" sz="2400" dirty="0" err="1"/>
              <a:t>java.util.LinkedHashMap</a:t>
            </a:r>
            <a:r>
              <a:rPr lang="es-ES" sz="2400" dirty="0"/>
              <a:t>" /&gt;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typeAlias</a:t>
            </a:r>
            <a:r>
              <a:rPr lang="es-ES" sz="2400" dirty="0"/>
              <a:t> alias="</a:t>
            </a:r>
            <a:r>
              <a:rPr lang="es-ES" sz="2400" dirty="0" err="1"/>
              <a:t>ArrayList</a:t>
            </a:r>
            <a:r>
              <a:rPr lang="es-ES" sz="2400" dirty="0"/>
              <a:t>" </a:t>
            </a:r>
            <a:r>
              <a:rPr lang="es-ES" sz="2400" dirty="0" err="1"/>
              <a:t>type</a:t>
            </a:r>
            <a:r>
              <a:rPr lang="es-ES" sz="2400" dirty="0"/>
              <a:t>="</a:t>
            </a:r>
            <a:r>
              <a:rPr lang="es-ES" sz="2400" dirty="0" err="1"/>
              <a:t>java.util.ArrayList</a:t>
            </a:r>
            <a:r>
              <a:rPr lang="es-ES" sz="2400" dirty="0"/>
              <a:t>" /&gt;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typeAlias</a:t>
            </a:r>
            <a:r>
              <a:rPr lang="es-ES" sz="2400" dirty="0"/>
              <a:t> alias="</a:t>
            </a:r>
            <a:r>
              <a:rPr lang="es-ES" sz="2400" dirty="0" err="1"/>
              <a:t>LinkedList</a:t>
            </a:r>
            <a:r>
              <a:rPr lang="es-ES" sz="2400" dirty="0"/>
              <a:t>" </a:t>
            </a:r>
            <a:r>
              <a:rPr lang="es-ES" sz="2400" dirty="0" err="1"/>
              <a:t>type</a:t>
            </a:r>
            <a:r>
              <a:rPr lang="es-ES" sz="2400" dirty="0"/>
              <a:t>="</a:t>
            </a:r>
            <a:r>
              <a:rPr lang="es-ES" sz="2400" dirty="0" err="1"/>
              <a:t>java.util.LinkedList</a:t>
            </a:r>
            <a:r>
              <a:rPr lang="es-ES" sz="2400" dirty="0"/>
              <a:t>" /&gt;</a:t>
            </a:r>
          </a:p>
          <a:p>
            <a:pPr marL="0" indent="0">
              <a:buNone/>
            </a:pPr>
            <a:r>
              <a:rPr lang="es-ES" sz="2400" dirty="0"/>
              <a:t>        </a:t>
            </a:r>
          </a:p>
          <a:p>
            <a:pPr marL="0" indent="0">
              <a:buNone/>
            </a:pPr>
            <a:r>
              <a:rPr lang="es-ES" sz="2400" dirty="0"/>
              <a:t>        &lt;</a:t>
            </a:r>
            <a:r>
              <a:rPr lang="es-ES" sz="2400" dirty="0" err="1"/>
              <a:t>typeAlias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r>
              <a:rPr lang="es-ES" sz="2400" dirty="0"/>
              <a:t>="</a:t>
            </a:r>
            <a:r>
              <a:rPr lang="es-ES" sz="2400" dirty="0" err="1"/>
              <a:t>com.alumnos.am.bean.UsuarioBean</a:t>
            </a:r>
            <a:r>
              <a:rPr lang="es-ES" sz="2400" dirty="0"/>
              <a:t>" alias="</a:t>
            </a:r>
            <a:r>
              <a:rPr lang="es-ES" sz="2400" dirty="0" err="1"/>
              <a:t>UsuarioBean</a:t>
            </a:r>
            <a:r>
              <a:rPr lang="es-ES" sz="2400" dirty="0"/>
              <a:t>" /&gt;</a:t>
            </a:r>
          </a:p>
          <a:p>
            <a:pPr marL="0" indent="0">
              <a:buNone/>
            </a:pPr>
            <a:r>
              <a:rPr lang="es-ES" sz="2400" dirty="0"/>
              <a:t>    &lt;/</a:t>
            </a:r>
            <a:r>
              <a:rPr lang="es-ES" sz="2400" dirty="0" err="1"/>
              <a:t>typeAliases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&lt;/</a:t>
            </a:r>
            <a:r>
              <a:rPr lang="es-ES" sz="2400" dirty="0" err="1"/>
              <a:t>configuration</a:t>
            </a:r>
            <a:r>
              <a:rPr lang="es-ES" sz="2400" dirty="0"/>
              <a:t>&gt;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6624922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97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El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 donde se programan las sentencias SQL hay que definirlo como un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 de </a:t>
            </a:r>
            <a:r>
              <a:rPr lang="es-ES" sz="2400" b="1" dirty="0" err="1" smtClean="0"/>
              <a:t>myBatis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&lt;?</a:t>
            </a:r>
            <a:r>
              <a:rPr lang="es-ES" sz="2400" dirty="0" err="1"/>
              <a:t>xml</a:t>
            </a:r>
            <a:r>
              <a:rPr lang="es-ES" sz="2400" dirty="0"/>
              <a:t> </a:t>
            </a:r>
            <a:r>
              <a:rPr lang="es-ES" sz="2400" dirty="0" err="1"/>
              <a:t>version</a:t>
            </a:r>
            <a:r>
              <a:rPr lang="es-ES" sz="2400" dirty="0"/>
              <a:t>="1.0" </a:t>
            </a:r>
            <a:r>
              <a:rPr lang="es-ES" sz="2400" dirty="0" err="1"/>
              <a:t>encoding</a:t>
            </a:r>
            <a:r>
              <a:rPr lang="es-ES" sz="2400" dirty="0"/>
              <a:t>="UTF-8" ?&gt;</a:t>
            </a:r>
          </a:p>
          <a:p>
            <a:pPr marL="0" indent="0">
              <a:buNone/>
            </a:pPr>
            <a:r>
              <a:rPr lang="es-ES" sz="2400" dirty="0"/>
              <a:t>&lt;!DOCTYPE </a:t>
            </a:r>
            <a:r>
              <a:rPr lang="es-ES" sz="2400" dirty="0" err="1"/>
              <a:t>mapper</a:t>
            </a:r>
            <a:r>
              <a:rPr lang="es-ES" sz="2400" dirty="0"/>
              <a:t> PUBLIC "-//mybatis.org//DTD </a:t>
            </a:r>
            <a:r>
              <a:rPr lang="es-ES" sz="2400" dirty="0" err="1"/>
              <a:t>Mapper</a:t>
            </a:r>
            <a:r>
              <a:rPr lang="es-ES" sz="2400" dirty="0"/>
              <a:t> 3.0//EN" "http://mybatis.org/</a:t>
            </a:r>
            <a:r>
              <a:rPr lang="es-ES" sz="2400" dirty="0" err="1"/>
              <a:t>dtd</a:t>
            </a:r>
            <a:r>
              <a:rPr lang="es-ES" sz="2400" dirty="0"/>
              <a:t>/mybatis-3-mapper.dtd" &gt;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1848808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98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En el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 lo primero es definir qué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 es el que está usando dicho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.</a:t>
            </a:r>
          </a:p>
          <a:p>
            <a:pPr algn="just"/>
            <a:endParaRPr lang="es-ES" sz="2400" b="1" dirty="0"/>
          </a:p>
          <a:p>
            <a:pPr algn="just"/>
            <a:r>
              <a:rPr lang="es-ES" sz="2400" b="1" dirty="0" smtClean="0"/>
              <a:t>Esta definición viene dada po</a:t>
            </a:r>
            <a:r>
              <a:rPr lang="es-ES" sz="2400" b="1" dirty="0" smtClean="0"/>
              <a:t>r el </a:t>
            </a:r>
            <a:r>
              <a:rPr lang="es-ES" sz="2400" b="1" dirty="0" err="1" smtClean="0"/>
              <a:t>namespace</a:t>
            </a:r>
            <a:r>
              <a:rPr lang="es-ES" sz="2400" b="1" dirty="0" smtClean="0"/>
              <a:t>:</a:t>
            </a:r>
          </a:p>
          <a:p>
            <a:pPr algn="just"/>
            <a:endParaRPr lang="es-ES" sz="2400" b="1" dirty="0"/>
          </a:p>
          <a:p>
            <a:pPr marL="0" indent="0" algn="just">
              <a:buNone/>
            </a:pPr>
            <a:r>
              <a:rPr lang="es-ES" sz="2400" dirty="0"/>
              <a:t>&lt;</a:t>
            </a:r>
            <a:r>
              <a:rPr lang="es-ES" sz="2400" dirty="0" err="1"/>
              <a:t>mapper</a:t>
            </a:r>
            <a:r>
              <a:rPr lang="es-ES" sz="2400" dirty="0"/>
              <a:t> </a:t>
            </a:r>
            <a:r>
              <a:rPr lang="es-ES" sz="2400" dirty="0" err="1"/>
              <a:t>namespace</a:t>
            </a:r>
            <a:r>
              <a:rPr lang="es-ES" sz="2400" dirty="0"/>
              <a:t>="</a:t>
            </a:r>
            <a:r>
              <a:rPr lang="es-ES" sz="2400" dirty="0" err="1"/>
              <a:t>com.alumnos.am.dao.UsuariosMapper</a:t>
            </a:r>
            <a:r>
              <a:rPr lang="es-ES" sz="2400" dirty="0"/>
              <a:t>"&gt;</a:t>
            </a:r>
          </a:p>
          <a:p>
            <a:pPr algn="just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5860201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24800"/>
          </a:xfrm>
          <a:ln w="3175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APLICACIÓN WEB SPRING BOOT</a:t>
            </a:r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356350"/>
            <a:ext cx="7488832" cy="365760"/>
          </a:xfrm>
        </p:spPr>
        <p:txBody>
          <a:bodyPr>
            <a:normAutofit/>
          </a:bodyPr>
          <a:lstStyle/>
          <a:p>
            <a:r>
              <a:rPr lang="es-ES" dirty="0"/>
              <a:t>SPRING BOOT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99</a:t>
            </a:fld>
            <a:endParaRPr lang="es-ES"/>
          </a:p>
        </p:txBody>
      </p:sp>
      <p:pic>
        <p:nvPicPr>
          <p:cNvPr id="2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6719534" y="3725124"/>
            <a:ext cx="4356735" cy="452120"/>
          </a:xfrm>
          <a:prstGeom prst="rect">
            <a:avLst/>
          </a:prstGeom>
          <a:ln/>
        </p:spPr>
      </p:pic>
      <p:cxnSp>
        <p:nvCxnSpPr>
          <p:cNvPr id="27" name="26 Conector recto"/>
          <p:cNvCxnSpPr/>
          <p:nvPr/>
        </p:nvCxnSpPr>
        <p:spPr>
          <a:xfrm>
            <a:off x="467544" y="1189504"/>
            <a:ext cx="820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505" y="44624"/>
            <a:ext cx="1656183" cy="576064"/>
          </a:xfrm>
          <a:prstGeom prst="rect">
            <a:avLst/>
          </a:prstGeom>
          <a:ln/>
        </p:spPr>
      </p:pic>
      <p:pic>
        <p:nvPicPr>
          <p:cNvPr id="11" name="Picture 2" descr="C:\Users\Usuario\Documents\Luis\FP Ciberseguridad\documentación\MINISTERIO DE EDUCACION Y F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95" y="44624"/>
            <a:ext cx="2664295" cy="7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 smtClean="0"/>
              <a:t>En el </a:t>
            </a:r>
            <a:r>
              <a:rPr lang="es-ES" sz="2400" b="1" dirty="0" err="1" smtClean="0"/>
              <a:t>xml</a:t>
            </a:r>
            <a:r>
              <a:rPr lang="es-ES" sz="2400" b="1" dirty="0" smtClean="0"/>
              <a:t>, la parte de la sentencia SQL tiene dos partes:</a:t>
            </a:r>
          </a:p>
          <a:p>
            <a:pPr algn="just"/>
            <a:endParaRPr lang="es-ES" sz="24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2400" b="1" dirty="0" smtClean="0"/>
              <a:t> La sentencia SQL: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s-ES" sz="2400" b="1" dirty="0" smtClean="0"/>
              <a:t> Hay que especificar el id, que es el nombre del método del </a:t>
            </a:r>
            <a:r>
              <a:rPr lang="es-ES" sz="2400" b="1" dirty="0" err="1" smtClean="0"/>
              <a:t>Mapper</a:t>
            </a:r>
            <a:r>
              <a:rPr lang="es-ES" sz="2400" b="1" dirty="0" smtClean="0"/>
              <a:t> (</a:t>
            </a:r>
            <a:r>
              <a:rPr lang="es-ES" sz="2400" b="1" dirty="0" err="1" smtClean="0"/>
              <a:t>dao</a:t>
            </a:r>
            <a:r>
              <a:rPr lang="es-ES" sz="2400" b="1" dirty="0" smtClean="0"/>
              <a:t>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2400" b="1" dirty="0" smtClean="0"/>
              <a:t> El mapeo de resultados: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s-ES" sz="2400" b="1" dirty="0"/>
              <a:t> </a:t>
            </a:r>
            <a:r>
              <a:rPr lang="es-ES" sz="2400" b="1" dirty="0" smtClean="0"/>
              <a:t>Se mapean las columnas SQL con las variables java del </a:t>
            </a:r>
            <a:r>
              <a:rPr lang="es-ES" sz="2400" b="1" dirty="0" err="1" smtClean="0"/>
              <a:t>Bean</a:t>
            </a:r>
            <a:r>
              <a:rPr lang="es-ES" sz="2400" b="1" dirty="0" smtClean="0"/>
              <a:t> donde se guardan.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8986895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08A539F243E143A763043EBC6D22AD" ma:contentTypeVersion="0" ma:contentTypeDescription="Crear nuevo documento." ma:contentTypeScope="" ma:versionID="90bcedfc21aa6002fab32f8c8331d6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88669a25a4819ff64d85379b87075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080ABB-92E2-4D09-AA55-AEED00011A50}"/>
</file>

<file path=customXml/itemProps2.xml><?xml version="1.0" encoding="utf-8"?>
<ds:datastoreItem xmlns:ds="http://schemas.openxmlformats.org/officeDocument/2006/customXml" ds:itemID="{372F4286-EB40-4304-88E5-0EE368EA12F0}"/>
</file>

<file path=customXml/itemProps3.xml><?xml version="1.0" encoding="utf-8"?>
<ds:datastoreItem xmlns:ds="http://schemas.openxmlformats.org/officeDocument/2006/customXml" ds:itemID="{24F823C5-48AA-4211-9844-0309448EC880}"/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1928</TotalTime>
  <Words>3202</Words>
  <Application>Microsoft Office PowerPoint</Application>
  <PresentationFormat>Presentación en pantalla (4:3)</PresentationFormat>
  <Paragraphs>820</Paragraphs>
  <Slides>101</Slides>
  <Notes>100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101</vt:i4>
      </vt:variant>
    </vt:vector>
  </HeadingPairs>
  <TitlesOfParts>
    <vt:vector size="102" baseType="lpstr">
      <vt:lpstr>Horizonte</vt:lpstr>
      <vt:lpstr>Presentación de PowerPoint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APLICACIÓN WEB SPRING BOOT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FORENSE</dc:title>
  <dc:creator>Usuario</dc:creator>
  <cp:lastModifiedBy>Usuario</cp:lastModifiedBy>
  <cp:revision>193</cp:revision>
  <dcterms:created xsi:type="dcterms:W3CDTF">2021-02-19T08:54:18Z</dcterms:created>
  <dcterms:modified xsi:type="dcterms:W3CDTF">2022-11-03T23:15:24Z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0x010100E408A539F243E143A763043EBC6D22AD</vt:lpwstr>
  </property>
</Properties>
</file>