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C4C4C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C4C4C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C4C4C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C4C4C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4C4C4C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07589" y="10475567"/>
            <a:ext cx="254571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4C4C4C"/>
                </a:solidFill>
                <a:latin typeface="Helvetica"/>
                <a:cs typeface="Helvetica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www.studeersnel.nl/nl/document/universiteit-leiden/inleiding-in-de-journalistiek/inleiding-in-de-journalistiek/79715208?utm_campaign=shared-document&amp;utm_source=studocu-document&amp;utm_medium=social_sharing&amp;utm_content=inleiding-in-de-journalistiek" TargetMode="External"/><Relationship Id="rId5" Type="http://schemas.openxmlformats.org/officeDocument/2006/relationships/hyperlink" Target="https://www.studeersnel.nl/nl/course/universiteit-leiden/inleiding-in-de-journalistiek/1255834?utm_campaign=shared-document&amp;utm_source=studocu-document&amp;utm_medium=social_sharing&amp;utm_content=inleiding-in-de-journalistiek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studeersnel.nl/nl?utm_campaign=shared-document&amp;utm_source=studocu-document&amp;utm_medium=social_sharing&amp;utm_content=inleiding-in-de-journalistiek" TargetMode="External"/><Relationship Id="rId3" Type="http://schemas.openxmlformats.org/officeDocument/2006/relationships/image" Target="../media/image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0027" y="889000"/>
            <a:ext cx="5080000" cy="64409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277998" y="2674111"/>
            <a:ext cx="30048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666666"/>
                </a:solidFill>
                <a:latin typeface="Arial"/>
                <a:cs typeface="Arial"/>
                <a:hlinkClick r:id="rId4"/>
              </a:rPr>
              <a:t>Inleiding</a:t>
            </a:r>
            <a:r>
              <a:rPr dirty="0" sz="2000" spc="-55">
                <a:solidFill>
                  <a:srgbClr val="666666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2000">
                <a:solidFill>
                  <a:srgbClr val="666666"/>
                </a:solidFill>
                <a:latin typeface="Arial"/>
                <a:cs typeface="Arial"/>
                <a:hlinkClick r:id="rId4"/>
              </a:rPr>
              <a:t>in</a:t>
            </a:r>
            <a:r>
              <a:rPr dirty="0" sz="2000" spc="-55">
                <a:solidFill>
                  <a:srgbClr val="666666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2000">
                <a:solidFill>
                  <a:srgbClr val="666666"/>
                </a:solidFill>
                <a:latin typeface="Arial"/>
                <a:cs typeface="Arial"/>
                <a:hlinkClick r:id="rId4"/>
              </a:rPr>
              <a:t>de</a:t>
            </a:r>
            <a:r>
              <a:rPr dirty="0" sz="2000" spc="-55">
                <a:solidFill>
                  <a:srgbClr val="666666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2000" spc="-10">
                <a:solidFill>
                  <a:srgbClr val="666666"/>
                </a:solidFill>
                <a:latin typeface="Arial"/>
                <a:cs typeface="Arial"/>
                <a:hlinkClick r:id="rId4"/>
              </a:rPr>
              <a:t>journalistiek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673" y="3557168"/>
            <a:ext cx="374205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B2B2B2"/>
                </a:solidFill>
                <a:latin typeface="Arial"/>
                <a:cs typeface="Arial"/>
                <a:hlinkClick r:id="rId5"/>
              </a:rPr>
              <a:t>Inleiding</a:t>
            </a:r>
            <a:r>
              <a:rPr dirty="0" sz="1400" spc="-10">
                <a:solidFill>
                  <a:srgbClr val="B2B2B2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400">
                <a:solidFill>
                  <a:srgbClr val="B2B2B2"/>
                </a:solidFill>
                <a:latin typeface="Arial"/>
                <a:cs typeface="Arial"/>
                <a:hlinkClick r:id="rId5"/>
              </a:rPr>
              <a:t>in</a:t>
            </a:r>
            <a:r>
              <a:rPr dirty="0" sz="1400" spc="-10">
                <a:solidFill>
                  <a:srgbClr val="B2B2B2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400">
                <a:solidFill>
                  <a:srgbClr val="B2B2B2"/>
                </a:solidFill>
                <a:latin typeface="Arial"/>
                <a:cs typeface="Arial"/>
                <a:hlinkClick r:id="rId5"/>
              </a:rPr>
              <a:t>de</a:t>
            </a:r>
            <a:r>
              <a:rPr dirty="0" sz="1400" spc="-10">
                <a:solidFill>
                  <a:srgbClr val="B2B2B2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400">
                <a:solidFill>
                  <a:srgbClr val="B2B2B2"/>
                </a:solidFill>
                <a:latin typeface="Arial"/>
                <a:cs typeface="Arial"/>
                <a:hlinkClick r:id="rId5"/>
              </a:rPr>
              <a:t>journalistiek</a:t>
            </a:r>
            <a:r>
              <a:rPr dirty="0" sz="1400" spc="-10">
                <a:solidFill>
                  <a:srgbClr val="B2B2B2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400">
                <a:solidFill>
                  <a:srgbClr val="B2B2B2"/>
                </a:solidFill>
                <a:latin typeface="Arial"/>
                <a:cs typeface="Arial"/>
                <a:hlinkClick r:id="rId5"/>
              </a:rPr>
              <a:t>(Universiteit</a:t>
            </a:r>
            <a:r>
              <a:rPr dirty="0" sz="1400" spc="-10">
                <a:solidFill>
                  <a:srgbClr val="B2B2B2"/>
                </a:solidFill>
                <a:latin typeface="Arial"/>
                <a:cs typeface="Arial"/>
                <a:hlinkClick r:id="rId5"/>
              </a:rPr>
              <a:t> Leiden)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27428" y="10315575"/>
            <a:ext cx="390588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solidFill>
                  <a:srgbClr val="4C4C4C"/>
                </a:solidFill>
                <a:latin typeface="Arial"/>
                <a:cs typeface="Arial"/>
              </a:rPr>
              <a:t>Studeersnel </a:t>
            </a:r>
            <a:r>
              <a:rPr dirty="0" sz="800">
                <a:solidFill>
                  <a:srgbClr val="4C4C4C"/>
                </a:solidFill>
                <a:latin typeface="Arial"/>
                <a:cs typeface="Arial"/>
              </a:rPr>
              <a:t>wordt</a:t>
            </a:r>
            <a:r>
              <a:rPr dirty="0" sz="800" spc="-5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C4C4C"/>
                </a:solidFill>
                <a:latin typeface="Arial"/>
                <a:cs typeface="Arial"/>
              </a:rPr>
              <a:t>niet</a:t>
            </a:r>
            <a:r>
              <a:rPr dirty="0" sz="800" spc="-5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C4C4C"/>
                </a:solidFill>
                <a:latin typeface="Arial"/>
                <a:cs typeface="Arial"/>
              </a:rPr>
              <a:t>gesponsord</a:t>
            </a:r>
            <a:r>
              <a:rPr dirty="0" sz="800" spc="-5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C4C4C"/>
                </a:solidFill>
                <a:latin typeface="Arial"/>
                <a:cs typeface="Arial"/>
              </a:rPr>
              <a:t>of</a:t>
            </a:r>
            <a:r>
              <a:rPr dirty="0" sz="800" spc="-5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C4C4C"/>
                </a:solidFill>
                <a:latin typeface="Arial"/>
                <a:cs typeface="Arial"/>
              </a:rPr>
              <a:t>ondersteund</a:t>
            </a:r>
            <a:r>
              <a:rPr dirty="0" sz="800" spc="-5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C4C4C"/>
                </a:solidFill>
                <a:latin typeface="Arial"/>
                <a:cs typeface="Arial"/>
              </a:rPr>
              <a:t>door</a:t>
            </a:r>
            <a:r>
              <a:rPr dirty="0" sz="800" spc="-5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C4C4C"/>
                </a:solidFill>
                <a:latin typeface="Arial"/>
                <a:cs typeface="Arial"/>
              </a:rPr>
              <a:t>een</a:t>
            </a:r>
            <a:r>
              <a:rPr dirty="0" sz="800" spc="-5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C4C4C"/>
                </a:solidFill>
                <a:latin typeface="Arial"/>
                <a:cs typeface="Arial"/>
              </a:rPr>
              <a:t>hogeschool</a:t>
            </a:r>
            <a:r>
              <a:rPr dirty="0" sz="800" spc="-5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dirty="0" sz="800">
                <a:solidFill>
                  <a:srgbClr val="4C4C4C"/>
                </a:solidFill>
                <a:latin typeface="Arial"/>
                <a:cs typeface="Arial"/>
              </a:rPr>
              <a:t>of</a:t>
            </a:r>
            <a:r>
              <a:rPr dirty="0" sz="800" spc="-5">
                <a:solidFill>
                  <a:srgbClr val="4C4C4C"/>
                </a:solidFill>
                <a:latin typeface="Arial"/>
                <a:cs typeface="Arial"/>
              </a:rPr>
              <a:t> </a:t>
            </a:r>
            <a:r>
              <a:rPr dirty="0" sz="800" spc="-10">
                <a:solidFill>
                  <a:srgbClr val="4C4C4C"/>
                </a:solidFill>
                <a:latin typeface="Arial"/>
                <a:cs typeface="Arial"/>
              </a:rPr>
              <a:t>universiteit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9000" y="867422"/>
            <a:ext cx="5774690" cy="8693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2069" indent="-228600">
              <a:lnSpc>
                <a:spcPct val="109800"/>
              </a:lnSpc>
              <a:spcBef>
                <a:spcPts val="100"/>
              </a:spcBef>
              <a:buChar char="-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commerciele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zenders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mislukt: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kijken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via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afstandsbediening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zappen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vanaf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1.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tv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zender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laag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mogelijk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afstandsbediening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 spc="10">
                <a:latin typeface="Arial Narrow"/>
                <a:cs typeface="Arial Narrow"/>
              </a:rPr>
              <a:t>en.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Nieuwe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zender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10">
                <a:latin typeface="Arial Narrow"/>
                <a:cs typeface="Arial Narrow"/>
              </a:rPr>
              <a:t>vaak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achteraan.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Rtl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veronique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campagne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iedereen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4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moesten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ze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>
                <a:latin typeface="Arial Narrow"/>
                <a:cs typeface="Arial Narrow"/>
              </a:rPr>
              <a:t>en,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 Narrow"/>
                <a:cs typeface="Arial Narrow"/>
              </a:rPr>
              <a:t>daarom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zij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succes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gekregen.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 marR="69215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1992: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duaal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bestel.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Toegestaan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commerciele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zenders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vanuit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mogen.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Steeds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meer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komen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er.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Rtl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vanuit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nederland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uitzenden.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74295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2006: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macht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npo.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thuisne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centrale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rol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netcoordinatoren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330">
                <a:latin typeface="Arial Narrow"/>
                <a:cs typeface="Arial Narrow"/>
              </a:rPr>
              <a:t>vanuit</a:t>
            </a:r>
            <a:r>
              <a:rPr dirty="0" sz="1100" spc="2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npo.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Horizontale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programmering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(heel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duidelijk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uitzendschema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vaste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programma’s,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bij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npo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alleen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journaal.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Commerciele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zenders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deden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dit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beter).</a:t>
            </a:r>
            <a:endParaRPr sz="1100">
              <a:latin typeface="Arial Narrow"/>
              <a:cs typeface="Arial Narrow"/>
            </a:endParaRPr>
          </a:p>
          <a:p>
            <a:pPr marL="469900" marR="83820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Tros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populair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breed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publiek,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amusement.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Hebben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geprobeerd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commerciele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zender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vanuit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beginnen.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Bleek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mogen.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Uiteindelijk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toegetreed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tot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publieke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gestel.</a:t>
            </a:r>
            <a:endParaRPr sz="1100">
              <a:latin typeface="Arial Narrow"/>
              <a:cs typeface="Arial Narrow"/>
            </a:endParaRPr>
          </a:p>
          <a:p>
            <a:pPr marL="469900" marR="173990" indent="-228600">
              <a:lnSpc>
                <a:spcPct val="109800"/>
              </a:lnSpc>
              <a:spcBef>
                <a:spcPts val="5"/>
              </a:spcBef>
              <a:buFont typeface="Arial Narrow"/>
              <a:buChar char="-"/>
              <a:tabLst>
                <a:tab pos="469900" algn="l"/>
              </a:tabLst>
            </a:pPr>
            <a:r>
              <a:rPr dirty="0" sz="1100" spc="-85" b="1">
                <a:latin typeface="Arial"/>
                <a:cs typeface="Arial"/>
              </a:rPr>
              <a:t>Vertrossing</a:t>
            </a:r>
            <a:r>
              <a:rPr dirty="0" sz="1100" spc="-85">
                <a:latin typeface="Arial Narrow"/>
                <a:cs typeface="Arial Narrow"/>
              </a:rPr>
              <a:t>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meer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amusement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tv,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tros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invloed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omroepen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omdat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tros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populair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waren.</a:t>
            </a:r>
            <a:endParaRPr sz="1100">
              <a:latin typeface="Arial Narrow"/>
              <a:cs typeface="Arial Narrow"/>
            </a:endParaRPr>
          </a:p>
          <a:p>
            <a:pPr marL="469900" marR="6350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Elke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omroep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eerst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eigen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uitzendavond.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Omdat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tv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hadden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wilden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er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gebruik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maken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gingen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1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avond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kijken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(ivm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zuil)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elke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avond.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Hee</a:t>
            </a:r>
            <a:r>
              <a:rPr dirty="0" sz="1100" spc="505">
                <a:latin typeface="Arial Narrow"/>
                <a:cs typeface="Arial Narrow"/>
              </a:rPr>
              <a:t>昀琀</a:t>
            </a:r>
            <a:r>
              <a:rPr dirty="0" sz="1100" spc="60">
                <a:latin typeface="Arial Narrow"/>
                <a:cs typeface="Arial Narrow"/>
              </a:rPr>
              <a:t>rol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gehad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ontzuiling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NL.</a:t>
            </a:r>
            <a:endParaRPr sz="1100">
              <a:latin typeface="Arial Narrow"/>
              <a:cs typeface="Arial Narrow"/>
            </a:endParaRPr>
          </a:p>
          <a:p>
            <a:pPr marL="469900" marR="5461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Elke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omroep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eigen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kanaal.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Omroepen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bepaalden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zelf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uitgezonden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werd.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Veranderde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2006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dus.</a:t>
            </a:r>
            <a:endParaRPr sz="1100">
              <a:latin typeface="Arial Narrow"/>
              <a:cs typeface="Arial Narrow"/>
            </a:endParaRPr>
          </a:p>
          <a:p>
            <a:pPr marL="469900" marR="508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Thuisne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 spc="60">
                <a:latin typeface="Arial Narrow"/>
                <a:cs typeface="Arial Narrow"/>
              </a:rPr>
              <a:t>enmodel: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elke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omroep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eigen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net,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veranderde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elke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omroep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alles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kon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bepalen.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Npo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stelde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netcoordinator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bepaalde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per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omroep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kwam.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Elke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zender</a:t>
            </a:r>
            <a:endParaRPr sz="1100">
              <a:latin typeface="Arial Narrow"/>
              <a:cs typeface="Arial Narrow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 Narrow"/>
                <a:cs typeface="Arial Narrow"/>
              </a:rPr>
              <a:t>hee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bepaald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pro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>
                <a:latin typeface="Arial Narrow"/>
                <a:cs typeface="Arial Narrow"/>
              </a:rPr>
              <a:t>el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(doelgroep)</a:t>
            </a:r>
            <a:endParaRPr sz="1100">
              <a:latin typeface="Arial Narrow"/>
              <a:cs typeface="Arial Narrow"/>
            </a:endParaRPr>
          </a:p>
          <a:p>
            <a:pPr marL="469900" marR="56261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60">
                <a:latin typeface="Arial Narrow"/>
                <a:cs typeface="Arial Narrow"/>
              </a:rPr>
              <a:t>Omroepen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verloren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macht,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macht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zender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coordinatoren.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Daarom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tegenwoordig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npo1,23,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programma;s.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50">
                <a:latin typeface="Arial Narrow"/>
                <a:cs typeface="Arial Narrow"/>
              </a:rPr>
              <a:t>2008: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mediawet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criterium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toelaten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omroep</a:t>
            </a:r>
            <a:endParaRPr sz="1100">
              <a:latin typeface="Arial Narrow"/>
              <a:cs typeface="Arial Narrow"/>
            </a:endParaRPr>
          </a:p>
          <a:p>
            <a:pPr marL="469900" marR="412750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Representa</a:t>
            </a:r>
            <a:r>
              <a:rPr dirty="0" sz="1100" spc="229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viteitscriterium: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maatschappelijke,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culturele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godsdiens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ge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 spc="-160">
                <a:latin typeface="Arial Narrow"/>
                <a:cs typeface="Arial Narrow"/>
              </a:rPr>
              <a:t>groep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(zie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verzuiling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terug,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groep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nog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vertegenwoordigd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zijn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moet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toevoegen)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60">
                <a:latin typeface="Arial Narrow"/>
                <a:cs typeface="Arial Narrow"/>
              </a:rPr>
              <a:t>Pluriformiteitscriterium: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verscheidenheid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programma-aanbod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vergroten</a:t>
            </a:r>
            <a:endParaRPr sz="1100">
              <a:latin typeface="Arial Narrow"/>
              <a:cs typeface="Arial Narrow"/>
            </a:endParaRPr>
          </a:p>
          <a:p>
            <a:pPr marL="469900" marR="56451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50">
                <a:latin typeface="Arial Narrow"/>
                <a:cs typeface="Arial Narrow"/>
              </a:rPr>
              <a:t>Daarom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verbazend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ongehoord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toegelaten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(net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omroep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zwart,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beide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toegelaten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1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januari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2022)</a:t>
            </a:r>
            <a:endParaRPr sz="1100">
              <a:latin typeface="Arial Narrow"/>
              <a:cs typeface="Arial Narrow"/>
            </a:endParaRPr>
          </a:p>
          <a:p>
            <a:pPr marL="469900" marR="127635" indent="-228600">
              <a:lnSpc>
                <a:spcPct val="109800"/>
              </a:lnSpc>
              <a:spcBef>
                <a:spcPts val="5"/>
              </a:spcBef>
              <a:buChar char="-"/>
              <a:tabLst>
                <a:tab pos="469900" algn="l"/>
              </a:tabLst>
            </a:pPr>
            <a:r>
              <a:rPr dirty="0" sz="1100" spc="50">
                <a:latin typeface="Arial Narrow"/>
                <a:cs typeface="Arial Narrow"/>
              </a:rPr>
              <a:t>Oordeel: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kant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voldoet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ON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eisen,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kant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juist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tegendraadse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invulling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zorgt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ervoor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strijd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zijn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code.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u="sng" sz="1100" spc="2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Geschiedenis</a:t>
            </a:r>
            <a:r>
              <a:rPr dirty="0" u="sng" sz="1100" spc="1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televisienieuws:</a:t>
            </a:r>
            <a:endParaRPr sz="1100">
              <a:latin typeface="Arial Narrow"/>
              <a:cs typeface="Arial Narrow"/>
            </a:endParaRPr>
          </a:p>
          <a:p>
            <a:pPr algn="just" marL="12700" marR="144780">
              <a:lnSpc>
                <a:spcPct val="109800"/>
              </a:lnSpc>
              <a:spcBef>
                <a:spcPts val="800"/>
              </a:spcBef>
            </a:pPr>
            <a:r>
              <a:rPr dirty="0" sz="1100" spc="40">
                <a:latin typeface="Arial Narrow"/>
                <a:cs typeface="Arial Narrow"/>
              </a:rPr>
              <a:t>Radionieuws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na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WO2: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radionieuwsdienst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van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ANP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(organisa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5">
                <a:latin typeface="Arial Narrow"/>
                <a:cs typeface="Arial Narrow"/>
              </a:rPr>
              <a:t>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buiten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publieke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omroep)</a:t>
            </a:r>
            <a:r>
              <a:rPr dirty="0" sz="1100" spc="-520">
                <a:latin typeface="Times New Roman"/>
                <a:cs typeface="Times New Roman"/>
              </a:rPr>
              <a:t> </a:t>
            </a:r>
            <a:r>
              <a:rPr dirty="0" sz="1100" spc="-365">
                <a:latin typeface="Arial Narrow"/>
                <a:cs typeface="Arial Narrow"/>
              </a:rPr>
              <a:t>met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daarnaast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actualiteitenrubrieken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van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omroepen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(via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spreekbuismodel).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ANP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doet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dit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nog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steeds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commerciele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omroepen,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uitzending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door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ANP.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9000" y="883932"/>
            <a:ext cx="5763895" cy="8632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100"/>
              </a:spcBef>
              <a:buChar char="-"/>
              <a:tabLst>
                <a:tab pos="469265" algn="l"/>
              </a:tabLst>
            </a:pPr>
            <a:r>
              <a:rPr dirty="0" sz="1100" spc="-20">
                <a:latin typeface="Arial"/>
                <a:cs typeface="Arial"/>
              </a:rPr>
              <a:t>Dit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radio,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maar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tv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anders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want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was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geen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algemene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nieuwskanaal.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Arial"/>
                <a:cs typeface="Arial"/>
              </a:rPr>
              <a:t>1956: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eerste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70">
                <a:latin typeface="Arial"/>
                <a:cs typeface="Arial"/>
              </a:rPr>
              <a:t>NTS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journaal.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-50">
                <a:latin typeface="Arial"/>
                <a:cs typeface="Arial"/>
              </a:rPr>
              <a:t>Historisch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onderdeel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trailer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nts: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balletstukje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alleen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bij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allereerste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nts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journaal</a:t>
            </a:r>
            <a:endParaRPr sz="1100">
              <a:latin typeface="Arial"/>
              <a:cs typeface="Arial"/>
            </a:endParaRPr>
          </a:p>
          <a:p>
            <a:pPr marL="469900" marR="4445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-55">
                <a:latin typeface="Arial"/>
                <a:cs typeface="Arial"/>
              </a:rPr>
              <a:t>Opvallend: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achtergrondmuziek,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geen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live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geluid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bij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beeld,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geen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introduc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items,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inhoud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afwijkend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hedendaags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nieuws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(frivoler),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geen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presentator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beeld.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12700" marR="332105">
              <a:lnSpc>
                <a:spcPct val="109800"/>
              </a:lnSpc>
            </a:pPr>
            <a:r>
              <a:rPr dirty="0" sz="1100" spc="-65">
                <a:latin typeface="Arial"/>
                <a:cs typeface="Arial"/>
              </a:rPr>
              <a:t>Kenmerken: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geen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presentator,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vermakelijke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presenta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55">
                <a:latin typeface="Arial"/>
                <a:cs typeface="Arial"/>
              </a:rPr>
              <a:t>e,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lichte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onderwerpen,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50">
                <a:latin typeface="Arial"/>
                <a:cs typeface="Arial"/>
              </a:rPr>
              <a:t>jdloze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items,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oud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buitenlands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nieuws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zoals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40">
                <a:latin typeface="Arial"/>
                <a:cs typeface="Arial"/>
              </a:rPr>
              <a:t>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45">
                <a:latin typeface="Arial"/>
                <a:cs typeface="Arial"/>
              </a:rPr>
              <a:t>erenrennen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Pamplona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(half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jaar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na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dato),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geen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poli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25">
                <a:latin typeface="Arial"/>
                <a:cs typeface="Arial"/>
              </a:rPr>
              <a:t>ek.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-90">
                <a:latin typeface="Arial"/>
                <a:cs typeface="Arial"/>
              </a:rPr>
              <a:t>Had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func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men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vertellen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wat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gebeurde,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meer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een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soort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frivool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intermezzo.</a:t>
            </a:r>
            <a:endParaRPr sz="1100">
              <a:latin typeface="Arial"/>
              <a:cs typeface="Arial"/>
            </a:endParaRPr>
          </a:p>
          <a:p>
            <a:pPr marL="469900" marR="69659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-30">
                <a:latin typeface="Arial"/>
                <a:cs typeface="Arial"/>
              </a:rPr>
              <a:t>Lijkt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op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poligoon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journaal,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manier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mensen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naar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bios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lokken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omdat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mensen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verschillende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720">
                <a:latin typeface="Arial"/>
                <a:cs typeface="Arial"/>
              </a:rPr>
              <a:t>昀椀</a:t>
            </a:r>
            <a:r>
              <a:rPr dirty="0" sz="1100" spc="-45">
                <a:latin typeface="Arial"/>
                <a:cs typeface="Arial"/>
              </a:rPr>
              <a:t>lmpjes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kregen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zien.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105">
                <a:latin typeface="Arial"/>
                <a:cs typeface="Arial"/>
              </a:rPr>
              <a:t>Dus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het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had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andere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func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nu</a:t>
            </a:r>
            <a:endParaRPr sz="1100">
              <a:latin typeface="Arial"/>
              <a:cs typeface="Arial"/>
            </a:endParaRPr>
          </a:p>
          <a:p>
            <a:pPr marL="469900" marR="9080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-85">
                <a:latin typeface="Arial"/>
                <a:cs typeface="Arial"/>
              </a:rPr>
              <a:t>Nog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iets: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omroepen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hadden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veel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macht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zaten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wachten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zo’n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nieuwsprogramma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want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waren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bang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voor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ideologische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invloeden.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5">
                <a:latin typeface="Arial"/>
                <a:cs typeface="Arial"/>
              </a:rPr>
              <a:t>Dus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mocht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geen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poli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bod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komen,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want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anders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zouden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10">
                <a:latin typeface="Arial"/>
                <a:cs typeface="Arial"/>
              </a:rPr>
              <a:t>ze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neutraal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kunnen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blijven.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Daarom: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geen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presentator,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zou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5">
                <a:latin typeface="Arial"/>
                <a:cs typeface="Arial"/>
              </a:rPr>
              <a:t>a</a:t>
            </a:r>
            <a:r>
              <a:rPr dirty="0" sz="1100" spc="-495">
                <a:latin typeface="Arial"/>
                <a:cs typeface="Arial"/>
              </a:rPr>
              <a:t>昀戀</a:t>
            </a:r>
            <a:r>
              <a:rPr dirty="0" sz="1100" spc="-55">
                <a:latin typeface="Arial"/>
                <a:cs typeface="Arial"/>
              </a:rPr>
              <a:t>reuk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doen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aan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neutraliteit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programma.</a:t>
            </a:r>
            <a:endParaRPr sz="1100">
              <a:latin typeface="Arial"/>
              <a:cs typeface="Arial"/>
            </a:endParaRPr>
          </a:p>
          <a:p>
            <a:pPr marL="469900" marR="18923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-80">
                <a:latin typeface="Arial"/>
                <a:cs typeface="Arial"/>
              </a:rPr>
              <a:t>Oud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nieuws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had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maken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deels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met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dat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het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uit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maakte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(func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was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nieuws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brengen)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maar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ook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ivm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techniek.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Films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ontwikkelen,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met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boot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vliegtuig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naar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nederland.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“wegens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mist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geen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buitenlands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nieuws”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12700" marR="182245">
              <a:lnSpc>
                <a:spcPct val="109800"/>
              </a:lnSpc>
              <a:spcBef>
                <a:spcPts val="5"/>
              </a:spcBef>
            </a:pPr>
            <a:r>
              <a:rPr dirty="0" sz="1100" spc="-100" b="1">
                <a:latin typeface="Arial"/>
                <a:cs typeface="Arial"/>
              </a:rPr>
              <a:t>Journaalcommissie</a:t>
            </a:r>
            <a:r>
              <a:rPr dirty="0" sz="1100" spc="-100">
                <a:latin typeface="Arial"/>
                <a:cs typeface="Arial"/>
              </a:rPr>
              <a:t>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bepaalde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wat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het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journaal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kwam.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Afgevaardigde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elke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omroep.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Wekelijkse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vergadering.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Reden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die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balletdansers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maar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1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keer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zaten,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christelijke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omroepen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maakten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bezwaar.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75">
                <a:latin typeface="Arial"/>
                <a:cs typeface="Arial"/>
              </a:rPr>
              <a:t>Televisie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nieuwsprogramma’s: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-80">
                <a:latin typeface="Arial"/>
                <a:cs typeface="Arial"/>
              </a:rPr>
              <a:t>Collage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720">
                <a:latin typeface="Arial"/>
                <a:cs typeface="Arial"/>
              </a:rPr>
              <a:t>昀椀</a:t>
            </a:r>
            <a:r>
              <a:rPr dirty="0" sz="1100" spc="-55">
                <a:latin typeface="Arial"/>
                <a:cs typeface="Arial"/>
              </a:rPr>
              <a:t>lms.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Filmmodel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news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reel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model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nl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frankrijk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60">
                <a:latin typeface="Arial"/>
                <a:cs typeface="Arial"/>
              </a:rPr>
              <a:t>Radiomodel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duitsland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engeland</a:t>
            </a:r>
            <a:endParaRPr sz="1100">
              <a:latin typeface="Arial"/>
              <a:cs typeface="Arial"/>
            </a:endParaRPr>
          </a:p>
          <a:p>
            <a:pPr marL="469900" marR="508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-90">
                <a:latin typeface="Arial"/>
                <a:cs typeface="Arial"/>
              </a:rPr>
              <a:t>News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cast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model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vs: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nieuw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programma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maken.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45">
                <a:latin typeface="Arial"/>
                <a:cs typeface="Arial"/>
              </a:rPr>
              <a:t>Je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had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geen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publieke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omroep,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dus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alleen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commercieel.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1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eerste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nieuwsprogrammas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was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camel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news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caravan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(sponsor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door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camel).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5">
                <a:latin typeface="Arial"/>
                <a:cs typeface="Arial"/>
              </a:rPr>
              <a:t>Kwam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ook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nederlandse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televisie.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Werd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gerookt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talkshows.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12700" marR="640080">
              <a:lnSpc>
                <a:spcPct val="109800"/>
              </a:lnSpc>
            </a:pPr>
            <a:r>
              <a:rPr dirty="0" sz="1100" spc="-45">
                <a:latin typeface="Arial"/>
                <a:cs typeface="Arial"/>
              </a:rPr>
              <a:t>Nieuwspresentator: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walter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cronkite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65">
                <a:latin typeface="Arial"/>
                <a:cs typeface="Arial"/>
              </a:rPr>
              <a:t>(CBS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news)-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tv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persoonlijkheid,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verbonden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aan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nieuws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programma.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Typerend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voor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zijn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manier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werken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is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hij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losjes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presenteert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80" b="1">
                <a:latin typeface="Arial"/>
                <a:cs typeface="Arial"/>
              </a:rPr>
              <a:t>Ontwikkelingen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70" b="1">
                <a:latin typeface="Arial"/>
                <a:cs typeface="Arial"/>
              </a:rPr>
              <a:t>jaren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Arial"/>
                <a:cs typeface="Arial"/>
              </a:rPr>
              <a:t>70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-65">
                <a:latin typeface="Arial"/>
                <a:cs typeface="Arial"/>
              </a:rPr>
              <a:t>Vorm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amerikanizering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(cronky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120">
                <a:latin typeface="Arial"/>
                <a:cs typeface="Arial"/>
              </a:rPr>
              <a:t>za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25">
                <a:latin typeface="Arial"/>
                <a:cs typeface="Arial"/>
              </a:rPr>
              <a:t>on)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40">
                <a:latin typeface="Arial"/>
                <a:cs typeface="Arial"/>
              </a:rPr>
              <a:t>Inhoud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wordt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20">
                <a:latin typeface="Arial"/>
                <a:cs typeface="Arial"/>
              </a:rPr>
              <a:t>eker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9000" y="867422"/>
            <a:ext cx="5746115" cy="8604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26034" indent="-228600">
              <a:lnSpc>
                <a:spcPct val="109800"/>
              </a:lnSpc>
              <a:spcBef>
                <a:spcPts val="100"/>
              </a:spcBef>
              <a:buChar char="-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Techniek: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teleprompter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(autocue),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video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(ENG),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satelieten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(eerst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monteren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 spc="65">
                <a:latin typeface="Arial Narrow"/>
                <a:cs typeface="Arial Narrow"/>
              </a:rPr>
              <a:t>lm,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85">
                <a:latin typeface="Arial Narrow"/>
                <a:cs typeface="Arial Narrow"/>
              </a:rPr>
              <a:t>knippen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elkaar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plakken,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banden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transporteren),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computergraphics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 marR="40640">
              <a:lnSpc>
                <a:spcPct val="109800"/>
              </a:lnSpc>
            </a:pPr>
            <a:r>
              <a:rPr dirty="0" sz="1100" spc="10">
                <a:latin typeface="Arial Narrow"/>
                <a:cs typeface="Arial Narrow"/>
              </a:rPr>
              <a:t>Redac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nts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journaal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was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klein,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hadden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kennis.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Jaren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70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kwamen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er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20">
                <a:latin typeface="Arial Narrow"/>
                <a:cs typeface="Arial Narrow"/>
              </a:rPr>
              <a:t>meer</a:t>
            </a:r>
            <a:r>
              <a:rPr dirty="0" sz="1100" spc="18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opleidingen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voor.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Tv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gezien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uitsluitend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amusement,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ek.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83515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1984: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nos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journaal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fred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emmer.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Nos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bleef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vasthouden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idee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neutraliteit: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meningen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of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standpunt.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Totaal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emo</a:t>
            </a:r>
            <a:r>
              <a:rPr dirty="0" sz="1100" spc="190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es,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 Narrow"/>
                <a:cs typeface="Arial Narrow"/>
              </a:rPr>
              <a:t>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jf.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02235">
              <a:lnSpc>
                <a:spcPct val="109800"/>
              </a:lnSpc>
              <a:spcBef>
                <a:spcPts val="5"/>
              </a:spcBef>
            </a:pPr>
            <a:r>
              <a:rPr dirty="0" sz="1100">
                <a:latin typeface="Arial Narrow"/>
                <a:cs typeface="Arial Narrow"/>
              </a:rPr>
              <a:t>Belangrijke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verandering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1989: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 Narrow"/>
                <a:cs typeface="Arial Narrow"/>
              </a:rPr>
              <a:t>RTL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 Narrow"/>
                <a:cs typeface="Arial Narrow"/>
              </a:rPr>
              <a:t>RTL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veronique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journaal.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Jeroen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paauw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eerste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presentator.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55">
                <a:latin typeface="Arial Narrow"/>
                <a:cs typeface="Arial Narrow"/>
              </a:rPr>
              <a:t>6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uur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1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presentator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Half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8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2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presentatoren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30">
                <a:latin typeface="Arial Narrow"/>
                <a:cs typeface="Arial Narrow"/>
              </a:rPr>
              <a:t>Camerawisselingen,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sneller,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etc,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opzichte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nos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journaal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eerst.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Nos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2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presentatoren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geprobeerd,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werkte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niet.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2065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Commerciele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concurren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gtst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1989,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ongekend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nederlandstalige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soap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elke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dag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200">
                <a:latin typeface="Arial Narrow"/>
                <a:cs typeface="Arial Narrow"/>
              </a:rPr>
              <a:t>zelfde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jds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p.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Maar: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wilden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naar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kijken.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gaan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naar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half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8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kijken.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355">
                <a:latin typeface="Arial Narrow"/>
                <a:cs typeface="Arial Narrow"/>
              </a:rPr>
              <a:t>Kos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 spc="10">
                <a:latin typeface="Arial Narrow"/>
                <a:cs typeface="Arial Narrow"/>
              </a:rPr>
              <a:t>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nos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kijkers,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rtl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deed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dit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slim.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5080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Commerciele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concurren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e: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hart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nederland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1995.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kleiner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lokaler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70">
                <a:latin typeface="Arial Narrow"/>
                <a:cs typeface="Arial Narrow"/>
              </a:rPr>
              <a:t>branden,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ontevreden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nederlanders.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Narrow"/>
                <a:cs typeface="Arial Narrow"/>
              </a:rPr>
              <a:t>Nos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journaal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toegankelijker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geworden.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ongebruikelijk.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95250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Waar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neer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komt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allemaal: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factoren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hebben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invloed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nieuwsproduct,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zijn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techniek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(hoe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actueel?),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concurren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e,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organisa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eke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conven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es/gewoontes.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 Narrow"/>
                <a:cs typeface="Arial Narrow"/>
              </a:rPr>
              <a:t>**zoek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voorbeelden**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 Narrow"/>
                <a:cs typeface="Arial Narrow"/>
              </a:rPr>
              <a:t>Nos: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gebeurt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weleens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2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meningen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tegenover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elkaar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zeggen.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03505">
              <a:lnSpc>
                <a:spcPct val="109800"/>
              </a:lnSpc>
            </a:pPr>
            <a:r>
              <a:rPr dirty="0" sz="1100">
                <a:latin typeface="Arial Narrow"/>
                <a:cs typeface="Arial Narrow"/>
              </a:rPr>
              <a:t>Nos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goed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geslagen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vertrouwen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publiek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winnen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(geloofwaardigheid,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viteit):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</a:t>
            </a:r>
            <a:r>
              <a:rPr dirty="0" sz="1100" spc="-50">
                <a:latin typeface="Arial Narrow"/>
                <a:cs typeface="Arial Narrow"/>
              </a:rPr>
              <a:t>琀</a:t>
            </a:r>
            <a:r>
              <a:rPr dirty="0" sz="1100" spc="235">
                <a:latin typeface="Arial Narrow"/>
                <a:cs typeface="Arial Narrow"/>
              </a:rPr>
              <a:t>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populair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programma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geweest.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Digital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news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report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nederland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2023: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nos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scoort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hoogste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met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7,4.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64769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online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lang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bereik.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Nu.nl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lange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grootste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bereik.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Komt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volgend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college,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nu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nos.nl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groter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(2021).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landen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zoiets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nu.nl.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9000" y="883932"/>
            <a:ext cx="5748655" cy="8613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90" b="1">
                <a:solidFill>
                  <a:srgbClr val="4371C4"/>
                </a:solidFill>
                <a:latin typeface="Arial"/>
                <a:cs typeface="Arial"/>
              </a:rPr>
              <a:t>Lecture</a:t>
            </a:r>
            <a:r>
              <a:rPr dirty="0" sz="1100" spc="-30">
                <a:solidFill>
                  <a:srgbClr val="4371C4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4371C4"/>
                </a:solidFill>
                <a:latin typeface="Arial"/>
                <a:cs typeface="Arial"/>
              </a:rPr>
              <a:t>5-</a:t>
            </a:r>
            <a:r>
              <a:rPr dirty="0" sz="1100" spc="-15">
                <a:solidFill>
                  <a:srgbClr val="4371C4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4371C4"/>
                </a:solidFill>
                <a:latin typeface="Arial"/>
                <a:cs typeface="Arial"/>
              </a:rPr>
              <a:t>internet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Deel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1: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6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korte</a:t>
            </a:r>
            <a:r>
              <a:rPr dirty="0" u="sng" sz="110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historie</a:t>
            </a:r>
            <a:endParaRPr sz="1100">
              <a:latin typeface="Arial Narrow"/>
              <a:cs typeface="Arial Narrow"/>
            </a:endParaRPr>
          </a:p>
          <a:p>
            <a:pPr marL="12700" marR="94615">
              <a:lnSpc>
                <a:spcPct val="109800"/>
              </a:lnSpc>
              <a:spcBef>
                <a:spcPts val="800"/>
              </a:spcBef>
            </a:pPr>
            <a:r>
              <a:rPr dirty="0" sz="1100" spc="20">
                <a:latin typeface="Arial Narrow"/>
                <a:cs typeface="Arial Narrow"/>
              </a:rPr>
              <a:t>Welke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eerste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website?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&gt;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Eindhovens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Dagblad.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Waren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paar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redacteuren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die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website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wilden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maken.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Hoofdredacteur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begreep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niet,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redacteuren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zijn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eigen</a:t>
            </a:r>
            <a:endParaRPr sz="1100">
              <a:latin typeface="Arial Narrow"/>
              <a:cs typeface="Arial Narrow"/>
            </a:endParaRPr>
          </a:p>
          <a:p>
            <a:pPr marL="12700" marR="193040">
              <a:lnSpc>
                <a:spcPct val="109800"/>
              </a:lnSpc>
            </a:pPr>
            <a:r>
              <a:rPr dirty="0" sz="1100" spc="55">
                <a:latin typeface="Arial Narrow"/>
                <a:cs typeface="Arial Narrow"/>
              </a:rPr>
              <a:t>ini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ef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website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opze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>
                <a:latin typeface="Arial Narrow"/>
                <a:cs typeface="Arial Narrow"/>
              </a:rPr>
              <a:t>en.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tweede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NRC.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65" b="1">
                <a:latin typeface="Arial"/>
                <a:cs typeface="Arial"/>
              </a:rPr>
              <a:t>1995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65" b="1">
                <a:latin typeface="Arial"/>
                <a:cs typeface="Arial"/>
              </a:rPr>
              <a:t>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80" b="1">
                <a:latin typeface="Arial"/>
                <a:cs typeface="Arial"/>
              </a:rPr>
              <a:t>geboorte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335" b="1">
                <a:latin typeface="Arial"/>
                <a:cs typeface="Arial"/>
              </a:rPr>
              <a:t>internetjournalis</a:t>
            </a:r>
            <a:r>
              <a:rPr dirty="0" sz="1100" spc="-680" b="1">
                <a:latin typeface="Arial"/>
                <a:cs typeface="Arial"/>
              </a:rPr>
              <a:t>琀椀</a:t>
            </a:r>
            <a:r>
              <a:rPr dirty="0" sz="1100" spc="-10" b="1">
                <a:latin typeface="Arial"/>
                <a:cs typeface="Arial"/>
              </a:rPr>
              <a:t>ek</a:t>
            </a:r>
            <a:r>
              <a:rPr dirty="0" sz="1100" spc="-10">
                <a:latin typeface="Arial Narrow"/>
                <a:cs typeface="Arial Narrow"/>
              </a:rPr>
              <a:t>.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opiniebladen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Groene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Amsterdammer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eerste,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1995.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14300">
              <a:lnSpc>
                <a:spcPct val="109800"/>
              </a:lnSpc>
            </a:pPr>
            <a:r>
              <a:rPr dirty="0" sz="1100">
                <a:latin typeface="Arial Narrow"/>
                <a:cs typeface="Arial Narrow"/>
              </a:rPr>
              <a:t>Slide: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website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KPN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redac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hee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allerlei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producten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maakt.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soort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nu.nl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(online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320">
                <a:latin typeface="Arial Narrow"/>
                <a:cs typeface="Arial Narrow"/>
              </a:rPr>
              <a:t>only).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Genaamd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Planet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Internet,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vrij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gebruikelijk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internetproviders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websites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maakten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(portals)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toegang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waren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95">
                <a:latin typeface="Arial Narrow"/>
                <a:cs typeface="Arial Narrow"/>
              </a:rPr>
              <a:t>tot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internet.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PI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was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bijzonder,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hadden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redac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eigen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ar</a:t>
            </a:r>
            <a:r>
              <a:rPr dirty="0" sz="1100" spc="210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kelen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enzo</a:t>
            </a:r>
            <a:r>
              <a:rPr dirty="0" sz="1100" spc="24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maakte.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33020">
              <a:lnSpc>
                <a:spcPct val="109800"/>
              </a:lnSpc>
            </a:pPr>
            <a:r>
              <a:rPr dirty="0" sz="1100" spc="70">
                <a:latin typeface="Arial Narrow"/>
                <a:cs typeface="Arial Narrow"/>
              </a:rPr>
              <a:t>Wat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meest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bezochte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nieuwssite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Nederland?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meestal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jaren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nu.nl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grootste.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NOS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haalt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nu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na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2020.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NOS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bezoek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inconsistent,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hee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maken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sportvideo’s.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360">
                <a:latin typeface="Arial Narrow"/>
                <a:cs typeface="Arial Narrow"/>
              </a:rPr>
              <a:t>ook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inhaalslag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aan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maken.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69850">
              <a:lnSpc>
                <a:spcPct val="109800"/>
              </a:lnSpc>
            </a:pPr>
            <a:r>
              <a:rPr dirty="0" sz="1100" spc="10">
                <a:latin typeface="Arial Narrow"/>
                <a:cs typeface="Arial Narrow"/>
              </a:rPr>
              <a:t>Bijna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nergens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wereld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hier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iets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nu.nl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goed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doet,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landen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vooral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krantgiganten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website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hebben.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algn="just" marL="12700" marR="83185">
              <a:lnSpc>
                <a:spcPct val="109800"/>
              </a:lnSpc>
            </a:pPr>
            <a:r>
              <a:rPr dirty="0" sz="1100" spc="65">
                <a:latin typeface="Arial Narrow"/>
                <a:cs typeface="Arial Narrow"/>
              </a:rPr>
              <a:t>Uit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welk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jaar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nu.nl?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&gt;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1999,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nu.nl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vier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later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internetgeboorte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toen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waren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alle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websites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online.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opmerkelijk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nu.nl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laat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erbij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toch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geslaagd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is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grootste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worden.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Hoe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hebben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gedaan?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55">
                <a:latin typeface="Arial Narrow"/>
                <a:cs typeface="Arial Narrow"/>
              </a:rPr>
              <a:t>Kredo/credo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nu.nl: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laatste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eerst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nu.nl</a:t>
            </a:r>
            <a:endParaRPr sz="1100">
              <a:latin typeface="Arial Narrow"/>
              <a:cs typeface="Arial Narrow"/>
            </a:endParaRPr>
          </a:p>
          <a:p>
            <a:pPr marL="469900" marR="508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Daarin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weken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kranten,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wilden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meteen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publiceren.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Kranten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publiceerden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vaak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pas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na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gedrukt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geleverd,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waren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laat.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NOS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had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zowat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website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staan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(nos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omroep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krijgt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geld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tv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radio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maken,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dus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budget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online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nieuws).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Dus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ging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naar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nu.nl.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nu.nl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concurren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voordeel.</a:t>
            </a:r>
            <a:endParaRPr sz="1100">
              <a:latin typeface="Arial Narrow"/>
              <a:cs typeface="Arial Narrow"/>
            </a:endParaRPr>
          </a:p>
          <a:p>
            <a:pPr marL="469900" marR="698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50">
                <a:latin typeface="Arial Narrow"/>
                <a:cs typeface="Arial Narrow"/>
              </a:rPr>
              <a:t>Nu.nl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eigenlijk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bedacht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jonge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gasten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tu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eindhoven,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eerst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zoekmachine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wilden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maken.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Genaamd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Ilse.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bestonden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zoekmachines,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zoals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yahoo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uit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Amerika.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Google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nog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NL.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Ilse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meest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gebruikte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zoekmachine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NL.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Daar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gooiden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headlines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nu.nl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Dus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via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Ilse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zochten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gingen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nu.nl.</a:t>
            </a:r>
            <a:endParaRPr sz="1100">
              <a:latin typeface="Arial Narrow"/>
              <a:cs typeface="Arial Narrow"/>
            </a:endParaRPr>
          </a:p>
          <a:p>
            <a:pPr marL="469900" marR="3810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65">
                <a:latin typeface="Arial Narrow"/>
                <a:cs typeface="Arial Narrow"/>
              </a:rPr>
              <a:t>Wilden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samenwerken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nos,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middelen.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Ander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pla</a:t>
            </a:r>
            <a:r>
              <a:rPr dirty="0" sz="1100" spc="355">
                <a:latin typeface="Arial Narrow"/>
                <a:cs typeface="Arial Narrow"/>
              </a:rPr>
              <a:t>琀昀</a:t>
            </a:r>
            <a:r>
              <a:rPr dirty="0" sz="1100" spc="90">
                <a:latin typeface="Arial Narrow"/>
                <a:cs typeface="Arial Narrow"/>
              </a:rPr>
              <a:t>orm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pscm/pstm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10">
                <a:latin typeface="Arial Narrow"/>
                <a:cs typeface="Arial Narrow"/>
              </a:rPr>
              <a:t>zag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2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>
                <a:latin typeface="Arial Narrow"/>
                <a:cs typeface="Arial Narrow"/>
              </a:rPr>
              <a:t>en,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toen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zijn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zelf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begonnen.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490855">
              <a:lnSpc>
                <a:spcPct val="109800"/>
              </a:lnSpc>
              <a:spcBef>
                <a:spcPts val="5"/>
              </a:spcBef>
            </a:pPr>
            <a:r>
              <a:rPr dirty="0" sz="1100" spc="50">
                <a:latin typeface="Arial Narrow"/>
                <a:cs typeface="Arial Narrow"/>
              </a:rPr>
              <a:t>2001: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en.nl.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gemaakt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pscm/pstm-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domeinnaam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was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iemand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anders.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4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maanden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na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startdatum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gestopt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en.nl,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pscm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geloof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erin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rendabel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zou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worden.</a:t>
            </a:r>
            <a:endParaRPr sz="1100">
              <a:latin typeface="Arial Narrow"/>
              <a:cs typeface="Arial Narrow"/>
            </a:endParaRPr>
          </a:p>
          <a:p>
            <a:pPr marL="12700" marR="278130">
              <a:lnSpc>
                <a:spcPct val="109800"/>
              </a:lnSpc>
              <a:spcBef>
                <a:spcPts val="800"/>
              </a:spcBef>
            </a:pPr>
            <a:r>
              <a:rPr dirty="0" sz="1100" spc="10">
                <a:latin typeface="Arial Narrow"/>
                <a:cs typeface="Arial Narrow"/>
              </a:rPr>
              <a:t>Slide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gra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 spc="10">
                <a:latin typeface="Arial Narrow"/>
                <a:cs typeface="Arial Narrow"/>
              </a:rPr>
              <a:t>ek: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rond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2000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vertrouwen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internet,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daarna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internetbubbel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doorgeprikt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170">
                <a:latin typeface="Arial Narrow"/>
                <a:cs typeface="Arial Narrow"/>
              </a:rPr>
              <a:t>昀氀</a:t>
            </a:r>
            <a:r>
              <a:rPr dirty="0" sz="1100">
                <a:latin typeface="Arial Narrow"/>
                <a:cs typeface="Arial Narrow"/>
              </a:rPr>
              <a:t>inke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daling.</a:t>
            </a:r>
            <a:endParaRPr sz="11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9000" y="867422"/>
            <a:ext cx="5704840" cy="862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7325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internetsites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werden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teleteksten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gemaakt.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Toen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rond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9/11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gezegd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internet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toch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wel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handig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ek.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massaal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online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gevolgd.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89535">
              <a:lnSpc>
                <a:spcPct val="109800"/>
              </a:lnSpc>
            </a:pPr>
            <a:r>
              <a:rPr dirty="0" sz="1100" spc="20">
                <a:latin typeface="Arial Narrow"/>
                <a:cs typeface="Arial Narrow"/>
              </a:rPr>
              <a:t>Shovelware: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content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ene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medium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doorschuiven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andere,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dus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bijvoorbeeld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uit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krant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op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internet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ze</a:t>
            </a:r>
            <a:r>
              <a:rPr dirty="0" sz="1100" spc="415">
                <a:latin typeface="Arial Narrow"/>
                <a:cs typeface="Arial Narrow"/>
              </a:rPr>
              <a:t>琀琀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(“in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druk”).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vaak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omgegaan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innova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hoe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kun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10">
                <a:latin typeface="Arial Narrow"/>
                <a:cs typeface="Arial Narrow"/>
              </a:rPr>
              <a:t>bestaande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product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nieuwe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manier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verpakken?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45">
                <a:latin typeface="Arial Narrow"/>
                <a:cs typeface="Arial Narrow"/>
              </a:rPr>
              <a:t>Fenomeen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marshall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mcluhan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aangekaart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horseless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carriage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syndrome</a:t>
            </a:r>
            <a:endParaRPr sz="1100">
              <a:latin typeface="Arial Narrow"/>
              <a:cs typeface="Arial Narrow"/>
            </a:endParaRPr>
          </a:p>
          <a:p>
            <a:pPr marL="469900" marR="20637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100">
                <a:latin typeface="Arial Narrow"/>
                <a:cs typeface="Arial Narrow"/>
              </a:rPr>
              <a:t>“we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drive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into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future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using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only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our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rearview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mirror”-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marshall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mcluhan.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Dit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is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vergelijkbaar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redac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hoe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kunnen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hebben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nieuwe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265">
                <a:latin typeface="Arial Narrow"/>
                <a:cs typeface="Arial Narrow"/>
              </a:rPr>
              <a:t>manier</a:t>
            </a:r>
            <a:r>
              <a:rPr dirty="0" sz="1100" spc="2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inze</a:t>
            </a:r>
            <a:r>
              <a:rPr dirty="0" sz="1100" spc="415">
                <a:latin typeface="Arial Narrow"/>
                <a:cs typeface="Arial Narrow"/>
              </a:rPr>
              <a:t>琀琀</a:t>
            </a:r>
            <a:r>
              <a:rPr dirty="0" sz="1100" spc="-25">
                <a:latin typeface="Arial Narrow"/>
                <a:cs typeface="Arial Narrow"/>
              </a:rPr>
              <a:t>en?</a:t>
            </a:r>
            <a:endParaRPr sz="1100">
              <a:latin typeface="Arial Narrow"/>
              <a:cs typeface="Arial Narrow"/>
            </a:endParaRPr>
          </a:p>
          <a:p>
            <a:pPr marL="469900" marR="1841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80">
                <a:latin typeface="Arial Narrow"/>
                <a:cs typeface="Arial Narrow"/>
              </a:rPr>
              <a:t>Wordt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aangekaart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defensieve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innova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ecultuur: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innova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105">
                <a:latin typeface="Arial Narrow"/>
                <a:cs typeface="Arial Narrow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defensief/behoudend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omdat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bang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bent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uit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markt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gedrukt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wordt.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Twee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strategieën: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1=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kill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them,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nieuwe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dingen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echt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uit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markt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drukken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(en.nl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nu.nl).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2=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joint</a:t>
            </a:r>
            <a:r>
              <a:rPr dirty="0" sz="1100" spc="2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them,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meedoen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vanuit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behoudende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posi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voorzich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g.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Narrow"/>
                <a:cs typeface="Arial Narrow"/>
              </a:rPr>
              <a:t>Deel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2: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verdienmodellen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internetjournalis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ek</a:t>
            </a:r>
            <a:endParaRPr sz="1100">
              <a:latin typeface="Arial Narrow"/>
              <a:cs typeface="Arial Narrow"/>
            </a:endParaRPr>
          </a:p>
          <a:p>
            <a:pPr marL="12700" marR="5080">
              <a:lnSpc>
                <a:spcPct val="109800"/>
              </a:lnSpc>
              <a:spcBef>
                <a:spcPts val="805"/>
              </a:spcBef>
            </a:pPr>
            <a:r>
              <a:rPr dirty="0" sz="1100">
                <a:latin typeface="Arial Narrow"/>
                <a:cs typeface="Arial Narrow"/>
              </a:rPr>
              <a:t>Een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groot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probleem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internetjournalis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het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verdienen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geld.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Verdienmodel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200">
                <a:latin typeface="Arial Narrow"/>
                <a:cs typeface="Arial Narrow"/>
              </a:rPr>
              <a:t>kranten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was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oudsher: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adverten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70">
                <a:latin typeface="Arial Narrow"/>
                <a:cs typeface="Arial Narrow"/>
              </a:rPr>
              <a:t>emarkt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(adverteerders)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afzetmarkt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(abonnees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losse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verkoop).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50">
                <a:latin typeface="Arial Narrow"/>
                <a:cs typeface="Arial Narrow"/>
              </a:rPr>
              <a:t>Inkomsten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online: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adverteerders</a:t>
            </a:r>
            <a:endParaRPr sz="1100">
              <a:latin typeface="Arial Narrow"/>
              <a:cs typeface="Arial Narrow"/>
            </a:endParaRPr>
          </a:p>
          <a:p>
            <a:pPr algn="just"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Heel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adverten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egeld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verdwenen,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komt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terecht.</a:t>
            </a:r>
            <a:endParaRPr sz="1100">
              <a:latin typeface="Arial Narrow"/>
              <a:cs typeface="Arial Narrow"/>
            </a:endParaRPr>
          </a:p>
          <a:p>
            <a:pPr algn="just" marL="469900" marR="825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Zie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 spc="60">
                <a:latin typeface="Arial Narrow"/>
                <a:cs typeface="Arial Narrow"/>
              </a:rPr>
              <a:t>guur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slides: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verdeling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adverten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5">
                <a:latin typeface="Arial Narrow"/>
                <a:cs typeface="Arial Narrow"/>
              </a:rPr>
              <a:t>ebestedingen.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Televisie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enorm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gaan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groeien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90">
                <a:latin typeface="Arial Narrow"/>
                <a:cs typeface="Arial Narrow"/>
              </a:rPr>
              <a:t>door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commerciële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tv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zenders.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Radio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groeide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nog.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Internet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vanaf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2006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eerst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gemeten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(niet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daarvoor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0),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neemt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gigan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sch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toe.</a:t>
            </a:r>
            <a:endParaRPr sz="1100">
              <a:latin typeface="Arial Narrow"/>
              <a:cs typeface="Arial Narrow"/>
            </a:endParaRPr>
          </a:p>
          <a:p>
            <a:pPr marL="469900" marR="7112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Zie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 spc="55">
                <a:latin typeface="Arial Narrow"/>
                <a:cs typeface="Arial Narrow"/>
              </a:rPr>
              <a:t>guur: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amerikaanse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kranten.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Adverten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einkomsten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papieren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krant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blij</a:t>
            </a:r>
            <a:r>
              <a:rPr dirty="0" sz="1100" spc="385">
                <a:latin typeface="Arial Narrow"/>
                <a:cs typeface="Arial Narrow"/>
              </a:rPr>
              <a:t>昀</a:t>
            </a:r>
            <a:r>
              <a:rPr dirty="0" sz="1100" spc="-1100">
                <a:latin typeface="Arial Narrow"/>
                <a:cs typeface="Arial Narrow"/>
              </a:rPr>
              <a:t>琀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algemeen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 Narrow"/>
                <a:cs typeface="Arial Narrow"/>
              </a:rPr>
              <a:t>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5">
                <a:latin typeface="Arial Narrow"/>
                <a:cs typeface="Arial Narrow"/>
              </a:rPr>
              <a:t>jgen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95">
                <a:latin typeface="Arial Narrow"/>
                <a:cs typeface="Arial Narrow"/>
              </a:rPr>
              <a:t>tot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2005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daarna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ineens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mega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Arial Narrow"/>
                <a:cs typeface="Arial Narrow"/>
              </a:rPr>
              <a:t>gezakt.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Klein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beetje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gecompenseert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digitale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inkomsten.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Meeste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adverteerders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willen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adverteren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willen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Google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Facebook.</a:t>
            </a:r>
            <a:endParaRPr sz="1100">
              <a:latin typeface="Arial Narrow"/>
              <a:cs typeface="Arial Narrow"/>
            </a:endParaRPr>
          </a:p>
          <a:p>
            <a:pPr marL="469900" marR="13779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amerika: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3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bedrijven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hebben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2/3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adverten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70">
                <a:latin typeface="Arial Narrow"/>
                <a:cs typeface="Arial Narrow"/>
              </a:rPr>
              <a:t>emarkt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handen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(google,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60">
                <a:latin typeface="Arial Narrow"/>
                <a:cs typeface="Arial Narrow"/>
              </a:rPr>
              <a:t>facebook,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amazon).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55">
                <a:latin typeface="Arial Narrow"/>
                <a:cs typeface="Arial Narrow"/>
              </a:rPr>
              <a:t>Andere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dingen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meespelen: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verdwenen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inkomsten</a:t>
            </a:r>
            <a:endParaRPr sz="1100">
              <a:latin typeface="Arial Narrow"/>
              <a:cs typeface="Arial Narrow"/>
            </a:endParaRPr>
          </a:p>
          <a:p>
            <a:pPr marL="469900" marR="398145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 spc="45">
                <a:latin typeface="Arial Narrow"/>
                <a:cs typeface="Arial Narrow"/>
              </a:rPr>
              <a:t>Rubrieksadverten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kleine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adverten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iedereen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insturen,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gaat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280">
                <a:latin typeface="Arial Narrow"/>
                <a:cs typeface="Arial Narrow"/>
              </a:rPr>
              <a:t>allemaal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via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marktplaats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nu.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Rubriek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omdat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opgedeeld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rubrieken.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10">
                <a:latin typeface="Arial Narrow"/>
                <a:cs typeface="Arial Narrow"/>
              </a:rPr>
              <a:t>Vacatures: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nu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via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monsterboard.nl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linkedin.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45">
                <a:latin typeface="Arial Narrow"/>
                <a:cs typeface="Arial Narrow"/>
              </a:rPr>
              <a:t>Huisadverten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nu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via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funda.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Da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ng: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nu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via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dingen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0">
                <a:latin typeface="Arial Narrow"/>
                <a:cs typeface="Arial Narrow"/>
              </a:rPr>
              <a:t>nder.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55">
                <a:latin typeface="Arial Narrow"/>
                <a:cs typeface="Arial Narrow"/>
              </a:rPr>
              <a:t>Andere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dingen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meespelen: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lagere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tarieven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9000" y="867422"/>
            <a:ext cx="5763895" cy="8528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112395" indent="-228600">
              <a:lnSpc>
                <a:spcPct val="109800"/>
              </a:lnSpc>
              <a:spcBef>
                <a:spcPts val="100"/>
              </a:spcBef>
              <a:buChar char="-"/>
              <a:tabLst>
                <a:tab pos="469900" algn="l"/>
              </a:tabLst>
            </a:pPr>
            <a:r>
              <a:rPr dirty="0" sz="1100" spc="55">
                <a:latin typeface="Arial Narrow"/>
                <a:cs typeface="Arial Narrow"/>
              </a:rPr>
              <a:t>Adverteren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internet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goedkoop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vergeleken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adverteren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Vroeger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beargumenteerd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adverten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zouden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lezen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65">
                <a:latin typeface="Arial Narrow"/>
                <a:cs typeface="Arial Narrow"/>
              </a:rPr>
              <a:t>waardoor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prijs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omhoog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kon.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realiteit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zelfs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daar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voor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hadden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wilden.</a:t>
            </a:r>
            <a:endParaRPr sz="1100">
              <a:latin typeface="Arial Narrow"/>
              <a:cs typeface="Arial Narrow"/>
            </a:endParaRPr>
          </a:p>
          <a:p>
            <a:pPr marL="469900" marR="10922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50">
                <a:latin typeface="Arial Narrow"/>
                <a:cs typeface="Arial Narrow"/>
              </a:rPr>
              <a:t>Voorbeeld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eye-</a:t>
            </a:r>
            <a:r>
              <a:rPr dirty="0" sz="1100" spc="45">
                <a:latin typeface="Arial Narrow"/>
                <a:cs typeface="Arial Narrow"/>
              </a:rPr>
              <a:t>tracking: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kijken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vaak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naar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meest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opvallende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dingen.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Mensen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vaak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doelgericht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website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toe.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komen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adverten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kijken.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Bij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website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kent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lay-</a:t>
            </a:r>
            <a:r>
              <a:rPr dirty="0" sz="1100" spc="85">
                <a:latin typeface="Arial Narrow"/>
                <a:cs typeface="Arial Narrow"/>
              </a:rPr>
              <a:t>out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waar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kijken/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4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kijken.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Mensen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klikken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zelden.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Daarom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zijn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tarieven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laag.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55">
                <a:latin typeface="Arial Narrow"/>
                <a:cs typeface="Arial Narrow"/>
              </a:rPr>
              <a:t>Andere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dingen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meespelen: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adblockers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30">
                <a:latin typeface="Arial Narrow"/>
                <a:cs typeface="Arial Narrow"/>
              </a:rPr>
              <a:t>Dan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verdienen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nieuwssites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helemaal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meer.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Narrow"/>
                <a:cs typeface="Arial Narrow"/>
              </a:rPr>
              <a:t>Alles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elkaar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zorgt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dit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kapot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verdienmodel.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Dus;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hoe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manier?</a:t>
            </a:r>
            <a:endParaRPr sz="1100">
              <a:latin typeface="Arial Narrow"/>
              <a:cs typeface="Arial Narrow"/>
            </a:endParaRPr>
          </a:p>
          <a:p>
            <a:pPr marL="469900" marR="47625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Clickbait: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sensa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onele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koppen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95">
                <a:latin typeface="Arial Narrow"/>
                <a:cs typeface="Arial Narrow"/>
              </a:rPr>
              <a:t>om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verleiden.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Koppen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beloven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content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waar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maakt.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Wordt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nieuwsmedia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soms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gezegd,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volgens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docent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onjuist.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Alleen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sprake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inhoud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overeenkomt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tel.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95">
                <a:latin typeface="Arial Narrow"/>
                <a:cs typeface="Arial Narrow"/>
              </a:rPr>
              <a:t>“Upworthy”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=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45">
                <a:latin typeface="Arial Narrow"/>
                <a:cs typeface="Arial Narrow"/>
              </a:rPr>
              <a:t>voorbeeld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uit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Amerika.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Clickbait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zin: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2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delen,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verhaaltje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delen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belo</a:t>
            </a:r>
            <a:r>
              <a:rPr dirty="0" sz="1100" spc="270">
                <a:latin typeface="Arial Narrow"/>
                <a:cs typeface="Arial Narrow"/>
              </a:rPr>
              <a:t>昀琀</a:t>
            </a:r>
            <a:r>
              <a:rPr dirty="0" sz="1100" spc="20">
                <a:latin typeface="Arial Narrow"/>
                <a:cs typeface="Arial Narrow"/>
              </a:rPr>
              <a:t>e.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Formule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bedacht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door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upworthy.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Clickbait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websites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</a:t>
            </a:r>
            <a:r>
              <a:rPr dirty="0" sz="1100" spc="285">
                <a:latin typeface="Arial Narrow"/>
                <a:cs typeface="Arial Narrow"/>
              </a:rPr>
              <a:t>昀昀</a:t>
            </a:r>
            <a:r>
              <a:rPr dirty="0" sz="1100" spc="55">
                <a:latin typeface="Arial Narrow"/>
                <a:cs typeface="Arial Narrow"/>
              </a:rPr>
              <a:t>ect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gehad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nieuwsmedia.</a:t>
            </a:r>
            <a:endParaRPr sz="1100">
              <a:latin typeface="Arial Narrow"/>
              <a:cs typeface="Arial Narrow"/>
            </a:endParaRPr>
          </a:p>
          <a:p>
            <a:pPr marL="469900" marR="4635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Buzzfeed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zelfde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genre.</a:t>
            </a:r>
            <a:r>
              <a:rPr dirty="0" sz="1100" spc="3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Oprichter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wilde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weten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wanneer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iets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viraal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gaat: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onderzoekslab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erachter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komen.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Buzzfeed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staat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bekend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cles.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Nooit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rond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getal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 Narrow"/>
                <a:cs typeface="Arial Narrow"/>
              </a:rPr>
              <a:t>gebruiken,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klikken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minder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snel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(ongeloofwaardig)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correspondent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past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deze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regels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toe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85" b="1">
                <a:latin typeface="Arial"/>
                <a:cs typeface="Arial"/>
              </a:rPr>
              <a:t>nieuwsgierigheid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Arial"/>
                <a:cs typeface="Arial"/>
              </a:rPr>
              <a:t>te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Arial"/>
                <a:cs typeface="Arial"/>
              </a:rPr>
              <a:t>wekken</a:t>
            </a:r>
            <a:r>
              <a:rPr dirty="0" sz="1100" spc="-10">
                <a:latin typeface="Arial Narrow"/>
                <a:cs typeface="Arial Narrow"/>
              </a:rPr>
              <a:t>.</a:t>
            </a:r>
            <a:endParaRPr sz="1100">
              <a:latin typeface="Arial Narrow"/>
              <a:cs typeface="Arial Narrow"/>
            </a:endParaRPr>
          </a:p>
          <a:p>
            <a:pPr marL="469900" marR="452120" indent="-228600">
              <a:lnSpc>
                <a:spcPct val="109800"/>
              </a:lnSpc>
              <a:spcBef>
                <a:spcPts val="5"/>
              </a:spcBef>
              <a:buChar char="-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Buzzfeed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clickbait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website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waar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adverten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staan.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Die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verdienen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geld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aan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branded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content,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dus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gesponsord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bedrijf.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(10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ijssmaken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die..)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 marR="200025">
              <a:lnSpc>
                <a:spcPct val="109800"/>
              </a:lnSpc>
            </a:pPr>
            <a:r>
              <a:rPr dirty="0" sz="1100" spc="60">
                <a:latin typeface="Arial Narrow"/>
                <a:cs typeface="Arial Narrow"/>
              </a:rPr>
              <a:t>Nieuwe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reclamevorm: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na</a:t>
            </a:r>
            <a:r>
              <a:rPr dirty="0" sz="1100" spc="229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ve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adver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sement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(ziet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eruit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normale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berichten),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sponsored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400">
                <a:latin typeface="Arial Narrow"/>
                <a:cs typeface="Arial Narrow"/>
              </a:rPr>
              <a:t>content,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branded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journalism,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content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marke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ng.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Gaat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allemaal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hetzelfde: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gesponsorde</a:t>
            </a:r>
            <a:r>
              <a:rPr dirty="0" sz="1100" spc="500">
                <a:latin typeface="Times New Roman"/>
                <a:cs typeface="Times New Roman"/>
              </a:rPr>
              <a:t>  </a:t>
            </a:r>
            <a:r>
              <a:rPr dirty="0" sz="1100" spc="55">
                <a:latin typeface="Arial Narrow"/>
                <a:cs typeface="Arial Narrow"/>
              </a:rPr>
              <a:t>berichten.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Door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verschillende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verschillende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termen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gebruikt,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daarom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voor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lezer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duidelijk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adverten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gaat.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20">
                <a:latin typeface="Arial Narrow"/>
                <a:cs typeface="Arial Narrow"/>
              </a:rPr>
              <a:t>Economische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waarde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online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inferieur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product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normaal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product?</a:t>
            </a:r>
            <a:endParaRPr sz="1100">
              <a:latin typeface="Arial Narrow"/>
              <a:cs typeface="Arial Narrow"/>
            </a:endParaRPr>
          </a:p>
          <a:p>
            <a:pPr algn="just"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60">
                <a:latin typeface="Arial Narrow"/>
                <a:cs typeface="Arial Narrow"/>
              </a:rPr>
              <a:t>Normale: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geld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verdienen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geld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uitgeven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(vb=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mooie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kleding)</a:t>
            </a:r>
            <a:endParaRPr sz="1100">
              <a:latin typeface="Arial Narrow"/>
              <a:cs typeface="Arial Narrow"/>
            </a:endParaRPr>
          </a:p>
          <a:p>
            <a:pPr algn="just"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55">
                <a:latin typeface="Arial Narrow"/>
                <a:cs typeface="Arial Narrow"/>
              </a:rPr>
              <a:t>Inferieur: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minder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geld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uitgeven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verdient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(vb=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namaak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product)</a:t>
            </a:r>
            <a:endParaRPr sz="1100">
              <a:latin typeface="Arial Narrow"/>
              <a:cs typeface="Arial Narrow"/>
            </a:endParaRPr>
          </a:p>
          <a:p>
            <a:pPr algn="just" marL="469900" marR="15748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110">
                <a:latin typeface="Arial Narrow"/>
                <a:cs typeface="Arial Narrow"/>
              </a:rPr>
              <a:t>Met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Krant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oudsher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normaal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product: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geld=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sneller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abonnement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nemen.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internet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gold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Online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gezien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inferieur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product.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48590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2010: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new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york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mes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gingen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betalen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hun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kelen=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paywall.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2010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390">
                <a:latin typeface="Arial Narrow"/>
                <a:cs typeface="Arial Narrow"/>
              </a:rPr>
              <a:t>door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economist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uitgekozen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tot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year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paywall.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Velen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volgden.</a:t>
            </a:r>
            <a:endParaRPr sz="11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9000" y="867422"/>
            <a:ext cx="5774055" cy="87122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229"/>
              </a:spcBef>
              <a:buChar char="-"/>
              <a:tabLst>
                <a:tab pos="469265" algn="l"/>
              </a:tabLst>
            </a:pPr>
            <a:r>
              <a:rPr dirty="0" sz="1100" spc="75">
                <a:latin typeface="Arial Narrow"/>
                <a:cs typeface="Arial Narrow"/>
              </a:rPr>
              <a:t>Metered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paywall: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beperkte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hoeveelheid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s,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daarna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betalen.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Gebruikt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new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york</a:t>
            </a:r>
            <a:endParaRPr sz="1100">
              <a:latin typeface="Arial Narrow"/>
              <a:cs typeface="Arial Narrow"/>
            </a:endParaRPr>
          </a:p>
          <a:p>
            <a:pPr marL="469900" marR="103505">
              <a:lnSpc>
                <a:spcPct val="109800"/>
              </a:lnSpc>
            </a:pP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mes,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20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kelen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per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maand.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Idee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bereik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groot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houdt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vaste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00">
                <a:latin typeface="Arial Narrow"/>
                <a:cs typeface="Arial Narrow"/>
              </a:rPr>
              <a:t>fans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wil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laten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betalen.</a:t>
            </a:r>
            <a:endParaRPr sz="1100">
              <a:latin typeface="Arial Narrow"/>
              <a:cs typeface="Arial Narrow"/>
            </a:endParaRPr>
          </a:p>
          <a:p>
            <a:pPr marL="469900" marR="249554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In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2020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7,5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miljoen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abonnees,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dus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voorbeeld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gezien.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Voordelen: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interna</a:t>
            </a:r>
            <a:r>
              <a:rPr dirty="0" sz="1100" spc="210">
                <a:latin typeface="Arial Narrow"/>
                <a:cs typeface="Arial Narrow"/>
              </a:rPr>
              <a:t>琀椀</a:t>
            </a:r>
            <a:r>
              <a:rPr dirty="0" sz="1100" spc="-285">
                <a:latin typeface="Arial Narrow"/>
                <a:cs typeface="Arial Narrow"/>
              </a:rPr>
              <a:t>onaal,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engels,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vrij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bekend.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NL: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NRC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metered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paywall.</a:t>
            </a:r>
            <a:endParaRPr sz="1100">
              <a:latin typeface="Arial Narrow"/>
              <a:cs typeface="Arial Narrow"/>
            </a:endParaRPr>
          </a:p>
          <a:p>
            <a:pPr marL="469900" marR="45402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55">
                <a:latin typeface="Arial Narrow"/>
                <a:cs typeface="Arial Narrow"/>
              </a:rPr>
              <a:t>Andere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variant-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freemium,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deel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website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s,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ander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deel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betaald.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Vaak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zijn</a:t>
            </a:r>
            <a:r>
              <a:rPr dirty="0" sz="1100" spc="500">
                <a:latin typeface="Times New Roman"/>
                <a:cs typeface="Times New Roman"/>
              </a:rPr>
              <a:t>  </a:t>
            </a:r>
            <a:r>
              <a:rPr dirty="0" sz="1100" spc="-350">
                <a:latin typeface="Arial Narrow"/>
                <a:cs typeface="Arial Narrow"/>
              </a:rPr>
              <a:t>korte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nieuwsberichten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s.</a:t>
            </a:r>
            <a:endParaRPr sz="1100">
              <a:latin typeface="Arial Narrow"/>
              <a:cs typeface="Arial Narrow"/>
            </a:endParaRPr>
          </a:p>
          <a:p>
            <a:pPr marL="469900" marR="9080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55">
                <a:latin typeface="Arial Narrow"/>
                <a:cs typeface="Arial Narrow"/>
              </a:rPr>
              <a:t>Andere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variant: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micropayments-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iTunes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model.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Bioblendel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voorbeeld.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Idee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mensen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krant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willen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kopen,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alleen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betalen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interessant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vinden.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Bij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iTunes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1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liedje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kopen.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Werkte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goed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hadden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gehoopt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Blendle.</a:t>
            </a:r>
            <a:endParaRPr sz="1100">
              <a:latin typeface="Arial Narrow"/>
              <a:cs typeface="Arial Narrow"/>
            </a:endParaRPr>
          </a:p>
          <a:p>
            <a:pPr marL="469900" marR="18288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55">
                <a:latin typeface="Arial Narrow"/>
                <a:cs typeface="Arial Narrow"/>
              </a:rPr>
              <a:t>Andere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variant: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all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you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can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read-spo</a:t>
            </a:r>
            <a:r>
              <a:rPr dirty="0" sz="1100" spc="200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fy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model.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Voorbeeld=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topics,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 Narrow"/>
                <a:cs typeface="Arial Narrow"/>
              </a:rPr>
              <a:t>DPG.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Abonnement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480">
                <a:latin typeface="Arial Narrow"/>
                <a:cs typeface="Arial Narrow"/>
              </a:rPr>
              <a:t>op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1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alle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ar</a:t>
            </a:r>
            <a:r>
              <a:rPr dirty="0" sz="1100" spc="240">
                <a:latin typeface="Arial Narrow"/>
                <a:cs typeface="Arial Narrow"/>
              </a:rPr>
              <a:t>琀椀</a:t>
            </a:r>
            <a:r>
              <a:rPr dirty="0" sz="1100" spc="40">
                <a:latin typeface="Arial Narrow"/>
                <a:cs typeface="Arial Narrow"/>
              </a:rPr>
              <a:t>kelen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van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uitgever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Arial Narrow"/>
                <a:cs typeface="Arial Narrow"/>
              </a:rPr>
              <a:t>lezen.</a:t>
            </a:r>
            <a:endParaRPr sz="1100">
              <a:latin typeface="Arial Narrow"/>
              <a:cs typeface="Arial Narrow"/>
            </a:endParaRPr>
          </a:p>
          <a:p>
            <a:pPr marL="12700" marR="1983105">
              <a:lnSpc>
                <a:spcPct val="340900"/>
              </a:lnSpc>
            </a:pPr>
            <a:r>
              <a:rPr dirty="0" sz="1100" spc="85">
                <a:latin typeface="Arial Narrow"/>
                <a:cs typeface="Arial Narrow"/>
              </a:rPr>
              <a:t>Meer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animo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tegenwoordig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betalen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online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-1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ek.</a:t>
            </a:r>
            <a:r>
              <a:rPr dirty="0" sz="1100" spc="229"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Blok</a:t>
            </a:r>
            <a:r>
              <a:rPr dirty="0" u="sng" sz="1100" spc="1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2:</a:t>
            </a:r>
            <a:r>
              <a:rPr dirty="0" u="sng" sz="1100" spc="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8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wat</a:t>
            </a:r>
            <a:r>
              <a:rPr dirty="0" u="sng" sz="1100" spc="11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is</a:t>
            </a:r>
            <a:r>
              <a:rPr dirty="0" u="sng" sz="1100" spc="1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journalis</a:t>
            </a:r>
            <a:r>
              <a:rPr dirty="0" u="sng" sz="1100" spc="235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琀椀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ek?</a:t>
            </a: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 spc="-90" b="1">
                <a:solidFill>
                  <a:srgbClr val="4471C4"/>
                </a:solidFill>
                <a:latin typeface="Arial"/>
                <a:cs typeface="Arial"/>
              </a:rPr>
              <a:t>Lecture</a:t>
            </a:r>
            <a:r>
              <a:rPr dirty="0" sz="110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4471C4"/>
                </a:solidFill>
                <a:latin typeface="Arial"/>
                <a:cs typeface="Arial"/>
              </a:rPr>
              <a:t>6-</a:t>
            </a:r>
            <a:r>
              <a:rPr dirty="0" sz="1100" spc="1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45" b="1">
                <a:solidFill>
                  <a:srgbClr val="4471C4"/>
                </a:solidFill>
                <a:latin typeface="Arial"/>
                <a:cs typeface="Arial"/>
              </a:rPr>
              <a:t>wat</a:t>
            </a:r>
            <a:r>
              <a:rPr dirty="0" sz="1100" spc="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114" b="1">
                <a:solidFill>
                  <a:srgbClr val="4471C4"/>
                </a:solidFill>
                <a:latin typeface="Arial"/>
                <a:cs typeface="Arial"/>
              </a:rPr>
              <a:t>is</a:t>
            </a:r>
            <a:r>
              <a:rPr dirty="0" sz="1100" spc="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4471C4"/>
                </a:solidFill>
                <a:latin typeface="Arial"/>
                <a:cs typeface="Arial"/>
              </a:rPr>
              <a:t>de</a:t>
            </a:r>
            <a:r>
              <a:rPr dirty="0" sz="110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4471C4"/>
                </a:solidFill>
                <a:latin typeface="Arial"/>
                <a:cs typeface="Arial"/>
              </a:rPr>
              <a:t>maatschappelijke</a:t>
            </a:r>
            <a:r>
              <a:rPr dirty="0" sz="110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140" b="1">
                <a:solidFill>
                  <a:srgbClr val="4471C4"/>
                </a:solidFill>
                <a:latin typeface="Arial"/>
                <a:cs typeface="Arial"/>
              </a:rPr>
              <a:t>func</a:t>
            </a:r>
            <a:r>
              <a:rPr dirty="0" sz="1100" spc="-580" b="1">
                <a:solidFill>
                  <a:srgbClr val="4471C4"/>
                </a:solidFill>
                <a:latin typeface="Arial"/>
                <a:cs typeface="Arial"/>
              </a:rPr>
              <a:t>琀椀</a:t>
            </a:r>
            <a:r>
              <a:rPr dirty="0" sz="1100" spc="-70" b="1">
                <a:solidFill>
                  <a:srgbClr val="4471C4"/>
                </a:solidFill>
                <a:latin typeface="Arial"/>
                <a:cs typeface="Arial"/>
              </a:rPr>
              <a:t>e</a:t>
            </a:r>
            <a:r>
              <a:rPr dirty="0" sz="1100" spc="1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100" b="1">
                <a:solidFill>
                  <a:srgbClr val="4471C4"/>
                </a:solidFill>
                <a:latin typeface="Arial"/>
                <a:cs typeface="Arial"/>
              </a:rPr>
              <a:t>van</a:t>
            </a:r>
            <a:r>
              <a:rPr dirty="0" sz="1100" spc="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4471C4"/>
                </a:solidFill>
                <a:latin typeface="Arial"/>
                <a:cs typeface="Arial"/>
              </a:rPr>
              <a:t>de</a:t>
            </a:r>
            <a:r>
              <a:rPr dirty="0" sz="1100" spc="1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80" b="1">
                <a:solidFill>
                  <a:srgbClr val="4471C4"/>
                </a:solidFill>
                <a:latin typeface="Arial"/>
                <a:cs typeface="Arial"/>
              </a:rPr>
              <a:t>journalis</a:t>
            </a:r>
            <a:r>
              <a:rPr dirty="0" sz="1100" spc="-680" b="1">
                <a:solidFill>
                  <a:srgbClr val="4471C4"/>
                </a:solidFill>
                <a:latin typeface="Arial"/>
                <a:cs typeface="Arial"/>
              </a:rPr>
              <a:t>琀椀</a:t>
            </a:r>
            <a:r>
              <a:rPr dirty="0" sz="1100" spc="-25" b="1">
                <a:solidFill>
                  <a:srgbClr val="4471C4"/>
                </a:solidFill>
                <a:latin typeface="Arial"/>
                <a:cs typeface="Arial"/>
              </a:rPr>
              <a:t>ek?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spcBef>
                <a:spcPts val="800"/>
              </a:spcBef>
            </a:pPr>
            <a:r>
              <a:rPr dirty="0" sz="1100" spc="55">
                <a:latin typeface="Arial Narrow"/>
                <a:cs typeface="Arial Narrow"/>
              </a:rPr>
              <a:t>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kelen: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(vrije)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is,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kan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democra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goed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80">
                <a:latin typeface="Arial Narrow"/>
                <a:cs typeface="Arial Narrow"/>
              </a:rPr>
              <a:t>oneren.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Worden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beweringen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gedaan.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70815">
              <a:lnSpc>
                <a:spcPct val="109800"/>
              </a:lnSpc>
            </a:pPr>
            <a:r>
              <a:rPr dirty="0" sz="1100" spc="55">
                <a:latin typeface="Arial Narrow"/>
                <a:cs typeface="Arial Narrow"/>
              </a:rPr>
              <a:t>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30">
                <a:latin typeface="Arial Narrow"/>
                <a:cs typeface="Arial Narrow"/>
              </a:rPr>
              <a:t>kel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7: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niemand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hee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voorafgaand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verlof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nodig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drukpers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gedachten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of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290">
                <a:latin typeface="Arial Narrow"/>
                <a:cs typeface="Arial Narrow"/>
              </a:rPr>
              <a:t>gevoelens</a:t>
            </a:r>
            <a:r>
              <a:rPr dirty="0" sz="1100" spc="3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openbaren,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behoudens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ieders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verantwoordelijkheid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volgens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wet.</a:t>
            </a:r>
            <a:endParaRPr sz="1100">
              <a:latin typeface="Arial Narrow"/>
              <a:cs typeface="Arial Narrow"/>
            </a:endParaRPr>
          </a:p>
          <a:p>
            <a:pPr marL="12700" marR="588645">
              <a:lnSpc>
                <a:spcPct val="340900"/>
              </a:lnSpc>
            </a:pPr>
            <a:r>
              <a:rPr dirty="0" sz="1100" spc="55">
                <a:latin typeface="Arial Narrow"/>
                <a:cs typeface="Arial Narrow"/>
              </a:rPr>
              <a:t>Voorbeelden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beweringen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belang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democra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Wat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dat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belang?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Siebert,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Peterson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Schramm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(1956):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four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theories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25">
                <a:latin typeface="Arial Narrow"/>
                <a:cs typeface="Arial Narrow"/>
              </a:rPr>
              <a:t>o</a:t>
            </a:r>
            <a:r>
              <a:rPr dirty="0" sz="1100" spc="275">
                <a:latin typeface="Arial Narrow"/>
                <a:cs typeface="Arial Narrow"/>
              </a:rPr>
              <a:t>昀琀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press.</a:t>
            </a:r>
            <a:endParaRPr sz="1100">
              <a:latin typeface="Arial Narrow"/>
              <a:cs typeface="Arial Narrow"/>
            </a:endParaRPr>
          </a:p>
          <a:p>
            <a:pPr marL="469900" marR="142875" indent="-228600">
              <a:lnSpc>
                <a:spcPct val="109800"/>
              </a:lnSpc>
              <a:spcBef>
                <a:spcPts val="800"/>
              </a:spcBef>
              <a:buAutoNum type="arabicPeriod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autoritaire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theorie: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toepassing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dictatuur,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samenleving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sterke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leider.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Media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is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dienste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dit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gezag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sprake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censuur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(geen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vrije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pers).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Kri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wordt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als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misdaad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gezien.</a:t>
            </a:r>
            <a:endParaRPr sz="1100">
              <a:latin typeface="Arial Narrow"/>
              <a:cs typeface="Arial Narrow"/>
            </a:endParaRPr>
          </a:p>
          <a:p>
            <a:pPr marL="469900" marR="19050" indent="-228600">
              <a:lnSpc>
                <a:spcPct val="109800"/>
              </a:lnSpc>
              <a:buAutoNum type="arabicPeriod"/>
              <a:tabLst>
                <a:tab pos="469900" algn="l"/>
              </a:tabLst>
            </a:pPr>
            <a:r>
              <a:rPr dirty="0" sz="1100" spc="30">
                <a:latin typeface="Arial Narrow"/>
                <a:cs typeface="Arial Narrow"/>
              </a:rPr>
              <a:t>De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marxis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5">
                <a:latin typeface="Arial Narrow"/>
                <a:cs typeface="Arial Narrow"/>
              </a:rPr>
              <a:t>sche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theorie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(de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communis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5">
                <a:latin typeface="Arial Narrow"/>
                <a:cs typeface="Arial Narrow"/>
              </a:rPr>
              <a:t>sche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theorie):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dienst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van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20">
                <a:latin typeface="Arial Narrow"/>
                <a:cs typeface="Arial Narrow"/>
              </a:rPr>
              <a:t>arbeidersklasse.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Media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geen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private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bedrijven,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dienste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van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algemeen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belang.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Media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dienen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Arial Narrow"/>
                <a:cs typeface="Arial Narrow"/>
              </a:rPr>
              <a:t>socialisa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495">
                <a:latin typeface="Arial Narrow"/>
                <a:cs typeface="Arial Narrow"/>
              </a:rPr>
              <a:t>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opvoeding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censuur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mogelijk.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Leek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vroeger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autoritaire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model: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berichten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diepte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van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ideologie.</a:t>
            </a:r>
            <a:endParaRPr sz="1100">
              <a:latin typeface="Arial Narrow"/>
              <a:cs typeface="Arial Narrow"/>
            </a:endParaRPr>
          </a:p>
          <a:p>
            <a:pPr marL="469900" marR="71755" indent="-228600">
              <a:lnSpc>
                <a:spcPct val="109800"/>
              </a:lnSpc>
              <a:buAutoNum type="arabicPeriod"/>
              <a:tabLst>
                <a:tab pos="469900" algn="l"/>
              </a:tabLst>
            </a:pPr>
            <a:r>
              <a:rPr dirty="0" sz="1100" spc="45">
                <a:latin typeface="Arial Narrow"/>
                <a:cs typeface="Arial Narrow"/>
              </a:rPr>
              <a:t>Theorie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vrije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pers: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vrijheid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publica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onbeperkt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enkele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vorm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van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censuur.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Vrije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marktplaats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ideeën,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zelfreinigend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vermogen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(als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iedereen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maar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publiceert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puinhoop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worden,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idee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elkaar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corrigeren).</a:t>
            </a:r>
            <a:endParaRPr sz="1100">
              <a:latin typeface="Arial Narrow"/>
              <a:cs typeface="Arial Narrow"/>
            </a:endParaRPr>
          </a:p>
          <a:p>
            <a:pPr marL="469265" marR="33655" indent="-228600">
              <a:lnSpc>
                <a:spcPct val="109800"/>
              </a:lnSpc>
              <a:buAutoNum type="arabicPeriod"/>
              <a:tabLst>
                <a:tab pos="469265" algn="l"/>
              </a:tabLst>
            </a:pPr>
            <a:r>
              <a:rPr dirty="0" sz="1100" spc="45">
                <a:latin typeface="Arial Narrow"/>
                <a:cs typeface="Arial Narrow"/>
              </a:rPr>
              <a:t>Theorie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sociale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verantwoordelijkheid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pers: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dragen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verantwoordelijkheid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samenleving.</a:t>
            </a:r>
            <a:r>
              <a:rPr dirty="0" sz="1100" spc="3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Niet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dus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jan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alleman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woord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laten.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Beroepseisen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aan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journalisten.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Sprake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zelfregulering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(eigen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regels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waar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aan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moeten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houden,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8923" y="867422"/>
            <a:ext cx="5738495" cy="846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157480">
              <a:lnSpc>
                <a:spcPct val="109800"/>
              </a:lnSpc>
              <a:spcBef>
                <a:spcPts val="100"/>
              </a:spcBef>
            </a:pPr>
            <a:r>
              <a:rPr dirty="0" sz="1100" spc="20">
                <a:latin typeface="Arial Narrow"/>
                <a:cs typeface="Arial Narrow"/>
              </a:rPr>
              <a:t>zoals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nji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ach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30">
                <a:latin typeface="Arial Narrow"/>
                <a:cs typeface="Arial Narrow"/>
              </a:rPr>
              <a:t>ge)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</a:t>
            </a:r>
            <a:r>
              <a:rPr dirty="0" sz="1100" spc="415">
                <a:latin typeface="Arial Narrow"/>
                <a:cs typeface="Arial Narrow"/>
              </a:rPr>
              <a:t>琀琀</a:t>
            </a:r>
            <a:r>
              <a:rPr dirty="0" sz="1100" spc="30">
                <a:latin typeface="Arial Narrow"/>
                <a:cs typeface="Arial Narrow"/>
              </a:rPr>
              <a:t>elijke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maatregelen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kunnen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gerechtvaardigd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zijn.</a:t>
            </a:r>
            <a:r>
              <a:rPr dirty="0" sz="1100" spc="500">
                <a:latin typeface="Times New Roman"/>
                <a:cs typeface="Times New Roman"/>
              </a:rPr>
              <a:t>  </a:t>
            </a:r>
            <a:r>
              <a:rPr dirty="0" sz="1100" spc="-265">
                <a:latin typeface="Arial Narrow"/>
                <a:cs typeface="Arial Narrow"/>
              </a:rPr>
              <a:t>Afweging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pers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goed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geïnformeerd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worden.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-70" b="1">
                <a:latin typeface="Arial"/>
                <a:cs typeface="Arial"/>
              </a:rPr>
              <a:t>Montesquie: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70" b="1">
                <a:latin typeface="Arial"/>
                <a:cs typeface="Arial"/>
              </a:rPr>
              <a:t>trias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70" b="1">
                <a:latin typeface="Arial"/>
                <a:cs typeface="Arial"/>
              </a:rPr>
              <a:t>poli</a:t>
            </a:r>
            <a:r>
              <a:rPr dirty="0" sz="1100" spc="-675" b="1">
                <a:latin typeface="Arial"/>
                <a:cs typeface="Arial"/>
              </a:rPr>
              <a:t>琀椀</a:t>
            </a:r>
            <a:r>
              <a:rPr dirty="0" sz="1100" spc="-70" b="1">
                <a:latin typeface="Arial"/>
                <a:cs typeface="Arial"/>
              </a:rPr>
              <a:t>ca</a:t>
            </a:r>
            <a:r>
              <a:rPr dirty="0" sz="1100" spc="-70">
                <a:latin typeface="Arial Narrow"/>
                <a:cs typeface="Arial Narrow"/>
              </a:rPr>
              <a:t>-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driemachtenleer.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69265" algn="l"/>
              </a:tabLst>
            </a:pPr>
            <a:r>
              <a:rPr dirty="0" sz="1100" spc="50">
                <a:latin typeface="Arial Narrow"/>
                <a:cs typeface="Arial Narrow"/>
              </a:rPr>
              <a:t>Wetgevende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macht: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eerste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tweede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kamer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265" algn="l"/>
              </a:tabLst>
            </a:pPr>
            <a:r>
              <a:rPr dirty="0" sz="1100" spc="55">
                <a:latin typeface="Arial Narrow"/>
                <a:cs typeface="Arial Narrow"/>
              </a:rPr>
              <a:t>Uitvoerende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macht: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ministerie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265" algn="l"/>
              </a:tabLst>
            </a:pPr>
            <a:r>
              <a:rPr dirty="0" sz="1100" spc="30">
                <a:latin typeface="Arial Narrow"/>
                <a:cs typeface="Arial Narrow"/>
              </a:rPr>
              <a:t>Rechtsprekende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macht: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controllerend,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rechters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AutoNum type="arabicPeriod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 typeface="Arial Narrow"/>
              <a:buAutoNum type="arabicPeriod"/>
            </a:pPr>
            <a:endParaRPr sz="1100">
              <a:latin typeface="Arial Narrow"/>
              <a:cs typeface="Arial Narrow"/>
            </a:endParaRPr>
          </a:p>
          <a:p>
            <a:pPr marL="12700" marR="257175">
              <a:lnSpc>
                <a:spcPct val="109800"/>
              </a:lnSpc>
            </a:pPr>
            <a:r>
              <a:rPr dirty="0" sz="1100" spc="20">
                <a:latin typeface="Arial Narrow"/>
                <a:cs typeface="Arial Narrow"/>
              </a:rPr>
              <a:t>Vaak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gesproken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vierde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vijfde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macht.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één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bedoeld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daar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ambtenarij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mee,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ander</a:t>
            </a:r>
            <a:r>
              <a:rPr dirty="0" sz="1100" spc="19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ek.</a:t>
            </a:r>
            <a:endParaRPr sz="1100">
              <a:latin typeface="Arial Narrow"/>
              <a:cs typeface="Arial Narrow"/>
            </a:endParaRPr>
          </a:p>
          <a:p>
            <a:pPr lvl="1" marL="469900" indent="-228600">
              <a:lnSpc>
                <a:spcPct val="100000"/>
              </a:lnSpc>
              <a:spcBef>
                <a:spcPts val="930"/>
              </a:spcBef>
              <a:buChar char="-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Beide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hebben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belangrijke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invloed</a:t>
            </a:r>
            <a:endParaRPr sz="1100">
              <a:latin typeface="Arial Narrow"/>
              <a:cs typeface="Arial Narrow"/>
            </a:endParaRPr>
          </a:p>
          <a:p>
            <a:pPr lvl="1" marL="469900" marR="49847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60">
                <a:latin typeface="Arial Narrow"/>
                <a:cs typeface="Arial Narrow"/>
              </a:rPr>
              <a:t>Ambtenarij: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invloed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totstandkoming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>
                <a:latin typeface="Arial Narrow"/>
                <a:cs typeface="Arial Narrow"/>
              </a:rPr>
              <a:t>en,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omdat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bijvoorbeeld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95">
                <a:latin typeface="Arial Narrow"/>
                <a:cs typeface="Arial Narrow"/>
              </a:rPr>
              <a:t>ministers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informeren.</a:t>
            </a:r>
            <a:endParaRPr sz="1100">
              <a:latin typeface="Arial Narrow"/>
              <a:cs typeface="Arial Narrow"/>
            </a:endParaRPr>
          </a:p>
          <a:p>
            <a:pPr lvl="1" marL="469900" marR="22288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55">
                <a:latin typeface="Arial Narrow"/>
                <a:cs typeface="Arial Narrow"/>
              </a:rPr>
              <a:t>Het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staat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vierde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vijfde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macht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zijn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formele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machten,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in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tegenstelling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tot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eerste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drie.</a:t>
            </a:r>
            <a:endParaRPr sz="1100">
              <a:latin typeface="Arial Narrow"/>
              <a:cs typeface="Arial Narrow"/>
            </a:endParaRPr>
          </a:p>
          <a:p>
            <a:pPr lvl="1"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lvl="1">
              <a:lnSpc>
                <a:spcPct val="100000"/>
              </a:lnSpc>
              <a:spcBef>
                <a:spcPts val="530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 marR="19050">
              <a:lnSpc>
                <a:spcPct val="109800"/>
              </a:lnSpc>
            </a:pPr>
            <a:r>
              <a:rPr dirty="0" sz="1100" spc="60">
                <a:latin typeface="Arial Narrow"/>
                <a:cs typeface="Arial Narrow"/>
              </a:rPr>
              <a:t>Strukturwandel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5">
                <a:latin typeface="Arial Narrow"/>
                <a:cs typeface="Arial Narrow"/>
              </a:rPr>
              <a:t>o</a:t>
            </a:r>
            <a:r>
              <a:rPr dirty="0" sz="1100" spc="220">
                <a:latin typeface="Arial Narrow"/>
                <a:cs typeface="Arial Narrow"/>
              </a:rPr>
              <a:t>昀昀</a:t>
            </a:r>
            <a:r>
              <a:rPr dirty="0" sz="1100" spc="55">
                <a:latin typeface="Arial Narrow"/>
                <a:cs typeface="Arial Narrow"/>
              </a:rPr>
              <a:t>entlichkeit: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habermas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(1962):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publieke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sfeer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publieke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opinie.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Vinden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gewoon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podium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duwen.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Iedereens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mening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gedeeld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opinie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vormen.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hee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debat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e: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zorgen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discussie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plaatsvindt.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45">
                <a:latin typeface="Arial Narrow"/>
                <a:cs typeface="Arial Narrow"/>
              </a:rPr>
              <a:t>Habermas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zag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dit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prak</a:t>
            </a:r>
            <a:r>
              <a:rPr dirty="0" sz="1100" spc="240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jk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werkt:</a:t>
            </a:r>
            <a:endParaRPr sz="1100">
              <a:latin typeface="Arial Narrow"/>
              <a:cs typeface="Arial Narrow"/>
            </a:endParaRPr>
          </a:p>
          <a:p>
            <a:pPr lvl="1" marL="469900" indent="-228600">
              <a:lnSpc>
                <a:spcPct val="100000"/>
              </a:lnSpc>
              <a:spcBef>
                <a:spcPts val="930"/>
              </a:spcBef>
              <a:buChar char="-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Publieke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sfeer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publieke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opinie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gaat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naar;</a:t>
            </a:r>
            <a:endParaRPr sz="1100">
              <a:latin typeface="Arial Narrow"/>
              <a:cs typeface="Arial Narrow"/>
            </a:endParaRPr>
          </a:p>
          <a:p>
            <a:pPr lvl="1" marL="469900" marR="6921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30">
                <a:latin typeface="Arial Narrow"/>
                <a:cs typeface="Arial Narrow"/>
              </a:rPr>
              <a:t>Kapitalisme,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consumen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30">
                <a:latin typeface="Arial Narrow"/>
                <a:cs typeface="Arial Narrow"/>
              </a:rPr>
              <a:t>sme,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commercialisering.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Massamedia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pr.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Infotainment.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95">
                <a:latin typeface="Arial Narrow"/>
                <a:cs typeface="Arial Narrow"/>
              </a:rPr>
              <a:t>Verhalen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sensa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oneler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gemaakt.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Extreme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opva</a:t>
            </a:r>
            <a:r>
              <a:rPr dirty="0" sz="1100" spc="965">
                <a:latin typeface="Arial Narrow"/>
                <a:cs typeface="Arial Narrow"/>
              </a:rPr>
              <a:t>琀</a:t>
            </a:r>
            <a:r>
              <a:rPr dirty="0" sz="1100" spc="229">
                <a:latin typeface="Arial Narrow"/>
                <a:cs typeface="Arial Narrow"/>
              </a:rPr>
              <a:t>ngen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komen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bod,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dingen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420">
                <a:latin typeface="Arial Narrow"/>
                <a:cs typeface="Arial Narrow"/>
              </a:rPr>
              <a:t>context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getrokken.</a:t>
            </a:r>
            <a:endParaRPr sz="1100">
              <a:latin typeface="Arial Narrow"/>
              <a:cs typeface="Arial Narrow"/>
            </a:endParaRPr>
          </a:p>
          <a:p>
            <a:pPr lvl="1" marL="469900" marR="508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Talkshow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klassiek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voorbeeld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infotainment: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praten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serieuze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onderwerpen,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lichtere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onderwerp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tussendoor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gegooid.</a:t>
            </a:r>
            <a:endParaRPr sz="1100">
              <a:latin typeface="Arial Narrow"/>
              <a:cs typeface="Arial Narrow"/>
            </a:endParaRPr>
          </a:p>
          <a:p>
            <a:pPr lvl="1"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lvl="1">
              <a:lnSpc>
                <a:spcPct val="100000"/>
              </a:lnSpc>
              <a:spcBef>
                <a:spcPts val="52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 marR="327025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Ook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ek,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naast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debatjournalis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ek,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vermaakjournalis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85">
                <a:latin typeface="Arial Narrow"/>
                <a:cs typeface="Arial Narrow"/>
              </a:rPr>
              <a:t>ek.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(veronderstelde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e).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269875">
              <a:lnSpc>
                <a:spcPct val="109800"/>
              </a:lnSpc>
              <a:spcBef>
                <a:spcPts val="5"/>
              </a:spcBef>
            </a:pPr>
            <a:r>
              <a:rPr dirty="0" sz="1100">
                <a:latin typeface="Arial Narrow"/>
                <a:cs typeface="Arial Narrow"/>
              </a:rPr>
              <a:t>Bij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sociale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verantwoordelijkheid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pers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(puntje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4)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vaak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sociaal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contract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tussen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samenleving.</a:t>
            </a:r>
            <a:r>
              <a:rPr dirty="0" sz="1100" spc="46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Wordt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vaak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gedacht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kan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 Narrow"/>
                <a:cs typeface="Arial Narrow"/>
              </a:rPr>
              <a:t>bestaan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zonder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democra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andersom.</a:t>
            </a:r>
            <a:endParaRPr sz="1100">
              <a:latin typeface="Arial Narrow"/>
              <a:cs typeface="Arial Narrow"/>
            </a:endParaRPr>
          </a:p>
          <a:p>
            <a:pPr lvl="1" marL="241300" indent="228600">
              <a:lnSpc>
                <a:spcPct val="100000"/>
              </a:lnSpc>
              <a:spcBef>
                <a:spcPts val="930"/>
              </a:spcBef>
              <a:buChar char="-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hee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democra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nodig,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omdat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anders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journalisten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vrij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kunnen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handelen.</a:t>
            </a:r>
            <a:endParaRPr sz="1100">
              <a:latin typeface="Arial Narrow"/>
              <a:cs typeface="Arial Narrow"/>
            </a:endParaRPr>
          </a:p>
          <a:p>
            <a:pPr marL="469900" marR="339090">
              <a:lnSpc>
                <a:spcPct val="109800"/>
              </a:lnSpc>
            </a:pP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overheid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gaat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bepalen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geschreven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mag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worden,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heb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ek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330">
                <a:latin typeface="Arial Narrow"/>
                <a:cs typeface="Arial Narrow"/>
              </a:rPr>
              <a:t>meer.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Kenmerkende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ona</a:t>
            </a:r>
            <a:r>
              <a:rPr dirty="0" sz="1100" spc="885">
                <a:latin typeface="Arial Narrow"/>
                <a:cs typeface="Arial Narrow"/>
              </a:rPr>
              <a:t>昀栀</a:t>
            </a:r>
            <a:r>
              <a:rPr dirty="0" sz="1100" spc="45">
                <a:latin typeface="Arial Narrow"/>
                <a:cs typeface="Arial Narrow"/>
              </a:rPr>
              <a:t>ankelijkheid,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sch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kunnen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zijn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overheid.</a:t>
            </a:r>
            <a:endParaRPr sz="11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4712" y="883932"/>
            <a:ext cx="5976620" cy="8409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Narrow"/>
                <a:cs typeface="Arial Narrow"/>
              </a:rPr>
              <a:t>Ralf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dahrendorf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(1967):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ak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ve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und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passive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5">
                <a:latin typeface="Arial Narrow"/>
                <a:cs typeface="Arial Narrow"/>
              </a:rPr>
              <a:t>o</a:t>
            </a:r>
            <a:r>
              <a:rPr dirty="0" sz="1100" spc="220">
                <a:latin typeface="Arial Narrow"/>
                <a:cs typeface="Arial Narrow"/>
              </a:rPr>
              <a:t>昀昀</a:t>
            </a:r>
            <a:r>
              <a:rPr dirty="0" sz="1100" spc="40">
                <a:latin typeface="Arial Narrow"/>
                <a:cs typeface="Arial Narrow"/>
              </a:rPr>
              <a:t>entlichkeit;</a:t>
            </a:r>
            <a:endParaRPr sz="1100">
              <a:latin typeface="Arial Narrow"/>
              <a:cs typeface="Arial Narrow"/>
            </a:endParaRPr>
          </a:p>
          <a:p>
            <a:pPr marL="583565" marR="413384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583565" algn="l"/>
              </a:tabLst>
            </a:pPr>
            <a:r>
              <a:rPr dirty="0" sz="1100" spc="10">
                <a:latin typeface="Arial Narrow"/>
                <a:cs typeface="Arial Narrow"/>
              </a:rPr>
              <a:t>Ak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ve: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zijn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alle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actoren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eve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rol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spelen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poli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besluitvorming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(poli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ci,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poli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instan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es,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burgemeesters,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leden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provinciale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staten,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lobbygroepen,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vakbonden,</a:t>
            </a:r>
            <a:r>
              <a:rPr dirty="0" sz="1100" spc="1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werkgeversorganisa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es-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proberen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allemaal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invloed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oefenen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poli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besluitvorming.</a:t>
            </a:r>
            <a:endParaRPr sz="1100">
              <a:latin typeface="Arial Narrow"/>
              <a:cs typeface="Arial Narrow"/>
            </a:endParaRPr>
          </a:p>
          <a:p>
            <a:pPr marL="583565" marR="93980" indent="-228600">
              <a:lnSpc>
                <a:spcPct val="109800"/>
              </a:lnSpc>
              <a:buChar char="-"/>
              <a:tabLst>
                <a:tab pos="583565" algn="l"/>
              </a:tabLst>
            </a:pPr>
            <a:r>
              <a:rPr dirty="0" sz="1100" spc="10">
                <a:latin typeface="Arial Narrow"/>
                <a:cs typeface="Arial Narrow"/>
              </a:rPr>
              <a:t>Passive: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mensen,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burgers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samenleving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ac</a:t>
            </a:r>
            <a:r>
              <a:rPr dirty="0" sz="1100" spc="229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ef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bezigzijn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poli</a:t>
            </a:r>
            <a:r>
              <a:rPr dirty="0" sz="1100" spc="-140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besluitvorming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NOS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journaal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kijken,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talkshows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95">
                <a:latin typeface="Arial Narrow"/>
                <a:cs typeface="Arial Narrow"/>
              </a:rPr>
              <a:t>om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mening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vormen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stembus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bezoeken.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Zijn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algemeen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passief.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ef,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lid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ecommité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willen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overheid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aan…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(dan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ben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Arial Narrow"/>
                <a:cs typeface="Arial Narrow"/>
              </a:rPr>
              <a:t>je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lid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lobbygroep).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incidenteel,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structureel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betrokken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poli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eke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besluitvorming.</a:t>
            </a:r>
            <a:endParaRPr sz="1100">
              <a:latin typeface="Arial Narrow"/>
              <a:cs typeface="Arial Narrow"/>
            </a:endParaRPr>
          </a:p>
          <a:p>
            <a:pPr marL="583565" marR="339090" indent="-228600">
              <a:lnSpc>
                <a:spcPct val="109800"/>
              </a:lnSpc>
              <a:buChar char="-"/>
              <a:tabLst>
                <a:tab pos="583565" algn="l"/>
              </a:tabLst>
            </a:pPr>
            <a:r>
              <a:rPr dirty="0" sz="1100" spc="55">
                <a:latin typeface="Arial Narrow"/>
                <a:cs typeface="Arial Narrow"/>
              </a:rPr>
              <a:t>Massenmedien: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informa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efunc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zijn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intermediair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tussen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passief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ac</a:t>
            </a:r>
            <a:r>
              <a:rPr dirty="0" sz="1100" spc="-300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ef.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Burgers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(passief)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iinformeren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poli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arena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5">
                <a:latin typeface="Arial Narrow"/>
                <a:cs typeface="Arial Narrow"/>
              </a:rPr>
              <a:t>ef)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gebeurd.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Expressiefunc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e: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aandacht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besteden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problemen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onderwerpen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gewone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burgers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belang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vinden.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Massamedia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gezien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kri</a:t>
            </a:r>
            <a:r>
              <a:rPr dirty="0" sz="1100" spc="190">
                <a:latin typeface="Arial Narrow"/>
                <a:cs typeface="Arial Narrow"/>
              </a:rPr>
              <a:t>琀</a:t>
            </a:r>
            <a:r>
              <a:rPr dirty="0" sz="1100" spc="235">
                <a:latin typeface="Arial Narrow"/>
                <a:cs typeface="Arial Narrow"/>
              </a:rPr>
              <a:t>椀</a:t>
            </a:r>
            <a:r>
              <a:rPr dirty="0" sz="1100" spc="50">
                <a:latin typeface="Arial Narrow"/>
                <a:cs typeface="Arial Narrow"/>
              </a:rPr>
              <a:t>ekfunc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eve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5">
                <a:latin typeface="Arial Narrow"/>
                <a:cs typeface="Arial Narrow"/>
              </a:rPr>
              <a:t>o</a:t>
            </a:r>
            <a:r>
              <a:rPr dirty="0" sz="1100" spc="220">
                <a:latin typeface="Arial Narrow"/>
                <a:cs typeface="Arial Narrow"/>
              </a:rPr>
              <a:t>昀昀</a:t>
            </a:r>
            <a:r>
              <a:rPr dirty="0" sz="1100" spc="50">
                <a:latin typeface="Arial Narrow"/>
                <a:cs typeface="Arial Narrow"/>
              </a:rPr>
              <a:t>entlichkeit-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journalisten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controleren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alles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goed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verloopt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vertellen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misstanden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zijn.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0" marR="425450">
              <a:lnSpc>
                <a:spcPct val="109800"/>
              </a:lnSpc>
            </a:pPr>
            <a:r>
              <a:rPr dirty="0" sz="1100" spc="45">
                <a:latin typeface="Arial Narrow"/>
                <a:cs typeface="Arial Narrow"/>
              </a:rPr>
              <a:t>Muckrakers: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bekende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waakhonden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uit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19</a:t>
            </a:r>
            <a:r>
              <a:rPr dirty="0" baseline="38461" sz="975" spc="82">
                <a:latin typeface="Arial Narrow"/>
                <a:cs typeface="Arial Narrow"/>
              </a:rPr>
              <a:t>e</a:t>
            </a:r>
            <a:r>
              <a:rPr dirty="0" baseline="38461" sz="975" spc="209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eeuw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amerika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bezig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waren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misstanden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bloot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leggen.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Was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40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misging: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jdsperiode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eerder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genoemd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ontstaan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massakranten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industrialisa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30">
                <a:latin typeface="Arial Narrow"/>
                <a:cs typeface="Arial Narrow"/>
              </a:rPr>
              <a:t>e-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kinderarbeid,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weinig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betaald,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slechte</a:t>
            </a:r>
            <a:r>
              <a:rPr dirty="0" sz="1100" spc="2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woonsitua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e.</a:t>
            </a:r>
            <a:endParaRPr sz="1100">
              <a:latin typeface="Arial Narrow"/>
              <a:cs typeface="Arial Narrow"/>
            </a:endParaRPr>
          </a:p>
          <a:p>
            <a:pPr marL="584200" marR="234950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584200" algn="l"/>
              </a:tabLst>
            </a:pPr>
            <a:r>
              <a:rPr dirty="0" sz="1100" spc="10">
                <a:latin typeface="Arial Narrow"/>
                <a:cs typeface="Arial Narrow"/>
              </a:rPr>
              <a:t>Boeken,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genre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was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gepubliceerd.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Bladen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gelezen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werden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(hoge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vlucht).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Vorm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succes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omdat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misstanden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werden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opgeheven,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daardoor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250">
                <a:latin typeface="Arial Narrow"/>
                <a:cs typeface="Arial Narrow"/>
              </a:rPr>
              <a:t>minder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misstanden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verdwenen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ze.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 Narrow"/>
                <a:cs typeface="Arial Narrow"/>
              </a:rPr>
              <a:t>Func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</a:t>
            </a:r>
            <a:r>
              <a:rPr dirty="0" sz="1100" spc="130">
                <a:latin typeface="Times New Roman"/>
                <a:cs typeface="Times New Roman"/>
              </a:rPr>
              <a:t> 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ek:</a:t>
            </a:r>
            <a:endParaRPr sz="1100">
              <a:latin typeface="Arial Narrow"/>
              <a:cs typeface="Arial Narrow"/>
            </a:endParaRPr>
          </a:p>
          <a:p>
            <a:pPr marL="5835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583565" algn="l"/>
              </a:tabLst>
            </a:pPr>
            <a:r>
              <a:rPr dirty="0" sz="1100" spc="10">
                <a:latin typeface="Arial Narrow"/>
                <a:cs typeface="Arial Narrow"/>
              </a:rPr>
              <a:t>Debat,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vermaak,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informa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ek,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expressie</a:t>
            </a:r>
            <a:endParaRPr sz="1100">
              <a:latin typeface="Arial Narrow"/>
              <a:cs typeface="Arial Narrow"/>
            </a:endParaRPr>
          </a:p>
          <a:p>
            <a:pPr marL="584200" marR="839469" indent="-228600">
              <a:lnSpc>
                <a:spcPct val="109800"/>
              </a:lnSpc>
              <a:buChar char="-"/>
              <a:tabLst>
                <a:tab pos="584200" algn="l"/>
              </a:tabLst>
            </a:pPr>
            <a:r>
              <a:rPr dirty="0" sz="1100">
                <a:latin typeface="Arial Narrow"/>
                <a:cs typeface="Arial Narrow"/>
              </a:rPr>
              <a:t>Agenda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e: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anders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anderen,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gaat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informa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 Narrow"/>
                <a:cs typeface="Arial Narrow"/>
              </a:rPr>
              <a:t>geven.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Lijkt</a:t>
            </a:r>
            <a:r>
              <a:rPr dirty="0" sz="1100" spc="28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434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expressiefunc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50">
                <a:latin typeface="Arial Narrow"/>
                <a:cs typeface="Arial Narrow"/>
              </a:rPr>
              <a:t>e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0" marR="450850">
              <a:lnSpc>
                <a:spcPct val="109800"/>
              </a:lnSpc>
            </a:pPr>
            <a:r>
              <a:rPr dirty="0" sz="1100">
                <a:latin typeface="Arial Narrow"/>
                <a:cs typeface="Arial Narrow"/>
              </a:rPr>
              <a:t>Agenda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se</a:t>
            </a:r>
            <a:r>
              <a:rPr dirty="0" sz="1100" spc="965">
                <a:latin typeface="Arial Narrow"/>
                <a:cs typeface="Arial Narrow"/>
              </a:rPr>
              <a:t>琀</a:t>
            </a:r>
            <a:r>
              <a:rPr dirty="0" sz="1100" spc="350">
                <a:latin typeface="Arial Narrow"/>
                <a:cs typeface="Arial Narrow"/>
              </a:rPr>
              <a:t>ng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on: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zijn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staat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bepalen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welke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onderwerpen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voor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kiezers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1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belang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zijn.</a:t>
            </a:r>
            <a:endParaRPr sz="1100">
              <a:latin typeface="Arial Narrow"/>
              <a:cs typeface="Arial Narrow"/>
            </a:endParaRPr>
          </a:p>
          <a:p>
            <a:pPr marL="355600">
              <a:lnSpc>
                <a:spcPct val="100000"/>
              </a:lnSpc>
              <a:spcBef>
                <a:spcPts val="930"/>
              </a:spcBef>
              <a:tabLst>
                <a:tab pos="583565" algn="l"/>
              </a:tabLst>
            </a:pPr>
            <a:r>
              <a:rPr dirty="0" sz="1100" spc="-50">
                <a:latin typeface="Arial Narrow"/>
                <a:cs typeface="Arial Narrow"/>
              </a:rPr>
              <a:t>-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spc="30">
                <a:latin typeface="Arial Narrow"/>
                <a:cs typeface="Arial Narrow"/>
              </a:rPr>
              <a:t>1968</a:t>
            </a:r>
            <a:endParaRPr sz="1100">
              <a:latin typeface="Arial Narrow"/>
              <a:cs typeface="Arial Narrow"/>
            </a:endParaRPr>
          </a:p>
          <a:p>
            <a:pPr marL="5835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583565" algn="l"/>
              </a:tabLst>
            </a:pPr>
            <a:r>
              <a:rPr dirty="0" sz="1100" spc="-10">
                <a:latin typeface="Arial Narrow"/>
                <a:cs typeface="Arial Narrow"/>
              </a:rPr>
              <a:t>Presidentsverkiezing</a:t>
            </a:r>
            <a:endParaRPr sz="1100">
              <a:latin typeface="Arial Narrow"/>
              <a:cs typeface="Arial Narrow"/>
            </a:endParaRPr>
          </a:p>
          <a:p>
            <a:pPr marL="5835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583565" algn="l"/>
              </a:tabLst>
            </a:pPr>
            <a:r>
              <a:rPr dirty="0" sz="1100">
                <a:latin typeface="Arial Narrow"/>
                <a:cs typeface="Arial Narrow"/>
              </a:rPr>
              <a:t>Chapel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hill</a:t>
            </a:r>
            <a:endParaRPr sz="1100">
              <a:latin typeface="Arial Narrow"/>
              <a:cs typeface="Arial Narrow"/>
            </a:endParaRPr>
          </a:p>
          <a:p>
            <a:pPr marL="5835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583565" algn="l"/>
              </a:tabLst>
            </a:pPr>
            <a:r>
              <a:rPr dirty="0" sz="1100" spc="30">
                <a:latin typeface="Arial Narrow"/>
                <a:cs typeface="Arial Narrow"/>
              </a:rPr>
              <a:t>Nieuwsagenda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versus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kiezersagenda</a:t>
            </a:r>
            <a:endParaRPr sz="1100">
              <a:latin typeface="Arial Narrow"/>
              <a:cs typeface="Arial Narrow"/>
            </a:endParaRPr>
          </a:p>
          <a:p>
            <a:pPr marL="584200" marR="173355" indent="-228600">
              <a:lnSpc>
                <a:spcPct val="109800"/>
              </a:lnSpc>
              <a:buChar char="-"/>
              <a:tabLst>
                <a:tab pos="584200" algn="l"/>
              </a:tabLst>
            </a:pPr>
            <a:r>
              <a:rPr dirty="0" sz="1100">
                <a:latin typeface="Arial Narrow"/>
                <a:cs typeface="Arial Narrow"/>
              </a:rPr>
              <a:t>Welke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onderwerpen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vinden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kiezers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belangrijk?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Welke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onderwerpen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vinden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belangrijk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(en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schrijven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over)?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0" marR="96520">
              <a:lnSpc>
                <a:spcPct val="109800"/>
              </a:lnSpc>
            </a:pPr>
            <a:r>
              <a:rPr dirty="0" sz="1100">
                <a:latin typeface="Arial Narrow"/>
                <a:cs typeface="Arial Narrow"/>
              </a:rPr>
              <a:t>Agenda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building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agenda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se</a:t>
            </a:r>
            <a:r>
              <a:rPr dirty="0" sz="1100" spc="965">
                <a:latin typeface="Arial Narrow"/>
                <a:cs typeface="Arial Narrow"/>
              </a:rPr>
              <a:t>琀</a:t>
            </a:r>
            <a:r>
              <a:rPr dirty="0" sz="1100" spc="270">
                <a:latin typeface="Arial Narrow"/>
                <a:cs typeface="Arial Narrow"/>
              </a:rPr>
              <a:t>ng,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agenda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se</a:t>
            </a:r>
            <a:r>
              <a:rPr dirty="0" sz="1100" spc="965">
                <a:latin typeface="Arial Narrow"/>
                <a:cs typeface="Arial Narrow"/>
              </a:rPr>
              <a:t>琀</a:t>
            </a:r>
            <a:r>
              <a:rPr dirty="0" sz="1100" spc="350">
                <a:latin typeface="Arial Narrow"/>
                <a:cs typeface="Arial Narrow"/>
              </a:rPr>
              <a:t>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vanuit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publiek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vanuit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 Narrow"/>
                <a:cs typeface="Arial Narrow"/>
              </a:rPr>
              <a:t>poli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slide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overzicht.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9000" y="867422"/>
            <a:ext cx="5731510" cy="883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164465" indent="-228600">
              <a:lnSpc>
                <a:spcPct val="109800"/>
              </a:lnSpc>
              <a:spcBef>
                <a:spcPts val="100"/>
              </a:spcBef>
              <a:buChar char="-"/>
              <a:tabLst>
                <a:tab pos="469900" algn="l"/>
              </a:tabLst>
            </a:pPr>
            <a:r>
              <a:rPr dirty="0" sz="1100" spc="-35">
                <a:latin typeface="Arial"/>
                <a:cs typeface="Arial"/>
              </a:rPr>
              <a:t>Allerlei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invloeden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spelen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door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elkaar.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Wat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hee</a:t>
            </a:r>
            <a:r>
              <a:rPr dirty="0" sz="1100" spc="-650">
                <a:latin typeface="Arial"/>
                <a:cs typeface="Arial"/>
              </a:rPr>
              <a:t>昀琀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invloed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op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wat?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Maar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"/>
                <a:cs typeface="Arial"/>
              </a:rPr>
              <a:t>e</a:t>
            </a:r>
            <a:r>
              <a:rPr dirty="0" sz="1100" spc="-705">
                <a:latin typeface="Arial"/>
                <a:cs typeface="Arial"/>
              </a:rPr>
              <a:t>昀昀</a:t>
            </a:r>
            <a:r>
              <a:rPr dirty="0" sz="1100" spc="-45">
                <a:latin typeface="Arial"/>
                <a:cs typeface="Arial"/>
              </a:rPr>
              <a:t>ecten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lopen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door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elkaar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heen.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Bijvoorbeeld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burgers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Arial"/>
                <a:cs typeface="Arial"/>
              </a:rPr>
              <a:t>zeggen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wat,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media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pikt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het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poli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zet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het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de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agenda,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andersom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via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media.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</a:pPr>
            <a:r>
              <a:rPr dirty="0" sz="1100" spc="-114">
                <a:latin typeface="Arial"/>
                <a:cs typeface="Arial"/>
              </a:rPr>
              <a:t>De</a:t>
            </a:r>
            <a:r>
              <a:rPr dirty="0" sz="1100" spc="-720">
                <a:latin typeface="Arial"/>
                <a:cs typeface="Arial"/>
              </a:rPr>
              <a:t>昀椀</a:t>
            </a:r>
            <a:r>
              <a:rPr dirty="0" sz="1100" spc="-30">
                <a:latin typeface="Arial"/>
                <a:cs typeface="Arial"/>
              </a:rPr>
              <a:t>ni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50">
                <a:latin typeface="Arial"/>
                <a:cs typeface="Arial"/>
              </a:rPr>
              <a:t>efunc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30">
                <a:latin typeface="Arial"/>
                <a:cs typeface="Arial"/>
              </a:rPr>
              <a:t>e: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gaat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over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het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idee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media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alleen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bepalen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over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welke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onderwerpen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mensen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nadenken,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ook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dat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media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maatschappelijk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onderwerp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kunnen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de</a:t>
            </a:r>
            <a:r>
              <a:rPr dirty="0" sz="1100" spc="-720">
                <a:latin typeface="Arial"/>
                <a:cs typeface="Arial"/>
              </a:rPr>
              <a:t>昀椀</a:t>
            </a:r>
            <a:r>
              <a:rPr dirty="0" sz="1100" spc="-35">
                <a:latin typeface="Arial"/>
                <a:cs typeface="Arial"/>
              </a:rPr>
              <a:t>niëren.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Wat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het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maatschappelijke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probleem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nou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echt?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45">
                <a:latin typeface="Arial"/>
                <a:cs typeface="Arial"/>
              </a:rPr>
              <a:t>Je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kan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probleem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meerdere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manieren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insteken/framen,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media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spelen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daar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rol.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100">
              <a:latin typeface="Arial"/>
              <a:cs typeface="Arial"/>
            </a:endParaRPr>
          </a:p>
          <a:p>
            <a:pPr marL="12700" marR="499109">
              <a:lnSpc>
                <a:spcPct val="109800"/>
              </a:lnSpc>
            </a:pPr>
            <a:r>
              <a:rPr dirty="0" sz="1100" spc="-35">
                <a:latin typeface="Arial"/>
                <a:cs typeface="Arial"/>
              </a:rPr>
              <a:t>Media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zorgen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ervoor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dat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je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het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nieuws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kent.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klassieke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journalsi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krijgen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deze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func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10">
                <a:latin typeface="Arial"/>
                <a:cs typeface="Arial"/>
              </a:rPr>
              <a:t>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kri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50">
                <a:latin typeface="Arial"/>
                <a:cs typeface="Arial"/>
              </a:rPr>
              <a:t>ekfunc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veel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waarde.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Geldt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minder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voor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expressiefunc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25">
                <a:latin typeface="Arial"/>
                <a:cs typeface="Arial"/>
              </a:rPr>
              <a:t>e.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30">
                <a:latin typeface="Arial"/>
                <a:cs typeface="Arial"/>
              </a:rPr>
              <a:t>Market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model: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-65">
                <a:latin typeface="Arial"/>
                <a:cs typeface="Arial"/>
              </a:rPr>
              <a:t>Commercie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als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drijfveer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50">
                <a:latin typeface="Arial"/>
                <a:cs typeface="Arial"/>
              </a:rPr>
              <a:t>Doel: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winst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maken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65">
                <a:latin typeface="Arial"/>
                <a:cs typeface="Arial"/>
              </a:rPr>
              <a:t>Publiek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als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consument,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iemand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waar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je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geld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kan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verdienen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70">
                <a:latin typeface="Arial"/>
                <a:cs typeface="Arial"/>
              </a:rPr>
              <a:t>Nieuws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als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commercieel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product.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Nieuws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goedkoop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maken</a:t>
            </a:r>
            <a:endParaRPr sz="1100">
              <a:latin typeface="Arial"/>
              <a:cs typeface="Arial"/>
            </a:endParaRPr>
          </a:p>
          <a:p>
            <a:pPr marL="469900" marR="36449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-60">
                <a:latin typeface="Arial"/>
                <a:cs typeface="Arial"/>
              </a:rPr>
              <a:t>Commercieel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zodat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10">
                <a:latin typeface="Arial"/>
                <a:cs typeface="Arial"/>
              </a:rPr>
              <a:t>ze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vrij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kri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kunnen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uiten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overheid,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wel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5">
                <a:latin typeface="Arial"/>
                <a:cs typeface="Arial"/>
              </a:rPr>
              <a:t>a</a:t>
            </a:r>
            <a:r>
              <a:rPr dirty="0" sz="1100" spc="-495">
                <a:latin typeface="Arial"/>
                <a:cs typeface="Arial"/>
              </a:rPr>
              <a:t>昀栀</a:t>
            </a:r>
            <a:r>
              <a:rPr dirty="0" sz="1100" spc="-45">
                <a:latin typeface="Arial"/>
                <a:cs typeface="Arial"/>
              </a:rPr>
              <a:t>ankelijk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50">
                <a:latin typeface="Arial"/>
                <a:cs typeface="Arial"/>
              </a:rPr>
              <a:t>van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adverteerders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(dus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ook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helemaal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ona</a:t>
            </a:r>
            <a:r>
              <a:rPr dirty="0" sz="1100" spc="-495">
                <a:latin typeface="Arial"/>
                <a:cs typeface="Arial"/>
              </a:rPr>
              <a:t>昀栀</a:t>
            </a:r>
            <a:r>
              <a:rPr dirty="0" sz="1100" spc="-10">
                <a:latin typeface="Arial"/>
                <a:cs typeface="Arial"/>
              </a:rPr>
              <a:t>ankelijk)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55">
                <a:latin typeface="Arial"/>
                <a:cs typeface="Arial"/>
              </a:rPr>
              <a:t>Clickbait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dingen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vallen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hieronder,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mensen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naar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toe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lokken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geld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verdienen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70">
                <a:latin typeface="Arial"/>
                <a:cs typeface="Arial"/>
              </a:rPr>
              <a:t>Spreekbuis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model:</a:t>
            </a:r>
            <a:endParaRPr sz="1100">
              <a:latin typeface="Arial"/>
              <a:cs typeface="Arial"/>
            </a:endParaRPr>
          </a:p>
          <a:p>
            <a:pPr marL="469900" marR="90805" indent="-228600">
              <a:lnSpc>
                <a:spcPct val="109800"/>
              </a:lnSpc>
              <a:spcBef>
                <a:spcPts val="805"/>
              </a:spcBef>
              <a:buChar char="-"/>
              <a:tabLst>
                <a:tab pos="469900" algn="l"/>
              </a:tabLst>
            </a:pPr>
            <a:r>
              <a:rPr dirty="0" sz="1100" spc="-35">
                <a:latin typeface="Arial"/>
                <a:cs typeface="Arial"/>
              </a:rPr>
              <a:t>Media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worden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gebruikt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als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spreekbuis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voor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eigen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zuil/religie.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"/>
                <a:cs typeface="Arial"/>
              </a:rPr>
              <a:t>Hoe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wordt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tegen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publiek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gekeken?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95">
                <a:latin typeface="Arial"/>
                <a:cs typeface="Arial"/>
              </a:rPr>
              <a:t>Eigen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zuil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als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drijfveer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50">
                <a:latin typeface="Arial"/>
                <a:cs typeface="Arial"/>
              </a:rPr>
              <a:t>Doel: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educa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socialisa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5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65">
                <a:latin typeface="Arial"/>
                <a:cs typeface="Arial"/>
              </a:rPr>
              <a:t>Publiek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als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lid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zuil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70">
                <a:latin typeface="Arial"/>
                <a:cs typeface="Arial"/>
              </a:rPr>
              <a:t>Nieuws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als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spreekbuis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5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70">
                <a:latin typeface="Arial"/>
                <a:cs typeface="Arial"/>
              </a:rPr>
              <a:t>Trustee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model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(mach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60">
                <a:latin typeface="Arial"/>
                <a:cs typeface="Arial"/>
              </a:rPr>
              <a:t>ging)-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past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bij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professionele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25">
                <a:latin typeface="Arial"/>
                <a:cs typeface="Arial"/>
              </a:rPr>
              <a:t>ek: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-75">
                <a:latin typeface="Arial"/>
                <a:cs typeface="Arial"/>
              </a:rPr>
              <a:t>Democra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als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drijfveer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50">
                <a:latin typeface="Arial"/>
                <a:cs typeface="Arial"/>
              </a:rPr>
              <a:t>Doel: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publieke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meningsvorming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65">
                <a:latin typeface="Arial"/>
                <a:cs typeface="Arial"/>
              </a:rPr>
              <a:t>Publiek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als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burger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70">
                <a:latin typeface="Arial"/>
                <a:cs typeface="Arial"/>
              </a:rPr>
              <a:t>Nieuws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als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democra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95">
                <a:latin typeface="Arial"/>
                <a:cs typeface="Arial"/>
              </a:rPr>
              <a:t>sch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product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60">
                <a:latin typeface="Arial"/>
                <a:cs typeface="Arial"/>
              </a:rPr>
              <a:t>Mach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50">
                <a:latin typeface="Arial"/>
                <a:cs typeface="Arial"/>
              </a:rPr>
              <a:t>ging: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journalist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wordt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"/>
                <a:cs typeface="Arial"/>
              </a:rPr>
              <a:t>gemach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80">
                <a:latin typeface="Arial"/>
                <a:cs typeface="Arial"/>
              </a:rPr>
              <a:t>gd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om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bepaalde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taken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vervullen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65">
                <a:latin typeface="Arial"/>
                <a:cs typeface="Arial"/>
              </a:rPr>
              <a:t>Elements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journalism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book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69265" algn="l"/>
              </a:tabLst>
            </a:pPr>
            <a:r>
              <a:rPr dirty="0" sz="1100" spc="-65">
                <a:latin typeface="Arial"/>
                <a:cs typeface="Arial"/>
              </a:rPr>
              <a:t>Journalisms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20">
                <a:latin typeface="Arial"/>
                <a:cs typeface="Arial"/>
              </a:rPr>
              <a:t>昀椀</a:t>
            </a:r>
            <a:r>
              <a:rPr dirty="0" sz="1100" spc="-20">
                <a:latin typeface="Arial"/>
                <a:cs typeface="Arial"/>
              </a:rPr>
              <a:t>rst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obliga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45">
                <a:latin typeface="Arial"/>
                <a:cs typeface="Arial"/>
              </a:rPr>
              <a:t>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truth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265" algn="l"/>
              </a:tabLst>
            </a:pPr>
            <a:r>
              <a:rPr dirty="0" sz="1100" spc="-35">
                <a:latin typeface="Arial"/>
                <a:cs typeface="Arial"/>
              </a:rPr>
              <a:t>Its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20">
                <a:latin typeface="Arial"/>
                <a:cs typeface="Arial"/>
              </a:rPr>
              <a:t>昀椀</a:t>
            </a:r>
            <a:r>
              <a:rPr dirty="0" sz="1100" spc="-20">
                <a:latin typeface="Arial"/>
                <a:cs typeface="Arial"/>
              </a:rPr>
              <a:t>rst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loyalty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ci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100">
                <a:latin typeface="Arial"/>
                <a:cs typeface="Arial"/>
              </a:rPr>
              <a:t>zens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(gemach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80">
                <a:latin typeface="Arial"/>
                <a:cs typeface="Arial"/>
              </a:rPr>
              <a:t>gd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door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publiek)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9000" y="881392"/>
            <a:ext cx="5753735" cy="838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70">
                <a:latin typeface="Arial Narrow"/>
                <a:cs typeface="Arial Narrow"/>
              </a:rPr>
              <a:t>Inleiding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90">
                <a:latin typeface="Arial Narrow"/>
                <a:cs typeface="Arial Narrow"/>
              </a:rPr>
              <a:t>in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75">
                <a:latin typeface="Arial Narrow"/>
                <a:cs typeface="Arial Narrow"/>
              </a:rPr>
              <a:t>de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75">
                <a:latin typeface="Arial Narrow"/>
                <a:cs typeface="Arial Narrow"/>
              </a:rPr>
              <a:t>journalis</a:t>
            </a:r>
            <a:r>
              <a:rPr dirty="0" sz="1600" spc="345">
                <a:latin typeface="Arial Narrow"/>
                <a:cs typeface="Arial Narrow"/>
              </a:rPr>
              <a:t>琀椀</a:t>
            </a:r>
            <a:r>
              <a:rPr dirty="0" sz="1600" spc="35">
                <a:latin typeface="Arial Narrow"/>
                <a:cs typeface="Arial Narrow"/>
              </a:rPr>
              <a:t>ek</a:t>
            </a:r>
            <a:endParaRPr sz="16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1420"/>
              </a:spcBef>
            </a:pP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Blok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1: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medialandschap</a:t>
            </a:r>
            <a:r>
              <a:rPr dirty="0" u="sng" sz="1100" spc="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6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en</a:t>
            </a:r>
            <a:r>
              <a:rPr dirty="0" u="sng" sz="1100" spc="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geschiedenis</a:t>
            </a: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 spc="-90" b="1">
                <a:solidFill>
                  <a:srgbClr val="4471C4"/>
                </a:solidFill>
                <a:latin typeface="Arial"/>
                <a:cs typeface="Arial"/>
              </a:rPr>
              <a:t>Lecture</a:t>
            </a:r>
            <a:r>
              <a:rPr dirty="0" sz="1100" spc="-3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50" b="1">
                <a:solidFill>
                  <a:srgbClr val="4471C4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spcBef>
                <a:spcPts val="800"/>
              </a:spcBef>
            </a:pPr>
            <a:r>
              <a:rPr dirty="0" sz="1100" spc="65">
                <a:latin typeface="Arial Narrow"/>
                <a:cs typeface="Arial Narrow"/>
              </a:rPr>
              <a:t>Note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to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self: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blijf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hoogte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via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villamedia,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zodat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hoogte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blij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gebeurt.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Kan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via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NiemanLab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Gonzo.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51130">
              <a:lnSpc>
                <a:spcPct val="109800"/>
              </a:lnSpc>
            </a:pPr>
            <a:r>
              <a:rPr dirty="0" sz="1100" spc="10">
                <a:latin typeface="Arial Narrow"/>
                <a:cs typeface="Arial Narrow"/>
              </a:rPr>
              <a:t>Fotogra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 spc="10">
                <a:latin typeface="Arial Narrow"/>
                <a:cs typeface="Arial Narrow"/>
              </a:rPr>
              <a:t>e: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context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nodig,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wie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gaat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het.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goede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04">
                <a:latin typeface="Arial Narrow"/>
                <a:cs typeface="Arial Narrow"/>
              </a:rPr>
              <a:t>foto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hoe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perse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mooi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zijn.</a:t>
            </a:r>
            <a:r>
              <a:rPr dirty="0" sz="1100" spc="30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volgende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foto’s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maken:</a:t>
            </a:r>
            <a:endParaRPr sz="1100">
              <a:latin typeface="Arial Narrow"/>
              <a:cs typeface="Arial Narrow"/>
            </a:endParaRPr>
          </a:p>
          <a:p>
            <a:pPr marL="469900" marR="391160" indent="-229235">
              <a:lnSpc>
                <a:spcPct val="109800"/>
              </a:lnSpc>
              <a:spcBef>
                <a:spcPts val="800"/>
              </a:spcBef>
              <a:buFont typeface="Arial"/>
              <a:buChar char="•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Beweging: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lange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sluiter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korte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sluiter</a:t>
            </a:r>
            <a:r>
              <a:rPr dirty="0" sz="1100" spc="240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(lightpain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10">
                <a:latin typeface="Arial Narrow"/>
                <a:cs typeface="Arial Narrow"/>
              </a:rPr>
              <a:t>ng/ballet/sterren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uit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amerika/</a:t>
            </a:r>
            <a:r>
              <a:rPr dirty="0" sz="1100" spc="2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koppel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laten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dansen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grasveld/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ROEIERS!)</a:t>
            </a:r>
            <a:endParaRPr sz="1100">
              <a:latin typeface="Arial Narrow"/>
              <a:cs typeface="Arial Narrow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469265" algn="l"/>
              </a:tabLst>
            </a:pPr>
            <a:r>
              <a:rPr dirty="0" sz="1100" spc="55">
                <a:latin typeface="Arial Narrow"/>
                <a:cs typeface="Arial Narrow"/>
              </a:rPr>
              <a:t>Diepte/composi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e:</a:t>
            </a:r>
            <a:r>
              <a:rPr dirty="0" sz="1100" spc="37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(water/PIETER?)</a:t>
            </a:r>
            <a:endParaRPr sz="1100">
              <a:latin typeface="Arial Narrow"/>
              <a:cs typeface="Arial Narrow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469265" algn="l"/>
              </a:tabLst>
            </a:pPr>
            <a:r>
              <a:rPr dirty="0" sz="1100" spc="60">
                <a:latin typeface="Arial Narrow"/>
                <a:cs typeface="Arial Narrow"/>
              </a:rPr>
              <a:t>Portret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(opa,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jeu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boule/oma/oid)</a:t>
            </a:r>
            <a:endParaRPr sz="1100">
              <a:latin typeface="Arial Narrow"/>
              <a:cs typeface="Arial Narrow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469265" algn="l"/>
              </a:tabLst>
            </a:pPr>
            <a:r>
              <a:rPr dirty="0" sz="1100" spc="70">
                <a:latin typeface="Arial Narrow"/>
                <a:cs typeface="Arial Narrow"/>
              </a:rPr>
              <a:t>Werkportret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(visser,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marktman,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kraampje,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poli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tuin/pieter?)</a:t>
            </a:r>
            <a:endParaRPr sz="1100">
              <a:latin typeface="Arial Narrow"/>
              <a:cs typeface="Arial Narrow"/>
            </a:endParaRPr>
          </a:p>
          <a:p>
            <a:pPr marL="469265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469265" algn="l"/>
              </a:tabLst>
            </a:pPr>
            <a:r>
              <a:rPr dirty="0" sz="1100" spc="20">
                <a:latin typeface="Arial Narrow"/>
                <a:cs typeface="Arial Narrow"/>
              </a:rPr>
              <a:t>Fotoserie</a:t>
            </a:r>
            <a:r>
              <a:rPr dirty="0" sz="1100" spc="2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(8-</a:t>
            </a:r>
            <a:r>
              <a:rPr dirty="0" sz="1100" spc="-25">
                <a:latin typeface="Arial Narrow"/>
                <a:cs typeface="Arial Narrow"/>
              </a:rPr>
              <a:t>10)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63500">
              <a:lnSpc>
                <a:spcPct val="109800"/>
              </a:lnSpc>
            </a:pPr>
            <a:r>
              <a:rPr dirty="0" sz="1100" spc="60">
                <a:latin typeface="Arial Narrow"/>
                <a:cs typeface="Arial Narrow"/>
              </a:rPr>
              <a:t>Waterdruk=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hoeveel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licht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bepaalde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situa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Weinig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licht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=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grote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pupillen,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zoveel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75">
                <a:latin typeface="Arial Narrow"/>
                <a:cs typeface="Arial Narrow"/>
              </a:rPr>
              <a:t>mogelijk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naar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binnen,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licht=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kleine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pupillen.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274320">
              <a:lnSpc>
                <a:spcPct val="109800"/>
              </a:lnSpc>
              <a:spcBef>
                <a:spcPts val="5"/>
              </a:spcBef>
            </a:pP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erg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gaat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staan,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komt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nauwelijks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verschil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tussen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object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achtergrond.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Dus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camera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neerzet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speelt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erg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mee.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 Narrow"/>
                <a:cs typeface="Arial Narrow"/>
              </a:rPr>
              <a:t>Foto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platgedrukt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(zelfde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vlak)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foto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genomen.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535305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Snijpunten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rule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thirds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waar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belangrijke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informa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neerzet.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mensen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kijken/kant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bewogen,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laat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meeste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ruimte.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-90" b="1">
                <a:solidFill>
                  <a:srgbClr val="4471C4"/>
                </a:solidFill>
                <a:latin typeface="Arial"/>
                <a:cs typeface="Arial"/>
              </a:rPr>
              <a:t>Lecture</a:t>
            </a:r>
            <a:r>
              <a:rPr dirty="0" sz="1100" spc="-2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4471C4"/>
                </a:solidFill>
                <a:latin typeface="Arial"/>
                <a:cs typeface="Arial"/>
              </a:rPr>
              <a:t>2-</a:t>
            </a:r>
            <a:r>
              <a:rPr dirty="0" sz="1100" spc="-1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4471C4"/>
                </a:solidFill>
                <a:latin typeface="Arial"/>
                <a:cs typeface="Arial"/>
              </a:rPr>
              <a:t>de</a:t>
            </a:r>
            <a:r>
              <a:rPr dirty="0" sz="1100" spc="-2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20" b="1">
                <a:solidFill>
                  <a:srgbClr val="4471C4"/>
                </a:solidFill>
                <a:latin typeface="Arial"/>
                <a:cs typeface="Arial"/>
              </a:rPr>
              <a:t>krant</a:t>
            </a:r>
            <a:endParaRPr sz="1100">
              <a:latin typeface="Arial"/>
              <a:cs typeface="Arial"/>
            </a:endParaRPr>
          </a:p>
          <a:p>
            <a:pPr marL="12700" marR="152400">
              <a:lnSpc>
                <a:spcPct val="109800"/>
              </a:lnSpc>
              <a:spcBef>
                <a:spcPts val="800"/>
              </a:spcBef>
            </a:pPr>
            <a:r>
              <a:rPr dirty="0" sz="1100" spc="55">
                <a:latin typeface="Arial Narrow"/>
                <a:cs typeface="Arial Narrow"/>
              </a:rPr>
              <a:t>Het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misgegaan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Eerst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gaan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korte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geschiedenis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60">
                <a:latin typeface="Arial Narrow"/>
                <a:cs typeface="Arial Narrow"/>
              </a:rPr>
              <a:t>bespreken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daarna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huidige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ontwikkelingen.</a:t>
            </a: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 spc="-10" i="1">
                <a:latin typeface="Calibri"/>
                <a:cs typeface="Calibri"/>
              </a:rPr>
              <a:t>Leerdoelen: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i="1">
                <a:latin typeface="Calibri"/>
                <a:cs typeface="Calibri"/>
              </a:rPr>
              <a:t>Uitleggen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i="1">
                <a:latin typeface="Calibri"/>
                <a:cs typeface="Calibri"/>
              </a:rPr>
              <a:t>hoe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i="1">
                <a:latin typeface="Calibri"/>
                <a:cs typeface="Calibri"/>
              </a:rPr>
              <a:t>de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i="1">
                <a:latin typeface="Calibri"/>
                <a:cs typeface="Calibri"/>
              </a:rPr>
              <a:t>krant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i="1">
                <a:latin typeface="Calibri"/>
                <a:cs typeface="Calibri"/>
              </a:rPr>
              <a:t>een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massamedium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 i="1">
                <a:latin typeface="Calibri"/>
                <a:cs typeface="Calibri"/>
              </a:rPr>
              <a:t>werd;</a:t>
            </a:r>
            <a:endParaRPr sz="1100">
              <a:latin typeface="Calibri"/>
              <a:cs typeface="Calibri"/>
            </a:endParaRPr>
          </a:p>
          <a:p>
            <a:pPr marL="469900" marR="44259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-10" i="1">
                <a:latin typeface="Calibri"/>
                <a:cs typeface="Calibri"/>
              </a:rPr>
              <a:t>Trends,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oorzaken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i="1">
                <a:latin typeface="Calibri"/>
                <a:cs typeface="Calibri"/>
              </a:rPr>
              <a:t>en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i="1">
                <a:latin typeface="Calibri"/>
                <a:cs typeface="Calibri"/>
              </a:rPr>
              <a:t>oplossingen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kennen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i="1">
                <a:latin typeface="Calibri"/>
                <a:cs typeface="Calibri"/>
              </a:rPr>
              <a:t>met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i="1">
                <a:latin typeface="Calibri"/>
                <a:cs typeface="Calibri"/>
              </a:rPr>
              <a:t>betrekking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i="1">
                <a:latin typeface="Calibri"/>
                <a:cs typeface="Calibri"/>
              </a:rPr>
              <a:t>tot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i="1">
                <a:latin typeface="Calibri"/>
                <a:cs typeface="Calibri"/>
              </a:rPr>
              <a:t>de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i="1">
                <a:latin typeface="Calibri"/>
                <a:cs typeface="Calibri"/>
              </a:rPr>
              <a:t>daling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i="1">
                <a:latin typeface="Calibri"/>
                <a:cs typeface="Calibri"/>
              </a:rPr>
              <a:t>van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i="1">
                <a:latin typeface="Calibri"/>
                <a:cs typeface="Calibri"/>
              </a:rPr>
              <a:t>de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papieren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 i="1">
                <a:latin typeface="Calibri"/>
                <a:cs typeface="Calibri"/>
              </a:rPr>
              <a:t>oplages.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9000" y="867422"/>
            <a:ext cx="5765800" cy="88138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229"/>
              </a:spcBef>
              <a:buAutoNum type="arabicPeriod" startAt="3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Its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essence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discipline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veri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>
                <a:latin typeface="Arial Narrow"/>
                <a:cs typeface="Arial Narrow"/>
              </a:rPr>
              <a:t>ca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5">
                <a:latin typeface="Arial Narrow"/>
                <a:cs typeface="Arial Narrow"/>
              </a:rPr>
              <a:t>on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AutoNum type="arabicPeriod" startAt="3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Its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prac</a:t>
            </a:r>
            <a:r>
              <a:rPr dirty="0" sz="1100" spc="235">
                <a:latin typeface="Arial Narrow"/>
                <a:cs typeface="Arial Narrow"/>
              </a:rPr>
              <a:t>琀椀琀椀</a:t>
            </a:r>
            <a:r>
              <a:rPr dirty="0" sz="1100">
                <a:latin typeface="Arial Narrow"/>
                <a:cs typeface="Arial Narrow"/>
              </a:rPr>
              <a:t>oners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must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maintain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independence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from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those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they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cover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AutoNum type="arabicPeriod" startAt="3"/>
              <a:tabLst>
                <a:tab pos="469265" algn="l"/>
              </a:tabLst>
            </a:pPr>
            <a:r>
              <a:rPr dirty="0" sz="1100" spc="65">
                <a:latin typeface="Arial Narrow"/>
                <a:cs typeface="Arial Narrow"/>
              </a:rPr>
              <a:t>It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must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service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independent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monitor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power</a:t>
            </a:r>
            <a:endParaRPr sz="1100">
              <a:latin typeface="Arial Narrow"/>
              <a:cs typeface="Arial Narrow"/>
            </a:endParaRPr>
          </a:p>
          <a:p>
            <a:pPr marL="469900" marR="365125" indent="-228600">
              <a:lnSpc>
                <a:spcPct val="109800"/>
              </a:lnSpc>
              <a:buAutoNum type="arabicPeriod" startAt="3"/>
              <a:tabLst>
                <a:tab pos="469900" algn="l"/>
              </a:tabLst>
            </a:pPr>
            <a:r>
              <a:rPr dirty="0" sz="1100" spc="65">
                <a:latin typeface="Arial Narrow"/>
                <a:cs typeface="Arial Narrow"/>
              </a:rPr>
              <a:t>It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must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provide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Arial Narrow"/>
                <a:cs typeface="Arial Narrow"/>
              </a:rPr>
              <a:t>a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forum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for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public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cri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0">
                <a:latin typeface="Arial Narrow"/>
                <a:cs typeface="Arial Narrow"/>
              </a:rPr>
              <a:t>cism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compromise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(deba</a:t>
            </a:r>
            <a:r>
              <a:rPr dirty="0" sz="1100" spc="365">
                <a:latin typeface="Arial Narrow"/>
                <a:cs typeface="Arial Narrow"/>
              </a:rPr>
              <a:t>琀昀</a:t>
            </a:r>
            <a:r>
              <a:rPr dirty="0" sz="1100" spc="50">
                <a:latin typeface="Arial Narrow"/>
                <a:cs typeface="Arial Narrow"/>
              </a:rPr>
              <a:t>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305">
                <a:latin typeface="Arial Narrow"/>
                <a:cs typeface="Arial Narrow"/>
              </a:rPr>
              <a:t>e,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moeten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podium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bieden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aan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5">
                <a:latin typeface="Arial Narrow"/>
                <a:cs typeface="Arial Narrow"/>
              </a:rPr>
              <a:t>sche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geluiden).</a:t>
            </a:r>
            <a:endParaRPr sz="1100">
              <a:latin typeface="Arial Narrow"/>
              <a:cs typeface="Arial Narrow"/>
            </a:endParaRPr>
          </a:p>
          <a:p>
            <a:pPr marL="469900" marR="118745" indent="-228600">
              <a:lnSpc>
                <a:spcPct val="109800"/>
              </a:lnSpc>
              <a:buAutoNum type="arabicPeriod" startAt="3"/>
              <a:tabLst>
                <a:tab pos="469900" algn="l"/>
              </a:tabLst>
            </a:pPr>
            <a:r>
              <a:rPr dirty="0" sz="1100" spc="65">
                <a:latin typeface="Arial Narrow"/>
                <a:cs typeface="Arial Narrow"/>
              </a:rPr>
              <a:t>It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must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strive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to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keep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signi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 spc="50">
                <a:latin typeface="Arial Narrow"/>
                <a:cs typeface="Arial Narrow"/>
              </a:rPr>
              <a:t>cant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interes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relevant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(journalisten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doen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het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namens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publiek,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moeten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hun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best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doen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belangrijke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dingen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interessant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begrijpelijk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maken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publiek)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AutoNum type="arabicPeriod" startAt="3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 typeface="Arial Narrow"/>
              <a:buAutoNum type="arabicPeriod" startAt="3"/>
            </a:pPr>
            <a:endParaRPr sz="1100">
              <a:latin typeface="Arial Narrow"/>
              <a:cs typeface="Arial Narrow"/>
            </a:endParaRPr>
          </a:p>
          <a:p>
            <a:pPr marL="12700" marR="255270">
              <a:lnSpc>
                <a:spcPct val="109800"/>
              </a:lnSpc>
            </a:pPr>
            <a:r>
              <a:rPr dirty="0" sz="1100" spc="10">
                <a:latin typeface="Arial Narrow"/>
                <a:cs typeface="Arial Narrow"/>
              </a:rPr>
              <a:t>Publieke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civiele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burger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benaderen,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manier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alleen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informa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geven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misstanden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aankaarten.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Civiele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bestaat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nog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 Narrow"/>
                <a:cs typeface="Arial Narrow"/>
              </a:rPr>
              <a:t>steeds,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is</a:t>
            </a:r>
            <a:endParaRPr sz="1100">
              <a:latin typeface="Arial Narrow"/>
              <a:cs typeface="Arial Narrow"/>
            </a:endParaRPr>
          </a:p>
          <a:p>
            <a:pPr marL="12700" marR="5080">
              <a:lnSpc>
                <a:spcPct val="109800"/>
              </a:lnSpc>
            </a:pPr>
            <a:r>
              <a:rPr dirty="0" sz="1100" spc="55">
                <a:latin typeface="Arial Narrow"/>
                <a:cs typeface="Arial Narrow"/>
              </a:rPr>
              <a:t>begonnen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Amerika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jaren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’90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des</a:t>
            </a:r>
            <a:r>
              <a:rPr dirty="0" sz="1100" spc="240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jds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heersende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90">
                <a:latin typeface="Arial Narrow"/>
                <a:cs typeface="Arial Narrow"/>
              </a:rPr>
              <a:t>heel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erg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gericht</a:t>
            </a:r>
            <a:r>
              <a:rPr dirty="0" sz="1100" spc="2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poli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(vooral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verslag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doen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deba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>
                <a:latin typeface="Arial Narrow"/>
                <a:cs typeface="Arial Narrow"/>
              </a:rPr>
              <a:t>en,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etc.).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poli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ci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agenda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bepalen,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moeten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burgers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doen.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gingen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deba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 spc="35">
                <a:latin typeface="Arial Narrow"/>
                <a:cs typeface="Arial Narrow"/>
              </a:rPr>
              <a:t>en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enzo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hebben,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burgers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toe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95">
                <a:latin typeface="Arial Narrow"/>
                <a:cs typeface="Arial Narrow"/>
              </a:rPr>
              <a:t>om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vragen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zij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belangrijk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vonden.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meer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nadruk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expressiefunc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254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zij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vonden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informa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efunc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teveel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aandacht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krijgt.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110">
                <a:latin typeface="Arial Narrow"/>
                <a:cs typeface="Arial Narrow"/>
              </a:rPr>
              <a:t>Met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name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Amerika.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56515">
              <a:lnSpc>
                <a:spcPct val="109800"/>
              </a:lnSpc>
              <a:spcBef>
                <a:spcPts val="5"/>
              </a:spcBef>
            </a:pPr>
            <a:r>
              <a:rPr dirty="0" sz="1100" spc="10">
                <a:latin typeface="Arial Narrow"/>
                <a:cs typeface="Arial Narrow"/>
              </a:rPr>
              <a:t>Construc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eve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ek: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vrij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zelfde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ideeën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civiele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ek,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 Narrow"/>
                <a:cs typeface="Arial Narrow"/>
              </a:rPr>
              <a:t>verplaatsen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naar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perspec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ef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burger.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Maar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deze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benadering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anders,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ontstaan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vanuit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idee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zich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goed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herkennen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vaak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nega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ef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vinden.</a:t>
            </a:r>
            <a:endParaRPr sz="1100">
              <a:latin typeface="Arial Narrow"/>
              <a:cs typeface="Arial Narrow"/>
            </a:endParaRPr>
          </a:p>
          <a:p>
            <a:pPr lvl="1"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45">
                <a:latin typeface="Arial Narrow"/>
                <a:cs typeface="Arial Narrow"/>
              </a:rPr>
              <a:t>Grondlegger: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cathrine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gyldensted: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from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mirrors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to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movers.</a:t>
            </a:r>
            <a:endParaRPr sz="1100">
              <a:latin typeface="Arial Narrow"/>
              <a:cs typeface="Arial Narrow"/>
            </a:endParaRPr>
          </a:p>
          <a:p>
            <a:pPr lvl="1" marL="469900" marR="9525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60">
                <a:latin typeface="Arial Narrow"/>
                <a:cs typeface="Arial Narrow"/>
              </a:rPr>
              <a:t>Niet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visie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goed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doet,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wel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uitgangspunt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civiele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was.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Meer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herkennen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zich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krijgen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nega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ef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wereldbeeld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van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Vanuit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daar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anders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bedrijven.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Natuurlijk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slecht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brengen,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Arial Narrow"/>
                <a:cs typeface="Arial Narrow"/>
              </a:rPr>
              <a:t>je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alleen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nega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eve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dingen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benadrukken.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Nadenken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oplossingen.</a:t>
            </a:r>
            <a:endParaRPr sz="1100">
              <a:latin typeface="Arial Narrow"/>
              <a:cs typeface="Arial Narrow"/>
            </a:endParaRPr>
          </a:p>
          <a:p>
            <a:pPr lvl="1"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lvl="1">
              <a:lnSpc>
                <a:spcPct val="100000"/>
              </a:lnSpc>
              <a:spcBef>
                <a:spcPts val="52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 marR="17780">
              <a:lnSpc>
                <a:spcPct val="109800"/>
              </a:lnSpc>
            </a:pPr>
            <a:r>
              <a:rPr dirty="0" sz="1100" spc="10">
                <a:latin typeface="Arial Narrow"/>
                <a:cs typeface="Arial Narrow"/>
              </a:rPr>
              <a:t>Zie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slide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verschillen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onderzoeks</a:t>
            </a:r>
            <a:r>
              <a:rPr dirty="0" sz="1100" spc="30">
                <a:latin typeface="Arial Narrow"/>
                <a:cs typeface="Arial Narrow"/>
              </a:rPr>
              <a:t>-,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nieuws-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construc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35">
                <a:latin typeface="Arial Narrow"/>
                <a:cs typeface="Arial Narrow"/>
              </a:rPr>
              <a:t>eve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35">
                <a:latin typeface="Arial Narrow"/>
                <a:cs typeface="Arial Narrow"/>
              </a:rPr>
              <a:t>ek.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Focus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gaat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80">
                <a:latin typeface="Arial Narrow"/>
                <a:cs typeface="Arial Narrow"/>
              </a:rPr>
              <a:t>inhoud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van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nieuws.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Nadruk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ligt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vaak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drama/con</a:t>
            </a:r>
            <a:r>
              <a:rPr dirty="0" sz="1100" spc="170">
                <a:latin typeface="Arial Narrow"/>
                <a:cs typeface="Arial Narrow"/>
              </a:rPr>
              <a:t>昀氀</a:t>
            </a:r>
            <a:r>
              <a:rPr dirty="0" sz="1100" spc="55">
                <a:latin typeface="Arial Narrow"/>
                <a:cs typeface="Arial Narrow"/>
              </a:rPr>
              <a:t>ict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breaking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news.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Vorm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van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5">
                <a:latin typeface="Arial Narrow"/>
                <a:cs typeface="Arial Narrow"/>
              </a:rPr>
              <a:t>ek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veel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terugziet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media,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15">
                <a:latin typeface="Arial Narrow"/>
                <a:cs typeface="Arial Narrow"/>
              </a:rPr>
              <a:t>zoals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correspondent.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Schrijven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bijv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klimaat,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alleen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aandacht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hoe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erg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gedaan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kan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worden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(lees: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 Narrow"/>
                <a:cs typeface="Arial Narrow"/>
              </a:rPr>
              <a:t>ze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gebruiken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dus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construc</a:t>
            </a:r>
            <a:r>
              <a:rPr dirty="0" sz="1100" spc="240">
                <a:latin typeface="Arial Narrow"/>
                <a:cs typeface="Arial Narrow"/>
              </a:rPr>
              <a:t>琀</a:t>
            </a:r>
            <a:r>
              <a:rPr dirty="0" sz="1100" spc="235">
                <a:latin typeface="Arial Narrow"/>
                <a:cs typeface="Arial Narrow"/>
              </a:rPr>
              <a:t>椀</a:t>
            </a:r>
            <a:r>
              <a:rPr dirty="0" sz="1100" spc="55">
                <a:latin typeface="Arial Narrow"/>
                <a:cs typeface="Arial Narrow"/>
              </a:rPr>
              <a:t>eve!!!).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hangt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van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soort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medium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welke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invulling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eraan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gegeven.</a:t>
            </a: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>
                <a:latin typeface="Arial Narrow"/>
                <a:cs typeface="Arial Narrow"/>
              </a:rPr>
              <a:t>(1844</a:t>
            </a:r>
            <a:r>
              <a:rPr dirty="0" sz="1100" spc="204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gestopt).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-90" b="1">
                <a:solidFill>
                  <a:srgbClr val="4471C4"/>
                </a:solidFill>
                <a:latin typeface="Arial"/>
                <a:cs typeface="Arial"/>
              </a:rPr>
              <a:t>Lecture</a:t>
            </a:r>
            <a:r>
              <a:rPr dirty="0" sz="1100" spc="-2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4471C4"/>
                </a:solidFill>
                <a:latin typeface="Arial"/>
                <a:cs typeface="Arial"/>
              </a:rPr>
              <a:t>7-</a:t>
            </a:r>
            <a:r>
              <a:rPr dirty="0" sz="1100" spc="-1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50" b="1">
                <a:solidFill>
                  <a:srgbClr val="4471C4"/>
                </a:solidFill>
                <a:latin typeface="Arial"/>
                <a:cs typeface="Arial"/>
              </a:rPr>
              <a:t>wie</a:t>
            </a:r>
            <a:r>
              <a:rPr dirty="0" sz="1100" spc="-2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4471C4"/>
                </a:solidFill>
                <a:latin typeface="Arial"/>
                <a:cs typeface="Arial"/>
              </a:rPr>
              <a:t>of</a:t>
            </a:r>
            <a:r>
              <a:rPr dirty="0" sz="1100" spc="-2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45" b="1">
                <a:solidFill>
                  <a:srgbClr val="4471C4"/>
                </a:solidFill>
                <a:latin typeface="Arial"/>
                <a:cs typeface="Arial"/>
              </a:rPr>
              <a:t>wat</a:t>
            </a:r>
            <a:r>
              <a:rPr dirty="0" sz="1100" spc="-1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114" b="1">
                <a:solidFill>
                  <a:srgbClr val="4471C4"/>
                </a:solidFill>
                <a:latin typeface="Arial"/>
                <a:cs typeface="Arial"/>
              </a:rPr>
              <a:t>is</a:t>
            </a:r>
            <a:r>
              <a:rPr dirty="0" sz="1100" spc="-1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80" b="1">
                <a:solidFill>
                  <a:srgbClr val="4471C4"/>
                </a:solidFill>
                <a:latin typeface="Arial"/>
                <a:cs typeface="Arial"/>
              </a:rPr>
              <a:t>een</a:t>
            </a:r>
            <a:r>
              <a:rPr dirty="0" sz="1100" spc="-1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4471C4"/>
                </a:solidFill>
                <a:latin typeface="Arial"/>
                <a:cs typeface="Arial"/>
              </a:rPr>
              <a:t>journalist?</a:t>
            </a:r>
            <a:endParaRPr sz="1100">
              <a:latin typeface="Arial"/>
              <a:cs typeface="Arial"/>
            </a:endParaRPr>
          </a:p>
          <a:p>
            <a:pPr marL="12700" marR="525780">
              <a:lnSpc>
                <a:spcPct val="109800"/>
              </a:lnSpc>
              <a:spcBef>
                <a:spcPts val="800"/>
              </a:spcBef>
            </a:pPr>
            <a:r>
              <a:rPr dirty="0" sz="1100" spc="55">
                <a:latin typeface="Arial Narrow"/>
                <a:cs typeface="Arial Narrow"/>
              </a:rPr>
              <a:t>Het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belangrijk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kunnen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garanderen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hun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bronnen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veilig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zijn,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niet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afgeluisterd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worden: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bronbescherming</a:t>
            </a:r>
            <a:endParaRPr sz="1100">
              <a:latin typeface="Arial Narrow"/>
              <a:cs typeface="Arial Narrow"/>
            </a:endParaRPr>
          </a:p>
          <a:p>
            <a:pPr lvl="1"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10">
                <a:latin typeface="Arial Narrow"/>
                <a:cs typeface="Arial Narrow"/>
              </a:rPr>
              <a:t>Chilling</a:t>
            </a:r>
            <a:r>
              <a:rPr dirty="0" sz="1100" spc="2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</a:t>
            </a:r>
            <a:r>
              <a:rPr dirty="0" sz="1100" spc="285">
                <a:latin typeface="Arial Narrow"/>
                <a:cs typeface="Arial Narrow"/>
              </a:rPr>
              <a:t>昀昀</a:t>
            </a:r>
            <a:r>
              <a:rPr dirty="0" sz="1100" spc="30">
                <a:latin typeface="Arial Narrow"/>
                <a:cs typeface="Arial Narrow"/>
              </a:rPr>
              <a:t>ect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43510">
              <a:lnSpc>
                <a:spcPct val="109800"/>
              </a:lnSpc>
            </a:pPr>
            <a:r>
              <a:rPr dirty="0" sz="1100" spc="-95" b="1">
                <a:latin typeface="Arial"/>
                <a:cs typeface="Arial"/>
              </a:rPr>
              <a:t>Goodwin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75" b="1">
                <a:latin typeface="Arial"/>
                <a:cs typeface="Arial"/>
              </a:rPr>
              <a:t>arrest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(1996):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evrm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(rechten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mens)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vrijheid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meningsui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ng,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chilling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305">
                <a:latin typeface="Arial Narrow"/>
                <a:cs typeface="Arial Narrow"/>
              </a:rPr>
              <a:t>昀</a:t>
            </a:r>
            <a:r>
              <a:rPr dirty="0" sz="1100" spc="-944">
                <a:latin typeface="Arial Narrow"/>
                <a:cs typeface="Arial Narrow"/>
              </a:rPr>
              <a:t>昀</a:t>
            </a:r>
            <a:r>
              <a:rPr dirty="0" sz="1100">
                <a:latin typeface="Arial Narrow"/>
                <a:cs typeface="Arial Narrow"/>
              </a:rPr>
              <a:t>ect.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Bronnen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geheim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willen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blijven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mogen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geheim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blijven,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meer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praten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met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9000" y="867422"/>
            <a:ext cx="5758815" cy="862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4690">
              <a:lnSpc>
                <a:spcPct val="109800"/>
              </a:lnSpc>
              <a:spcBef>
                <a:spcPts val="100"/>
              </a:spcBef>
            </a:pPr>
            <a:r>
              <a:rPr dirty="0" sz="1100" spc="10">
                <a:latin typeface="Arial Narrow"/>
                <a:cs typeface="Arial Narrow"/>
              </a:rPr>
              <a:t>angst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bekend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gemaakt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worden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(anders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kunnen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journalisten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misstanden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meer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blootleggen).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50">
                <a:latin typeface="Arial Narrow"/>
                <a:cs typeface="Arial Narrow"/>
              </a:rPr>
              <a:t>Bronbescherming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journalisten</a:t>
            </a:r>
            <a:endParaRPr sz="1100">
              <a:latin typeface="Arial Narrow"/>
              <a:cs typeface="Arial Narrow"/>
            </a:endParaRPr>
          </a:p>
          <a:p>
            <a:pPr marL="469900" marR="28829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goodwill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arrest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lag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vast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alle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journalisten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Europa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recht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hebben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hun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bron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te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behouden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&gt;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plaats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anders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gegijzeld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 marR="473075">
              <a:lnSpc>
                <a:spcPct val="109800"/>
              </a:lnSpc>
            </a:pPr>
            <a:r>
              <a:rPr dirty="0" sz="1100" spc="65">
                <a:latin typeface="Arial Narrow"/>
                <a:cs typeface="Arial Narrow"/>
              </a:rPr>
              <a:t>Minister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hirch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ballin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jus</a:t>
            </a:r>
            <a:r>
              <a:rPr dirty="0" sz="1100" spc="235">
                <a:latin typeface="Arial Narrow"/>
                <a:cs typeface="Arial Narrow"/>
              </a:rPr>
              <a:t>琀椀琀椀</a:t>
            </a:r>
            <a:r>
              <a:rPr dirty="0" sz="1100" spc="10">
                <a:latin typeface="Arial Narrow"/>
                <a:cs typeface="Arial Narrow"/>
              </a:rPr>
              <a:t>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(2007):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bronbescherming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wet,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90">
                <a:latin typeface="Arial Narrow"/>
                <a:cs typeface="Arial Narrow"/>
              </a:rPr>
              <a:t>verschoningsrecht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genoemd.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Recht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verschonen.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Arial Narrow"/>
                <a:cs typeface="Arial Narrow"/>
              </a:rPr>
              <a:t>Verschoningsrecht</a:t>
            </a:r>
            <a:endParaRPr sz="1100">
              <a:latin typeface="Arial Narrow"/>
              <a:cs typeface="Arial Narrow"/>
            </a:endParaRPr>
          </a:p>
          <a:p>
            <a:pPr marL="469900" marR="1108710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kun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opgeroepen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getuige,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verplicht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komen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(verschijningsplicht)</a:t>
            </a:r>
            <a:endParaRPr sz="1100">
              <a:latin typeface="Arial Narrow"/>
              <a:cs typeface="Arial Narrow"/>
            </a:endParaRPr>
          </a:p>
          <a:p>
            <a:pPr marL="469900" marR="327025" indent="-228600">
              <a:lnSpc>
                <a:spcPct val="109800"/>
              </a:lnSpc>
              <a:spcBef>
                <a:spcPts val="5"/>
              </a:spcBef>
              <a:buChar char="-"/>
              <a:tabLst>
                <a:tab pos="469900" algn="l"/>
              </a:tabLst>
            </a:pPr>
            <a:r>
              <a:rPr dirty="0" sz="1100" spc="65">
                <a:latin typeface="Arial Narrow"/>
                <a:cs typeface="Arial Narrow"/>
              </a:rPr>
              <a:t>Antwoordplicht,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waarheidsvinding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naar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waarheid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antwoorden,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anders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kun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vervolgd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worden.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20">
                <a:latin typeface="Arial Narrow"/>
                <a:cs typeface="Arial Narrow"/>
              </a:rPr>
              <a:t>Paar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uitzonderingen-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verschoningsrecht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voor: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-10">
                <a:latin typeface="Arial Narrow"/>
                <a:cs typeface="Arial Narrow"/>
              </a:rPr>
              <a:t>Familie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Gevaar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strafrechtelijke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vervolging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(dat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zelf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stra</a:t>
            </a:r>
            <a:r>
              <a:rPr dirty="0" sz="1100" spc="890">
                <a:latin typeface="Arial Narrow"/>
                <a:cs typeface="Arial Narrow"/>
              </a:rPr>
              <a:t>昀戀</a:t>
            </a:r>
            <a:r>
              <a:rPr dirty="0" sz="1100">
                <a:latin typeface="Arial Narrow"/>
                <a:cs typeface="Arial Narrow"/>
              </a:rPr>
              <a:t>are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dingen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hebt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gedaan)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Enkele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beroepen: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beroepsgeheim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(artsen,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advocaten)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97790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Ook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verdachte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zelf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zeggen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hij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antwoord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</a:t>
            </a:r>
            <a:r>
              <a:rPr dirty="0" sz="1100" spc="254">
                <a:latin typeface="Arial Narrow"/>
                <a:cs typeface="Arial Narrow"/>
              </a:rPr>
              <a:t>昀琀.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Goldt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journalisten.</a:t>
            </a:r>
            <a:r>
              <a:rPr dirty="0" sz="1100" spc="500">
                <a:latin typeface="Times New Roman"/>
                <a:cs typeface="Times New Roman"/>
              </a:rPr>
              <a:t>  </a:t>
            </a:r>
            <a:r>
              <a:rPr dirty="0" sz="1100" spc="-350">
                <a:latin typeface="Arial Narrow"/>
                <a:cs typeface="Arial Narrow"/>
              </a:rPr>
              <a:t>Hirsch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ballin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dit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invoeren.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Maar: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wie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journalist?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principe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iedereen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nieuws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publiceren.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45">
                <a:latin typeface="Arial Narrow"/>
                <a:cs typeface="Arial Narrow"/>
              </a:rPr>
              <a:t>Kenmerken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professie</a:t>
            </a:r>
            <a:endParaRPr sz="1100">
              <a:latin typeface="Arial Narrow"/>
              <a:cs typeface="Arial Narrow"/>
            </a:endParaRPr>
          </a:p>
          <a:p>
            <a:pPr marL="469900" marR="245745" indent="-228600">
              <a:lnSpc>
                <a:spcPct val="109800"/>
              </a:lnSpc>
              <a:spcBef>
                <a:spcPts val="800"/>
              </a:spcBef>
              <a:buAutoNum type="arabicPeriod"/>
              <a:tabLst>
                <a:tab pos="469900" algn="l"/>
              </a:tabLst>
            </a:pPr>
            <a:r>
              <a:rPr dirty="0" sz="1100" spc="50">
                <a:latin typeface="Arial Narrow"/>
                <a:cs typeface="Arial Narrow"/>
              </a:rPr>
              <a:t>Maatschappelijke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dienstverlening: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goede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welzijn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samenleving.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Je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zou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kunnen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zeggen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dit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doen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(deba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>
                <a:latin typeface="Arial Narrow"/>
                <a:cs typeface="Arial Narrow"/>
              </a:rPr>
              <a:t>en,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misstanden)</a:t>
            </a:r>
            <a:endParaRPr sz="1100">
              <a:latin typeface="Arial Narrow"/>
              <a:cs typeface="Arial Narrow"/>
            </a:endParaRPr>
          </a:p>
          <a:p>
            <a:pPr marL="469900" marR="155575" indent="-228600">
              <a:lnSpc>
                <a:spcPct val="109800"/>
              </a:lnSpc>
              <a:buAutoNum type="arabicPeriod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Gespecialiseerde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opleiding: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lang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eke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opleiding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geweest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Arial Narrow"/>
                <a:cs typeface="Arial Narrow"/>
              </a:rPr>
              <a:t>je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40">
                <a:latin typeface="Arial Narrow"/>
                <a:cs typeface="Arial Narrow"/>
              </a:rPr>
              <a:t>hebt</a:t>
            </a:r>
            <a:r>
              <a:rPr dirty="0" sz="1100" spc="2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diploma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nodig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komen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(voldoet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niet)</a:t>
            </a:r>
            <a:endParaRPr sz="1100">
              <a:latin typeface="Arial Narrow"/>
              <a:cs typeface="Arial Narrow"/>
            </a:endParaRPr>
          </a:p>
          <a:p>
            <a:pPr marL="469900" marR="434975" indent="-228600">
              <a:lnSpc>
                <a:spcPct val="109800"/>
              </a:lnSpc>
              <a:buAutoNum type="arabicPeriod"/>
              <a:tabLst>
                <a:tab pos="469900" algn="l"/>
              </a:tabLst>
            </a:pPr>
            <a:r>
              <a:rPr dirty="0" sz="1100" spc="65">
                <a:latin typeface="Arial Narrow"/>
                <a:cs typeface="Arial Narrow"/>
              </a:rPr>
              <a:t>Autonomie: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zelfstandig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naar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eigen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inzicht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kunnen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doen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zelf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beslissingen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kunnen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nemen.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verantwoording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hoeven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leggen.</a:t>
            </a:r>
            <a:endParaRPr sz="1100">
              <a:latin typeface="Arial Narrow"/>
              <a:cs typeface="Arial Narrow"/>
            </a:endParaRPr>
          </a:p>
          <a:p>
            <a:pPr marL="469900" marR="99060" indent="-228600">
              <a:lnSpc>
                <a:spcPct val="1098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Professionele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normen: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ek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heb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dat,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bijvoorbeeld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codes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(wederhoor,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">
                <a:latin typeface="Arial Narrow"/>
                <a:cs typeface="Arial Narrow"/>
              </a:rPr>
              <a:t>1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20">
                <a:latin typeface="Arial Narrow"/>
                <a:cs typeface="Arial Narrow"/>
              </a:rPr>
              <a:t>bron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bron)</a:t>
            </a:r>
            <a:endParaRPr sz="1100">
              <a:latin typeface="Arial Narrow"/>
              <a:cs typeface="Arial Narrow"/>
            </a:endParaRPr>
          </a:p>
          <a:p>
            <a:pPr marL="469900" marR="5080" indent="-228600">
              <a:lnSpc>
                <a:spcPct val="109800"/>
              </a:lnSpc>
              <a:buAutoNum type="arabicPeriod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Persoonlijke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verantwoordelijkheid: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geldt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journalisten,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fout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maakt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waar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nega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eve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consequen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ondervinden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kun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daar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verantwoordelijk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voor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worden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gesteld.</a:t>
            </a:r>
            <a:endParaRPr sz="1100">
              <a:latin typeface="Arial Narrow"/>
              <a:cs typeface="Arial Narrow"/>
            </a:endParaRPr>
          </a:p>
          <a:p>
            <a:pPr marL="469900" marR="80645" indent="-228600">
              <a:lnSpc>
                <a:spcPct val="109800"/>
              </a:lnSpc>
              <a:buAutoNum type="arabicPeriod"/>
              <a:tabLst>
                <a:tab pos="469900" algn="l"/>
              </a:tabLst>
            </a:pPr>
            <a:r>
              <a:rPr dirty="0" sz="1100" spc="30">
                <a:latin typeface="Arial Narrow"/>
                <a:cs typeface="Arial Narrow"/>
              </a:rPr>
              <a:t>Zelfregulering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beroepsorganisa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30">
                <a:latin typeface="Arial Narrow"/>
                <a:cs typeface="Arial Narrow"/>
              </a:rPr>
              <a:t>e: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stelt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professionele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normen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houden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dit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in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335">
                <a:latin typeface="Arial Narrow"/>
                <a:cs typeface="Arial Narrow"/>
              </a:rPr>
              <a:t>de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gaten,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anders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kunnen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uit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beroep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ze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>
                <a:latin typeface="Arial Narrow"/>
                <a:cs typeface="Arial Narrow"/>
              </a:rPr>
              <a:t>en.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Je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hebt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dit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niet,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hebt</a:t>
            </a:r>
            <a:r>
              <a:rPr dirty="0" sz="1100" spc="204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lijst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waar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afgehaald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kan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(dus,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voldaan?)</a:t>
            </a:r>
            <a:endParaRPr sz="11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8987" y="883932"/>
            <a:ext cx="5755005" cy="8594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Narrow"/>
                <a:cs typeface="Arial Narrow"/>
              </a:rPr>
              <a:t>Zelfregula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e:</a:t>
            </a:r>
            <a:endParaRPr sz="1100">
              <a:latin typeface="Arial Narrow"/>
              <a:cs typeface="Arial Narrow"/>
            </a:endParaRPr>
          </a:p>
          <a:p>
            <a:pPr marL="469900" marR="43180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Raad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ek: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neemt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klachten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behandeling,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vragen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berichten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rec</a:t>
            </a:r>
            <a:r>
              <a:rPr dirty="0" sz="1100" spc="-135">
                <a:latin typeface="Arial Narrow"/>
                <a:cs typeface="Arial Narrow"/>
              </a:rPr>
              <a:t>琀椀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>
                <a:latin typeface="Arial Narrow"/>
                <a:cs typeface="Arial Narrow"/>
              </a:rPr>
              <a:t>ceren,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uit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ze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eraf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halen.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vorm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18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zelfregulering</a:t>
            </a:r>
            <a:r>
              <a:rPr dirty="0" sz="1100" spc="2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zonder</a:t>
            </a:r>
            <a:r>
              <a:rPr dirty="0" sz="1100" spc="1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consequen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es.</a:t>
            </a:r>
            <a:endParaRPr sz="1100">
              <a:latin typeface="Arial Narrow"/>
              <a:cs typeface="Arial Narrow"/>
            </a:endParaRPr>
          </a:p>
          <a:p>
            <a:pPr algn="just" marL="469900" marR="64769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Gedragscode: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code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bordeaux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(kortst,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1954),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leidraad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ek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handelen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220">
                <a:latin typeface="Arial Narrow"/>
                <a:cs typeface="Arial Narrow"/>
              </a:rPr>
              <a:t>(2007),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code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(2007).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Gaat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vragen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welk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geval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aan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125">
                <a:latin typeface="Arial Narrow"/>
                <a:cs typeface="Arial Narrow"/>
              </a:rPr>
              <a:t>wederhoor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doen,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zeggen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bent,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etc.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Redac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ecode</a:t>
            </a:r>
            <a:r>
              <a:rPr dirty="0" sz="1100" spc="26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(npo)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Redac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estatuut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60">
                <a:latin typeface="Arial Narrow"/>
                <a:cs typeface="Arial Narrow"/>
              </a:rPr>
              <a:t>Ombudsman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lezersredacteur</a:t>
            </a:r>
            <a:endParaRPr sz="1100">
              <a:latin typeface="Arial Narrow"/>
              <a:cs typeface="Arial Narrow"/>
            </a:endParaRPr>
          </a:p>
          <a:p>
            <a:pPr marL="469900" marR="17081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Lezersbrieven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reac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es: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redac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kiest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ervoor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sche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geluiden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laten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horen-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vorm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zelfregulering</a:t>
            </a:r>
            <a:endParaRPr sz="1100">
              <a:latin typeface="Arial Narrow"/>
              <a:cs typeface="Arial Narrow"/>
            </a:endParaRPr>
          </a:p>
          <a:p>
            <a:pPr marL="469900" marR="514984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-10">
                <a:latin typeface="Arial Narrow"/>
                <a:cs typeface="Arial Narrow"/>
              </a:rPr>
              <a:t>Rec</a:t>
            </a:r>
            <a:r>
              <a:rPr dirty="0" sz="1100" spc="200">
                <a:latin typeface="Arial Narrow"/>
                <a:cs typeface="Arial Narrow"/>
              </a:rPr>
              <a:t>琀椀昀椀</a:t>
            </a:r>
            <a:r>
              <a:rPr dirty="0" sz="1100">
                <a:latin typeface="Arial Narrow"/>
                <a:cs typeface="Arial Narrow"/>
              </a:rPr>
              <a:t>ca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es: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publiceren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hiervan,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maatregelen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zelf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tre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95">
                <a:latin typeface="Arial Narrow"/>
                <a:cs typeface="Arial Narrow"/>
              </a:rPr>
              <a:t>om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kwaliteit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berichtgeving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peil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houden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75">
                <a:latin typeface="Arial Narrow"/>
                <a:cs typeface="Arial Narrow"/>
              </a:rPr>
              <a:t>Nut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zelfregulering: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50">
                <a:latin typeface="Arial Narrow"/>
                <a:cs typeface="Arial Narrow"/>
              </a:rPr>
              <a:t>Bevorderen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maatschappelijk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vertrouwen</a:t>
            </a:r>
            <a:endParaRPr sz="1100">
              <a:latin typeface="Arial Narrow"/>
              <a:cs typeface="Arial Narrow"/>
            </a:endParaRPr>
          </a:p>
          <a:p>
            <a:pPr marL="469900" marR="3302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55">
                <a:latin typeface="Arial Narrow"/>
                <a:cs typeface="Arial Narrow"/>
              </a:rPr>
              <a:t>Voorkomen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 spc="10">
                <a:latin typeface="Arial Narrow"/>
                <a:cs typeface="Arial Narrow"/>
              </a:rPr>
              <a:t>elijke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maatregelen: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voorkomen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overheid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zich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ermee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gaat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75">
                <a:latin typeface="Arial Narrow"/>
                <a:cs typeface="Arial Narrow"/>
              </a:rPr>
              <a:t>bemoeien;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regelen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zelf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wel</a:t>
            </a:r>
            <a:endParaRPr sz="1100">
              <a:latin typeface="Arial Narrow"/>
              <a:cs typeface="Arial Narrow"/>
            </a:endParaRPr>
          </a:p>
          <a:p>
            <a:pPr marL="469900" marR="5080" indent="-228600">
              <a:lnSpc>
                <a:spcPct val="109800"/>
              </a:lnSpc>
              <a:spcBef>
                <a:spcPts val="5"/>
              </a:spcBef>
              <a:buChar char="-"/>
              <a:tabLst>
                <a:tab pos="469900" algn="l"/>
              </a:tabLst>
            </a:pPr>
            <a:r>
              <a:rPr dirty="0" sz="1100" spc="-114">
                <a:latin typeface="Arial Narrow"/>
                <a:cs typeface="Arial Narrow"/>
              </a:rPr>
              <a:t>E</a:t>
            </a:r>
            <a:r>
              <a:rPr dirty="0" sz="1100" spc="285">
                <a:latin typeface="Arial Narrow"/>
                <a:cs typeface="Arial Narrow"/>
              </a:rPr>
              <a:t>昀昀</a:t>
            </a:r>
            <a:r>
              <a:rPr dirty="0" sz="1100">
                <a:latin typeface="Arial Narrow"/>
                <a:cs typeface="Arial Narrow"/>
              </a:rPr>
              <a:t>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viteit: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kunt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beter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zelf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regels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instellen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waar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alle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journalisten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mee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eens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 Narrow"/>
                <a:cs typeface="Arial Narrow"/>
              </a:rPr>
              <a:t>zijn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extern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bureau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regels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bedenken</a:t>
            </a:r>
            <a:endParaRPr sz="1100">
              <a:latin typeface="Arial Narrow"/>
              <a:cs typeface="Arial Narrow"/>
            </a:endParaRPr>
          </a:p>
          <a:p>
            <a:pPr marL="469900" marR="6921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Cohesie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binnen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beroepsgroep;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gaan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samen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debat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richtlijnen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klachten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of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terecht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zijn</a:t>
            </a:r>
            <a:endParaRPr sz="1100">
              <a:latin typeface="Arial Narrow"/>
              <a:cs typeface="Arial Narrow"/>
            </a:endParaRPr>
          </a:p>
          <a:p>
            <a:pPr marL="12700" marR="3223895">
              <a:lnSpc>
                <a:spcPct val="340900"/>
              </a:lnSpc>
            </a:pP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gezien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 spc="-110">
                <a:latin typeface="Arial Narrow"/>
                <a:cs typeface="Arial Narrow"/>
              </a:rPr>
              <a:t>semi-</a:t>
            </a:r>
            <a:r>
              <a:rPr dirty="0" sz="1100" spc="-105">
                <a:latin typeface="Arial Narrow"/>
                <a:cs typeface="Arial Narrow"/>
              </a:rPr>
              <a:t>professie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Wie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journalist?</a:t>
            </a:r>
            <a:endParaRPr sz="1100">
              <a:latin typeface="Arial Narrow"/>
              <a:cs typeface="Arial Narrow"/>
            </a:endParaRPr>
          </a:p>
          <a:p>
            <a:pPr algn="just" marL="469900" marR="224154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 spc="50">
                <a:latin typeface="Arial Narrow"/>
                <a:cs typeface="Arial Narrow"/>
              </a:rPr>
              <a:t>Boundary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work-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Gieryn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(1983):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boundary-</a:t>
            </a:r>
            <a:r>
              <a:rPr dirty="0" sz="1100" spc="80">
                <a:latin typeface="Arial Narrow"/>
                <a:cs typeface="Arial Narrow"/>
              </a:rPr>
              <a:t>work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demarca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70">
                <a:latin typeface="Arial Narrow"/>
                <a:cs typeface="Arial Narrow"/>
              </a:rPr>
              <a:t>on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science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from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25">
                <a:latin typeface="Arial Narrow"/>
                <a:cs typeface="Arial Narrow"/>
              </a:rPr>
              <a:t>non-</a:t>
            </a:r>
            <a:r>
              <a:rPr dirty="0" sz="1100" spc="2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science: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strains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and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interests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professional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ideologies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scien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sts</a:t>
            </a:r>
            <a:endParaRPr sz="1100">
              <a:latin typeface="Arial Narrow"/>
              <a:cs typeface="Arial Narrow"/>
            </a:endParaRPr>
          </a:p>
          <a:p>
            <a:pPr algn="just" marL="469265" marR="410209" indent="-228600">
              <a:lnSpc>
                <a:spcPct val="109800"/>
              </a:lnSpc>
              <a:buChar char="-"/>
              <a:tabLst>
                <a:tab pos="469265" algn="l"/>
              </a:tabLst>
            </a:pPr>
            <a:r>
              <a:rPr dirty="0" sz="1100" spc="50">
                <a:latin typeface="Arial Narrow"/>
                <a:cs typeface="Arial Narrow"/>
              </a:rPr>
              <a:t>Gebruikte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95">
                <a:latin typeface="Arial Narrow"/>
                <a:cs typeface="Arial Narrow"/>
              </a:rPr>
              <a:t>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onderzoek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doen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wetenschappers.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formele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</a:t>
            </a:r>
            <a:r>
              <a:rPr dirty="0" sz="1100" spc="885">
                <a:latin typeface="Arial Narrow"/>
                <a:cs typeface="Arial Narrow"/>
              </a:rPr>
              <a:t>昀戀</a:t>
            </a:r>
            <a:r>
              <a:rPr dirty="0" sz="1100" spc="10">
                <a:latin typeface="Arial Narrow"/>
                <a:cs typeface="Arial Narrow"/>
              </a:rPr>
              <a:t>akening,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hoe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praten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hun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eigen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vak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(wat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kenmerkend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114">
                <a:latin typeface="Times New Roman"/>
                <a:cs typeface="Times New Roman"/>
              </a:rPr>
              <a:t> 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ek)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5715">
              <a:lnSpc>
                <a:spcPct val="109800"/>
              </a:lnSpc>
            </a:pPr>
            <a:r>
              <a:rPr dirty="0" sz="1100" spc="30">
                <a:latin typeface="Arial Narrow"/>
                <a:cs typeface="Arial Narrow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occupa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onal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ideology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journalists: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mark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deuze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(2005):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what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journalism?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Professional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iden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80">
                <a:latin typeface="Arial Narrow"/>
                <a:cs typeface="Arial Narrow"/>
              </a:rPr>
              <a:t>ty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ideology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journalists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reconsidered.</a:t>
            </a:r>
            <a:endParaRPr sz="1100">
              <a:latin typeface="Arial Narrow"/>
              <a:cs typeface="Arial Narrow"/>
            </a:endParaRPr>
          </a:p>
          <a:p>
            <a:pPr marL="469900" marR="148590" indent="-228600">
              <a:lnSpc>
                <a:spcPct val="109800"/>
              </a:lnSpc>
              <a:spcBef>
                <a:spcPts val="800"/>
              </a:spcBef>
              <a:buAutoNum type="arabicPeriod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Public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service;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komt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overeen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kenmerk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professies,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maatschappelijke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rol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265">
                <a:latin typeface="Arial Narrow"/>
                <a:cs typeface="Arial Narrow"/>
              </a:rPr>
              <a:t>binnen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maatschappij</a:t>
            </a:r>
            <a:endParaRPr sz="1100">
              <a:latin typeface="Arial Narrow"/>
              <a:cs typeface="Arial Narrow"/>
            </a:endParaRPr>
          </a:p>
          <a:p>
            <a:pPr marL="469900" marR="378460" indent="-228600">
              <a:lnSpc>
                <a:spcPct val="109800"/>
              </a:lnSpc>
              <a:buAutoNum type="arabicPeriod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viteit;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zelfs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journalisten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terughoudend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zijn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daarin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zeggen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ernaar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25">
                <a:latin typeface="Arial Narrow"/>
                <a:cs typeface="Arial Narrow"/>
              </a:rPr>
              <a:t>moet</a:t>
            </a:r>
            <a:r>
              <a:rPr dirty="0" sz="1100" spc="2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streven,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thema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265" algn="l"/>
              </a:tabLst>
            </a:pPr>
            <a:r>
              <a:rPr dirty="0" sz="1100" spc="65">
                <a:latin typeface="Arial Narrow"/>
                <a:cs typeface="Arial Narrow"/>
              </a:rPr>
              <a:t>Autonomie;</a:t>
            </a:r>
            <a:r>
              <a:rPr dirty="0" sz="1100" spc="30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zelf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afwegingen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maken,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bepalen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hoe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produc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gemaakt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9000" y="867422"/>
            <a:ext cx="5755005" cy="826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900" marR="563245" indent="-228600">
              <a:lnSpc>
                <a:spcPct val="109800"/>
              </a:lnSpc>
              <a:spcBef>
                <a:spcPts val="100"/>
              </a:spcBef>
              <a:buAutoNum type="arabicPeriod" startAt="4"/>
              <a:tabLst>
                <a:tab pos="469900" algn="l"/>
              </a:tabLst>
            </a:pPr>
            <a:r>
              <a:rPr dirty="0" sz="1100" spc="-50">
                <a:latin typeface="Arial"/>
                <a:cs typeface="Arial"/>
              </a:rPr>
              <a:t>Immediacy;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journalisten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moeten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55">
                <a:latin typeface="Arial"/>
                <a:cs typeface="Arial"/>
              </a:rPr>
              <a:t>zo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snel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mogelijk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het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nieuws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brengen,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bezig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met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de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actualiteit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Arial"/>
                <a:cs typeface="Arial"/>
              </a:rPr>
              <a:t>zo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snel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mogelijk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erover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publiceren,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primeurs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zijn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belangrijk</a:t>
            </a:r>
            <a:endParaRPr sz="1100">
              <a:latin typeface="Arial"/>
              <a:cs typeface="Arial"/>
            </a:endParaRPr>
          </a:p>
          <a:p>
            <a:pPr algn="just" marL="469900" marR="96520" indent="-228600">
              <a:lnSpc>
                <a:spcPct val="109800"/>
              </a:lnSpc>
              <a:buAutoNum type="arabicPeriod" startAt="4"/>
              <a:tabLst>
                <a:tab pos="469900" algn="l"/>
              </a:tabLst>
            </a:pPr>
            <a:r>
              <a:rPr dirty="0" sz="1100" spc="-60">
                <a:latin typeface="Arial"/>
                <a:cs typeface="Arial"/>
              </a:rPr>
              <a:t>Ethiek;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element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het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vaakst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gebruikt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wordt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niet-</a:t>
            </a:r>
            <a:r>
              <a:rPr dirty="0" sz="1100" spc="-35">
                <a:latin typeface="Arial"/>
                <a:cs typeface="Arial"/>
              </a:rPr>
              <a:t>journalisten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"/>
                <a:cs typeface="Arial"/>
              </a:rPr>
              <a:t>weg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14">
                <a:latin typeface="Arial"/>
                <a:cs typeface="Arial"/>
              </a:rPr>
              <a:t>ze</a:t>
            </a:r>
            <a:r>
              <a:rPr dirty="0" sz="1100" spc="-645">
                <a:latin typeface="Arial"/>
                <a:cs typeface="Arial"/>
              </a:rPr>
              <a:t>琀琀</a:t>
            </a:r>
            <a:r>
              <a:rPr dirty="0" sz="1100" spc="-50">
                <a:latin typeface="Arial"/>
                <a:cs typeface="Arial"/>
              </a:rPr>
              <a:t>en.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Boundary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work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houdt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namelijk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ook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dat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wordt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duidelijk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gemaakt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wat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90">
                <a:latin typeface="Arial"/>
                <a:cs typeface="Arial"/>
              </a:rPr>
              <a:t>ek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is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(zie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slide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gossip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reporter)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100">
              <a:latin typeface="Arial"/>
              <a:cs typeface="Arial"/>
            </a:endParaRPr>
          </a:p>
          <a:p>
            <a:pPr algn="just" marL="12700" marR="97155">
              <a:lnSpc>
                <a:spcPct val="109800"/>
              </a:lnSpc>
            </a:pPr>
            <a:r>
              <a:rPr dirty="0" sz="1100" spc="-65">
                <a:latin typeface="Arial"/>
                <a:cs typeface="Arial"/>
              </a:rPr>
              <a:t>Hirsch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Ballin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"/>
                <a:cs typeface="Arial"/>
              </a:rPr>
              <a:t>was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vanaf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2007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dus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bezig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met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bronbescherming,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maar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wie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nou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journalist?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moeilijk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Arial"/>
                <a:cs typeface="Arial"/>
              </a:rPr>
              <a:t>te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omschrijven.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Eerste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wetsvoorstel;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hee</a:t>
            </a:r>
            <a:r>
              <a:rPr dirty="0" sz="1100" spc="-650">
                <a:latin typeface="Arial"/>
                <a:cs typeface="Arial"/>
              </a:rPr>
              <a:t>昀琀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hij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Arial"/>
                <a:cs typeface="Arial"/>
              </a:rPr>
              <a:t>niet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vastgelegd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die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wel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Arial"/>
                <a:cs typeface="Arial"/>
              </a:rPr>
              <a:t>o</a:t>
            </a:r>
            <a:r>
              <a:rPr dirty="0" sz="1100">
                <a:latin typeface="Arial"/>
                <a:cs typeface="Arial"/>
              </a:rPr>
              <a:t>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geen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journalist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is.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Geldt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5">
                <a:latin typeface="Arial"/>
                <a:cs typeface="Arial"/>
              </a:rPr>
              <a:t>niet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alleen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voor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‘echt’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maar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ook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voor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amateurs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webloggers.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69265" algn="l"/>
              </a:tabLst>
            </a:pPr>
            <a:r>
              <a:rPr dirty="0" sz="1100" spc="-85">
                <a:latin typeface="Arial"/>
                <a:cs typeface="Arial"/>
              </a:rPr>
              <a:t>Geen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we</a:t>
            </a:r>
            <a:r>
              <a:rPr dirty="0" sz="1100" spc="-645">
                <a:latin typeface="Arial"/>
                <a:cs typeface="Arial"/>
              </a:rPr>
              <a:t>琀琀</a:t>
            </a:r>
            <a:r>
              <a:rPr dirty="0" sz="1100" spc="-40">
                <a:latin typeface="Arial"/>
                <a:cs typeface="Arial"/>
              </a:rPr>
              <a:t>elijke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omschrijving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de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journalist.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45">
                <a:latin typeface="Arial"/>
                <a:cs typeface="Arial"/>
              </a:rPr>
              <a:t>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kan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je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beroepen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bronbescherming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als: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265" algn="l"/>
              </a:tabLst>
            </a:pPr>
            <a:r>
              <a:rPr dirty="0" sz="1100" spc="-60">
                <a:latin typeface="Arial"/>
                <a:cs typeface="Arial"/>
              </a:rPr>
              <a:t>Openbaarmaking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op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ruime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schaal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(iets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publiceren,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grote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schaal).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45">
                <a:latin typeface="Arial"/>
                <a:cs typeface="Arial"/>
              </a:rPr>
              <a:t>Je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moet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dan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wel:</a:t>
            </a:r>
            <a:endParaRPr sz="1100">
              <a:latin typeface="Arial"/>
              <a:cs typeface="Arial"/>
            </a:endParaRPr>
          </a:p>
          <a:p>
            <a:pPr marL="469900" marR="5080" indent="-228600">
              <a:lnSpc>
                <a:spcPct val="109800"/>
              </a:lnSpc>
              <a:buAutoNum type="arabicPeriod"/>
              <a:tabLst>
                <a:tab pos="469900" algn="l"/>
              </a:tabLst>
            </a:pPr>
            <a:r>
              <a:rPr dirty="0" sz="1100" spc="-110">
                <a:latin typeface="Arial"/>
                <a:cs typeface="Arial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beroepsethische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normen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volgen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kennen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(code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raad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voor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60">
                <a:latin typeface="Arial"/>
                <a:cs typeface="Arial"/>
              </a:rPr>
              <a:t>ek,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etc.)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–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maar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hoe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kan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rechter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dit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controleren?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  <a:buFont typeface="Arial"/>
              <a:buAutoNum type="arabicPeriod"/>
            </a:pPr>
            <a:endParaRPr sz="11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-50">
                <a:latin typeface="Arial"/>
                <a:cs typeface="Arial"/>
              </a:rPr>
              <a:t>Uitzonderingen-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afwijzen:</a:t>
            </a:r>
            <a:endParaRPr sz="1100">
              <a:latin typeface="Arial"/>
              <a:cs typeface="Arial"/>
            </a:endParaRPr>
          </a:p>
          <a:p>
            <a:pPr lvl="1"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-60">
                <a:latin typeface="Arial"/>
                <a:cs typeface="Arial"/>
              </a:rPr>
              <a:t>Voorkomen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stra</a:t>
            </a:r>
            <a:r>
              <a:rPr dirty="0" sz="1100" spc="-495">
                <a:latin typeface="Arial"/>
                <a:cs typeface="Arial"/>
              </a:rPr>
              <a:t>昀戀</a:t>
            </a:r>
            <a:r>
              <a:rPr dirty="0" sz="1100" spc="-55">
                <a:latin typeface="Arial"/>
                <a:cs typeface="Arial"/>
              </a:rPr>
              <a:t>are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feiten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openbare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veiligheid</a:t>
            </a:r>
            <a:endParaRPr sz="1100">
              <a:latin typeface="Arial"/>
              <a:cs typeface="Arial"/>
            </a:endParaRPr>
          </a:p>
          <a:p>
            <a:pPr lvl="1"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70">
                <a:latin typeface="Arial"/>
                <a:cs typeface="Arial"/>
              </a:rPr>
              <a:t>Bescherming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volksgezondheid</a:t>
            </a:r>
            <a:endParaRPr sz="1100">
              <a:latin typeface="Arial"/>
              <a:cs typeface="Arial"/>
            </a:endParaRPr>
          </a:p>
          <a:p>
            <a:pPr lvl="1"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110">
                <a:latin typeface="Arial"/>
                <a:cs typeface="Arial"/>
              </a:rPr>
              <a:t>Na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55">
                <a:latin typeface="Arial"/>
                <a:cs typeface="Arial"/>
              </a:rPr>
              <a:t>onale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veiligheid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20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12700" marR="163195">
              <a:lnSpc>
                <a:spcPct val="109800"/>
              </a:lnSpc>
            </a:pPr>
            <a:r>
              <a:rPr dirty="0" sz="1100" spc="-55">
                <a:latin typeface="Arial"/>
                <a:cs typeface="Arial"/>
              </a:rPr>
              <a:t>Duurde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tot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2014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voordat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dit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wetsvoorstel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naar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tweede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kamer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ging,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6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"/>
                <a:cs typeface="Arial"/>
              </a:rPr>
              <a:t>!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jaar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later.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Arial"/>
                <a:cs typeface="Arial"/>
              </a:rPr>
              <a:t>Toen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puntje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bij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paaltje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kwam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wilde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hele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hier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mee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werken,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want: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volgen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beroepsethische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normen.</a:t>
            </a:r>
            <a:endParaRPr sz="1100">
              <a:latin typeface="Arial"/>
              <a:cs typeface="Arial"/>
            </a:endParaRPr>
          </a:p>
          <a:p>
            <a:pPr lvl="1" marL="469900" marR="35560" indent="-228600">
              <a:lnSpc>
                <a:spcPct val="109800"/>
              </a:lnSpc>
              <a:spcBef>
                <a:spcPts val="805"/>
              </a:spcBef>
              <a:buChar char="-"/>
              <a:tabLst>
                <a:tab pos="469900" algn="l"/>
              </a:tabLst>
            </a:pPr>
            <a:r>
              <a:rPr dirty="0" sz="1100" spc="-55">
                <a:latin typeface="Arial"/>
                <a:cs typeface="Arial"/>
              </a:rPr>
              <a:t>Ballin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had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bedacht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men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zich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moesten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houden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aan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die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normen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genootschap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voor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hoofdredacteuren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moest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doorgeven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rechter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14">
                <a:latin typeface="Arial"/>
                <a:cs typeface="Arial"/>
              </a:rPr>
              <a:t>ze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een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journalist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waren;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wilden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ze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meewerken</a:t>
            </a: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20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12700" marR="319405">
              <a:lnSpc>
                <a:spcPct val="109800"/>
              </a:lnSpc>
            </a:pPr>
            <a:r>
              <a:rPr dirty="0" sz="1100" spc="-35">
                <a:latin typeface="Arial"/>
                <a:cs typeface="Arial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2018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kwam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wet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wel: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inmiddels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voorstel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grapperhaus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–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zie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slide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voor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de</a:t>
            </a:r>
            <a:r>
              <a:rPr dirty="0" sz="1100" spc="-720">
                <a:latin typeface="Arial"/>
                <a:cs typeface="Arial"/>
              </a:rPr>
              <a:t>昀椀</a:t>
            </a:r>
            <a:r>
              <a:rPr dirty="0" sz="1100" spc="-30">
                <a:latin typeface="Arial"/>
                <a:cs typeface="Arial"/>
              </a:rPr>
              <a:t>ni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onder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ar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65">
                <a:latin typeface="Arial"/>
                <a:cs typeface="Arial"/>
              </a:rPr>
              <a:t>kel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218a-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ruime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schaal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staat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in,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gaat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erom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je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publiceert.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70">
                <a:latin typeface="Arial"/>
                <a:cs typeface="Arial"/>
              </a:rPr>
              <a:t>Over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Arial"/>
                <a:cs typeface="Arial"/>
              </a:rPr>
              <a:t>case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yvonne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coldewijer: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openbaar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maken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bronnen</a:t>
            </a:r>
            <a:endParaRPr sz="1100">
              <a:latin typeface="Arial"/>
              <a:cs typeface="Arial"/>
            </a:endParaRPr>
          </a:p>
          <a:p>
            <a:pPr lvl="1"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-90">
                <a:latin typeface="Arial"/>
                <a:cs typeface="Arial"/>
              </a:rPr>
              <a:t>Zie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slides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over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uitspraak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rechter</a:t>
            </a:r>
            <a:endParaRPr sz="1100">
              <a:latin typeface="Arial"/>
              <a:cs typeface="Arial"/>
            </a:endParaRPr>
          </a:p>
          <a:p>
            <a:pPr lvl="1" marL="469900" marR="1905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-85">
                <a:latin typeface="Arial"/>
                <a:cs typeface="Arial"/>
              </a:rPr>
              <a:t>Recht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bronbescherming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erkend,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het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beperkt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tot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mediaondernemingen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(geldt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ook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voor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individuen).</a:t>
            </a:r>
            <a:endParaRPr sz="1100">
              <a:latin typeface="Arial"/>
              <a:cs typeface="Arial"/>
            </a:endParaRPr>
          </a:p>
          <a:p>
            <a:pPr lvl="1"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40">
                <a:latin typeface="Arial"/>
                <a:cs typeface="Arial"/>
              </a:rPr>
              <a:t>Noemt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goodwin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arrest</a:t>
            </a:r>
            <a:endParaRPr sz="1100">
              <a:latin typeface="Arial"/>
              <a:cs typeface="Arial"/>
            </a:endParaRPr>
          </a:p>
          <a:p>
            <a:pPr lvl="1"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110">
                <a:latin typeface="Arial"/>
                <a:cs typeface="Arial"/>
              </a:rPr>
              <a:t>De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rechter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"/>
                <a:cs typeface="Arial"/>
              </a:rPr>
              <a:t>zal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je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snel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dwingen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om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bronnen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bekend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maken</a:t>
            </a:r>
            <a:endParaRPr sz="1100">
              <a:latin typeface="Arial"/>
              <a:cs typeface="Arial"/>
            </a:endParaRPr>
          </a:p>
          <a:p>
            <a:pPr lvl="1" marL="469900" marR="37211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-140">
                <a:latin typeface="Arial"/>
                <a:cs typeface="Arial"/>
              </a:rPr>
              <a:t>Rec</a:t>
            </a:r>
            <a:r>
              <a:rPr dirty="0" sz="1100" spc="-710">
                <a:latin typeface="Arial"/>
                <a:cs typeface="Arial"/>
              </a:rPr>
              <a:t>琀椀昀椀</a:t>
            </a:r>
            <a:r>
              <a:rPr dirty="0" sz="1100" spc="-105">
                <a:latin typeface="Arial"/>
                <a:cs typeface="Arial"/>
              </a:rPr>
              <a:t>ca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45">
                <a:latin typeface="Arial"/>
                <a:cs typeface="Arial"/>
              </a:rPr>
              <a:t>e;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belangen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afwegen-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alles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wat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waar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klopt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"/>
                <a:cs typeface="Arial"/>
              </a:rPr>
              <a:t>mag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publiceren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14">
                <a:latin typeface="Arial"/>
                <a:cs typeface="Arial"/>
              </a:rPr>
              <a:t>(adres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poli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20">
                <a:latin typeface="Arial"/>
                <a:cs typeface="Arial"/>
              </a:rPr>
              <a:t>cus)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8987" y="867422"/>
            <a:ext cx="5736590" cy="891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8735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latin typeface="Arial Narrow"/>
                <a:cs typeface="Arial Narrow"/>
              </a:rPr>
              <a:t>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zijn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willen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beschermd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beroep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wordt,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via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keurmerk.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loopt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tegen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persvrijheid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Poli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terughoudend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eruit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ze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ongehoord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nederland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ivm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persvrijheid.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30">
                <a:latin typeface="Arial Narrow"/>
                <a:cs typeface="Arial Narrow"/>
              </a:rPr>
              <a:t>Nvj-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perskaart: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poging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95">
                <a:latin typeface="Arial Narrow"/>
                <a:cs typeface="Arial Narrow"/>
              </a:rPr>
              <a:t>om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bepalen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wie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Voorwaarden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wie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is.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-90" b="1">
                <a:solidFill>
                  <a:srgbClr val="4471C4"/>
                </a:solidFill>
                <a:latin typeface="Arial"/>
                <a:cs typeface="Arial"/>
              </a:rPr>
              <a:t>Lecture</a:t>
            </a:r>
            <a:r>
              <a:rPr dirty="0" sz="1100" spc="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4471C4"/>
                </a:solidFill>
                <a:latin typeface="Arial"/>
                <a:cs typeface="Arial"/>
              </a:rPr>
              <a:t>8-</a:t>
            </a:r>
            <a:r>
              <a:rPr dirty="0" sz="1100" spc="2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50" b="1">
                <a:solidFill>
                  <a:srgbClr val="4471C4"/>
                </a:solidFill>
                <a:latin typeface="Arial"/>
                <a:cs typeface="Arial"/>
              </a:rPr>
              <a:t>het</a:t>
            </a:r>
            <a:r>
              <a:rPr dirty="0" sz="1100" spc="1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80" b="1">
                <a:solidFill>
                  <a:srgbClr val="4471C4"/>
                </a:solidFill>
                <a:latin typeface="Arial"/>
                <a:cs typeface="Arial"/>
              </a:rPr>
              <a:t>journalis</a:t>
            </a:r>
            <a:r>
              <a:rPr dirty="0" sz="1100" spc="-680" b="1">
                <a:solidFill>
                  <a:srgbClr val="4471C4"/>
                </a:solidFill>
                <a:latin typeface="Arial"/>
                <a:cs typeface="Arial"/>
              </a:rPr>
              <a:t>琀椀</a:t>
            </a:r>
            <a:r>
              <a:rPr dirty="0" sz="1100" spc="-85" b="1">
                <a:solidFill>
                  <a:srgbClr val="4471C4"/>
                </a:solidFill>
                <a:latin typeface="Arial"/>
                <a:cs typeface="Arial"/>
              </a:rPr>
              <a:t>eke</a:t>
            </a:r>
            <a:r>
              <a:rPr dirty="0" sz="1100" spc="1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90" b="1">
                <a:solidFill>
                  <a:srgbClr val="4471C4"/>
                </a:solidFill>
                <a:latin typeface="Arial"/>
                <a:cs typeface="Arial"/>
              </a:rPr>
              <a:t>streven</a:t>
            </a:r>
            <a:r>
              <a:rPr dirty="0" sz="1100" spc="2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80" b="1">
                <a:solidFill>
                  <a:srgbClr val="4471C4"/>
                </a:solidFill>
                <a:latin typeface="Arial"/>
                <a:cs typeface="Arial"/>
              </a:rPr>
              <a:t>naar</a:t>
            </a:r>
            <a:r>
              <a:rPr dirty="0" sz="1100" spc="1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95" b="1">
                <a:solidFill>
                  <a:srgbClr val="4471C4"/>
                </a:solidFill>
                <a:latin typeface="Arial"/>
                <a:cs typeface="Arial"/>
              </a:rPr>
              <a:t>objec</a:t>
            </a:r>
            <a:r>
              <a:rPr dirty="0" sz="1100" spc="-680" b="1">
                <a:solidFill>
                  <a:srgbClr val="4471C4"/>
                </a:solidFill>
                <a:latin typeface="Arial"/>
                <a:cs typeface="Arial"/>
              </a:rPr>
              <a:t>琀椀</a:t>
            </a:r>
            <a:r>
              <a:rPr dirty="0" sz="1100" spc="-10" b="1">
                <a:solidFill>
                  <a:srgbClr val="4471C4"/>
                </a:solidFill>
                <a:latin typeface="Arial"/>
                <a:cs typeface="Arial"/>
              </a:rPr>
              <a:t>viteit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spcBef>
                <a:spcPts val="800"/>
              </a:spcBef>
            </a:pPr>
            <a:r>
              <a:rPr dirty="0" sz="1100" spc="10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journalist/journalis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ek;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gaat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vaak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viteit,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genoemd.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Binnen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4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beroepsideologie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komt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viteit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voren.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Niet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iedereen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overtuigd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29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viteit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haalbaar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doel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is.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55">
                <a:latin typeface="Arial Narrow"/>
                <a:cs typeface="Arial Narrow"/>
              </a:rPr>
              <a:t>Waarheid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eke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codes:</a:t>
            </a:r>
            <a:endParaRPr sz="1100">
              <a:latin typeface="Arial Narrow"/>
              <a:cs typeface="Arial Narrow"/>
            </a:endParaRPr>
          </a:p>
          <a:p>
            <a:pPr marL="469900" marR="6985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Code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Bordeaux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(1954):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respect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truth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right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public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truth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10">
                <a:latin typeface="Arial Narrow"/>
                <a:cs typeface="Arial Narrow"/>
              </a:rPr>
              <a:t>昀椀</a:t>
            </a:r>
            <a:r>
              <a:rPr dirty="0" sz="1100">
                <a:latin typeface="Arial Narrow"/>
                <a:cs typeface="Arial Narrow"/>
              </a:rPr>
              <a:t>rst</a:t>
            </a:r>
            <a:r>
              <a:rPr dirty="0" sz="1100" spc="17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duty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journalist.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Waarheidsvinding.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Kovach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50">
                <a:latin typeface="Arial Narrow"/>
                <a:cs typeface="Arial Narrow"/>
              </a:rPr>
              <a:t>&amp;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Rosen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el,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elements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journalism: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journalism’s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175">
                <a:latin typeface="Arial Narrow"/>
                <a:cs typeface="Arial Narrow"/>
              </a:rPr>
              <a:t>昀椀</a:t>
            </a:r>
            <a:r>
              <a:rPr dirty="0" sz="1100">
                <a:latin typeface="Arial Narrow"/>
                <a:cs typeface="Arial Narrow"/>
              </a:rPr>
              <a:t>rst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obliga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70">
                <a:latin typeface="Arial Narrow"/>
                <a:cs typeface="Arial Narrow"/>
              </a:rPr>
              <a:t>on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-210">
                <a:latin typeface="Arial Narrow"/>
                <a:cs typeface="Arial Narrow"/>
              </a:rPr>
              <a:t>truth</a:t>
            </a:r>
            <a:endParaRPr sz="1100">
              <a:latin typeface="Arial Narrow"/>
              <a:cs typeface="Arial Narrow"/>
            </a:endParaRPr>
          </a:p>
          <a:p>
            <a:pPr marL="469900" marR="24130" indent="-228600">
              <a:lnSpc>
                <a:spcPct val="109800"/>
              </a:lnSpc>
              <a:spcBef>
                <a:spcPts val="5"/>
              </a:spcBef>
              <a:buChar char="-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Leidraad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Raad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(2007):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journalisten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berichten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 Narrow"/>
                <a:cs typeface="Arial Narrow"/>
              </a:rPr>
              <a:t>waarheidsgetrouw,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controleerbaar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volledig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mogelijk.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vermijden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eenzijdige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berichtgeving.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0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45">
                <a:latin typeface="Arial Narrow"/>
                <a:cs typeface="Arial Narrow"/>
              </a:rPr>
              <a:t>Oorsprong</a:t>
            </a:r>
            <a:r>
              <a:rPr dirty="0" sz="1100" spc="2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eke</a:t>
            </a:r>
            <a:r>
              <a:rPr dirty="0" sz="1100" spc="26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viteit:</a:t>
            </a:r>
            <a:endParaRPr sz="1100">
              <a:latin typeface="Arial Narrow"/>
              <a:cs typeface="Arial Narrow"/>
            </a:endParaRPr>
          </a:p>
          <a:p>
            <a:pPr algn="just" marL="469900" marR="122555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 spc="55">
                <a:latin typeface="Arial Narrow"/>
                <a:cs typeface="Arial Narrow"/>
              </a:rPr>
              <a:t>Uitvinding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telegraaf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&gt;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dagelijks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krant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gemaakt.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Fundament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gelegd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viteit.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Al</a:t>
            </a:r>
            <a:r>
              <a:rPr dirty="0" sz="1100" spc="-415">
                <a:latin typeface="Times New Roman"/>
                <a:cs typeface="Times New Roman"/>
              </a:rPr>
              <a:t> </a:t>
            </a:r>
            <a:r>
              <a:rPr dirty="0" sz="1100" spc="-285">
                <a:latin typeface="Arial Narrow"/>
                <a:cs typeface="Arial Narrow"/>
              </a:rPr>
              <a:t>die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gingen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kopijen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berichten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uitwisselen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elkaar,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terwijl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erg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ideologisch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gekleurd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waren.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Neutraal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mogelijk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schrijven,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zodat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geschikt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zijn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alle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kranten.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Eigenlijk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viteit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commerciële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innova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5">
                <a:latin typeface="Arial Narrow"/>
                <a:cs typeface="Arial Narrow"/>
              </a:rPr>
              <a:t>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geweest.</a:t>
            </a:r>
            <a:endParaRPr sz="1100">
              <a:latin typeface="Arial Narrow"/>
              <a:cs typeface="Arial Narrow"/>
            </a:endParaRPr>
          </a:p>
          <a:p>
            <a:pPr algn="just"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75">
                <a:latin typeface="Arial Narrow"/>
                <a:cs typeface="Arial Narrow"/>
              </a:rPr>
              <a:t>Maar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nog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gesproken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viteit.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AFP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(1835),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Reuters,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(1851),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AP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 Narrow"/>
                <a:cs typeface="Arial Narrow"/>
              </a:rPr>
              <a:t>(1892)</a:t>
            </a:r>
            <a:endParaRPr sz="1100">
              <a:latin typeface="Arial Narrow"/>
              <a:cs typeface="Arial Narrow"/>
            </a:endParaRPr>
          </a:p>
          <a:p>
            <a:pPr algn="just" marL="469900" marR="14605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Vrijheids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meningsui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ng,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persvrijheid,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verdwijning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dagblad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zegel,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onderwijs,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14">
                <a:latin typeface="Arial Narrow"/>
                <a:cs typeface="Arial Narrow"/>
              </a:rPr>
              <a:t>industriële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revolu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factoren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ervoor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zorgen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massa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werden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gemaakt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meer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360">
                <a:latin typeface="Arial Narrow"/>
                <a:cs typeface="Arial Narrow"/>
              </a:rPr>
              <a:t>geld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verdiend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uitgeven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kranten.</a:t>
            </a:r>
            <a:endParaRPr sz="1100">
              <a:latin typeface="Arial Narrow"/>
              <a:cs typeface="Arial Narrow"/>
            </a:endParaRPr>
          </a:p>
          <a:p>
            <a:pPr marL="469265" marR="208279" indent="-228600">
              <a:lnSpc>
                <a:spcPct val="109800"/>
              </a:lnSpc>
              <a:buChar char="-"/>
              <a:tabLst>
                <a:tab pos="469265" algn="l"/>
              </a:tabLst>
            </a:pPr>
            <a:r>
              <a:rPr dirty="0" sz="1100" spc="55">
                <a:latin typeface="Arial Narrow"/>
                <a:cs typeface="Arial Narrow"/>
              </a:rPr>
              <a:t>Het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idee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ontstond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echt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omdat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grotere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oplagen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270">
                <a:latin typeface="Arial Narrow"/>
                <a:cs typeface="Arial Narrow"/>
              </a:rPr>
              <a:t>werden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gemaakt.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Dus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omdat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geld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verdiend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professionalisering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werd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echt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vak.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hierdoor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werden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eke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principes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ontwikkeld.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commercieel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principe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verder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ontwikkeld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naar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professioneel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principe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61594">
              <a:lnSpc>
                <a:spcPct val="109800"/>
              </a:lnSpc>
            </a:pPr>
            <a:r>
              <a:rPr dirty="0" sz="1100" spc="-55">
                <a:latin typeface="Arial Narrow"/>
                <a:cs typeface="Arial Narrow"/>
              </a:rPr>
              <a:t>C.P.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Sco</a:t>
            </a:r>
            <a:r>
              <a:rPr dirty="0" sz="1100" spc="290">
                <a:latin typeface="Arial Narrow"/>
                <a:cs typeface="Arial Narrow"/>
              </a:rPr>
              <a:t>琀琀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(1921):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comments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free,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but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facts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are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sacred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(waarom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belangrij</a:t>
            </a:r>
            <a:r>
              <a:rPr dirty="0" sz="1100" spc="-10">
                <a:latin typeface="Arial Narrow"/>
                <a:cs typeface="Arial Narrow"/>
              </a:rPr>
              <a:t>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welke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samenleving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vervuld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welke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principes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daarbij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horen).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Belangrijk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keerpunt,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voorheen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waren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gekleurd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stonden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met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commentaren,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etc.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1430">
              <a:lnSpc>
                <a:spcPct val="109800"/>
              </a:lnSpc>
              <a:spcBef>
                <a:spcPts val="5"/>
              </a:spcBef>
            </a:pPr>
            <a:r>
              <a:rPr dirty="0" sz="110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viteit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ek: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later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Nederland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 Narrow"/>
                <a:cs typeface="Arial Narrow"/>
              </a:rPr>
              <a:t>VS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(na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1850).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Oorzaak: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 Narrow"/>
                <a:cs typeface="Arial Narrow"/>
              </a:rPr>
              <a:t>Nederlandse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samenleving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was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nog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lang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verzuild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&gt;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idee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eke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viteit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sprak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aan.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30">
                <a:latin typeface="Arial Narrow"/>
                <a:cs typeface="Arial Narrow"/>
              </a:rPr>
              <a:t>VS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was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heilig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principe,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(minder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rigide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jaren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60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70,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van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emancipa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tegenculturen,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dagbladjournalis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ona</a:t>
            </a:r>
            <a:r>
              <a:rPr dirty="0" sz="1100" spc="470">
                <a:latin typeface="Arial Narrow"/>
                <a:cs typeface="Arial Narrow"/>
              </a:rPr>
              <a:t>昀栀</a:t>
            </a:r>
            <a:r>
              <a:rPr dirty="0" sz="1100" spc="65">
                <a:latin typeface="Arial Narrow"/>
                <a:cs typeface="Arial Narrow"/>
              </a:rPr>
              <a:t>ankelijk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zuilen,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invloed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tv-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8931" y="867422"/>
            <a:ext cx="5776595" cy="8362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635">
              <a:lnSpc>
                <a:spcPct val="109800"/>
              </a:lnSpc>
              <a:spcBef>
                <a:spcPts val="100"/>
              </a:spcBef>
            </a:pPr>
            <a:r>
              <a:rPr dirty="0" sz="1100" spc="1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ek).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Zorgde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idee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viteit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zou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handhaven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status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quo,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 Narrow"/>
                <a:cs typeface="Arial Narrow"/>
              </a:rPr>
              <a:t>weergeven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wat</a:t>
            </a:r>
            <a:r>
              <a:rPr dirty="0" sz="1100" spc="2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poli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belangrijk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vindt.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 Narrow"/>
                <a:cs typeface="Arial Narrow"/>
              </a:rPr>
              <a:t>Je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juist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perspec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ef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vrouwen/arbeider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naar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voren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laten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komen.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Qua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tv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ek: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kwamen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tv,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duidende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treden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op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voorgrond,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geven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uitleg.</a:t>
            </a: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20">
                <a:latin typeface="Arial Narrow"/>
                <a:cs typeface="Arial Narrow"/>
              </a:rPr>
              <a:t>**??**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90170">
              <a:lnSpc>
                <a:spcPct val="109800"/>
              </a:lnSpc>
            </a:pPr>
            <a:r>
              <a:rPr dirty="0" sz="1100">
                <a:latin typeface="Arial Narrow"/>
                <a:cs typeface="Arial Narrow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 Narrow"/>
                <a:cs typeface="Arial Narrow"/>
              </a:rPr>
              <a:t>VS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new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ervaring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jounalist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voorop,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mooi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verhaal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vertellen.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literaire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manier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boeken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schrijven,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vanuit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persoonlijke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beleving.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Goed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kel=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net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zo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spannend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Arial Narrow"/>
                <a:cs typeface="Arial Narrow"/>
              </a:rPr>
              <a:t>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roman.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Begin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nieuwsbericht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harde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feiten.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70">
                <a:latin typeface="Arial Narrow"/>
                <a:cs typeface="Arial Narrow"/>
              </a:rPr>
              <a:t>Wat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5">
                <a:latin typeface="Arial Narrow"/>
                <a:cs typeface="Arial Narrow"/>
              </a:rPr>
              <a:t>viteit?</a:t>
            </a:r>
            <a:endParaRPr sz="1100">
              <a:latin typeface="Arial Narrow"/>
              <a:cs typeface="Arial Narrow"/>
            </a:endParaRPr>
          </a:p>
          <a:p>
            <a:pPr marL="469900" marR="64769" indent="-228600">
              <a:lnSpc>
                <a:spcPct val="109800"/>
              </a:lnSpc>
              <a:spcBef>
                <a:spcPts val="800"/>
              </a:spcBef>
              <a:buAutoNum type="arabicPeriod"/>
              <a:tabLst>
                <a:tab pos="469900" algn="l"/>
              </a:tabLst>
            </a:pPr>
            <a:r>
              <a:rPr dirty="0" sz="1100" spc="30">
                <a:latin typeface="Arial Narrow"/>
                <a:cs typeface="Arial Narrow"/>
              </a:rPr>
              <a:t>Feiten: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vijf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w’s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omgekeerde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piramide.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Bedacht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persbureaus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95">
                <a:latin typeface="Arial Narrow"/>
                <a:cs typeface="Arial Narrow"/>
              </a:rPr>
              <a:t>tot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zo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neutraal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mogelijke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berichten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komen.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Feitelijke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 Narrow"/>
                <a:cs typeface="Arial Narrow"/>
              </a:rPr>
              <a:t>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jl.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Niet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perse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logisch,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omdat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eerder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gewend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waren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manier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schrijven.</a:t>
            </a:r>
            <a:r>
              <a:rPr dirty="0" sz="1100" spc="3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Voorheen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chronologische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 Narrow"/>
                <a:cs typeface="Arial Narrow"/>
              </a:rPr>
              <a:t>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jl,</a:t>
            </a:r>
            <a:r>
              <a:rPr dirty="0" sz="1100" spc="500">
                <a:latin typeface="Times New Roman"/>
                <a:cs typeface="Times New Roman"/>
              </a:rPr>
              <a:t>  </a:t>
            </a:r>
            <a:r>
              <a:rPr dirty="0" sz="1100" spc="-415">
                <a:latin typeface="Arial Narrow"/>
                <a:cs typeface="Arial Narrow"/>
              </a:rPr>
              <a:t>met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beginpunt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gebeurtenis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beginnen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(meer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verhalend).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Nadeel: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hele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bericht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lezen.</a:t>
            </a:r>
            <a:endParaRPr sz="1100">
              <a:latin typeface="Arial Narrow"/>
              <a:cs typeface="Arial Narrow"/>
            </a:endParaRPr>
          </a:p>
          <a:p>
            <a:pPr marL="469900" marR="23495" indent="-228600">
              <a:lnSpc>
                <a:spcPct val="109800"/>
              </a:lnSpc>
              <a:buAutoNum type="arabicPeriod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Afwezige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verteller: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feiten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spreken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zich.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Voorbeeld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nts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journaal,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was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presentator.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Ook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daarna,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verteller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zonder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gezichtsuitdrukking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etc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dus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alsnog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niet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echt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verteller.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265" algn="l"/>
              </a:tabLst>
            </a:pPr>
            <a:r>
              <a:rPr dirty="0" sz="1100" spc="55">
                <a:latin typeface="Arial Narrow"/>
                <a:cs typeface="Arial Narrow"/>
              </a:rPr>
              <a:t>Neutrale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bewoordingen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Balans: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hoor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wederhoor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Eén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bron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bron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AutoNum type="arabicPeriod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30"/>
              </a:spcBef>
              <a:buFont typeface="Arial Narrow"/>
              <a:buAutoNum type="arabicPeriod"/>
            </a:pPr>
            <a:endParaRPr sz="1100">
              <a:latin typeface="Arial Narrow"/>
              <a:cs typeface="Arial Narrow"/>
            </a:endParaRPr>
          </a:p>
          <a:p>
            <a:pPr marL="12700" marR="126364">
              <a:lnSpc>
                <a:spcPct val="109800"/>
              </a:lnSpc>
            </a:pPr>
            <a:r>
              <a:rPr dirty="0" sz="1100" spc="10">
                <a:latin typeface="Arial Narrow"/>
                <a:cs typeface="Arial Narrow"/>
              </a:rPr>
              <a:t>De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eerste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drie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gaan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vorm,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product,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laatste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twee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werkwijze.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derde: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houding,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onpar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0">
                <a:latin typeface="Arial Narrow"/>
                <a:cs typeface="Arial Narrow"/>
              </a:rPr>
              <a:t>jdigheid.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descrip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ef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discours:</a:t>
            </a:r>
            <a:endParaRPr sz="1100">
              <a:latin typeface="Arial Narrow"/>
              <a:cs typeface="Arial Narrow"/>
            </a:endParaRPr>
          </a:p>
          <a:p>
            <a:pPr lvl="1" marL="469265" indent="-22796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69265" algn="l"/>
              </a:tabLst>
            </a:pP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waarheidsgetrouwe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afspiegeling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zijn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werkelijkheid</a:t>
            </a:r>
            <a:endParaRPr sz="1100">
              <a:latin typeface="Arial Narrow"/>
              <a:cs typeface="Arial Narrow"/>
            </a:endParaRPr>
          </a:p>
          <a:p>
            <a:pPr lvl="1" marL="4692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werkelijkheid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bestaat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uit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feiten</a:t>
            </a:r>
            <a:endParaRPr sz="1100">
              <a:latin typeface="Arial Narrow"/>
              <a:cs typeface="Arial Narrow"/>
            </a:endParaRPr>
          </a:p>
          <a:p>
            <a:pPr lvl="1" marL="4692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Doel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journalisten: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werkelijkheid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goed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mogelijk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beschrijven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10">
                <a:latin typeface="Arial Narrow"/>
                <a:cs typeface="Arial Narrow"/>
              </a:rPr>
              <a:t>VB: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Zigeuners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Ede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58750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performa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ef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discours: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ligt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hoe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event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gebeurd,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bezig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20">
                <a:latin typeface="Arial Narrow"/>
                <a:cs typeface="Arial Narrow"/>
              </a:rPr>
              <a:t>met</a:t>
            </a:r>
            <a:r>
              <a:rPr dirty="0" sz="1100" spc="19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reconstrueren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hee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daarvoor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bronnen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nodig.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69265" algn="l"/>
              </a:tabLst>
            </a:pP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construc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werkelijkheid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265" algn="l"/>
              </a:tabLst>
            </a:pPr>
            <a:r>
              <a:rPr dirty="0" sz="1100" spc="30">
                <a:latin typeface="Arial Narrow"/>
                <a:cs typeface="Arial Narrow"/>
              </a:rPr>
              <a:t>Feiten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zijn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menselijke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construc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es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Doel: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publiek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overtuigen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hun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versie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werkelijkheid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betrouwbaar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is</a:t>
            </a:r>
            <a:endParaRPr sz="11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8923" y="883932"/>
            <a:ext cx="5692140" cy="611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20">
                <a:latin typeface="Arial Narrow"/>
                <a:cs typeface="Arial Narrow"/>
              </a:rPr>
              <a:t>Tuchman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(1972):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vity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as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strategic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ritual</a:t>
            </a:r>
            <a:endParaRPr sz="1100">
              <a:latin typeface="Arial Narrow"/>
              <a:cs typeface="Arial Narrow"/>
            </a:endParaRPr>
          </a:p>
          <a:p>
            <a:pPr marL="469900" marR="442595" indent="-228600">
              <a:lnSpc>
                <a:spcPct val="109800"/>
              </a:lnSpc>
              <a:spcBef>
                <a:spcPts val="800"/>
              </a:spcBef>
            </a:pPr>
            <a:r>
              <a:rPr dirty="0" sz="1100" spc="65">
                <a:latin typeface="Arial"/>
                <a:cs typeface="Arial"/>
              </a:rPr>
              <a:t></a:t>
            </a:r>
            <a:r>
              <a:rPr dirty="0" sz="1100" spc="229">
                <a:latin typeface="Times New Roman"/>
                <a:cs typeface="Times New Roman"/>
              </a:rPr>
              <a:t>  </a:t>
            </a:r>
            <a:r>
              <a:rPr dirty="0" sz="1100" spc="30">
                <a:latin typeface="Arial Narrow"/>
                <a:cs typeface="Arial Narrow"/>
              </a:rPr>
              <a:t>Presenteren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con</a:t>
            </a:r>
            <a:r>
              <a:rPr dirty="0" sz="1100" spc="170">
                <a:latin typeface="Arial Narrow"/>
                <a:cs typeface="Arial Narrow"/>
              </a:rPr>
              <a:t>昀氀</a:t>
            </a:r>
            <a:r>
              <a:rPr dirty="0" sz="1100" spc="55">
                <a:latin typeface="Arial Narrow"/>
                <a:cs typeface="Arial Narrow"/>
              </a:rPr>
              <a:t>icterende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mogelijkheden: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hoor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wederhoor,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said/she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said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journalism,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bothesidesism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(?).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uitzoeken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welke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is.</a:t>
            </a:r>
            <a:endParaRPr sz="1100">
              <a:latin typeface="Arial Narrow"/>
              <a:cs typeface="Arial Narrow"/>
            </a:endParaRPr>
          </a:p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dirty="0" sz="1100" spc="65">
                <a:latin typeface="Arial"/>
                <a:cs typeface="Arial"/>
              </a:rPr>
              <a:t></a:t>
            </a:r>
            <a:r>
              <a:rPr dirty="0" sz="1100" spc="225">
                <a:latin typeface="Times New Roman"/>
                <a:cs typeface="Times New Roman"/>
              </a:rPr>
              <a:t>  </a:t>
            </a:r>
            <a:r>
              <a:rPr dirty="0" sz="1100" spc="30">
                <a:latin typeface="Arial Narrow"/>
                <a:cs typeface="Arial Narrow"/>
              </a:rPr>
              <a:t>Presenteren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ondersteunend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bewijs: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zoals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bron</a:t>
            </a:r>
            <a:endParaRPr sz="1100">
              <a:latin typeface="Arial Narrow"/>
              <a:cs typeface="Arial Narrow"/>
            </a:endParaRPr>
          </a:p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dirty="0" sz="1100" spc="65">
                <a:latin typeface="Arial"/>
                <a:cs typeface="Arial"/>
              </a:rPr>
              <a:t></a:t>
            </a:r>
            <a:r>
              <a:rPr dirty="0" sz="1100" spc="229">
                <a:latin typeface="Times New Roman"/>
                <a:cs typeface="Times New Roman"/>
              </a:rPr>
              <a:t>  </a:t>
            </a:r>
            <a:r>
              <a:rPr dirty="0" sz="1100" spc="50">
                <a:latin typeface="Arial Narrow"/>
                <a:cs typeface="Arial Narrow"/>
              </a:rPr>
              <a:t>Gebruik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aanhalingstekens: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indekken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tegen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ek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Narrow"/>
                <a:cs typeface="Arial Narrow"/>
              </a:rPr>
              <a:t>Kri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viteit</a:t>
            </a:r>
            <a:endParaRPr sz="1100">
              <a:latin typeface="Arial Narrow"/>
              <a:cs typeface="Arial Narrow"/>
            </a:endParaRPr>
          </a:p>
          <a:p>
            <a:pPr marL="469900" indent="-228600">
              <a:lnSpc>
                <a:spcPct val="100000"/>
              </a:lnSpc>
              <a:spcBef>
                <a:spcPts val="930"/>
              </a:spcBef>
              <a:buChar char="-"/>
              <a:tabLst>
                <a:tab pos="469900" algn="l"/>
              </a:tabLst>
            </a:pPr>
            <a:r>
              <a:rPr dirty="0" sz="1100" spc="55">
                <a:latin typeface="Arial Narrow"/>
                <a:cs typeface="Arial Narrow"/>
              </a:rPr>
              <a:t>Miskennen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complexiteit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werkelijkheid</a:t>
            </a:r>
            <a:endParaRPr sz="1100">
              <a:latin typeface="Arial Narrow"/>
              <a:cs typeface="Arial Narrow"/>
            </a:endParaRPr>
          </a:p>
          <a:p>
            <a:pPr marL="469900" indent="-228600">
              <a:lnSpc>
                <a:spcPct val="100000"/>
              </a:lnSpc>
              <a:spcBef>
                <a:spcPts val="130"/>
              </a:spcBef>
              <a:buChar char="-"/>
              <a:tabLst>
                <a:tab pos="469900" algn="l"/>
              </a:tabLst>
            </a:pPr>
            <a:r>
              <a:rPr dirty="0" sz="1100" spc="55">
                <a:latin typeface="Arial Narrow"/>
                <a:cs typeface="Arial Narrow"/>
              </a:rPr>
              <a:t>Miskennen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invloed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subjec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viteit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verslaggever</a:t>
            </a:r>
            <a:endParaRPr sz="1100">
              <a:latin typeface="Arial Narrow"/>
              <a:cs typeface="Arial Narrow"/>
            </a:endParaRPr>
          </a:p>
          <a:p>
            <a:pPr marL="469900" indent="-228600">
              <a:lnSpc>
                <a:spcPct val="100000"/>
              </a:lnSpc>
              <a:spcBef>
                <a:spcPts val="130"/>
              </a:spcBef>
              <a:buChar char="-"/>
              <a:tabLst>
                <a:tab pos="469900" algn="l"/>
              </a:tabLst>
            </a:pPr>
            <a:r>
              <a:rPr dirty="0" sz="1100" spc="55">
                <a:latin typeface="Arial Narrow"/>
                <a:cs typeface="Arial Narrow"/>
              </a:rPr>
              <a:t>Miskennen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invloed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prak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sche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belemmeringen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werkwijze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journalist</a:t>
            </a:r>
            <a:endParaRPr sz="1100">
              <a:latin typeface="Arial Narrow"/>
              <a:cs typeface="Arial Narrow"/>
            </a:endParaRPr>
          </a:p>
          <a:p>
            <a:pPr marL="12700" marR="5080">
              <a:lnSpc>
                <a:spcPct val="109800"/>
              </a:lnSpc>
              <a:spcBef>
                <a:spcPts val="800"/>
              </a:spcBef>
            </a:pPr>
            <a:r>
              <a:rPr dirty="0" sz="1100" spc="10">
                <a:latin typeface="Arial Narrow"/>
                <a:cs typeface="Arial Narrow"/>
              </a:rPr>
              <a:t>Oorzaak=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opkomst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i-</a:t>
            </a:r>
            <a:r>
              <a:rPr dirty="0" sz="1100" spc="55">
                <a:latin typeface="Arial Narrow"/>
                <a:cs typeface="Arial Narrow"/>
              </a:rPr>
              <a:t>pistemology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(h6)&gt;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idee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past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huidige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jd,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idee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iedereen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recht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409">
                <a:latin typeface="Arial Narrow"/>
                <a:cs typeface="Arial Narrow"/>
              </a:rPr>
              <a:t>hee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visie,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minder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geneigd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ins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95">
                <a:latin typeface="Arial Narrow"/>
                <a:cs typeface="Arial Narrow"/>
              </a:rPr>
              <a:t>tu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vertrouwen,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daarom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minder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vertrouwen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hebben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viteit.</a:t>
            </a:r>
            <a:endParaRPr sz="1100">
              <a:latin typeface="Arial Narrow"/>
              <a:cs typeface="Arial Narrow"/>
            </a:endParaRPr>
          </a:p>
          <a:p>
            <a:pPr marL="12700" marR="903605">
              <a:lnSpc>
                <a:spcPct val="340900"/>
              </a:lnSpc>
            </a:pPr>
            <a:r>
              <a:rPr dirty="0" sz="1100" spc="50">
                <a:latin typeface="Arial Narrow"/>
                <a:cs typeface="Arial Narrow"/>
              </a:rPr>
              <a:t>Betrokken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ek: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transparan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nieuwe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viteit.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VB: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de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20">
                <a:latin typeface="Arial Narrow"/>
                <a:cs typeface="Arial Narrow"/>
              </a:rPr>
              <a:t>correspondent</a:t>
            </a:r>
            <a:r>
              <a:rPr dirty="0" sz="1100" spc="2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Transparan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nieuwe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viteit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(zoals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correspondent)</a:t>
            </a:r>
            <a:endParaRPr sz="1100">
              <a:latin typeface="Arial Narrow"/>
              <a:cs typeface="Arial Narrow"/>
            </a:endParaRPr>
          </a:p>
          <a:p>
            <a:pPr marL="469900" indent="-228600">
              <a:lnSpc>
                <a:spcPct val="100000"/>
              </a:lnSpc>
              <a:spcBef>
                <a:spcPts val="930"/>
              </a:spcBef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Journalist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aanwezig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verteller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(‘ik’)</a:t>
            </a:r>
            <a:endParaRPr sz="1100">
              <a:latin typeface="Arial Narrow"/>
              <a:cs typeface="Arial Narrow"/>
            </a:endParaRPr>
          </a:p>
          <a:p>
            <a:pPr marL="469900" indent="-228600">
              <a:lnSpc>
                <a:spcPct val="100000"/>
              </a:lnSpc>
              <a:spcBef>
                <a:spcPts val="130"/>
              </a:spcBef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Journalist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verklaart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werkwijze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(bronnen,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rapporten)</a:t>
            </a:r>
            <a:endParaRPr sz="1100">
              <a:latin typeface="Arial Narrow"/>
              <a:cs typeface="Arial Narrow"/>
            </a:endParaRPr>
          </a:p>
          <a:p>
            <a:pPr marL="469900" indent="-228600">
              <a:lnSpc>
                <a:spcPct val="100000"/>
              </a:lnSpc>
              <a:spcBef>
                <a:spcPts val="130"/>
              </a:spcBef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Journalist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neemt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standpunt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in</a:t>
            </a:r>
            <a:endParaRPr sz="1100">
              <a:latin typeface="Arial Narrow"/>
              <a:cs typeface="Arial Narrow"/>
            </a:endParaRPr>
          </a:p>
          <a:p>
            <a:pPr marL="469900" indent="-228600">
              <a:lnSpc>
                <a:spcPct val="100000"/>
              </a:lnSpc>
              <a:spcBef>
                <a:spcPts val="130"/>
              </a:spcBef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Journalist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denkt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oplossingen</a:t>
            </a:r>
            <a:endParaRPr sz="1100">
              <a:latin typeface="Arial Narrow"/>
              <a:cs typeface="Arial Narrow"/>
            </a:endParaRPr>
          </a:p>
          <a:p>
            <a:pPr marL="469900" indent="-228600">
              <a:lnSpc>
                <a:spcPct val="100000"/>
              </a:lnSpc>
              <a:spcBef>
                <a:spcPts val="130"/>
              </a:spcBef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Journalist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</a:t>
            </a:r>
            <a:r>
              <a:rPr dirty="0" sz="1100" spc="505">
                <a:latin typeface="Arial Narrow"/>
                <a:cs typeface="Arial Narrow"/>
              </a:rPr>
              <a:t>昀琀</a:t>
            </a:r>
            <a:r>
              <a:rPr dirty="0" sz="1100" spc="45">
                <a:latin typeface="Arial Narrow"/>
                <a:cs typeface="Arial Narrow"/>
              </a:rPr>
              <a:t>interac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publiek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eve</a:t>
            </a:r>
            <a:r>
              <a:rPr dirty="0" sz="1100" spc="3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vs</a:t>
            </a:r>
            <a:r>
              <a:rPr dirty="0" sz="1100" spc="3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subjec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eve</a:t>
            </a:r>
            <a:r>
              <a:rPr dirty="0" sz="1100" spc="3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ek:</a:t>
            </a:r>
            <a:endParaRPr sz="1100">
              <a:latin typeface="Arial Narrow"/>
              <a:cs typeface="Arial Narrow"/>
            </a:endParaRPr>
          </a:p>
          <a:p>
            <a:pPr marL="469900" indent="-228600">
              <a:lnSpc>
                <a:spcPct val="100000"/>
              </a:lnSpc>
              <a:spcBef>
                <a:spcPts val="930"/>
              </a:spcBef>
              <a:buChar char="-"/>
              <a:tabLst>
                <a:tab pos="469900" algn="l"/>
              </a:tabLst>
            </a:pPr>
            <a:r>
              <a:rPr dirty="0" sz="1100" spc="50">
                <a:latin typeface="Arial Narrow"/>
                <a:cs typeface="Arial Narrow"/>
              </a:rPr>
              <a:t>Unifying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journalism</a:t>
            </a:r>
            <a:endParaRPr sz="1100">
              <a:latin typeface="Arial Narrow"/>
              <a:cs typeface="Arial Narrow"/>
            </a:endParaRPr>
          </a:p>
          <a:p>
            <a:pPr marL="469900" indent="-228600">
              <a:lnSpc>
                <a:spcPct val="100000"/>
              </a:lnSpc>
              <a:spcBef>
                <a:spcPts val="130"/>
              </a:spcBef>
              <a:buChar char="-"/>
              <a:tabLst>
                <a:tab pos="469900" algn="l"/>
              </a:tabLst>
            </a:pPr>
            <a:r>
              <a:rPr dirty="0" sz="1100" spc="50">
                <a:latin typeface="Arial Narrow"/>
                <a:cs typeface="Arial Narrow"/>
              </a:rPr>
              <a:t>Decentring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journalism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88987" y="7665732"/>
            <a:ext cx="5751195" cy="18694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Narrow"/>
                <a:cs typeface="Arial Narrow"/>
              </a:rPr>
              <a:t>Blok</a:t>
            </a:r>
            <a:r>
              <a:rPr dirty="0" sz="1100" spc="2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3:</a:t>
            </a:r>
            <a:r>
              <a:rPr dirty="0" sz="1100" spc="204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eke</a:t>
            </a:r>
            <a:r>
              <a:rPr dirty="0" sz="1100" spc="229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prak</a:t>
            </a:r>
            <a:r>
              <a:rPr dirty="0" sz="1100" spc="240">
                <a:latin typeface="Arial Narrow"/>
                <a:cs typeface="Arial Narrow"/>
              </a:rPr>
              <a:t>琀椀</a:t>
            </a:r>
            <a:r>
              <a:rPr dirty="0" sz="1100" spc="25">
                <a:latin typeface="Arial Narrow"/>
                <a:cs typeface="Arial Narrow"/>
              </a:rPr>
              <a:t>jk</a:t>
            </a: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 spc="-90" b="1">
                <a:solidFill>
                  <a:srgbClr val="4471C4"/>
                </a:solidFill>
                <a:latin typeface="Arial"/>
                <a:cs typeface="Arial"/>
              </a:rPr>
              <a:t>Lecture</a:t>
            </a:r>
            <a:r>
              <a:rPr dirty="0" sz="1100" spc="-1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95" b="1">
                <a:solidFill>
                  <a:srgbClr val="4471C4"/>
                </a:solidFill>
                <a:latin typeface="Arial"/>
                <a:cs typeface="Arial"/>
              </a:rPr>
              <a:t>x-</a:t>
            </a:r>
            <a:r>
              <a:rPr dirty="0" sz="110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65" b="1">
                <a:solidFill>
                  <a:srgbClr val="4471C4"/>
                </a:solidFill>
                <a:latin typeface="Arial"/>
                <a:cs typeface="Arial"/>
              </a:rPr>
              <a:t>Het</a:t>
            </a:r>
            <a:r>
              <a:rPr dirty="0" sz="110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75" b="1">
                <a:solidFill>
                  <a:srgbClr val="4471C4"/>
                </a:solidFill>
                <a:latin typeface="Arial"/>
                <a:cs typeface="Arial"/>
              </a:rPr>
              <a:t>publiek</a:t>
            </a:r>
            <a:r>
              <a:rPr dirty="0" sz="1100" spc="-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60" b="1">
                <a:solidFill>
                  <a:srgbClr val="4471C4"/>
                </a:solidFill>
                <a:latin typeface="Arial"/>
                <a:cs typeface="Arial"/>
              </a:rPr>
              <a:t>rukt</a:t>
            </a:r>
            <a:r>
              <a:rPr dirty="0" sz="110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100" b="1">
                <a:solidFill>
                  <a:srgbClr val="4471C4"/>
                </a:solidFill>
                <a:latin typeface="Arial"/>
                <a:cs typeface="Arial"/>
              </a:rPr>
              <a:t>op</a:t>
            </a:r>
            <a:r>
              <a:rPr dirty="0" sz="1100" spc="-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70" b="1">
                <a:solidFill>
                  <a:srgbClr val="4471C4"/>
                </a:solidFill>
                <a:latin typeface="Arial"/>
                <a:cs typeface="Arial"/>
              </a:rPr>
              <a:t>in</a:t>
            </a:r>
            <a:r>
              <a:rPr dirty="0" sz="110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4471C4"/>
                </a:solidFill>
                <a:latin typeface="Arial"/>
                <a:cs typeface="Arial"/>
              </a:rPr>
              <a:t>de</a:t>
            </a:r>
            <a:r>
              <a:rPr dirty="0" sz="1100" spc="-1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80" b="1">
                <a:solidFill>
                  <a:srgbClr val="4471C4"/>
                </a:solidFill>
                <a:latin typeface="Arial"/>
                <a:cs typeface="Arial"/>
              </a:rPr>
              <a:t>journalis</a:t>
            </a:r>
            <a:r>
              <a:rPr dirty="0" sz="1100" spc="-675" b="1">
                <a:solidFill>
                  <a:srgbClr val="4471C4"/>
                </a:solidFill>
                <a:latin typeface="Arial"/>
                <a:cs typeface="Arial"/>
              </a:rPr>
              <a:t>琀椀</a:t>
            </a:r>
            <a:r>
              <a:rPr dirty="0" sz="1100" spc="-25" b="1">
                <a:solidFill>
                  <a:srgbClr val="4471C4"/>
                </a:solidFill>
                <a:latin typeface="Arial"/>
                <a:cs typeface="Arial"/>
              </a:rPr>
              <a:t>ek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spcBef>
                <a:spcPts val="800"/>
              </a:spcBef>
            </a:pPr>
            <a:r>
              <a:rPr dirty="0" sz="1100" spc="10">
                <a:latin typeface="Arial Narrow"/>
                <a:cs typeface="Arial Narrow"/>
              </a:rPr>
              <a:t>Krums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foto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Hudson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kantelpunt: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snel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verspreiden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zonder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daar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aan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pas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komen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(o</a:t>
            </a:r>
            <a:r>
              <a:rPr dirty="0" sz="1100" spc="270">
                <a:latin typeface="Arial Narrow"/>
                <a:cs typeface="Arial Narrow"/>
              </a:rPr>
              <a:t>昀琀</a:t>
            </a:r>
            <a:r>
              <a:rPr dirty="0" sz="1100" spc="50">
                <a:latin typeface="Arial Narrow"/>
                <a:cs typeface="Arial Narrow"/>
              </a:rPr>
              <a:t>ewel,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publiek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dingen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delen).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twi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>
                <a:latin typeface="Arial Narrow"/>
                <a:cs typeface="Arial Narrow"/>
              </a:rPr>
              <a:t>eraar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nieuws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325">
                <a:latin typeface="Arial Narrow"/>
                <a:cs typeface="Arial Narrow"/>
              </a:rPr>
              <a:t>deelde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ging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hele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wereld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over.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foto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gepubliceerd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bekende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nieuwsmedia,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zoals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Los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Angeles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Times.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Nieuws=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foto’s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publiek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gepubliceerd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worden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door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media.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Originele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foto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was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beetje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viezig,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hee</a:t>
            </a:r>
            <a:r>
              <a:rPr dirty="0" sz="1100" spc="505">
                <a:latin typeface="Arial Narrow"/>
                <a:cs typeface="Arial Narrow"/>
              </a:rPr>
              <a:t>昀琀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vervaagd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zodat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kleuren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beter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uitkomen.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Voordeel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nieuwsmedia=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goedkoper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foto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overnemen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persfotograaf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+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duurt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0">
                <a:latin typeface="Arial Narrow"/>
                <a:cs typeface="Arial Narrow"/>
              </a:rPr>
              <a:t>jd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even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voordat</a:t>
            </a:r>
            <a:r>
              <a:rPr dirty="0" sz="1100" spc="2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persfotograaf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is.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4" name="object 4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8936" y="1153172"/>
            <a:ext cx="5725160" cy="828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0170">
              <a:lnSpc>
                <a:spcPct val="109800"/>
              </a:lnSpc>
              <a:spcBef>
                <a:spcPts val="100"/>
              </a:spcBef>
            </a:pPr>
            <a:r>
              <a:rPr dirty="0" sz="1100" spc="50">
                <a:latin typeface="Arial Narrow"/>
                <a:cs typeface="Arial Narrow"/>
              </a:rPr>
              <a:t>2006: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Time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magazine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publiceerde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verandering,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“you”.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Roept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elk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jaar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iemand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uit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persoon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jaar,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nu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you.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11125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Overhyped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dotcom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web.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Beurskoersen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internet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bedrijven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stegen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eerst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enorm,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eind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jaren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90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gingen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ineens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beneden.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Geloof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internet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verdween.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komt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new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web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&gt;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web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2.0.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was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verandering?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Die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eerste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versie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web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was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eigenlijk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oude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model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zoals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oude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kennen: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publica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emodel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kunnen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lezen.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Web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2.0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hee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opkomst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10">
                <a:latin typeface="Arial Narrow"/>
                <a:cs typeface="Arial Narrow"/>
              </a:rPr>
              <a:t>interac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30">
                <a:latin typeface="Arial Narrow"/>
                <a:cs typeface="Arial Narrow"/>
              </a:rPr>
              <a:t>eve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mogelijkheden.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Eigen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website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verzinnen,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etc.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Wordt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gezien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beginperiode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social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media.</a:t>
            </a:r>
            <a:endParaRPr sz="1100">
              <a:latin typeface="Arial Narrow"/>
              <a:cs typeface="Arial Narrow"/>
            </a:endParaRPr>
          </a:p>
          <a:p>
            <a:pPr marL="469265" marR="325120" indent="-228600">
              <a:lnSpc>
                <a:spcPct val="109800"/>
              </a:lnSpc>
              <a:spcBef>
                <a:spcPts val="800"/>
              </a:spcBef>
            </a:pPr>
            <a:r>
              <a:rPr dirty="0" sz="1100" spc="65">
                <a:latin typeface="Arial"/>
                <a:cs typeface="Arial"/>
              </a:rPr>
              <a:t></a:t>
            </a:r>
            <a:r>
              <a:rPr dirty="0" sz="1100" spc="270">
                <a:latin typeface="Times New Roman"/>
                <a:cs typeface="Times New Roman"/>
              </a:rPr>
              <a:t>  </a:t>
            </a:r>
            <a:r>
              <a:rPr dirty="0" sz="1100" spc="20">
                <a:latin typeface="Arial Narrow"/>
                <a:cs typeface="Arial Narrow"/>
              </a:rPr>
              <a:t>Bloggen,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reac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plaatsen.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deze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periode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komen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blogs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op.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Alterna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eve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140">
                <a:latin typeface="Arial Narrow"/>
                <a:cs typeface="Arial Narrow"/>
              </a:rPr>
              <a:t>stroming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naast</a:t>
            </a:r>
            <a:r>
              <a:rPr dirty="0" sz="1100" spc="2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wilden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schrijven.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65">
                <a:latin typeface="Arial Narrow"/>
                <a:cs typeface="Arial Narrow"/>
              </a:rPr>
              <a:t>Bowman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willis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(2003):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new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logic</a:t>
            </a:r>
            <a:endParaRPr sz="1100">
              <a:latin typeface="Arial Narrow"/>
              <a:cs typeface="Arial Narrow"/>
            </a:endParaRPr>
          </a:p>
          <a:p>
            <a:pPr marL="241300">
              <a:lnSpc>
                <a:spcPct val="100000"/>
              </a:lnSpc>
              <a:spcBef>
                <a:spcPts val="930"/>
              </a:spcBef>
            </a:pPr>
            <a:r>
              <a:rPr dirty="0" sz="1100" spc="65">
                <a:latin typeface="Arial"/>
                <a:cs typeface="Arial"/>
              </a:rPr>
              <a:t></a:t>
            </a:r>
            <a:r>
              <a:rPr dirty="0" sz="1100" spc="270">
                <a:latin typeface="Times New Roman"/>
                <a:cs typeface="Times New Roman"/>
              </a:rPr>
              <a:t>  </a:t>
            </a:r>
            <a:r>
              <a:rPr dirty="0" sz="1100" spc="50">
                <a:latin typeface="Arial Narrow"/>
                <a:cs typeface="Arial Narrow"/>
              </a:rPr>
              <a:t>From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landscape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=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closed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system</a:t>
            </a:r>
            <a:endParaRPr sz="1100">
              <a:latin typeface="Arial Narrow"/>
              <a:cs typeface="Arial Narrow"/>
            </a:endParaRPr>
          </a:p>
          <a:p>
            <a:pPr marL="469900" marR="101600" indent="-228600">
              <a:lnSpc>
                <a:spcPct val="109800"/>
              </a:lnSpc>
            </a:pPr>
            <a:r>
              <a:rPr dirty="0" sz="1100" spc="65">
                <a:latin typeface="Arial"/>
                <a:cs typeface="Arial"/>
              </a:rPr>
              <a:t></a:t>
            </a:r>
            <a:r>
              <a:rPr dirty="0" sz="1100" spc="385">
                <a:latin typeface="Times New Roman"/>
                <a:cs typeface="Times New Roman"/>
              </a:rPr>
              <a:t>  </a:t>
            </a:r>
            <a:r>
              <a:rPr dirty="0" sz="1100" spc="-10">
                <a:latin typeface="Arial Narrow"/>
                <a:cs typeface="Arial Narrow"/>
              </a:rPr>
              <a:t>To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ecosystem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=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open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system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(Kleine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organismen,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bacteriën,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nauwkeuriger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kijken,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zit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ingewikkelder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elkaar)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86995">
              <a:lnSpc>
                <a:spcPct val="109800"/>
              </a:lnSpc>
            </a:pPr>
            <a:r>
              <a:rPr dirty="0" sz="1100" spc="70">
                <a:latin typeface="Arial Narrow"/>
                <a:cs typeface="Arial Narrow"/>
              </a:rPr>
              <a:t>Media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landschap: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Massamediale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ek: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monopolie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produc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e-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distribu</a:t>
            </a:r>
            <a:r>
              <a:rPr dirty="0" sz="1100" spc="210">
                <a:latin typeface="Arial Narrow"/>
                <a:cs typeface="Arial Narrow"/>
              </a:rPr>
              <a:t>琀椀</a:t>
            </a:r>
            <a:r>
              <a:rPr dirty="0" sz="1100" spc="-385">
                <a:latin typeface="Arial Narrow"/>
                <a:cs typeface="Arial Narrow"/>
              </a:rPr>
              <a:t>emiddelen,</a:t>
            </a:r>
            <a:r>
              <a:rPr dirty="0" sz="1100" spc="229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eenrich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ngsverkeer,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professioneel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domein.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Publiek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ligt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thuis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de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bank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lezen,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vrij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afgebakende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beroep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&gt;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domein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duidelijk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herkenbaar.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Namelijk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organisa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werken.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93345">
              <a:lnSpc>
                <a:spcPct val="109800"/>
              </a:lnSpc>
            </a:pPr>
            <a:r>
              <a:rPr dirty="0" sz="1100" spc="70">
                <a:latin typeface="Arial Narrow"/>
                <a:cs typeface="Arial Narrow"/>
              </a:rPr>
              <a:t>Media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ecosysteem: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spelen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nog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steeds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centrale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rol.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Daarnaast;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niet-</a:t>
            </a:r>
            <a:r>
              <a:rPr dirty="0" sz="1100" spc="50">
                <a:latin typeface="Arial Narrow"/>
                <a:cs typeface="Arial Narrow"/>
              </a:rPr>
              <a:t>journalisten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die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websites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krijgen,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communi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webfora,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nieuwsgroepen.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5080">
              <a:lnSpc>
                <a:spcPct val="109800"/>
              </a:lnSpc>
            </a:pPr>
            <a:r>
              <a:rPr dirty="0" sz="1100" spc="20">
                <a:latin typeface="Arial Narrow"/>
                <a:cs typeface="Arial Narrow"/>
              </a:rPr>
              <a:t>Jenkins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2016-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convergence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culture-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grote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denker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veranderingen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doordat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publiek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steeds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ever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kan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gaan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5">
                <a:latin typeface="Arial Narrow"/>
                <a:cs typeface="Arial Narrow"/>
              </a:rPr>
              <a:t>ciperen.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Convergence=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gaat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naar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elkaar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toe.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Publiek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bemoeit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zich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80">
                <a:latin typeface="Arial Narrow"/>
                <a:cs typeface="Arial Narrow"/>
              </a:rPr>
              <a:t>steeds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maken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media.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18745">
              <a:lnSpc>
                <a:spcPct val="109800"/>
              </a:lnSpc>
            </a:pPr>
            <a:r>
              <a:rPr dirty="0" sz="1100" spc="55">
                <a:latin typeface="Arial Narrow"/>
                <a:cs typeface="Arial Narrow"/>
              </a:rPr>
              <a:t>Ithiel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sola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Pool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1983-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voordat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internet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mainstream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nog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smartphone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was: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wees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op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convergence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mdes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grenzen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zal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gaan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blurren-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wees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dus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verandering.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Voorspelde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1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komt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alle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bekijken,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technologische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convergen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hebben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(telefoon).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258445">
              <a:lnSpc>
                <a:spcPct val="109800"/>
              </a:lnSpc>
              <a:spcBef>
                <a:spcPts val="5"/>
              </a:spcBef>
            </a:pP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twee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veranderingen;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technologische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convergen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culturele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convergen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 Narrow"/>
                <a:cs typeface="Arial Narrow"/>
              </a:rPr>
              <a:t>(jenkins,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rela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producten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consumenten,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gebruiken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manier,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minder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als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passieve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consument,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5">
                <a:latin typeface="Arial Narrow"/>
                <a:cs typeface="Arial Narrow"/>
              </a:rPr>
              <a:t>ef)</a:t>
            </a:r>
            <a:endParaRPr sz="11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9000" y="883932"/>
            <a:ext cx="5770245" cy="8695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Narrow"/>
                <a:cs typeface="Arial Narrow"/>
              </a:rPr>
              <a:t>Rol</a:t>
            </a:r>
            <a:r>
              <a:rPr dirty="0" sz="1100" spc="254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254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verandert:</a:t>
            </a:r>
            <a:endParaRPr sz="1100">
              <a:latin typeface="Arial Narrow"/>
              <a:cs typeface="Arial Narrow"/>
            </a:endParaRPr>
          </a:p>
          <a:p>
            <a:pPr marL="469265" marR="41910" indent="-228600">
              <a:lnSpc>
                <a:spcPct val="109800"/>
              </a:lnSpc>
              <a:spcBef>
                <a:spcPts val="800"/>
              </a:spcBef>
              <a:buAutoNum type="arabicPeriod"/>
              <a:tabLst>
                <a:tab pos="469265" algn="l"/>
              </a:tabLst>
            </a:pPr>
            <a:r>
              <a:rPr dirty="0" sz="1100" spc="30">
                <a:latin typeface="Arial Narrow"/>
                <a:cs typeface="Arial Narrow"/>
              </a:rPr>
              <a:t>Axel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Bruns: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gatekeeping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gatewatching.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Journalisten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hebben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meer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monopolie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op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nieuwsselec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30">
                <a:latin typeface="Arial Narrow"/>
                <a:cs typeface="Arial Narrow"/>
              </a:rPr>
              <a:t>e,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van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gatekeeper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naar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gatewatcher.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Voorbeeld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Hudson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goed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voorbeeld.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14">
                <a:latin typeface="Arial Narrow"/>
                <a:cs typeface="Arial Narrow"/>
              </a:rPr>
              <a:t>Niet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journalisten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beoordeelden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nieuwswaardig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hele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wereld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publiek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deed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dat.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DUS: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journalisten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nodig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nieuwsselec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e.</a:t>
            </a:r>
            <a:endParaRPr sz="1100">
              <a:latin typeface="Arial Narrow"/>
              <a:cs typeface="Arial Narrow"/>
            </a:endParaRPr>
          </a:p>
          <a:p>
            <a:pPr marL="469900" marR="133985" indent="-228600">
              <a:lnSpc>
                <a:spcPct val="109800"/>
              </a:lnSpc>
              <a:buAutoNum type="arabicPeriod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ek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product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naar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ek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proces.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Vroeger: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hele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dag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werken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aan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deadline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aan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einde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was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14">
                <a:latin typeface="Arial Narrow"/>
                <a:cs typeface="Arial Narrow"/>
              </a:rPr>
              <a:t>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geproduceerd.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Tegenwoordig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verhaal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af,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komen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reac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5">
                <a:latin typeface="Arial Narrow"/>
                <a:cs typeface="Arial Narrow"/>
              </a:rPr>
              <a:t>es/vragen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Mensen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komen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ps,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etc.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stopt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niet.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Op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internet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deadlines,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gewoon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snel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mogelijk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publiceren.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Vb=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liveblogs</a:t>
            </a:r>
            <a:endParaRPr sz="1100">
              <a:latin typeface="Arial Narrow"/>
              <a:cs typeface="Arial Narrow"/>
            </a:endParaRPr>
          </a:p>
          <a:p>
            <a:pPr marL="469900" marR="62865" indent="-228600">
              <a:lnSpc>
                <a:spcPct val="109800"/>
              </a:lnSpc>
              <a:buAutoNum type="arabicPeriod"/>
              <a:tabLst>
                <a:tab pos="469900" algn="l"/>
              </a:tabLst>
            </a:pPr>
            <a:r>
              <a:rPr dirty="0" sz="1100" spc="50">
                <a:latin typeface="Arial Narrow"/>
                <a:cs typeface="Arial Narrow"/>
              </a:rPr>
              <a:t>Inmenging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publiek-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jay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rosen: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people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formerly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known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audience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&gt;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produsage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(produc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5">
                <a:latin typeface="Arial Narrow"/>
                <a:cs typeface="Arial Narrow"/>
              </a:rPr>
              <a:t>on/usage),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prosumers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(produc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on/consumers)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&gt;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onderscheid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makers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en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380">
                <a:latin typeface="Arial Narrow"/>
                <a:cs typeface="Arial Narrow"/>
              </a:rPr>
              <a:t>gebruikers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vervaagt.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Dit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cipatory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culture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genoemd.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Goed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vb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hiervan=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wikipedia,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iedereen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meeschrijven.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(produsage)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AutoNum type="arabicPeriod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Narrow"/>
              <a:buAutoNum type="arabicPeriod"/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Arial Narrow"/>
                <a:cs typeface="Arial Narrow"/>
              </a:rPr>
              <a:t>Produsage:</a:t>
            </a:r>
            <a:endParaRPr sz="1100">
              <a:latin typeface="Arial Narrow"/>
              <a:cs typeface="Arial Narrow"/>
            </a:endParaRPr>
          </a:p>
          <a:p>
            <a:pPr lvl="1"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70">
                <a:latin typeface="Arial Narrow"/>
                <a:cs typeface="Arial Narrow"/>
              </a:rPr>
              <a:t>Om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goed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laten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werken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heb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veel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nodg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&gt;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grote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gemeenschap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van</a:t>
            </a:r>
            <a:endParaRPr sz="1100">
              <a:latin typeface="Arial Narrow"/>
              <a:cs typeface="Arial Narrow"/>
            </a:endParaRPr>
          </a:p>
          <a:p>
            <a:pPr marL="469900" marR="5080">
              <a:lnSpc>
                <a:spcPct val="109800"/>
              </a:lnSpc>
            </a:pPr>
            <a:r>
              <a:rPr dirty="0" sz="1100" spc="55">
                <a:latin typeface="Arial Narrow"/>
                <a:cs typeface="Arial Narrow"/>
              </a:rPr>
              <a:t>par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cipanten.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Wisdom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crowds: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mensen=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beste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kennis.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Wikipedia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=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gebruik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355">
                <a:latin typeface="Arial Narrow"/>
                <a:cs typeface="Arial Narrow"/>
              </a:rPr>
              <a:t>maken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kennis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iedereen.</a:t>
            </a:r>
            <a:endParaRPr sz="1100">
              <a:latin typeface="Arial Narrow"/>
              <a:cs typeface="Arial Narrow"/>
            </a:endParaRPr>
          </a:p>
          <a:p>
            <a:pPr lvl="1" marL="469900" marR="16954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60">
                <a:latin typeface="Arial Narrow"/>
                <a:cs typeface="Arial Narrow"/>
              </a:rPr>
              <a:t>Voortdurende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wisseling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rollen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tussen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produsers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&gt;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moment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maker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moment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publiek.</a:t>
            </a:r>
            <a:endParaRPr sz="1100">
              <a:latin typeface="Arial Narrow"/>
              <a:cs typeface="Arial Narrow"/>
            </a:endParaRPr>
          </a:p>
          <a:p>
            <a:pPr lvl="1" marL="469900" marR="79375" indent="-228600">
              <a:lnSpc>
                <a:spcPct val="109800"/>
              </a:lnSpc>
              <a:spcBef>
                <a:spcPts val="5"/>
              </a:spcBef>
              <a:buChar char="-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Produc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zijn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voortdurend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onder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ontwikkeling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(heb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papieren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0">
                <a:latin typeface="Arial Narrow"/>
                <a:cs typeface="Arial Narrow"/>
              </a:rPr>
              <a:t>encyclopedie,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gedrukt.)</a:t>
            </a:r>
            <a:endParaRPr sz="1100">
              <a:latin typeface="Arial Narrow"/>
              <a:cs typeface="Arial Narrow"/>
            </a:endParaRPr>
          </a:p>
          <a:p>
            <a:pPr lvl="1" marL="469900" marR="7556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30">
                <a:latin typeface="Arial Narrow"/>
                <a:cs typeface="Arial Narrow"/>
              </a:rPr>
              <a:t>Gebaseerd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betrokkenheid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plaats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juridisch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eigendom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&gt;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werken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eraan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mee,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echt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maker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auteursrecht.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Periode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waarin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wikipedia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ontstond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nieuw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soort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auteursrecht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genaamd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crea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ve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comments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auteursrecht,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iedereen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gebruiken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delen,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gemeenschap.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Vaak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maker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erbij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vermelden/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als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foto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gewijzigd.</a:t>
            </a:r>
            <a:endParaRPr sz="1100">
              <a:latin typeface="Arial Narrow"/>
              <a:cs typeface="Arial Narrow"/>
            </a:endParaRPr>
          </a:p>
          <a:p>
            <a:pPr marL="12700" marR="416559">
              <a:lnSpc>
                <a:spcPct val="340900"/>
              </a:lnSpc>
            </a:pPr>
            <a:r>
              <a:rPr dirty="0" sz="1100" spc="10">
                <a:latin typeface="Arial Narrow"/>
                <a:cs typeface="Arial Narrow"/>
              </a:rPr>
              <a:t>Grass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roots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repor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ng=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burgers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doen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zelf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verslaggeving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foto’s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publiceren.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 Narrow"/>
                <a:cs typeface="Arial Narrow"/>
              </a:rPr>
              <a:t>**waarom?**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Boundary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work??**</a:t>
            </a:r>
            <a:endParaRPr sz="1100">
              <a:latin typeface="Arial Narrow"/>
              <a:cs typeface="Arial Narrow"/>
            </a:endParaRPr>
          </a:p>
          <a:p>
            <a:pPr marL="12700" marR="141605">
              <a:lnSpc>
                <a:spcPct val="109800"/>
              </a:lnSpc>
              <a:spcBef>
                <a:spcPts val="800"/>
              </a:spcBef>
            </a:pPr>
            <a:r>
              <a:rPr dirty="0" sz="1100" spc="10">
                <a:latin typeface="Arial Narrow"/>
                <a:cs typeface="Arial Narrow"/>
              </a:rPr>
              <a:t>Paradigm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repair: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paradigma,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alle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regels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afspraken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rou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nes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hanteren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90">
                <a:latin typeface="Arial Narrow"/>
                <a:cs typeface="Arial Narrow"/>
              </a:rPr>
              <a:t>het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maken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produc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uitvoeren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werk.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 Narrow"/>
                <a:cs typeface="Arial Narrow"/>
              </a:rPr>
              <a:t>….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voorbeeld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net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(slides,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fout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over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alcohol)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gedaan.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hier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gebeurt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paradigma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zoals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bestaat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blij</a:t>
            </a:r>
            <a:r>
              <a:rPr dirty="0" sz="1100" spc="260">
                <a:latin typeface="Arial Narrow"/>
                <a:cs typeface="Arial Narrow"/>
              </a:rPr>
              <a:t>昀琀,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losgelaten,</a:t>
            </a:r>
            <a:r>
              <a:rPr dirty="0" sz="1100" spc="500">
                <a:latin typeface="Times New Roman"/>
                <a:cs typeface="Times New Roman"/>
              </a:rPr>
              <a:t>  </a:t>
            </a:r>
            <a:r>
              <a:rPr dirty="0" sz="1100" spc="-480">
                <a:latin typeface="Arial Narrow"/>
                <a:cs typeface="Arial Narrow"/>
              </a:rPr>
              <a:t>maar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fout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gerepareerd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wijzen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dingen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fout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gaan.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10">
                <a:latin typeface="Arial Narrow"/>
                <a:cs typeface="Arial Narrow"/>
              </a:rPr>
              <a:t>Produsage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ek: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burgerjournalis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ek.</a:t>
            </a: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 spc="45">
                <a:latin typeface="Arial Narrow"/>
                <a:cs typeface="Arial Narrow"/>
              </a:rPr>
              <a:t>Burgerjournalis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ek=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burger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doet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alles,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vanaf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waarnemen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maken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etc.</a:t>
            </a:r>
            <a:endParaRPr sz="1100">
              <a:latin typeface="Arial Narrow"/>
              <a:cs typeface="Arial Narrow"/>
            </a:endParaRPr>
          </a:p>
          <a:p>
            <a:pPr lvl="1" marL="469900" marR="36195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 spc="45">
                <a:latin typeface="Arial Narrow"/>
                <a:cs typeface="Arial Narrow"/>
              </a:rPr>
              <a:t>Terminologie: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ci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zen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journalism,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grassroot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(gewone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bezighouden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420">
                <a:latin typeface="Arial Narrow"/>
                <a:cs typeface="Arial Narrow"/>
              </a:rPr>
              <a:t>met</a:t>
            </a:r>
            <a:r>
              <a:rPr dirty="0" sz="1100" spc="3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verslaggeving),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liquid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journalism,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cipartoty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(par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cipa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eve)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journalism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(niet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verwarren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9000" y="867422"/>
            <a:ext cx="5711825" cy="844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94360">
              <a:lnSpc>
                <a:spcPct val="109800"/>
              </a:lnSpc>
              <a:spcBef>
                <a:spcPts val="100"/>
              </a:spcBef>
            </a:pP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30">
                <a:latin typeface="Arial Narrow"/>
                <a:cs typeface="Arial Narrow"/>
              </a:rPr>
              <a:t>ciperende,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zijn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undercover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journalisten),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interac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ve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315">
                <a:latin typeface="Arial Narrow"/>
                <a:cs typeface="Arial Narrow"/>
              </a:rPr>
              <a:t>journalism,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collabora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ve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journalism</a:t>
            </a:r>
            <a:endParaRPr sz="1100">
              <a:latin typeface="Arial Narrow"/>
              <a:cs typeface="Arial Narrow"/>
            </a:endParaRPr>
          </a:p>
          <a:p>
            <a:pPr marL="469900" marR="4381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Zie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slide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indeling: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bovenaan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professional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journalism,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onderaan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ci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30">
                <a:latin typeface="Arial Narrow"/>
                <a:cs typeface="Arial Narrow"/>
              </a:rPr>
              <a:t>zen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60">
                <a:latin typeface="Arial Narrow"/>
                <a:cs typeface="Arial Narrow"/>
              </a:rPr>
              <a:t>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rest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midden.</a:t>
            </a:r>
            <a:endParaRPr sz="1100">
              <a:latin typeface="Arial Narrow"/>
              <a:cs typeface="Arial Narrow"/>
            </a:endParaRPr>
          </a:p>
          <a:p>
            <a:pPr marL="12700" marR="3737610">
              <a:lnSpc>
                <a:spcPct val="340900"/>
              </a:lnSpc>
            </a:pPr>
            <a:r>
              <a:rPr dirty="0" sz="1100" spc="-10">
                <a:latin typeface="Arial Narrow"/>
                <a:cs typeface="Arial Narrow"/>
              </a:rPr>
              <a:t>Ci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5">
                <a:latin typeface="Arial Narrow"/>
                <a:cs typeface="Arial Narrow"/>
              </a:rPr>
              <a:t>zen/grassroot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journalism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Liquid/par</a:t>
            </a:r>
            <a:r>
              <a:rPr dirty="0" sz="1100" spc="90">
                <a:latin typeface="Arial Narrow"/>
                <a:cs typeface="Arial Narrow"/>
              </a:rPr>
              <a:t>琀椀..: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voorbeeld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55">
                <a:latin typeface="Arial Narrow"/>
                <a:cs typeface="Arial Narrow"/>
              </a:rPr>
              <a:t>Hudson.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eke</a:t>
            </a:r>
            <a:r>
              <a:rPr dirty="0" sz="1100" spc="2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proces: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aantal</a:t>
            </a:r>
            <a:r>
              <a:rPr dirty="0" sz="1100" spc="500">
                <a:latin typeface="Times New Roman"/>
                <a:cs typeface="Times New Roman"/>
              </a:rPr>
              <a:t>  </a:t>
            </a:r>
            <a:r>
              <a:rPr dirty="0" sz="1100" spc="-325">
                <a:latin typeface="Arial Narrow"/>
                <a:cs typeface="Arial Narrow"/>
              </a:rPr>
              <a:t>fases: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Access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and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observa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5">
                <a:latin typeface="Arial Narrow"/>
                <a:cs typeface="Arial Narrow"/>
              </a:rPr>
              <a:t>on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Selec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70">
                <a:latin typeface="Arial Narrow"/>
                <a:cs typeface="Arial Narrow"/>
              </a:rPr>
              <a:t>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 spc="45">
                <a:latin typeface="Arial Narrow"/>
                <a:cs typeface="Arial Narrow"/>
              </a:rPr>
              <a:t>ltering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Process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edi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ng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50">
                <a:latin typeface="Arial Narrow"/>
                <a:cs typeface="Arial Narrow"/>
              </a:rPr>
              <a:t>Distribu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5">
                <a:latin typeface="Arial Narrow"/>
                <a:cs typeface="Arial Narrow"/>
              </a:rPr>
              <a:t>on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55">
                <a:latin typeface="Arial Narrow"/>
                <a:cs typeface="Arial Narrow"/>
              </a:rPr>
              <a:t>Interpreta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5">
                <a:latin typeface="Arial Narrow"/>
                <a:cs typeface="Arial Narrow"/>
              </a:rPr>
              <a:t>on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98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 marR="1761489">
              <a:lnSpc>
                <a:spcPct val="170500"/>
              </a:lnSpc>
            </a:pPr>
            <a:r>
              <a:rPr dirty="0" sz="1100" spc="-90" b="1">
                <a:solidFill>
                  <a:srgbClr val="4371C4"/>
                </a:solidFill>
                <a:latin typeface="Arial"/>
                <a:cs typeface="Arial"/>
              </a:rPr>
              <a:t>Lecture:</a:t>
            </a:r>
            <a:r>
              <a:rPr dirty="0" sz="1100">
                <a:solidFill>
                  <a:srgbClr val="4371C4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4371C4"/>
                </a:solidFill>
                <a:latin typeface="Arial"/>
                <a:cs typeface="Arial"/>
              </a:rPr>
              <a:t>Nieuwsjournalis</a:t>
            </a:r>
            <a:r>
              <a:rPr dirty="0" sz="1100" spc="-680" b="1">
                <a:solidFill>
                  <a:srgbClr val="4371C4"/>
                </a:solidFill>
                <a:latin typeface="Arial"/>
                <a:cs typeface="Arial"/>
              </a:rPr>
              <a:t>琀椀</a:t>
            </a:r>
            <a:r>
              <a:rPr dirty="0" sz="1100" spc="-80" b="1">
                <a:solidFill>
                  <a:srgbClr val="4371C4"/>
                </a:solidFill>
                <a:latin typeface="Arial"/>
                <a:cs typeface="Arial"/>
              </a:rPr>
              <a:t>ek:</a:t>
            </a:r>
            <a:r>
              <a:rPr dirty="0" sz="1100">
                <a:solidFill>
                  <a:srgbClr val="4371C4"/>
                </a:solidFill>
                <a:latin typeface="Times New Roman"/>
                <a:cs typeface="Times New Roman"/>
              </a:rPr>
              <a:t> </a:t>
            </a:r>
            <a:r>
              <a:rPr dirty="0" sz="1100" spc="-45" b="1">
                <a:solidFill>
                  <a:srgbClr val="4371C4"/>
                </a:solidFill>
                <a:latin typeface="Arial"/>
                <a:cs typeface="Arial"/>
              </a:rPr>
              <a:t>wat</a:t>
            </a:r>
            <a:r>
              <a:rPr dirty="0" sz="1100">
                <a:solidFill>
                  <a:srgbClr val="4371C4"/>
                </a:solidFill>
                <a:latin typeface="Times New Roman"/>
                <a:cs typeface="Times New Roman"/>
              </a:rPr>
              <a:t> </a:t>
            </a:r>
            <a:r>
              <a:rPr dirty="0" sz="1100" spc="-114" b="1">
                <a:solidFill>
                  <a:srgbClr val="4371C4"/>
                </a:solidFill>
                <a:latin typeface="Arial"/>
                <a:cs typeface="Arial"/>
              </a:rPr>
              <a:t>is</a:t>
            </a:r>
            <a:r>
              <a:rPr dirty="0" sz="1100">
                <a:solidFill>
                  <a:srgbClr val="4371C4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4371C4"/>
                </a:solidFill>
                <a:latin typeface="Arial"/>
                <a:cs typeface="Arial"/>
              </a:rPr>
              <a:t>nieuws</a:t>
            </a:r>
            <a:r>
              <a:rPr dirty="0" sz="1100" spc="10">
                <a:solidFill>
                  <a:srgbClr val="4371C4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4371C4"/>
                </a:solidFill>
                <a:latin typeface="Arial"/>
                <a:cs typeface="Arial"/>
              </a:rPr>
              <a:t>en</a:t>
            </a:r>
            <a:r>
              <a:rPr dirty="0" sz="1100">
                <a:solidFill>
                  <a:srgbClr val="4371C4"/>
                </a:solidFill>
                <a:latin typeface="Times New Roman"/>
                <a:cs typeface="Times New Roman"/>
              </a:rPr>
              <a:t> </a:t>
            </a:r>
            <a:r>
              <a:rPr dirty="0" sz="1100" spc="-50" b="1">
                <a:solidFill>
                  <a:srgbClr val="4371C4"/>
                </a:solidFill>
                <a:latin typeface="Arial"/>
                <a:cs typeface="Arial"/>
              </a:rPr>
              <a:t>wie</a:t>
            </a:r>
            <a:r>
              <a:rPr dirty="0" sz="1100" spc="-5">
                <a:solidFill>
                  <a:srgbClr val="4371C4"/>
                </a:solidFill>
                <a:latin typeface="Times New Roman"/>
                <a:cs typeface="Times New Roman"/>
              </a:rPr>
              <a:t> </a:t>
            </a:r>
            <a:r>
              <a:rPr dirty="0" sz="1100" spc="-60" b="1">
                <a:solidFill>
                  <a:srgbClr val="4371C4"/>
                </a:solidFill>
                <a:latin typeface="Arial"/>
                <a:cs typeface="Arial"/>
              </a:rPr>
              <a:t>bepaalt</a:t>
            </a:r>
            <a:r>
              <a:rPr dirty="0" sz="1100">
                <a:solidFill>
                  <a:srgbClr val="4371C4"/>
                </a:solidFill>
                <a:latin typeface="Times New Roman"/>
                <a:cs typeface="Times New Roman"/>
              </a:rPr>
              <a:t> </a:t>
            </a:r>
            <a:r>
              <a:rPr dirty="0" sz="1100" spc="-60" b="1">
                <a:solidFill>
                  <a:srgbClr val="4371C4"/>
                </a:solidFill>
                <a:latin typeface="Arial"/>
                <a:cs typeface="Arial"/>
              </a:rPr>
              <a:t>dat</a:t>
            </a:r>
            <a:r>
              <a:rPr dirty="0" sz="1100">
                <a:solidFill>
                  <a:srgbClr val="4371C4"/>
                </a:solidFill>
                <a:latin typeface="Times New Roman"/>
                <a:cs typeface="Times New Roman"/>
              </a:rPr>
              <a:t> </a:t>
            </a:r>
            <a:r>
              <a:rPr dirty="0" sz="1100" spc="-105" b="1">
                <a:solidFill>
                  <a:srgbClr val="4371C4"/>
                </a:solidFill>
                <a:latin typeface="Arial"/>
                <a:cs typeface="Arial"/>
              </a:rPr>
              <a:t>dan?</a:t>
            </a:r>
            <a:r>
              <a:rPr dirty="0" sz="1100" spc="500">
                <a:solidFill>
                  <a:srgbClr val="4371C4"/>
                </a:solidFill>
                <a:latin typeface="Times New Roman"/>
                <a:cs typeface="Times New Roman"/>
              </a:rPr>
              <a:t> </a:t>
            </a:r>
            <a:r>
              <a:rPr dirty="0" sz="1100" spc="-80" b="1">
                <a:latin typeface="Arial"/>
                <a:cs typeface="Arial"/>
              </a:rPr>
              <a:t>Waarom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14" b="1">
                <a:latin typeface="Arial"/>
                <a:cs typeface="Arial"/>
              </a:rPr>
              <a:t>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14" b="1">
                <a:latin typeface="Arial"/>
                <a:cs typeface="Arial"/>
              </a:rPr>
              <a:t>nieuwsselec</a:t>
            </a:r>
            <a:r>
              <a:rPr dirty="0" sz="1100" spc="-575" b="1">
                <a:latin typeface="Arial"/>
                <a:cs typeface="Arial"/>
              </a:rPr>
              <a:t>琀椀</a:t>
            </a:r>
            <a:r>
              <a:rPr dirty="0" sz="1100" spc="-70" b="1">
                <a:latin typeface="Arial"/>
                <a:cs typeface="Arial"/>
              </a:rPr>
              <a:t>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Arial"/>
                <a:cs typeface="Arial"/>
              </a:rPr>
              <a:t>relevant?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-10">
                <a:latin typeface="Arial Narrow"/>
                <a:cs typeface="Arial Narrow"/>
              </a:rPr>
              <a:t>Gatekeeping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45">
                <a:latin typeface="Arial Narrow"/>
                <a:cs typeface="Arial Narrow"/>
              </a:rPr>
              <a:t>Nieuwswaarden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50">
                <a:latin typeface="Arial Narrow"/>
                <a:cs typeface="Arial Narrow"/>
              </a:rPr>
              <a:t>Mediahype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90" b="1">
                <a:latin typeface="Arial"/>
                <a:cs typeface="Arial"/>
              </a:rPr>
              <a:t>Gatekeeping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 b="1">
                <a:latin typeface="Arial"/>
                <a:cs typeface="Arial"/>
              </a:rPr>
              <a:t>theorie: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 b="1">
                <a:latin typeface="Arial"/>
                <a:cs typeface="Arial"/>
              </a:rPr>
              <a:t>zij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5" b="1">
                <a:latin typeface="Arial"/>
                <a:cs typeface="Arial"/>
              </a:rPr>
              <a:t>bepalen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 b="1">
                <a:latin typeface="Arial"/>
                <a:cs typeface="Arial"/>
              </a:rPr>
              <a:t>welk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85" b="1">
                <a:latin typeface="Arial"/>
                <a:cs typeface="Arial"/>
              </a:rPr>
              <a:t>nieuws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0" b="1">
                <a:latin typeface="Arial"/>
                <a:cs typeface="Arial"/>
              </a:rPr>
              <a:t>wordt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0" b="1">
                <a:latin typeface="Arial"/>
                <a:cs typeface="Arial"/>
              </a:rPr>
              <a:t>doorgegeven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90" b="1">
                <a:latin typeface="Arial"/>
                <a:cs typeface="Arial"/>
              </a:rPr>
              <a:t>aan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Arial"/>
                <a:cs typeface="Arial"/>
              </a:rPr>
              <a:t>publiek</a:t>
            </a:r>
            <a:endParaRPr sz="1100">
              <a:latin typeface="Arial"/>
              <a:cs typeface="Arial"/>
            </a:endParaRPr>
          </a:p>
          <a:p>
            <a:pPr marL="469900" marR="69215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David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Manning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White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(1950):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gatekeeper.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Deed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onderzoek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naar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één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journalist,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noemde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case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study.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30">
                <a:latin typeface="Arial Narrow"/>
                <a:cs typeface="Arial Narrow"/>
              </a:rPr>
              <a:t>Mr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Gates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genoemd,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wire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editor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func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e.</a:t>
            </a:r>
            <a:endParaRPr sz="1100">
              <a:latin typeface="Arial Narrow"/>
              <a:cs typeface="Arial Narrow"/>
            </a:endParaRPr>
          </a:p>
          <a:p>
            <a:pPr marL="469900" marR="7683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65">
                <a:latin typeface="Arial Narrow"/>
                <a:cs typeface="Arial Narrow"/>
              </a:rPr>
              <a:t>Uit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wires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kwamen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persbureaus.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Wire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editor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kreeg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persberichten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binnen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selecteerde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gepubliceerd.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55">
                <a:latin typeface="Arial Narrow"/>
                <a:cs typeface="Arial Narrow"/>
              </a:rPr>
              <a:t>Andere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namen: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wire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service,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news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service,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nieuwsdienst,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persdienst,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etc.</a:t>
            </a:r>
            <a:endParaRPr sz="1100">
              <a:latin typeface="Arial Narrow"/>
              <a:cs typeface="Arial Narrow"/>
            </a:endParaRPr>
          </a:p>
          <a:p>
            <a:pPr marL="469900" marR="6985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45">
                <a:latin typeface="Arial Narrow"/>
                <a:cs typeface="Arial Narrow"/>
              </a:rPr>
              <a:t>Berichten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kwamen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binnen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via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telex.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Verschil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fax: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fax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alleen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Arial Narrow"/>
                <a:cs typeface="Arial Narrow"/>
              </a:rPr>
              <a:t>ene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telefoonnummer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naar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telefoonnummer.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110">
                <a:latin typeface="Arial Narrow"/>
                <a:cs typeface="Arial Narrow"/>
              </a:rPr>
              <a:t>Met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telex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naar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adressen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tegelijk.</a:t>
            </a:r>
            <a:endParaRPr sz="1100">
              <a:latin typeface="Arial Narrow"/>
              <a:cs typeface="Arial Narrow"/>
            </a:endParaRPr>
          </a:p>
          <a:p>
            <a:pPr algn="just" marL="469900" marR="32385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Vraag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onderzoek: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hoe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bepaalt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hij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“Zou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mij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kunnen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bijhouden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welke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berichten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selecteert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+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reden”.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Nieuwsselec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bleek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40">
                <a:latin typeface="Arial Narrow"/>
                <a:cs typeface="Arial Narrow"/>
              </a:rPr>
              <a:t>heel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willekeurig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subjec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ef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(niet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interessant).</a:t>
            </a:r>
            <a:endParaRPr sz="1100">
              <a:latin typeface="Arial Narrow"/>
              <a:cs typeface="Arial Narrow"/>
            </a:endParaRPr>
          </a:p>
          <a:p>
            <a:pPr marL="469900" marR="508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Kri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ek: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basis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één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persoon,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misschien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gebruikt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ander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richtlijnen.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Heel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kort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reden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noteren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gelijk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oppervlakkig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(niet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interessant),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terwijl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misschien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meer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achter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zit.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Generalisa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mogelijk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(2).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Kan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lijken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alsof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subjec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eve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redenen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300">
                <a:latin typeface="Arial Narrow"/>
                <a:cs typeface="Arial Narrow"/>
              </a:rPr>
              <a:t>worden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genoemd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misschien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zit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redac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onele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richtlijn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achter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(2).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0">
                <a:latin typeface="Arial Narrow"/>
                <a:cs typeface="Arial Narrow"/>
              </a:rPr>
              <a:t>misschien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gedeeld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referen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ekader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alle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journalisten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(3).</a:t>
            </a:r>
            <a:endParaRPr sz="11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25500" y="867422"/>
            <a:ext cx="5903595" cy="8877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65" marR="78740">
              <a:lnSpc>
                <a:spcPct val="109800"/>
              </a:lnSpc>
              <a:spcBef>
                <a:spcPts val="100"/>
              </a:spcBef>
            </a:pPr>
            <a:r>
              <a:rPr dirty="0" sz="1100" spc="50">
                <a:latin typeface="Arial Narrow"/>
                <a:cs typeface="Arial Narrow"/>
              </a:rPr>
              <a:t>Korte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geschiedenis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papieren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bestaat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lang,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vroeger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pam</a:t>
            </a:r>
            <a:r>
              <a:rPr dirty="0" sz="1100" spc="170">
                <a:latin typeface="Arial Narrow"/>
                <a:cs typeface="Arial Narrow"/>
              </a:rPr>
              <a:t>昀氀</a:t>
            </a:r>
            <a:r>
              <a:rPr dirty="0" sz="1100" spc="20">
                <a:latin typeface="Arial Narrow"/>
                <a:cs typeface="Arial Narrow"/>
              </a:rPr>
              <a:t>e</a:t>
            </a:r>
            <a:r>
              <a:rPr dirty="0" sz="1100" spc="185">
                <a:latin typeface="Arial Narrow"/>
                <a:cs typeface="Arial Narrow"/>
              </a:rPr>
              <a:t>琀琀</a:t>
            </a:r>
            <a:r>
              <a:rPr dirty="0" sz="1100">
                <a:latin typeface="Arial Narrow"/>
                <a:cs typeface="Arial Narrow"/>
              </a:rPr>
              <a:t>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Op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gegeven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moment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populair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medium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geworden.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Door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welke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uitvinding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kon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1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ontstaan?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&gt;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Boekdrukkunst.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75565" marR="196850">
              <a:lnSpc>
                <a:spcPct val="109800"/>
              </a:lnSpc>
            </a:pPr>
            <a:r>
              <a:rPr dirty="0" sz="1100" spc="-60" b="1">
                <a:latin typeface="Arial"/>
                <a:cs typeface="Arial"/>
              </a:rPr>
              <a:t>1618: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85" b="1">
                <a:latin typeface="Arial"/>
                <a:cs typeface="Arial"/>
              </a:rPr>
              <a:t>courante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65" b="1">
                <a:latin typeface="Arial"/>
                <a:cs typeface="Arial"/>
              </a:rPr>
              <a:t>uyt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45" b="1">
                <a:latin typeface="Arial"/>
                <a:cs typeface="Arial"/>
              </a:rPr>
              <a:t>italien,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85" b="1">
                <a:latin typeface="Arial"/>
                <a:cs typeface="Arial"/>
              </a:rPr>
              <a:t>duytsland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70" b="1">
                <a:latin typeface="Arial"/>
                <a:cs typeface="Arial"/>
              </a:rPr>
              <a:t>&amp;c.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eerste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NL,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name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gericht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buitenland,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handel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werkten.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Handig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hoe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overal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wereld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toe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ging,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oorlog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was,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waar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goed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slecht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economie.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Hij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verscheen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vrijwel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wekelijks,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zeldzaam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was.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waren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krantjes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jd,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meesten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verschenen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weinig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omdat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lang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moesten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wachten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totdat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1-</a:t>
            </a:r>
            <a:r>
              <a:rPr dirty="0" sz="1100" spc="55">
                <a:latin typeface="Arial Narrow"/>
                <a:cs typeface="Arial Narrow"/>
              </a:rPr>
              <a:t>2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pagina’s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hadden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vol.</a:t>
            </a:r>
            <a:endParaRPr sz="1100">
              <a:latin typeface="Arial Narrow"/>
              <a:cs typeface="Arial Narrow"/>
            </a:endParaRPr>
          </a:p>
          <a:p>
            <a:pPr marL="532765" marR="509270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532765" algn="l"/>
              </a:tabLst>
            </a:pPr>
            <a:r>
              <a:rPr dirty="0" sz="1100">
                <a:latin typeface="Arial Narrow"/>
                <a:cs typeface="Arial Narrow"/>
              </a:rPr>
              <a:t>Oplage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ca.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1500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exemplaren,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massa.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Oplage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laag,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220">
                <a:latin typeface="Arial Narrow"/>
                <a:cs typeface="Arial Narrow"/>
              </a:rPr>
              <a:t>ondanks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boekdrukkunst.</a:t>
            </a:r>
            <a:endParaRPr sz="1100">
              <a:latin typeface="Arial Narrow"/>
              <a:cs typeface="Arial Narrow"/>
            </a:endParaRPr>
          </a:p>
          <a:p>
            <a:pPr marL="532765" marR="217170" indent="-228600">
              <a:lnSpc>
                <a:spcPct val="109800"/>
              </a:lnSpc>
              <a:buChar char="-"/>
              <a:tabLst>
                <a:tab pos="532765" algn="l"/>
              </a:tabLst>
            </a:pPr>
            <a:r>
              <a:rPr dirty="0" sz="1100" spc="10">
                <a:latin typeface="Arial Narrow"/>
                <a:cs typeface="Arial Narrow"/>
              </a:rPr>
              <a:t>Kranten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waren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best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duur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jd,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hadden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over.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9">
                <a:latin typeface="Arial Narrow"/>
                <a:cs typeface="Arial Narrow"/>
              </a:rPr>
              <a:t>Wat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meespeelde,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kon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drukken,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grote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oplages.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Het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idee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drukplaten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ergens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ingingen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waarbij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75" b="1">
                <a:latin typeface="Arial"/>
                <a:cs typeface="Arial"/>
              </a:rPr>
              <a:t>loden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0" b="1">
                <a:latin typeface="Arial"/>
                <a:cs typeface="Arial"/>
              </a:rPr>
              <a:t>le</a:t>
            </a:r>
            <a:r>
              <a:rPr dirty="0" sz="1100" spc="-640" b="1">
                <a:latin typeface="Arial"/>
                <a:cs typeface="Arial"/>
              </a:rPr>
              <a:t>琀琀</a:t>
            </a:r>
            <a:r>
              <a:rPr dirty="0" sz="1100" spc="-105" b="1">
                <a:latin typeface="Arial"/>
                <a:cs typeface="Arial"/>
              </a:rPr>
              <a:t>ers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die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drukplaten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werden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gezet.</a:t>
            </a:r>
            <a:r>
              <a:rPr dirty="0" sz="1100" spc="26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Vervolgens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drukplaat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ergens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gezet,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draait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hendel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drukplaat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papier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drukken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1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bedrukt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moest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hendel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omhoog,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nieuw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vel.</a:t>
            </a:r>
            <a:endParaRPr sz="1100">
              <a:latin typeface="Arial Narrow"/>
              <a:cs typeface="Arial Narrow"/>
            </a:endParaRPr>
          </a:p>
          <a:p>
            <a:pPr marL="532765" marR="213360" indent="-228600">
              <a:lnSpc>
                <a:spcPct val="109800"/>
              </a:lnSpc>
              <a:buChar char="-"/>
              <a:tabLst>
                <a:tab pos="532765" algn="l"/>
              </a:tabLst>
            </a:pPr>
            <a:r>
              <a:rPr dirty="0" sz="1100" spc="50">
                <a:latin typeface="Arial Narrow"/>
                <a:cs typeface="Arial Narrow"/>
              </a:rPr>
              <a:t>Daarvoor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gebruik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gemaakt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blokdruk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le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>
                <a:latin typeface="Arial Narrow"/>
                <a:cs typeface="Arial Narrow"/>
              </a:rPr>
              <a:t>ers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uit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hout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snijden,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hout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insmeren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inkt,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papier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drukken.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100">
              <a:latin typeface="Arial Narrow"/>
              <a:cs typeface="Arial Narrow"/>
            </a:endParaRPr>
          </a:p>
          <a:p>
            <a:pPr marL="75565" marR="116839">
              <a:lnSpc>
                <a:spcPct val="109800"/>
              </a:lnSpc>
            </a:pPr>
            <a:r>
              <a:rPr dirty="0" sz="1100" spc="60">
                <a:latin typeface="Arial Narrow"/>
                <a:cs typeface="Arial Narrow"/>
              </a:rPr>
              <a:t>Wanneer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massamedia?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industriële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revolu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rond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1850.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Boekdrukkunst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veel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ouder,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dus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hee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nog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4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eeuwen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geduurd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voordat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massakranten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ontstonden.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Uitvinding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van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stoommachines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jdens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industriële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revolu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zorgde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ervoor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massamedium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kon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360">
                <a:latin typeface="Arial Narrow"/>
                <a:cs typeface="Arial Narrow"/>
              </a:rPr>
              <a:t>worden,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kon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machines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aandrijven.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-65" b="1">
                <a:latin typeface="Arial"/>
                <a:cs typeface="Arial"/>
              </a:rPr>
              <a:t>rota</a:t>
            </a:r>
            <a:r>
              <a:rPr dirty="0" sz="1100" spc="-680" b="1">
                <a:latin typeface="Arial"/>
                <a:cs typeface="Arial"/>
              </a:rPr>
              <a:t>琀椀</a:t>
            </a:r>
            <a:r>
              <a:rPr dirty="0" sz="1100" spc="-95" b="1">
                <a:latin typeface="Arial"/>
                <a:cs typeface="Arial"/>
              </a:rPr>
              <a:t>epers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nieuw: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losse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velletjes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meer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bedrukt,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hele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rol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papier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loopt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machine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allemaal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drukplaten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</a:t>
            </a:r>
            <a:r>
              <a:rPr dirty="0" sz="1100" spc="505">
                <a:latin typeface="Arial Narrow"/>
                <a:cs typeface="Arial Narrow"/>
              </a:rPr>
              <a:t>昀琀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rollen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papier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bedrukken.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Dankzij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90" b="1">
                <a:latin typeface="Arial"/>
                <a:cs typeface="Arial"/>
              </a:rPr>
              <a:t>stoommachine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aangedreven.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76200" marR="68580">
              <a:lnSpc>
                <a:spcPct val="109800"/>
              </a:lnSpc>
            </a:pPr>
            <a:r>
              <a:rPr dirty="0" sz="1100">
                <a:latin typeface="Arial Narrow"/>
                <a:cs typeface="Arial Narrow"/>
              </a:rPr>
              <a:t>De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uitvinder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rota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epers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50" b="1">
                <a:latin typeface="Arial"/>
                <a:cs typeface="Arial"/>
              </a:rPr>
              <a:t>William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85" b="1">
                <a:latin typeface="Arial"/>
                <a:cs typeface="Arial"/>
              </a:rPr>
              <a:t>Bullock</a:t>
            </a:r>
            <a:r>
              <a:rPr dirty="0" sz="1100" spc="-85">
                <a:latin typeface="Arial Narrow"/>
                <a:cs typeface="Arial Narrow"/>
              </a:rPr>
              <a:t>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tevens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slachto</a:t>
            </a:r>
            <a:r>
              <a:rPr dirty="0" sz="1100" spc="220">
                <a:latin typeface="Arial Narrow"/>
                <a:cs typeface="Arial Narrow"/>
              </a:rPr>
              <a:t>昀昀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eigen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uitvinding.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325">
                <a:latin typeface="Arial Narrow"/>
                <a:cs typeface="Arial Narrow"/>
              </a:rPr>
              <a:t>Kranten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gedrukt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papier,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gemaakt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lompen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(oude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kleding,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oude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lappen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stof).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Maar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halverwege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19</a:t>
            </a:r>
            <a:r>
              <a:rPr dirty="0" baseline="38461" sz="975">
                <a:latin typeface="Arial Narrow"/>
                <a:cs typeface="Arial Narrow"/>
              </a:rPr>
              <a:t>e</a:t>
            </a:r>
            <a:r>
              <a:rPr dirty="0" baseline="38461" sz="975" spc="187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eeuw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mechanische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manier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waar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75" b="1">
                <a:latin typeface="Arial"/>
                <a:cs typeface="Arial"/>
              </a:rPr>
              <a:t>houtpulp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werd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gebruikt.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Daardoor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produc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papier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goedkoper,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mechanisme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manier.</a:t>
            </a:r>
            <a:endParaRPr sz="1100">
              <a:latin typeface="Arial Narrow"/>
              <a:cs typeface="Arial Narrow"/>
            </a:endParaRPr>
          </a:p>
          <a:p>
            <a:pPr marL="76200">
              <a:lnSpc>
                <a:spcPct val="100000"/>
              </a:lnSpc>
              <a:spcBef>
                <a:spcPts val="130"/>
              </a:spcBef>
            </a:pPr>
            <a:r>
              <a:rPr dirty="0" sz="1100" spc="60">
                <a:latin typeface="Arial Narrow"/>
                <a:cs typeface="Arial Narrow"/>
              </a:rPr>
              <a:t>Waardoor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goedkoper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betaalbaarder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werden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grote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groep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mensen.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76200" marR="130810">
              <a:lnSpc>
                <a:spcPct val="109800"/>
              </a:lnSpc>
            </a:pP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techniek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belangrijk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geweest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krantengroei,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waarbij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boekdrukkunst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belangrijke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voorwaarde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uitvinding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rota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epers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papierus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echt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belangrijk.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76200" marR="78105">
              <a:lnSpc>
                <a:spcPct val="109800"/>
              </a:lnSpc>
            </a:pPr>
            <a:r>
              <a:rPr dirty="0" sz="1100" spc="-30" b="1">
                <a:latin typeface="Arial"/>
                <a:cs typeface="Arial"/>
              </a:rPr>
              <a:t>Mostersleutel</a:t>
            </a:r>
            <a:r>
              <a:rPr dirty="0" sz="1100" spc="-30">
                <a:latin typeface="Arial Narrow"/>
                <a:cs typeface="Arial Narrow"/>
              </a:rPr>
              <a:t>**: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signalen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le</a:t>
            </a:r>
            <a:r>
              <a:rPr dirty="0" sz="1100" spc="415">
                <a:latin typeface="Arial Narrow"/>
                <a:cs typeface="Arial Narrow"/>
              </a:rPr>
              <a:t>琀琀</a:t>
            </a:r>
            <a:r>
              <a:rPr dirty="0" sz="1100">
                <a:latin typeface="Arial Narrow"/>
                <a:cs typeface="Arial Narrow"/>
              </a:rPr>
              <a:t>ers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doorsijnen.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Hiermee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kon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lange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afstand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berichten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55">
                <a:latin typeface="Arial Narrow"/>
                <a:cs typeface="Arial Narrow"/>
              </a:rPr>
              <a:t>doorseinen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via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65" b="1">
                <a:latin typeface="Arial"/>
                <a:cs typeface="Arial"/>
              </a:rPr>
              <a:t>telegraaf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(palen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draden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ertussen).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Belangrijke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rol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geweest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ontwikkeling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want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deze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manier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goedkoop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makkelijk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verspreiden.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thuis,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pas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radio,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waren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sta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ons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zaten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morsencodes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decoderen.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Kranten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55">
                <a:latin typeface="Arial Narrow"/>
                <a:cs typeface="Arial Narrow"/>
              </a:rPr>
              <a:t>konden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snel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komen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deze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manier.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Voor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deze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iemand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paard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o.i.d.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waardoor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gewoon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oud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was.</a:t>
            </a:r>
            <a:endParaRPr sz="11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9000" y="867422"/>
            <a:ext cx="5735955" cy="842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 spc="55">
                <a:latin typeface="Arial Narrow"/>
                <a:cs typeface="Arial Narrow"/>
              </a:rPr>
              <a:t>Andere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studie: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Breed,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W.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(1995).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Social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control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newsroom: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gedeeld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referen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ekader,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want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310">
                <a:latin typeface="Arial Narrow"/>
                <a:cs typeface="Arial Narrow"/>
              </a:rPr>
              <a:t>als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redac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werkt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gesocialiseerd: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doen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deze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manier.</a:t>
            </a: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 spc="45">
                <a:latin typeface="Arial Narrow"/>
                <a:cs typeface="Arial Narrow"/>
              </a:rPr>
              <a:t>Nieuwswaardentheorie</a:t>
            </a:r>
            <a:endParaRPr sz="1100">
              <a:latin typeface="Arial Narrow"/>
              <a:cs typeface="Arial Narrow"/>
            </a:endParaRPr>
          </a:p>
          <a:p>
            <a:pPr marL="469900" marR="300355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 spc="45">
                <a:latin typeface="Arial Narrow"/>
                <a:cs typeface="Arial Narrow"/>
              </a:rPr>
              <a:t>Bedacht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Galtung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50">
                <a:latin typeface="Arial Narrow"/>
                <a:cs typeface="Arial Narrow"/>
              </a:rPr>
              <a:t>&amp;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Ruge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(1965):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selec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buitenlands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Bepaalde</a:t>
            </a:r>
            <a:r>
              <a:rPr dirty="0" sz="1100" spc="500">
                <a:latin typeface="Times New Roman"/>
                <a:cs typeface="Times New Roman"/>
              </a:rPr>
              <a:t>  </a:t>
            </a:r>
            <a:r>
              <a:rPr dirty="0" sz="1100" spc="-285">
                <a:latin typeface="Arial Narrow"/>
                <a:cs typeface="Arial Narrow"/>
              </a:rPr>
              <a:t>landen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komen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vaker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nieuws.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Inhoudsanalyse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krant.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Kijken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welke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nieuwswaardenfactoren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daarachter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zaten.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50">
                <a:latin typeface="Arial Narrow"/>
                <a:cs typeface="Arial Narrow"/>
              </a:rPr>
              <a:t>12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nieuwswaarden.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Kunnen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uitleggen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inhouden.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slide.</a:t>
            </a:r>
            <a:endParaRPr sz="1100">
              <a:latin typeface="Arial Narrow"/>
              <a:cs typeface="Arial Narrow"/>
            </a:endParaRPr>
          </a:p>
          <a:p>
            <a:pPr marL="469900" marR="4572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30">
                <a:latin typeface="Arial Narrow"/>
                <a:cs typeface="Arial Narrow"/>
              </a:rPr>
              <a:t>Threshold: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hee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bepaalde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drempel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voordat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belangrijk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genoeg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65">
                <a:latin typeface="Arial Narrow"/>
                <a:cs typeface="Arial Narrow"/>
              </a:rPr>
              <a:t>Frequency: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iets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bepaald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moment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plaatsvindt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kun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direct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rapporteren,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iets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heel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lang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duurt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zoals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 Narrow"/>
                <a:cs typeface="Arial Narrow"/>
              </a:rPr>
              <a:t>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jging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vd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zeespiegel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kun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minder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makkelijk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rapporteren.</a:t>
            </a:r>
            <a:endParaRPr sz="1100">
              <a:latin typeface="Arial Narrow"/>
              <a:cs typeface="Arial Narrow"/>
            </a:endParaRPr>
          </a:p>
          <a:p>
            <a:pPr marL="469900" marR="36195">
              <a:lnSpc>
                <a:spcPct val="109800"/>
              </a:lnSpc>
            </a:pPr>
            <a:r>
              <a:rPr dirty="0" sz="1100">
                <a:latin typeface="Arial Narrow"/>
                <a:cs typeface="Arial Narrow"/>
              </a:rPr>
              <a:t>Nega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vity: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nega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ef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eerder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posi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ef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Unambiguity: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als</a:t>
            </a:r>
            <a:r>
              <a:rPr dirty="0" sz="1100" spc="500">
                <a:latin typeface="Times New Roman"/>
                <a:cs typeface="Times New Roman"/>
              </a:rPr>
              <a:t>  </a:t>
            </a:r>
            <a:r>
              <a:rPr dirty="0" sz="1100" spc="-270">
                <a:latin typeface="Arial Narrow"/>
                <a:cs typeface="Arial Narrow"/>
              </a:rPr>
              <a:t>gebeurtenissen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duidelijk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zijn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het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sneller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gekozen,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makkelijker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uit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leggen.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Meaningfulness: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hoeveel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betekenis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brede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publiek.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Reference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to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elite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ons/persons: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bekende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landen/personen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komen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sneller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Consonance: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culturele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overeenstemming,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cultureel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gezien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ons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zelf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lijken=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sneller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Con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nuity: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onderwerp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grotere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vaker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komt,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follow-</a:t>
            </a:r>
            <a:r>
              <a:rPr dirty="0" sz="1100" spc="55">
                <a:latin typeface="Arial Narrow"/>
                <a:cs typeface="Arial Narrow"/>
              </a:rPr>
              <a:t>up.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Bijvoorbeeld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Arial Narrow"/>
                <a:cs typeface="Arial Narrow"/>
              </a:rPr>
              <a:t>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aardbeving.</a:t>
            </a:r>
            <a:r>
              <a:rPr dirty="0" sz="1100" spc="30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Composi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on: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samenstelling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afgewogen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selec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30">
                <a:latin typeface="Arial Narrow"/>
                <a:cs typeface="Arial Narrow"/>
              </a:rPr>
              <a:t>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van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onderwerpen.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Belangrijk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NOS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journaal.</a:t>
            </a:r>
            <a:endParaRPr sz="1100">
              <a:latin typeface="Arial Narrow"/>
              <a:cs typeface="Arial Narrow"/>
            </a:endParaRPr>
          </a:p>
          <a:p>
            <a:pPr marL="469900" marR="7620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Kri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best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vaag,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kun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echt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hard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maken.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Tevens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alleen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aandacht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vraag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of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440">
                <a:latin typeface="Arial Narrow"/>
                <a:cs typeface="Arial Narrow"/>
              </a:rPr>
              <a:t>een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nieuwsbericht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wordt,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terwijl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belangrijke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vraag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hoe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zo’n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onderwerp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wordt.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-114" b="1">
                <a:latin typeface="Arial"/>
                <a:cs typeface="Arial"/>
              </a:rPr>
              <a:t>Nieuwsselec</a:t>
            </a:r>
            <a:r>
              <a:rPr dirty="0" sz="1100" spc="-575" b="1">
                <a:latin typeface="Arial"/>
                <a:cs typeface="Arial"/>
              </a:rPr>
              <a:t>琀椀</a:t>
            </a:r>
            <a:r>
              <a:rPr dirty="0" sz="1100" spc="-70" b="1">
                <a:latin typeface="Arial"/>
                <a:cs typeface="Arial"/>
              </a:rPr>
              <a:t>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Arial"/>
                <a:cs typeface="Arial"/>
              </a:rPr>
              <a:t>online: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20">
                <a:latin typeface="Arial Narrow"/>
                <a:cs typeface="Arial Narrow"/>
              </a:rPr>
              <a:t>Geen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deadlines,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con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nue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updates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45">
                <a:latin typeface="Arial Narrow"/>
                <a:cs typeface="Arial Narrow"/>
              </a:rPr>
              <a:t>Oneindige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ruimte,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daardoor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minder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belangrijk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plaatsen.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Concurren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50">
                <a:latin typeface="Arial Narrow"/>
                <a:cs typeface="Arial Narrow"/>
              </a:rPr>
              <a:t>e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Real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85">
                <a:latin typeface="Arial Narrow"/>
                <a:cs typeface="Arial Narrow"/>
              </a:rPr>
              <a:t>me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audience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data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30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 marR="226695">
              <a:lnSpc>
                <a:spcPct val="109800"/>
              </a:lnSpc>
            </a:pPr>
            <a:r>
              <a:rPr dirty="0" sz="1100" spc="10">
                <a:latin typeface="Arial Narrow"/>
                <a:cs typeface="Arial Narrow"/>
              </a:rPr>
              <a:t>Bijna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overal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online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 spc="10">
                <a:latin typeface="Arial Narrow"/>
                <a:cs typeface="Arial Narrow"/>
              </a:rPr>
              <a:t>rst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werken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redac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es,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meteen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publiceren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klaar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is.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Aan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eind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40">
                <a:latin typeface="Arial Narrow"/>
                <a:cs typeface="Arial Narrow"/>
              </a:rPr>
              <a:t>van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dag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gekeken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papieren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krant.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65405">
              <a:lnSpc>
                <a:spcPct val="109800"/>
              </a:lnSpc>
            </a:pPr>
            <a:r>
              <a:rPr dirty="0" sz="1100" spc="65">
                <a:latin typeface="Arial Narrow"/>
                <a:cs typeface="Arial Narrow"/>
              </a:rPr>
              <a:t>A/B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testen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koppen: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slide.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Niet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iedereen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krijgt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dezelfde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kop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zien,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testen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welke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beter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werkt.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Lage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cijfers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kliks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&gt;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weinig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jd,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even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vluch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g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kijken,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alleen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75">
                <a:latin typeface="Arial Narrow"/>
                <a:cs typeface="Arial Narrow"/>
              </a:rPr>
              <a:t>“昀昀”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hoogte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145">
                <a:latin typeface="Arial Narrow"/>
                <a:cs typeface="Arial Narrow"/>
              </a:rPr>
              <a:t>blijven.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55">
                <a:latin typeface="Arial Narrow"/>
                <a:cs typeface="Arial Narrow"/>
              </a:rPr>
              <a:t>Andere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audience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engagement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metrics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Average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session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duraiton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10">
                <a:latin typeface="Arial Narrow"/>
                <a:cs typeface="Arial Narrow"/>
              </a:rPr>
              <a:t>Bounce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rate: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1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ar</a:t>
            </a:r>
            <a:r>
              <a:rPr dirty="0" sz="1100" spc="240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kel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meteen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zijn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Average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web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pages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per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session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45">
                <a:latin typeface="Arial Narrow"/>
                <a:cs typeface="Arial Narrow"/>
              </a:rPr>
              <a:t>Returning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visitors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Social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shares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(ar</a:t>
            </a:r>
            <a:r>
              <a:rPr dirty="0" sz="1100" spc="240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kelen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delen)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9000" y="883932"/>
            <a:ext cx="5756275" cy="8797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0">
                <a:latin typeface="Arial Narrow"/>
                <a:cs typeface="Arial Narrow"/>
              </a:rPr>
              <a:t>Botsing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tussen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trustee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model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market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model.</a:t>
            </a:r>
            <a:endParaRPr sz="1100">
              <a:latin typeface="Arial Narrow"/>
              <a:cs typeface="Arial Narrow"/>
            </a:endParaRPr>
          </a:p>
          <a:p>
            <a:pPr marL="241300" indent="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10">
                <a:latin typeface="Arial Narrow"/>
                <a:cs typeface="Arial Narrow"/>
              </a:rPr>
              <a:t>Trustee: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vertrouwen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erop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goed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doet.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Publiek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kent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aan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rol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320">
                <a:latin typeface="Arial Narrow"/>
                <a:cs typeface="Arial Narrow"/>
              </a:rPr>
              <a:t>toe.</a:t>
            </a:r>
            <a:endParaRPr sz="1100">
              <a:latin typeface="Arial Narrow"/>
              <a:cs typeface="Arial Narrow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dirty="0" sz="1100" spc="65">
                <a:latin typeface="Arial Narrow"/>
                <a:cs typeface="Arial Narrow"/>
              </a:rPr>
              <a:t>Mach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gings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model.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Professionele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cultuur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journalisten.</a:t>
            </a:r>
            <a:endParaRPr sz="1100">
              <a:latin typeface="Arial Narrow"/>
              <a:cs typeface="Arial Narrow"/>
            </a:endParaRPr>
          </a:p>
          <a:p>
            <a:pPr marL="469900" marR="38862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70">
                <a:latin typeface="Arial Narrow"/>
                <a:cs typeface="Arial Narrow"/>
              </a:rPr>
              <a:t>Market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model: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inspelen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publiek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wil?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doordat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metrics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weet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publiek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wil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zien.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 marR="5080">
              <a:lnSpc>
                <a:spcPct val="109800"/>
              </a:lnSpc>
            </a:pPr>
            <a:r>
              <a:rPr dirty="0" sz="1100" spc="2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welke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mate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ingespeeld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wensen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publiek?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Onderwerpen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goed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gelezen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werden,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daar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kwamen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vervolgberichten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willen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meer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lezen.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Naast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analyse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van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berichten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gesproken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redacteuren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(laat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beïnvloeden?)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&gt;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gebruiken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laten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ons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beïnvloeden.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Journalist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blij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poortwachter.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Zelfde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fenomeen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boundary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work: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 Narrow"/>
                <a:cs typeface="Arial Narrow"/>
              </a:rPr>
              <a:t>professionele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domein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</a:t>
            </a:r>
            <a:r>
              <a:rPr dirty="0" sz="1100" spc="890">
                <a:latin typeface="Arial Narrow"/>
                <a:cs typeface="Arial Narrow"/>
              </a:rPr>
              <a:t>昀戀</a:t>
            </a:r>
            <a:r>
              <a:rPr dirty="0" sz="1100" spc="10">
                <a:latin typeface="Arial Narrow"/>
                <a:cs typeface="Arial Narrow"/>
              </a:rPr>
              <a:t>akenen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(eigen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professionaliteit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benadrukken).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70">
                <a:latin typeface="Arial Narrow"/>
                <a:cs typeface="Arial Narrow"/>
              </a:rPr>
              <a:t>Media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hypes</a:t>
            </a:r>
            <a:endParaRPr sz="1100">
              <a:latin typeface="Arial Narrow"/>
              <a:cs typeface="Arial Narrow"/>
            </a:endParaRPr>
          </a:p>
          <a:p>
            <a:pPr marL="469265" marR="132715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265" algn="l"/>
              </a:tabLst>
            </a:pPr>
            <a:r>
              <a:rPr dirty="0" sz="1100" spc="60">
                <a:latin typeface="Arial Narrow"/>
                <a:cs typeface="Arial Narrow"/>
              </a:rPr>
              <a:t>Mediahype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nieuwsgolf: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nieuwsgolf=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nieuwsgebeurtenis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bepaalde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periode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aandacht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krijgt,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zoals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tweede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kamer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verkiezingen.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Mediahype=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alleen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veel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aandacht,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eigelijk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teveel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aandacht.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“Publiceer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jij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foto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doen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 Narrow"/>
                <a:cs typeface="Arial Narrow"/>
              </a:rPr>
              <a:t>andere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wel.”</a:t>
            </a:r>
            <a:endParaRPr sz="1100">
              <a:latin typeface="Arial Narrow"/>
              <a:cs typeface="Arial Narrow"/>
            </a:endParaRPr>
          </a:p>
          <a:p>
            <a:pPr marL="469900" marR="15494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Kri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ekpunten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hypes: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hoeveelheid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aandacht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buitenpropor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oneel.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05">
                <a:latin typeface="Arial Narrow"/>
                <a:cs typeface="Arial Narrow"/>
              </a:rPr>
              <a:t>Media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maakt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groter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mismatch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tussen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echte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wereld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(groter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gemaakt).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Media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creëren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plaats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verslaan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Media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jagen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elkaar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steeds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gehaald.</a:t>
            </a:r>
            <a:endParaRPr sz="1100">
              <a:latin typeface="Arial Narrow"/>
              <a:cs typeface="Arial Narrow"/>
            </a:endParaRPr>
          </a:p>
          <a:p>
            <a:pPr marL="469900" marR="399415" indent="-228600">
              <a:lnSpc>
                <a:spcPct val="109800"/>
              </a:lnSpc>
              <a:spcBef>
                <a:spcPts val="5"/>
              </a:spcBef>
              <a:buChar char="-"/>
              <a:tabLst>
                <a:tab pos="469900" algn="l"/>
              </a:tabLst>
            </a:pPr>
            <a:r>
              <a:rPr dirty="0" sz="1100" spc="65">
                <a:latin typeface="Arial Narrow"/>
                <a:cs typeface="Arial Narrow"/>
              </a:rPr>
              <a:t>Maar: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moeilijk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meten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iets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groter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gemaakt/buitenpropor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oneel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vaak</a:t>
            </a:r>
            <a:r>
              <a:rPr dirty="0" sz="1100" spc="500">
                <a:latin typeface="Times New Roman"/>
                <a:cs typeface="Times New Roman"/>
              </a:rPr>
              <a:t>  </a:t>
            </a:r>
            <a:r>
              <a:rPr dirty="0" sz="1100" spc="-300">
                <a:latin typeface="Arial Narrow"/>
                <a:cs typeface="Arial Narrow"/>
              </a:rPr>
              <a:t>wordt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gerapporteerd.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 marR="283210">
              <a:lnSpc>
                <a:spcPct val="109800"/>
              </a:lnSpc>
            </a:pPr>
            <a:r>
              <a:rPr dirty="0" sz="1100">
                <a:latin typeface="Arial Narrow"/>
                <a:cs typeface="Arial Narrow"/>
              </a:rPr>
              <a:t>Termen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discussie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mediahypes: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overdrijven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(subjec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ef)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vertekenen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(niet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kenbaar).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345">
                <a:latin typeface="Arial Narrow"/>
                <a:cs typeface="Arial Narrow"/>
              </a:rPr>
              <a:t>Niet</a:t>
            </a:r>
            <a:r>
              <a:rPr dirty="0" sz="1100" spc="17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wetenschappelijke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criteria.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60">
                <a:latin typeface="Arial Narrow"/>
                <a:cs typeface="Arial Narrow"/>
              </a:rPr>
              <a:t>Ampli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>
                <a:latin typeface="Arial Narrow"/>
                <a:cs typeface="Arial Narrow"/>
              </a:rPr>
              <a:t>ca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ef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zoek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naar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nieuwe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dingen,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creëren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ipv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verslaan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55">
                <a:latin typeface="Arial Narrow"/>
                <a:cs typeface="Arial Narrow"/>
              </a:rPr>
              <a:t>Uitvergro</a:t>
            </a:r>
            <a:r>
              <a:rPr dirty="0" sz="1100" spc="200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ng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45">
                <a:latin typeface="Arial Narrow"/>
                <a:cs typeface="Arial Narrow"/>
              </a:rPr>
              <a:t>Patroon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mediahypes: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Sleutelgebeurtenis: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gebeurt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iets,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bericht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erover.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Vaak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losse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voorvallen.</a:t>
            </a:r>
            <a:endParaRPr sz="1100">
              <a:latin typeface="Arial Narrow"/>
              <a:cs typeface="Arial Narrow"/>
            </a:endParaRPr>
          </a:p>
          <a:p>
            <a:pPr marL="469900" marR="252729" indent="-228600">
              <a:lnSpc>
                <a:spcPct val="109800"/>
              </a:lnSpc>
              <a:buAutoNum type="arabicPeriod"/>
              <a:tabLst>
                <a:tab pos="469900" algn="l"/>
              </a:tabLst>
            </a:pPr>
            <a:r>
              <a:rPr dirty="0" sz="1100" spc="60">
                <a:latin typeface="Arial Narrow"/>
                <a:cs typeface="Arial Narrow"/>
              </a:rPr>
              <a:t>Nieuwsthema: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bepaald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thema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verbonden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voorval.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Zoals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vechtpar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0">
                <a:latin typeface="Arial Narrow"/>
                <a:cs typeface="Arial Narrow"/>
              </a:rPr>
              <a:t>j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 Narrow"/>
                <a:cs typeface="Arial Narrow"/>
              </a:rPr>
              <a:t>&gt;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260">
                <a:latin typeface="Arial Narrow"/>
                <a:cs typeface="Arial Narrow"/>
              </a:rPr>
              <a:t>zinloos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geweld.</a:t>
            </a:r>
            <a:endParaRPr sz="1100">
              <a:latin typeface="Arial Narrow"/>
              <a:cs typeface="Arial Narrow"/>
            </a:endParaRPr>
          </a:p>
          <a:p>
            <a:pPr marL="469900" marR="37465" indent="-228600">
              <a:lnSpc>
                <a:spcPct val="109800"/>
              </a:lnSpc>
              <a:buAutoNum type="arabicPeriod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Lagere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nieuwsdrempel: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verlagen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drempel,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waardoor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gelijke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voorvallen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makkelijker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komen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(threshold).</a:t>
            </a:r>
            <a:endParaRPr sz="1100">
              <a:latin typeface="Arial Narrow"/>
              <a:cs typeface="Arial Narrow"/>
            </a:endParaRPr>
          </a:p>
          <a:p>
            <a:pPr marL="469900" marR="285750" indent="-228600">
              <a:lnSpc>
                <a:spcPct val="109800"/>
              </a:lnSpc>
              <a:buAutoNum type="arabicPeriod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Feedback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loops: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aandacht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neemt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af,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soortgelijk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geval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voordoet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ineens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weer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publiceren.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265" algn="l"/>
              </a:tabLst>
            </a:pPr>
            <a:r>
              <a:rPr dirty="0" sz="1100" spc="45">
                <a:latin typeface="Arial Narrow"/>
                <a:cs typeface="Arial Narrow"/>
              </a:rPr>
              <a:t>Interac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eve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mediamomenten: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momenten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gepraat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wordt,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zoals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talkshows.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20">
                <a:latin typeface="Arial Narrow"/>
                <a:cs typeface="Arial Narrow"/>
              </a:rPr>
              <a:t>Aanjagende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rol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belangrijk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maken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mediahype!</a:t>
            </a:r>
            <a:endParaRPr sz="11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2000" y="1155713"/>
            <a:ext cx="5963285" cy="8101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100"/>
              </a:spcBef>
            </a:pPr>
            <a:r>
              <a:rPr dirty="0" sz="1100" spc="-95" b="1">
                <a:latin typeface="Arial"/>
                <a:cs typeface="Arial"/>
              </a:rPr>
              <a:t>Kenmerken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80" b="1">
                <a:latin typeface="Arial"/>
                <a:cs typeface="Arial"/>
              </a:rPr>
              <a:t>mediahype: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0" b="1">
                <a:latin typeface="Arial"/>
                <a:cs typeface="Arial"/>
              </a:rPr>
              <a:t>zie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Arial"/>
                <a:cs typeface="Arial"/>
              </a:rPr>
              <a:t>slide</a:t>
            </a:r>
            <a:endParaRPr sz="1100">
              <a:latin typeface="Arial"/>
              <a:cs typeface="Arial"/>
            </a:endParaRPr>
          </a:p>
          <a:p>
            <a:pPr marL="596265" indent="-227965">
              <a:lnSpc>
                <a:spcPct val="100000"/>
              </a:lnSpc>
              <a:spcBef>
                <a:spcPts val="830"/>
              </a:spcBef>
              <a:buChar char="-"/>
              <a:tabLst>
                <a:tab pos="596265" algn="l"/>
              </a:tabLst>
            </a:pPr>
            <a:r>
              <a:rPr dirty="0" sz="1100" spc="-65">
                <a:latin typeface="Arial"/>
                <a:cs typeface="Arial"/>
              </a:rPr>
              <a:t>Agenderende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rol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media</a:t>
            </a:r>
            <a:endParaRPr sz="1100">
              <a:latin typeface="Arial"/>
              <a:cs typeface="Arial"/>
            </a:endParaRPr>
          </a:p>
          <a:p>
            <a:pPr marL="596265" indent="-227965">
              <a:lnSpc>
                <a:spcPct val="100000"/>
              </a:lnSpc>
              <a:spcBef>
                <a:spcPts val="20"/>
              </a:spcBef>
              <a:buChar char="-"/>
              <a:tabLst>
                <a:tab pos="596265" algn="l"/>
              </a:tabLst>
            </a:pPr>
            <a:r>
              <a:rPr dirty="0" sz="1100" spc="-60">
                <a:latin typeface="Arial"/>
                <a:cs typeface="Arial"/>
              </a:rPr>
              <a:t>Oorsprong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één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speci</a:t>
            </a:r>
            <a:r>
              <a:rPr dirty="0" sz="1100" spc="-720">
                <a:latin typeface="Arial"/>
                <a:cs typeface="Arial"/>
              </a:rPr>
              <a:t>昀椀</a:t>
            </a:r>
            <a:r>
              <a:rPr dirty="0" sz="1100" spc="-85">
                <a:latin typeface="Arial"/>
                <a:cs typeface="Arial"/>
              </a:rPr>
              <a:t>eke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gebeurtenis</a:t>
            </a:r>
            <a:endParaRPr sz="1100">
              <a:latin typeface="Arial"/>
              <a:cs typeface="Arial"/>
            </a:endParaRPr>
          </a:p>
          <a:p>
            <a:pPr marL="596265" indent="-227965">
              <a:lnSpc>
                <a:spcPct val="100000"/>
              </a:lnSpc>
              <a:spcBef>
                <a:spcPts val="30"/>
              </a:spcBef>
              <a:buChar char="-"/>
              <a:tabLst>
                <a:tab pos="596265" algn="l"/>
              </a:tabLst>
            </a:pPr>
            <a:r>
              <a:rPr dirty="0" sz="1100" spc="-70">
                <a:latin typeface="Arial"/>
                <a:cs typeface="Arial"/>
              </a:rPr>
              <a:t>Uitvergro</a:t>
            </a:r>
            <a:r>
              <a:rPr dirty="0" sz="1100" spc="-535">
                <a:latin typeface="Arial"/>
                <a:cs typeface="Arial"/>
              </a:rPr>
              <a:t>琀椀</a:t>
            </a:r>
            <a:r>
              <a:rPr dirty="0" sz="1100" spc="-75">
                <a:latin typeface="Arial"/>
                <a:cs typeface="Arial"/>
              </a:rPr>
              <a:t>ng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door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elkaar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versterkende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media</a:t>
            </a:r>
            <a:endParaRPr sz="1100">
              <a:latin typeface="Arial"/>
              <a:cs typeface="Arial"/>
            </a:endParaRPr>
          </a:p>
          <a:p>
            <a:pPr marL="596265" indent="-227965">
              <a:lnSpc>
                <a:spcPct val="100000"/>
              </a:lnSpc>
              <a:spcBef>
                <a:spcPts val="20"/>
              </a:spcBef>
              <a:buChar char="-"/>
              <a:tabLst>
                <a:tab pos="596265" algn="l"/>
              </a:tabLst>
            </a:pPr>
            <a:r>
              <a:rPr dirty="0" sz="1100" spc="-35">
                <a:latin typeface="Arial"/>
                <a:cs typeface="Arial"/>
              </a:rPr>
              <a:t>Media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die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nieuws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maken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i.p.v.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nieuws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verslaan</a:t>
            </a:r>
            <a:endParaRPr sz="1100">
              <a:latin typeface="Arial"/>
              <a:cs typeface="Arial"/>
            </a:endParaRPr>
          </a:p>
          <a:p>
            <a:pPr marL="596265" indent="-227965">
              <a:lnSpc>
                <a:spcPct val="100000"/>
              </a:lnSpc>
              <a:spcBef>
                <a:spcPts val="30"/>
              </a:spcBef>
              <a:buChar char="-"/>
              <a:tabLst>
                <a:tab pos="596265" algn="l"/>
              </a:tabLst>
            </a:pPr>
            <a:r>
              <a:rPr dirty="0" sz="1100" spc="-35">
                <a:latin typeface="Arial"/>
                <a:cs typeface="Arial"/>
              </a:rPr>
              <a:t>Media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40">
                <a:latin typeface="Arial"/>
                <a:cs typeface="Arial"/>
              </a:rPr>
              <a:t>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40">
                <a:latin typeface="Arial"/>
                <a:cs typeface="Arial"/>
              </a:rPr>
              <a:t>muleren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maatschappelijke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reac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100">
                <a:latin typeface="Arial"/>
                <a:cs typeface="Arial"/>
              </a:rPr>
              <a:t>es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(5</a:t>
            </a:r>
            <a:r>
              <a:rPr dirty="0" baseline="38461" sz="975" spc="-15">
                <a:latin typeface="Arial"/>
                <a:cs typeface="Arial"/>
              </a:rPr>
              <a:t>e</a:t>
            </a:r>
            <a:r>
              <a:rPr dirty="0" baseline="38461" sz="975" spc="142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fase)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</a:pPr>
            <a:r>
              <a:rPr dirty="0" sz="1100" spc="-10">
                <a:latin typeface="Arial"/>
                <a:cs typeface="Arial"/>
              </a:rPr>
              <a:t>Lecture….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100">
              <a:latin typeface="Arial"/>
              <a:cs typeface="Arial"/>
            </a:endParaRPr>
          </a:p>
          <a:p>
            <a:pPr marL="139700" marR="351155">
              <a:lnSpc>
                <a:spcPct val="109800"/>
              </a:lnSpc>
            </a:pPr>
            <a:r>
              <a:rPr dirty="0" sz="1100" spc="-65">
                <a:latin typeface="Arial"/>
                <a:cs typeface="Arial"/>
              </a:rPr>
              <a:t>Laster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0">
                <a:latin typeface="Arial"/>
                <a:cs typeface="Arial"/>
              </a:rPr>
              <a:t>vs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sma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(iets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met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reputa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130">
                <a:latin typeface="Arial"/>
                <a:cs typeface="Arial"/>
              </a:rPr>
              <a:t>e…).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Iemand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kan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vrijgesproken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worden.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"/>
                <a:cs typeface="Arial"/>
              </a:rPr>
              <a:t>Als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het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internet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staat,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dan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wordt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je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daar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vrolijk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van.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100">
              <a:latin typeface="Arial"/>
              <a:cs typeface="Arial"/>
            </a:endParaRPr>
          </a:p>
          <a:p>
            <a:pPr marL="139700" marR="93980">
              <a:lnSpc>
                <a:spcPct val="109800"/>
              </a:lnSpc>
            </a:pPr>
            <a:r>
              <a:rPr dirty="0" sz="1100" spc="-65">
                <a:latin typeface="Arial"/>
                <a:cs typeface="Arial"/>
              </a:rPr>
              <a:t>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85">
                <a:latin typeface="Arial"/>
                <a:cs typeface="Arial"/>
              </a:rPr>
              <a:t>eke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beroeps….: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ethiek.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Ethiek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gaat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over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moraliteit,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afweging</a:t>
            </a:r>
            <a:r>
              <a:rPr dirty="0" sz="1100" spc="27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goed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kwaad.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Hoe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handel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situa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110">
                <a:latin typeface="Arial"/>
                <a:cs typeface="Arial"/>
              </a:rPr>
              <a:t>es?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Gaat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over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bezinning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het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juiste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handelen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nadenken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over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morele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kwes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105">
                <a:latin typeface="Arial"/>
                <a:cs typeface="Arial"/>
              </a:rPr>
              <a:t>es.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Het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afwegen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tussen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goed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kwaad.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100">
              <a:latin typeface="Arial"/>
              <a:cs typeface="Arial"/>
            </a:endParaRPr>
          </a:p>
          <a:p>
            <a:pPr marL="139700" marR="149860">
              <a:lnSpc>
                <a:spcPct val="109800"/>
              </a:lnSpc>
            </a:pPr>
            <a:r>
              <a:rPr dirty="0" sz="1100" spc="-60">
                <a:latin typeface="Arial"/>
                <a:cs typeface="Arial"/>
              </a:rPr>
              <a:t>Onderscheid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maken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tussen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waarden,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normen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regels.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Waarden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meest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abstract.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Zijn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de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idealen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die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wij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belangrijk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vinden.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Kansengelijkheid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voor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kinderen.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Normen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zijn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concreter,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nastrevenswaardige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grenzen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aan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handelen.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10">
                <a:latin typeface="Arial"/>
                <a:cs typeface="Arial"/>
              </a:rPr>
              <a:t>Regels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zijn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meest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concreet,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richtlijnen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voor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correct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handelen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concrete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situa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80">
                <a:latin typeface="Arial"/>
                <a:cs typeface="Arial"/>
              </a:rPr>
              <a:t>es.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Voorbeeld: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noem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alleen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ini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20">
                <a:latin typeface="Arial"/>
                <a:cs typeface="Arial"/>
              </a:rPr>
              <a:t>alen.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100">
              <a:latin typeface="Arial"/>
              <a:cs typeface="Arial"/>
            </a:endParaRPr>
          </a:p>
          <a:p>
            <a:pPr marL="139700" marR="381000">
              <a:lnSpc>
                <a:spcPct val="109800"/>
              </a:lnSpc>
            </a:pPr>
            <a:r>
              <a:rPr dirty="0" sz="1100" spc="-70">
                <a:latin typeface="Arial"/>
                <a:cs typeface="Arial"/>
              </a:rPr>
              <a:t>Ethisch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dilemma: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verschillende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keuzes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met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betrekking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tot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moraliteit.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10">
                <a:latin typeface="Arial"/>
                <a:cs typeface="Arial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keuze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kan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uitmonden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in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onwenselijke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situa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100">
                <a:latin typeface="Arial"/>
                <a:cs typeface="Arial"/>
              </a:rPr>
              <a:t>es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dilemma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bevat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al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>
                <a:latin typeface="Arial"/>
                <a:cs typeface="Arial"/>
              </a:rPr>
              <a:t>jd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verschillende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waarden.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(naam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publiceren: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opsporing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0">
                <a:latin typeface="Arial"/>
                <a:cs typeface="Arial"/>
              </a:rPr>
              <a:t>vs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privacy).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100">
              <a:latin typeface="Arial"/>
              <a:cs typeface="Arial"/>
            </a:endParaRPr>
          </a:p>
          <a:p>
            <a:pPr marL="139700">
              <a:lnSpc>
                <a:spcPct val="100000"/>
              </a:lnSpc>
            </a:pPr>
            <a:r>
              <a:rPr dirty="0" sz="1100" spc="-70">
                <a:latin typeface="Arial"/>
                <a:cs typeface="Arial"/>
              </a:rPr>
              <a:t>Ethische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analyse:</a:t>
            </a:r>
            <a:endParaRPr sz="1100">
              <a:latin typeface="Arial"/>
              <a:cs typeface="Arial"/>
            </a:endParaRPr>
          </a:p>
          <a:p>
            <a:pPr marL="596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596265" algn="l"/>
              </a:tabLst>
            </a:pPr>
            <a:r>
              <a:rPr dirty="0" sz="1100" spc="-80">
                <a:latin typeface="Arial"/>
                <a:cs typeface="Arial"/>
              </a:rPr>
              <a:t>Is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het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rechtvaardigen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om?</a:t>
            </a:r>
            <a:endParaRPr sz="1100">
              <a:latin typeface="Arial"/>
              <a:cs typeface="Arial"/>
            </a:endParaRPr>
          </a:p>
          <a:p>
            <a:pPr marL="596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596265" algn="l"/>
              </a:tabLst>
            </a:pPr>
            <a:r>
              <a:rPr dirty="0" sz="1100" spc="-75">
                <a:latin typeface="Arial"/>
                <a:cs typeface="Arial"/>
              </a:rPr>
              <a:t>Welke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op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100">
                <a:latin typeface="Arial"/>
                <a:cs typeface="Arial"/>
              </a:rPr>
              <a:t>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zijn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er?</a:t>
            </a:r>
            <a:endParaRPr sz="1100">
              <a:latin typeface="Arial"/>
              <a:cs typeface="Arial"/>
            </a:endParaRPr>
          </a:p>
          <a:p>
            <a:pPr marL="596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596265" algn="l"/>
              </a:tabLst>
            </a:pPr>
            <a:r>
              <a:rPr dirty="0" sz="1100" spc="-75">
                <a:latin typeface="Arial"/>
                <a:cs typeface="Arial"/>
              </a:rPr>
              <a:t>Welke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waarden,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normen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regels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zijn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hier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relevant?</a:t>
            </a:r>
            <a:endParaRPr sz="1100">
              <a:latin typeface="Arial"/>
              <a:cs typeface="Arial"/>
            </a:endParaRPr>
          </a:p>
          <a:p>
            <a:pPr marL="596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596265" algn="l"/>
              </a:tabLst>
            </a:pPr>
            <a:r>
              <a:rPr dirty="0" sz="1100" spc="-70">
                <a:latin typeface="Arial"/>
                <a:cs typeface="Arial"/>
              </a:rPr>
              <a:t>Beslissing: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argumenta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50"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  <a:p>
            <a:pPr marL="139700" marR="262890">
              <a:lnSpc>
                <a:spcPct val="109800"/>
              </a:lnSpc>
              <a:spcBef>
                <a:spcPts val="805"/>
              </a:spcBef>
            </a:pPr>
            <a:r>
              <a:rPr dirty="0" sz="1100" spc="-40">
                <a:latin typeface="Arial"/>
                <a:cs typeface="Arial"/>
              </a:rPr>
              <a:t>Hulpmiddel: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85">
                <a:latin typeface="Arial"/>
                <a:cs typeface="Arial"/>
              </a:rPr>
              <a:t>eke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codes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zoals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leidraad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raad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voor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over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privacy-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maar: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Arial"/>
                <a:cs typeface="Arial"/>
              </a:rPr>
              <a:t>geen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vastklaar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recept.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Komt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"/>
                <a:cs typeface="Arial"/>
              </a:rPr>
              <a:t>vaak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aan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weer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op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afweging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belangen.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100">
              <a:latin typeface="Arial"/>
              <a:cs typeface="Arial"/>
            </a:endParaRPr>
          </a:p>
          <a:p>
            <a:pPr marL="139700" marR="350520">
              <a:lnSpc>
                <a:spcPct val="109800"/>
              </a:lnSpc>
            </a:pPr>
            <a:r>
              <a:rPr dirty="0" sz="1100" spc="-90">
                <a:latin typeface="Arial"/>
                <a:cs typeface="Arial"/>
              </a:rPr>
              <a:t>Kovach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14">
                <a:latin typeface="Arial"/>
                <a:cs typeface="Arial"/>
              </a:rPr>
              <a:t>Rosens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30">
                <a:latin typeface="Arial"/>
                <a:cs typeface="Arial"/>
              </a:rPr>
              <a:t>el: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elements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journalism-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volgens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hen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afweging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journalist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zelf.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Je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hebt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verantwoordelijkheid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afweging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maken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uiten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naar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anderen.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9000" y="883932"/>
            <a:ext cx="5662295" cy="245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0">
                <a:latin typeface="Arial Narrow"/>
                <a:cs typeface="Arial Narrow"/>
              </a:rPr>
              <a:t>Klachten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1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eke</a:t>
            </a:r>
            <a:r>
              <a:rPr dirty="0" sz="1100" spc="2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publica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es: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AutoNum type="arabicPeriod"/>
              <a:tabLst>
                <a:tab pos="469265" algn="l"/>
              </a:tabLst>
            </a:pPr>
            <a:r>
              <a:rPr dirty="0" sz="1100" spc="10">
                <a:latin typeface="Arial Narrow"/>
                <a:cs typeface="Arial Narrow"/>
              </a:rPr>
              <a:t>Rechter: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laster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sma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(alleen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jezelf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gaat)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265" algn="l"/>
              </a:tabLst>
            </a:pPr>
            <a:r>
              <a:rPr dirty="0" sz="1100">
                <a:latin typeface="Arial Narrow"/>
                <a:cs typeface="Arial Narrow"/>
              </a:rPr>
              <a:t>Raad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(ook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belanghebbende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zijn)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469265" algn="l"/>
              </a:tabLst>
            </a:pPr>
            <a:r>
              <a:rPr dirty="0" sz="1100" spc="60">
                <a:latin typeface="Arial Narrow"/>
                <a:cs typeface="Arial Narrow"/>
              </a:rPr>
              <a:t>Ombudsman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medium: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kan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straf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boete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opleggen,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alleen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advies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geven.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4053840">
              <a:lnSpc>
                <a:spcPct val="170500"/>
              </a:lnSpc>
            </a:pPr>
            <a:r>
              <a:rPr dirty="0" sz="1100">
                <a:latin typeface="Arial Narrow"/>
                <a:cs typeface="Arial Narrow"/>
              </a:rPr>
              <a:t>Blok</a:t>
            </a:r>
            <a:r>
              <a:rPr dirty="0" sz="1100" spc="3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4:</a:t>
            </a:r>
            <a:r>
              <a:rPr dirty="0" sz="1100" spc="3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eke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300">
                <a:latin typeface="Arial Narrow"/>
                <a:cs typeface="Arial Narrow"/>
              </a:rPr>
              <a:t>velden</a:t>
            </a:r>
            <a:r>
              <a:rPr dirty="0" sz="1100" spc="2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Lecture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sportjournalis</a:t>
            </a:r>
            <a:r>
              <a:rPr dirty="0" sz="1100" spc="190">
                <a:latin typeface="Arial Narrow"/>
                <a:cs typeface="Arial Narrow"/>
              </a:rPr>
              <a:t>琀</a:t>
            </a:r>
            <a:r>
              <a:rPr dirty="0" sz="1100" spc="235">
                <a:latin typeface="Arial Narrow"/>
                <a:cs typeface="Arial Narrow"/>
              </a:rPr>
              <a:t>椀</a:t>
            </a:r>
            <a:r>
              <a:rPr dirty="0" sz="1100" spc="-25">
                <a:latin typeface="Arial Narrow"/>
                <a:cs typeface="Arial Narrow"/>
              </a:rPr>
              <a:t>ek</a:t>
            </a:r>
            <a:endParaRPr sz="1100">
              <a:latin typeface="Arial Narrow"/>
              <a:cs typeface="Arial Narrow"/>
            </a:endParaRPr>
          </a:p>
          <a:p>
            <a:pPr marL="12700" marR="5080">
              <a:lnSpc>
                <a:spcPct val="109800"/>
              </a:lnSpc>
              <a:spcBef>
                <a:spcPts val="800"/>
              </a:spcBef>
            </a:pPr>
            <a:r>
              <a:rPr dirty="0" sz="1100" spc="10">
                <a:latin typeface="Arial Narrow"/>
                <a:cs typeface="Arial Narrow"/>
              </a:rPr>
              <a:t>Le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velo&gt;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wielerwedstrijden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bordeaux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naar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parijs,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600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km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 spc="10">
                <a:latin typeface="Arial Narrow"/>
                <a:cs typeface="Arial Narrow"/>
              </a:rPr>
              <a:t>etsen.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Krant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deed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goed,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195">
                <a:latin typeface="Arial Narrow"/>
                <a:cs typeface="Arial Narrow"/>
              </a:rPr>
              <a:t>180.000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exemplaren.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Concurrent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sportkrant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=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l’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auto.</a:t>
            </a: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>
                <a:latin typeface="Arial Narrow"/>
                <a:cs typeface="Arial Narrow"/>
              </a:rPr>
              <a:t>Kleur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shirt=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vanwege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kleur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38200" y="3991623"/>
            <a:ext cx="5836920" cy="5213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 marR="86995">
              <a:lnSpc>
                <a:spcPct val="109800"/>
              </a:lnSpc>
              <a:spcBef>
                <a:spcPts val="100"/>
              </a:spcBef>
            </a:pPr>
            <a:r>
              <a:rPr dirty="0" sz="1100" spc="30">
                <a:latin typeface="Arial Narrow"/>
                <a:cs typeface="Arial Narrow"/>
              </a:rPr>
              <a:t>Tour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france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georgansieerd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reden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ergens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kon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schrijven&gt;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wedstrijd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trok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veel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lezers.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1928*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verkocht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l’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auto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20">
                <a:latin typeface="Arial Narrow"/>
                <a:cs typeface="Arial Narrow"/>
              </a:rPr>
              <a:t>1*</a:t>
            </a:r>
            <a:r>
              <a:rPr dirty="0" sz="1100" spc="29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miljoen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exemplaren.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1903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nog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20.000,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commercieel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succes.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63500" marR="208279">
              <a:lnSpc>
                <a:spcPct val="109800"/>
              </a:lnSpc>
            </a:pPr>
            <a:r>
              <a:rPr dirty="0" sz="1100" spc="20">
                <a:latin typeface="Arial Narrow"/>
                <a:cs typeface="Arial Narrow"/>
              </a:rPr>
              <a:t>Organisa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ebdacht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gene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bovenaan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klassement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zichtbaar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zou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zijn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publiek.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1919*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25">
                <a:latin typeface="Arial Narrow"/>
                <a:cs typeface="Arial Narrow"/>
              </a:rPr>
              <a:t>voor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eerst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uitgerijkt,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toen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tour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france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bezig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gele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trui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vanwege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krant.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63500" marR="155575">
              <a:lnSpc>
                <a:spcPct val="109800"/>
              </a:lnSpc>
            </a:pPr>
            <a:r>
              <a:rPr dirty="0" sz="1100">
                <a:latin typeface="Arial Narrow"/>
                <a:cs typeface="Arial Narrow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italie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roze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trui,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organiserende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roze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papier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gedrukt.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populair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95">
                <a:latin typeface="Arial Narrow"/>
                <a:cs typeface="Arial Narrow"/>
              </a:rPr>
              <a:t>om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ze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autorace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organiseerden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verhalen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schreven.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63500">
              <a:lnSpc>
                <a:spcPct val="100000"/>
              </a:lnSpc>
            </a:pPr>
            <a:r>
              <a:rPr dirty="0" sz="1100" spc="50">
                <a:latin typeface="Arial Narrow"/>
                <a:cs typeface="Arial Narrow"/>
              </a:rPr>
              <a:t>Commercie: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sport=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handelswaar,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sporters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zijn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handelswaar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sportjournalsi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ek=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handelswaar</a:t>
            </a:r>
            <a:endParaRPr sz="1100">
              <a:latin typeface="Arial Narrow"/>
              <a:cs typeface="Arial Narrow"/>
            </a:endParaRPr>
          </a:p>
          <a:p>
            <a:pPr marL="5200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520065" algn="l"/>
              </a:tabLst>
            </a:pPr>
            <a:r>
              <a:rPr dirty="0" sz="1100" spc="50">
                <a:latin typeface="Arial Narrow"/>
                <a:cs typeface="Arial Narrow"/>
              </a:rPr>
              <a:t>Merchandise,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14">
                <a:latin typeface="Arial Narrow"/>
                <a:cs typeface="Arial Narrow"/>
              </a:rPr>
              <a:t>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shirts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verkopen,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reclame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sporters</a:t>
            </a:r>
            <a:endParaRPr sz="1100">
              <a:latin typeface="Arial Narrow"/>
              <a:cs typeface="Arial Narrow"/>
            </a:endParaRPr>
          </a:p>
          <a:p>
            <a:pPr marL="5200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520065" algn="l"/>
              </a:tabLst>
            </a:pPr>
            <a:r>
              <a:rPr dirty="0" sz="1100" spc="70">
                <a:latin typeface="Arial Narrow"/>
                <a:cs typeface="Arial Narrow"/>
              </a:rPr>
              <a:t>Abonnement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sport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magazines,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l’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equipe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2</a:t>
            </a:r>
            <a:r>
              <a:rPr dirty="0" baseline="38461" sz="975" spc="75">
                <a:latin typeface="Arial Narrow"/>
                <a:cs typeface="Arial Narrow"/>
              </a:rPr>
              <a:t>e</a:t>
            </a:r>
            <a:r>
              <a:rPr dirty="0" baseline="38461" sz="975" spc="172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grote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nfrankrijk,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240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duizend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oplage</a:t>
            </a:r>
            <a:endParaRPr sz="1100">
              <a:latin typeface="Arial Narrow"/>
              <a:cs typeface="Arial Narrow"/>
            </a:endParaRPr>
          </a:p>
          <a:p>
            <a:pPr marL="63500" marR="1235710">
              <a:lnSpc>
                <a:spcPct val="340900"/>
              </a:lnSpc>
            </a:pPr>
            <a:r>
              <a:rPr dirty="0" sz="1100">
                <a:latin typeface="Arial Narrow"/>
                <a:cs typeface="Arial Narrow"/>
              </a:rPr>
              <a:t>AD: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geprobeerd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sportkrant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uit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brengen,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sportwereld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PRO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genoemd.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65">
                <a:latin typeface="Arial Narrow"/>
                <a:cs typeface="Arial Narrow"/>
              </a:rPr>
              <a:t>***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Televisie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sport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handelswaar.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VG=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ziggo.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100">
              <a:latin typeface="Arial Narrow"/>
              <a:cs typeface="Arial Narrow"/>
            </a:endParaRPr>
          </a:p>
          <a:p>
            <a:pPr marL="63500" marR="17780">
              <a:lnSpc>
                <a:spcPct val="109800"/>
              </a:lnSpc>
            </a:pPr>
            <a:r>
              <a:rPr dirty="0" sz="1100" spc="10">
                <a:latin typeface="Arial Narrow"/>
                <a:cs typeface="Arial Narrow"/>
              </a:rPr>
              <a:t>Lang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betalen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sport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TV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no-</a:t>
            </a:r>
            <a:r>
              <a:rPr dirty="0" sz="1100" spc="10">
                <a:latin typeface="Arial Narrow"/>
                <a:cs typeface="Arial Narrow"/>
              </a:rPr>
              <a:t>go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was.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sport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kon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kijken.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Publieke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omroep,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34">
                <a:latin typeface="Arial Narrow"/>
                <a:cs typeface="Arial Narrow"/>
              </a:rPr>
              <a:t>nos,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zend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not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steeds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sport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</a:t>
            </a:r>
            <a:r>
              <a:rPr dirty="0" sz="1100" spc="155">
                <a:latin typeface="Arial Narrow"/>
                <a:cs typeface="Arial Narrow"/>
              </a:rPr>
              <a:t>琀椀.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KNVB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construc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grote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bedrijven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investeerden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betaalde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sport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tv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(sport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7,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jos: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iets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beginnen).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>
                <a:latin typeface="Arial Narrow"/>
                <a:cs typeface="Arial Narrow"/>
              </a:rPr>
              <a:t>asco,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wilden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niet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betalen.</a:t>
            </a:r>
            <a:r>
              <a:rPr dirty="0" sz="1100" spc="2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Reden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omdat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feyenoord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ajax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buiten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spel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bleven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nos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nog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zond.</a:t>
            </a:r>
            <a:endParaRPr sz="11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9000" y="867422"/>
            <a:ext cx="5741670" cy="8401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85">
              <a:lnSpc>
                <a:spcPct val="109800"/>
              </a:lnSpc>
              <a:spcBef>
                <a:spcPts val="100"/>
              </a:spcBef>
            </a:pPr>
            <a:r>
              <a:rPr dirty="0" sz="1100" spc="-110">
                <a:latin typeface="Arial"/>
                <a:cs typeface="Arial"/>
              </a:rPr>
              <a:t>Na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50">
                <a:latin typeface="Arial"/>
                <a:cs typeface="Arial"/>
              </a:rPr>
              <a:t>onaal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media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onderzoek: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kijkcijfers,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weinig/geen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sport.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Ranglijst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zonder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sport.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"/>
                <a:cs typeface="Arial"/>
              </a:rPr>
              <a:t>Als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je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sport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meetelt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dan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juist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veel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sport.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Vooral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voetnbal.</a:t>
            </a:r>
            <a:endParaRPr sz="1100">
              <a:latin typeface="Arial"/>
              <a:cs typeface="Arial"/>
            </a:endParaRPr>
          </a:p>
          <a:p>
            <a:pPr marL="12700" marR="146685">
              <a:lnSpc>
                <a:spcPct val="109800"/>
              </a:lnSpc>
              <a:spcBef>
                <a:spcPts val="800"/>
              </a:spcBef>
            </a:pPr>
            <a:r>
              <a:rPr dirty="0" sz="1100" spc="-90">
                <a:latin typeface="Arial"/>
                <a:cs typeface="Arial"/>
              </a:rPr>
              <a:t>Steeds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meer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live,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ook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minder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belangrijke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dingen,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want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zender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moet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al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>
                <a:latin typeface="Arial"/>
                <a:cs typeface="Arial"/>
              </a:rPr>
              <a:t>jd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aanbod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hebben.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Daarom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aanvang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wedstrijden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gevarieerd,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want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het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moet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gevuld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zijn.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90">
                <a:latin typeface="Arial"/>
                <a:cs typeface="Arial"/>
              </a:rPr>
              <a:t>Steeds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meer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televisie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kanalen</a:t>
            </a:r>
            <a:endParaRPr sz="1100">
              <a:latin typeface="Arial"/>
              <a:cs typeface="Arial"/>
            </a:endParaRPr>
          </a:p>
          <a:p>
            <a:pPr marL="469265" marR="26034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265" algn="l"/>
              </a:tabLst>
            </a:pPr>
            <a:r>
              <a:rPr dirty="0" sz="1100" spc="-75">
                <a:latin typeface="Arial"/>
                <a:cs typeface="Arial"/>
              </a:rPr>
              <a:t>Gevolgen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gedrukte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media: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als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oude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kranten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erbij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pakt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voordat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live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werd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uitgezonden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had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echte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wedstrijdverslagen.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Dat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heb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je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nu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meer,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ander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soor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95">
                <a:latin typeface="Arial"/>
                <a:cs typeface="Arial"/>
              </a:rPr>
              <a:t>ge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ar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55">
                <a:latin typeface="Arial"/>
                <a:cs typeface="Arial"/>
              </a:rPr>
              <a:t>kelen,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meer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0">
                <a:latin typeface="Arial"/>
                <a:cs typeface="Arial"/>
              </a:rPr>
              <a:t>analyses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met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duiding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commentaar.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Krant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ook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literaire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40">
                <a:latin typeface="Arial"/>
                <a:cs typeface="Arial"/>
              </a:rPr>
              <a:t>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>
                <a:latin typeface="Arial"/>
                <a:cs typeface="Arial"/>
              </a:rPr>
              <a:t>jl.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Want;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tegenwicht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moet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je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bieden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tegen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live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tv.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55">
                <a:latin typeface="Arial"/>
                <a:cs typeface="Arial"/>
              </a:rPr>
              <a:t>Beeldschermjournalis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45">
                <a:latin typeface="Arial"/>
                <a:cs typeface="Arial"/>
              </a:rPr>
              <a:t>ek: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heel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veel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verslag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achter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beeldscherm.</a:t>
            </a:r>
            <a:endParaRPr sz="1100">
              <a:latin typeface="Arial"/>
              <a:cs typeface="Arial"/>
            </a:endParaRPr>
          </a:p>
          <a:p>
            <a:pPr marL="12700" marR="2541270">
              <a:lnSpc>
                <a:spcPct val="340900"/>
              </a:lnSpc>
            </a:pPr>
            <a:r>
              <a:rPr dirty="0" sz="1100" spc="-50">
                <a:latin typeface="Arial"/>
                <a:cs typeface="Arial"/>
              </a:rPr>
              <a:t>Sportmedia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commercie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zijn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dus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verstrengeld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geraakt.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Image-</a:t>
            </a:r>
            <a:r>
              <a:rPr dirty="0" sz="1100" spc="-10">
                <a:latin typeface="Arial"/>
                <a:cs typeface="Arial"/>
              </a:rPr>
              <a:t>management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-10">
                <a:latin typeface="Arial"/>
                <a:cs typeface="Arial"/>
              </a:rPr>
              <a:t>Sporters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10">
                <a:latin typeface="Arial"/>
                <a:cs typeface="Arial"/>
              </a:rPr>
              <a:t>Clubs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10">
                <a:latin typeface="Arial"/>
                <a:cs typeface="Arial"/>
              </a:rPr>
              <a:t>Sportbonden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10">
                <a:latin typeface="Arial"/>
                <a:cs typeface="Arial"/>
              </a:rPr>
              <a:t>Agenten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12700" marR="64769">
              <a:lnSpc>
                <a:spcPct val="109800"/>
              </a:lnSpc>
            </a:pPr>
            <a:r>
              <a:rPr dirty="0" sz="1100" spc="-65">
                <a:latin typeface="Arial"/>
                <a:cs typeface="Arial"/>
              </a:rPr>
              <a:t>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als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45">
                <a:latin typeface="Arial"/>
                <a:cs typeface="Arial"/>
              </a:rPr>
              <a:t>promo</a:t>
            </a:r>
            <a:r>
              <a:rPr dirty="0" sz="1100" spc="-335">
                <a:latin typeface="Arial"/>
                <a:cs typeface="Arial"/>
              </a:rPr>
              <a:t>琀椀</a:t>
            </a:r>
            <a:r>
              <a:rPr dirty="0" sz="1100" spc="-45">
                <a:latin typeface="Arial"/>
                <a:cs typeface="Arial"/>
              </a:rPr>
              <a:t>e: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aandacht,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fandom,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enthousiasme.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Reden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waarom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media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zelf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sportmagazines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begonnen=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10">
                <a:latin typeface="Arial"/>
                <a:cs typeface="Arial"/>
              </a:rPr>
              <a:t>ze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erover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konden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publiceren.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Sporthelden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creeeren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waar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mensen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fan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waren.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Manier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sporters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promoten.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65">
                <a:latin typeface="Arial"/>
                <a:cs typeface="Arial"/>
              </a:rPr>
              <a:t>1996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ajax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20">
                <a:latin typeface="Arial"/>
                <a:cs typeface="Arial"/>
              </a:rPr>
              <a:t>昀椀</a:t>
            </a:r>
            <a:r>
              <a:rPr dirty="0" sz="1100" spc="-50">
                <a:latin typeface="Arial"/>
                <a:cs typeface="Arial"/>
              </a:rPr>
              <a:t>nale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tegen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Arial"/>
                <a:cs typeface="Arial"/>
              </a:rPr>
              <a:t>ax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milaan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champigons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league,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uitgezonden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door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nos.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930"/>
              </a:spcBef>
            </a:pPr>
            <a:r>
              <a:rPr dirty="0" sz="1100" spc="65">
                <a:latin typeface="Arial"/>
                <a:cs typeface="Arial"/>
              </a:rPr>
              <a:t></a:t>
            </a:r>
            <a:r>
              <a:rPr dirty="0" sz="1100" spc="190">
                <a:latin typeface="Times New Roman"/>
                <a:cs typeface="Times New Roman"/>
              </a:rPr>
              <a:t>  </a:t>
            </a:r>
            <a:r>
              <a:rPr dirty="0" sz="1100">
                <a:latin typeface="Arial"/>
                <a:cs typeface="Arial"/>
              </a:rPr>
              <a:t>Moet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je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geen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afstand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bewaren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als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journalist?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"/>
                <a:cs typeface="Arial"/>
              </a:rPr>
              <a:t>Vb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jack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gelder.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70">
                <a:latin typeface="Arial"/>
                <a:cs typeface="Arial"/>
              </a:rPr>
              <a:t>Image-</a:t>
            </a:r>
            <a:r>
              <a:rPr dirty="0" sz="1100" spc="-55">
                <a:latin typeface="Arial"/>
                <a:cs typeface="Arial"/>
              </a:rPr>
              <a:t>management: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ek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als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bedreiging.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-10">
                <a:latin typeface="Arial"/>
                <a:cs typeface="Arial"/>
              </a:rPr>
              <a:t>Wangedrag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55">
                <a:latin typeface="Arial"/>
                <a:cs typeface="Arial"/>
              </a:rPr>
              <a:t>Doping: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vb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lance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armstrong,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nega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80">
                <a:latin typeface="Arial"/>
                <a:cs typeface="Arial"/>
              </a:rPr>
              <a:t>eve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aandacht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70">
                <a:latin typeface="Arial"/>
                <a:cs typeface="Arial"/>
              </a:rPr>
              <a:t>Rellen;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supporters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rellen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65">
                <a:latin typeface="Arial"/>
                <a:cs typeface="Arial"/>
              </a:rPr>
              <a:t>Kri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over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beleid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club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strategie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coach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oid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5">
                <a:latin typeface="Arial"/>
                <a:cs typeface="Arial"/>
              </a:rPr>
              <a:t>&gt;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boycot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door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louis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gaal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9800"/>
              </a:lnSpc>
              <a:spcBef>
                <a:spcPts val="5"/>
              </a:spcBef>
            </a:pPr>
            <a:r>
              <a:rPr dirty="0" sz="1100" spc="-105">
                <a:latin typeface="Arial"/>
                <a:cs typeface="Arial"/>
              </a:rPr>
              <a:t>Vaak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contracten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oid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dat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alleen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de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wedstrijd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zelf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mag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worden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0">
                <a:latin typeface="Arial"/>
                <a:cs typeface="Arial"/>
              </a:rPr>
              <a:t>ge</a:t>
            </a:r>
            <a:r>
              <a:rPr dirty="0" sz="1100" spc="-720">
                <a:latin typeface="Arial"/>
                <a:cs typeface="Arial"/>
              </a:rPr>
              <a:t>昀椀</a:t>
            </a:r>
            <a:r>
              <a:rPr dirty="0" sz="1100" spc="-35">
                <a:latin typeface="Arial"/>
                <a:cs typeface="Arial"/>
              </a:rPr>
              <a:t>lmd,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dus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als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iemand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bijv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verongelukt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oid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"/>
                <a:cs typeface="Arial"/>
              </a:rPr>
              <a:t>mag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dat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5">
                <a:latin typeface="Arial"/>
                <a:cs typeface="Arial"/>
              </a:rPr>
              <a:t>&gt;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doet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af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aan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beeld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joepie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voetbal,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etc.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9000" y="883932"/>
            <a:ext cx="5753100" cy="7755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0">
                <a:latin typeface="Arial"/>
                <a:cs typeface="Arial"/>
              </a:rPr>
              <a:t>Rol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journalist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-120">
                <a:latin typeface="Arial"/>
                <a:cs typeface="Arial"/>
              </a:rPr>
              <a:t>Fan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cri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20">
                <a:latin typeface="Arial"/>
                <a:cs typeface="Arial"/>
              </a:rPr>
              <a:t>cus?</a:t>
            </a:r>
            <a:endParaRPr sz="1100">
              <a:latin typeface="Arial"/>
              <a:cs typeface="Arial"/>
            </a:endParaRPr>
          </a:p>
          <a:p>
            <a:pPr marL="469900" marR="28511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-120">
                <a:latin typeface="Arial"/>
                <a:cs typeface="Arial"/>
              </a:rPr>
              <a:t>Kan</a:t>
            </a:r>
            <a:r>
              <a:rPr dirty="0" sz="1100" spc="-645">
                <a:latin typeface="Arial"/>
                <a:cs typeface="Arial"/>
              </a:rPr>
              <a:t>琀琀</a:t>
            </a:r>
            <a:r>
              <a:rPr dirty="0" sz="1100" spc="-55">
                <a:latin typeface="Arial"/>
                <a:cs typeface="Arial"/>
              </a:rPr>
              <a:t>ekening: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going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na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ve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(voordeel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alles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meemaken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dichtbij,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nadeel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going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na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80">
                <a:latin typeface="Arial"/>
                <a:cs typeface="Arial"/>
              </a:rPr>
              <a:t>ve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375">
                <a:latin typeface="Arial"/>
                <a:cs typeface="Arial"/>
              </a:rPr>
              <a:t>is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teveel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iden</a:t>
            </a:r>
            <a:r>
              <a:rPr dirty="0" sz="1100" spc="-710">
                <a:latin typeface="Arial"/>
                <a:cs typeface="Arial"/>
              </a:rPr>
              <a:t>琀椀昀椀</a:t>
            </a:r>
            <a:r>
              <a:rPr dirty="0" sz="1100" spc="-60">
                <a:latin typeface="Arial"/>
                <a:cs typeface="Arial"/>
              </a:rPr>
              <a:t>ceren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met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onderzoeksobject,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voorbeeld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jack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gelder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met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voetballer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op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schoot)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&amp;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0">
                <a:latin typeface="Arial"/>
                <a:cs typeface="Arial"/>
              </a:rPr>
              <a:t>access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sources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5">
                <a:latin typeface="Arial"/>
                <a:cs typeface="Arial"/>
              </a:rPr>
              <a:t>Hybride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sportjournalis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(hybride=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vermengong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commmercie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25">
                <a:latin typeface="Arial"/>
                <a:cs typeface="Arial"/>
              </a:rPr>
              <a:t>ek)</a:t>
            </a:r>
            <a:endParaRPr sz="1100">
              <a:latin typeface="Arial"/>
              <a:cs typeface="Arial"/>
            </a:endParaRPr>
          </a:p>
          <a:p>
            <a:pPr marL="469900" marR="20955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 spc="-65">
                <a:latin typeface="Arial"/>
                <a:cs typeface="Arial"/>
              </a:rPr>
              <a:t>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commercieel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decor: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sponsoring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programma’s,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commerci”ele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namen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teams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sponsordecors.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Sponsornamen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werden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vroeger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gebruikt,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maar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aangeluid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door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ploegleider.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65">
                <a:latin typeface="Arial"/>
                <a:cs typeface="Arial"/>
              </a:rPr>
              <a:t>Toestemming: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je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kan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zomaar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een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sporter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interviewen</a:t>
            </a:r>
            <a:endParaRPr sz="1100">
              <a:latin typeface="Arial"/>
              <a:cs typeface="Arial"/>
            </a:endParaRPr>
          </a:p>
          <a:p>
            <a:pPr marL="469900" marR="5270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-50">
                <a:latin typeface="Arial"/>
                <a:cs typeface="Arial"/>
              </a:rPr>
              <a:t>Onderhandeling: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"/>
                <a:cs typeface="Arial"/>
              </a:rPr>
              <a:t>vaak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onderhandelen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over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praten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met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bepaalde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sporter;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waar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het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interview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over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gaat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bijvoorbeeld.</a:t>
            </a:r>
            <a:endParaRPr sz="1100">
              <a:latin typeface="Arial"/>
              <a:cs typeface="Arial"/>
            </a:endParaRPr>
          </a:p>
          <a:p>
            <a:pPr marL="469900" marR="26479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-50">
                <a:latin typeface="Arial"/>
                <a:cs typeface="Arial"/>
              </a:rPr>
              <a:t>Betalen: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chequebook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journalism-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nederland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ongebruikelijk.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Geld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op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tafel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leggen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te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interviewen.</a:t>
            </a:r>
            <a:endParaRPr sz="1100">
              <a:latin typeface="Arial"/>
              <a:cs typeface="Arial"/>
            </a:endParaRPr>
          </a:p>
          <a:p>
            <a:pPr marL="469900" marR="508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-50">
                <a:latin typeface="Arial"/>
                <a:cs typeface="Arial"/>
              </a:rPr>
              <a:t>Autorisa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30">
                <a:latin typeface="Arial"/>
                <a:cs typeface="Arial"/>
              </a:rPr>
              <a:t>e: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tekst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koppen-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ar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65">
                <a:latin typeface="Arial"/>
                <a:cs typeface="Arial"/>
              </a:rPr>
              <a:t>kel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inzage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40">
                <a:latin typeface="Arial"/>
                <a:cs typeface="Arial"/>
              </a:rPr>
              <a:t>aan…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interview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laten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lezen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aan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gene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die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wordt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geinterviewd.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10">
                <a:latin typeface="Arial"/>
                <a:cs typeface="Arial"/>
              </a:rPr>
              <a:t>Fotokeuze</a:t>
            </a:r>
            <a:endParaRPr sz="1100">
              <a:latin typeface="Arial"/>
              <a:cs typeface="Arial"/>
            </a:endParaRPr>
          </a:p>
          <a:p>
            <a:pPr marL="469900" marR="67310" indent="-228600">
              <a:lnSpc>
                <a:spcPct val="109800"/>
              </a:lnSpc>
              <a:spcBef>
                <a:spcPts val="5"/>
              </a:spcBef>
              <a:buChar char="-"/>
              <a:tabLst>
                <a:tab pos="469900" algn="l"/>
              </a:tabLst>
            </a:pPr>
            <a:r>
              <a:rPr dirty="0" sz="1100" spc="-114">
                <a:latin typeface="Arial"/>
                <a:cs typeface="Arial"/>
              </a:rPr>
              <a:t>Redac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produceert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gesponsorde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content: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bv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Sp!ts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maakte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Rabo-</a:t>
            </a:r>
            <a:r>
              <a:rPr dirty="0" sz="1100" spc="-65">
                <a:latin typeface="Arial"/>
                <a:cs typeface="Arial"/>
              </a:rPr>
              <a:t>pagina’s-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gesponsord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door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bedrijf.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Spits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was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"/>
                <a:cs typeface="Arial"/>
              </a:rPr>
              <a:t>des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55">
                <a:latin typeface="Arial"/>
                <a:cs typeface="Arial"/>
              </a:rPr>
              <a:t>jds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gra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130">
                <a:latin typeface="Arial"/>
                <a:cs typeface="Arial"/>
              </a:rPr>
              <a:t>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krant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die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krant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betaalde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om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rabo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paginas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maken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95">
                <a:latin typeface="Arial"/>
                <a:cs typeface="Arial"/>
              </a:rPr>
              <a:t>琀椀</a:t>
            </a:r>
            <a:r>
              <a:rPr dirty="0" sz="1100" spc="-10">
                <a:latin typeface="Arial"/>
                <a:cs typeface="Arial"/>
              </a:rPr>
              <a:t>jdens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tour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france,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je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had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rabo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ploeg.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5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>
                <a:latin typeface="Arial"/>
                <a:cs typeface="Arial"/>
              </a:rPr>
              <a:t>Sportjournalis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80">
                <a:latin typeface="Arial"/>
                <a:cs typeface="Arial"/>
              </a:rPr>
              <a:t>ek=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pr</a:t>
            </a:r>
            <a:endParaRPr sz="1100">
              <a:latin typeface="Arial"/>
              <a:cs typeface="Arial"/>
            </a:endParaRPr>
          </a:p>
          <a:p>
            <a:pPr marL="469900" marR="136525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 spc="-95">
                <a:latin typeface="Arial"/>
                <a:cs typeface="Arial"/>
              </a:rPr>
              <a:t>Eigen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verslaggevers: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sportclubs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die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alles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eigen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dingen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hebben.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"/>
                <a:cs typeface="Arial"/>
              </a:rPr>
              <a:t>Veel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clubs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hebben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eigen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media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afdeling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die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allemaal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mediaproduc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100">
                <a:latin typeface="Arial"/>
                <a:cs typeface="Arial"/>
              </a:rPr>
              <a:t>es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maken,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zoals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wedstrijdsamenva</a:t>
            </a:r>
            <a:r>
              <a:rPr dirty="0" sz="1100" spc="-475">
                <a:latin typeface="Arial"/>
                <a:cs typeface="Arial"/>
              </a:rPr>
              <a:t>琀</a:t>
            </a:r>
            <a:r>
              <a:rPr dirty="0" sz="1100" spc="-10">
                <a:latin typeface="Arial"/>
                <a:cs typeface="Arial"/>
              </a:rPr>
              <a:t>ngen.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95">
                <a:latin typeface="Arial"/>
                <a:cs typeface="Arial"/>
              </a:rPr>
              <a:t>Eigen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fotografen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95">
                <a:latin typeface="Arial"/>
                <a:cs typeface="Arial"/>
              </a:rPr>
              <a:t>Eigen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cameraploegen: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vb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70">
                <a:latin typeface="Arial"/>
                <a:cs typeface="Arial"/>
              </a:rPr>
              <a:t>ajax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qatar,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alleen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eigen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ploeg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mocht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beelden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maken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95">
                <a:latin typeface="Arial"/>
                <a:cs typeface="Arial"/>
              </a:rPr>
              <a:t>Eigen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interviewers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95">
                <a:latin typeface="Arial"/>
                <a:cs typeface="Arial"/>
              </a:rPr>
              <a:t>Eigen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commentatoren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  <a:buFont typeface="Arial"/>
              <a:buChar char="-"/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80">
                <a:latin typeface="Arial"/>
                <a:cs typeface="Arial"/>
              </a:rPr>
              <a:t>Is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sportjournalis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0">
                <a:latin typeface="Arial"/>
                <a:cs typeface="Arial"/>
              </a:rPr>
              <a:t>ek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25">
                <a:latin typeface="Arial"/>
                <a:cs typeface="Arial"/>
              </a:rPr>
              <a:t>ek?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-75">
                <a:latin typeface="Arial"/>
                <a:cs typeface="Arial"/>
              </a:rPr>
              <a:t>Verslaggeving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versus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onderzoeksjournalis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25">
                <a:latin typeface="Arial"/>
                <a:cs typeface="Arial"/>
              </a:rPr>
              <a:t>ek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-40">
                <a:latin typeface="Arial"/>
                <a:cs typeface="Arial"/>
              </a:rPr>
              <a:t>Entertainment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80">
                <a:latin typeface="Arial"/>
                <a:cs typeface="Arial"/>
              </a:rPr>
              <a:t>versus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waarheidsvinding</a:t>
            </a:r>
            <a:endParaRPr sz="1100">
              <a:latin typeface="Arial"/>
              <a:cs typeface="Arial"/>
            </a:endParaRPr>
          </a:p>
          <a:p>
            <a:pPr marL="12700" marR="156845">
              <a:lnSpc>
                <a:spcPct val="109800"/>
              </a:lnSpc>
              <a:spcBef>
                <a:spcPts val="800"/>
              </a:spcBef>
            </a:pPr>
            <a:r>
              <a:rPr dirty="0" sz="1100" spc="-30">
                <a:latin typeface="Arial"/>
                <a:cs typeface="Arial"/>
              </a:rPr>
              <a:t>Antwoord: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95">
                <a:latin typeface="Arial"/>
                <a:cs typeface="Arial"/>
              </a:rPr>
              <a:t>soms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"/>
                <a:cs typeface="Arial"/>
              </a:rPr>
              <a:t>ja,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"/>
                <a:cs typeface="Arial"/>
              </a:rPr>
              <a:t>soms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nee,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meer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95">
                <a:latin typeface="Arial"/>
                <a:cs typeface="Arial"/>
              </a:rPr>
              <a:t>PR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voor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sportmaker.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Hoe</a:t>
            </a:r>
            <a:r>
              <a:rPr dirty="0" sz="1100" spc="-650">
                <a:latin typeface="Arial"/>
                <a:cs typeface="Arial"/>
              </a:rPr>
              <a:t>昀琀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elkaar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uit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sluiten.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65">
                <a:latin typeface="Arial"/>
                <a:cs typeface="Arial"/>
              </a:rPr>
              <a:t>NOS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zendt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35">
                <a:latin typeface="Arial"/>
                <a:cs typeface="Arial"/>
              </a:rPr>
              <a:t>sportwedstrijden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uit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"/>
                <a:cs typeface="Arial"/>
              </a:rPr>
              <a:t>met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"/>
                <a:cs typeface="Arial"/>
              </a:rPr>
              <a:t>enthousiaste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jack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75">
                <a:latin typeface="Arial"/>
                <a:cs typeface="Arial"/>
              </a:rPr>
              <a:t>van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60">
                <a:latin typeface="Arial"/>
                <a:cs typeface="Arial"/>
              </a:rPr>
              <a:t>gelder,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"/>
                <a:cs typeface="Arial"/>
              </a:rPr>
              <a:t>nega</a:t>
            </a:r>
            <a:r>
              <a:rPr dirty="0" sz="1100" spc="-700">
                <a:latin typeface="Arial"/>
                <a:cs typeface="Arial"/>
              </a:rPr>
              <a:t>琀椀</a:t>
            </a:r>
            <a:r>
              <a:rPr dirty="0" sz="1100" spc="-75">
                <a:latin typeface="Arial"/>
                <a:cs typeface="Arial"/>
              </a:rPr>
              <a:t>eve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5">
                <a:latin typeface="Arial"/>
                <a:cs typeface="Arial"/>
              </a:rPr>
              <a:t>kanten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worden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"/>
                <a:cs typeface="Arial"/>
              </a:rPr>
              <a:t>ook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"/>
                <a:cs typeface="Arial"/>
              </a:rPr>
              <a:t>belicht,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"/>
                <a:cs typeface="Arial"/>
              </a:rPr>
              <a:t>dus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65">
                <a:latin typeface="Arial"/>
                <a:cs typeface="Arial"/>
              </a:rPr>
              <a:t>hoe</a:t>
            </a:r>
            <a:r>
              <a:rPr dirty="0" sz="1100" spc="-650">
                <a:latin typeface="Arial"/>
                <a:cs typeface="Arial"/>
              </a:rPr>
              <a:t>昀琀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niet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uit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Arial"/>
                <a:cs typeface="Arial"/>
              </a:rPr>
              <a:t>te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"/>
                <a:cs typeface="Arial"/>
              </a:rPr>
              <a:t>sluiten.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5500" y="1153172"/>
            <a:ext cx="5868035" cy="7854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43180">
              <a:lnSpc>
                <a:spcPct val="109800"/>
              </a:lnSpc>
              <a:spcBef>
                <a:spcPts val="100"/>
              </a:spcBef>
            </a:pPr>
            <a:r>
              <a:rPr dirty="0" sz="1100" spc="60">
                <a:latin typeface="Arial Narrow"/>
                <a:cs typeface="Arial Narrow"/>
              </a:rPr>
              <a:t>Uitvinden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innova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uitvinding=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nieuwe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technologie,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ontwikkeld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iets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doen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daarvoor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25">
                <a:latin typeface="Arial Narrow"/>
                <a:cs typeface="Arial Narrow"/>
              </a:rPr>
              <a:t>ook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kon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844">
                <a:latin typeface="Arial Narrow"/>
                <a:cs typeface="Arial Narrow"/>
              </a:rPr>
              <a:t>昀</a:t>
            </a:r>
            <a:r>
              <a:rPr dirty="0" sz="1100" spc="145">
                <a:latin typeface="Arial Narrow"/>
                <a:cs typeface="Arial Narrow"/>
              </a:rPr>
              <a:t>케ciënte,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goedkopere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of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snellere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manier.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Telegraaf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brengt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berichten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ene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naar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punt,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sneller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goedkoper.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Dus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uitvinding.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76200">
              <a:lnSpc>
                <a:spcPct val="100000"/>
              </a:lnSpc>
            </a:pPr>
            <a:r>
              <a:rPr dirty="0" sz="1100">
                <a:latin typeface="Arial Narrow"/>
                <a:cs typeface="Arial Narrow"/>
              </a:rPr>
              <a:t>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technologie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zorgen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95" b="1">
                <a:latin typeface="Arial"/>
                <a:cs typeface="Arial"/>
              </a:rPr>
              <a:t>innova</a:t>
            </a:r>
            <a:r>
              <a:rPr dirty="0" sz="1100" spc="-675" b="1">
                <a:latin typeface="Arial"/>
                <a:cs typeface="Arial"/>
              </a:rPr>
              <a:t>琀椀</a:t>
            </a:r>
            <a:r>
              <a:rPr dirty="0" sz="1100" b="1">
                <a:latin typeface="Arial"/>
                <a:cs typeface="Arial"/>
              </a:rPr>
              <a:t>e</a:t>
            </a:r>
            <a:r>
              <a:rPr dirty="0" sz="1100">
                <a:latin typeface="Arial Narrow"/>
                <a:cs typeface="Arial Narrow"/>
              </a:rPr>
              <a:t>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3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voorbeelden</a:t>
            </a:r>
            <a:endParaRPr sz="1100">
              <a:latin typeface="Arial Narrow"/>
              <a:cs typeface="Arial Narrow"/>
            </a:endParaRPr>
          </a:p>
          <a:p>
            <a:pPr marL="533400" marR="186690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533400" algn="l"/>
              </a:tabLst>
            </a:pPr>
            <a:r>
              <a:rPr dirty="0" sz="1100" spc="55">
                <a:latin typeface="Arial Narrow"/>
                <a:cs typeface="Arial Narrow"/>
              </a:rPr>
              <a:t>Het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ontstaan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van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dagblad: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elke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dag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verschijnen.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Was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40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niet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gebruikelijk,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simpelweg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genoeg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Dankzij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telegraaf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veel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actueel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nieuws.</a:t>
            </a:r>
            <a:endParaRPr sz="1100">
              <a:latin typeface="Arial Narrow"/>
              <a:cs typeface="Arial Narrow"/>
            </a:endParaRPr>
          </a:p>
          <a:p>
            <a:pPr marL="533400" marR="79375" indent="-228600">
              <a:lnSpc>
                <a:spcPct val="109800"/>
              </a:lnSpc>
              <a:buChar char="-"/>
              <a:tabLst>
                <a:tab pos="533400" algn="l"/>
              </a:tabLst>
            </a:pPr>
            <a:r>
              <a:rPr dirty="0" sz="1100" spc="20">
                <a:latin typeface="Arial Narrow"/>
                <a:cs typeface="Arial Narrow"/>
              </a:rPr>
              <a:t>Ontstaan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nieuw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soort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nieuwsorganisa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es: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afp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(agence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france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press,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1835),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reuters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Arial Narrow"/>
                <a:cs typeface="Arial Narrow"/>
              </a:rPr>
              <a:t>(1851),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ap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(associated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press,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1892).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Waren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nieuwe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organisa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zelf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produceren,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verzamelen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vervolgens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verspreiden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naar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hier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waren</a:t>
            </a:r>
            <a:r>
              <a:rPr dirty="0" sz="1100" spc="500">
                <a:latin typeface="Times New Roman"/>
                <a:cs typeface="Times New Roman"/>
              </a:rPr>
              <a:t>  </a:t>
            </a:r>
            <a:r>
              <a:rPr dirty="0" sz="1100">
                <a:latin typeface="Arial Narrow"/>
                <a:cs typeface="Arial Narrow"/>
              </a:rPr>
              <a:t>aangesloten.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Je</a:t>
            </a:r>
            <a:r>
              <a:rPr dirty="0" sz="1100" spc="2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zelfstandige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persbureaus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(reuters)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inkopen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via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telegraaf,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Arial Narrow"/>
                <a:cs typeface="Arial Narrow"/>
              </a:rPr>
              <a:t>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selec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maken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doorverkopen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kranten.</a:t>
            </a:r>
            <a:endParaRPr sz="1100">
              <a:latin typeface="Arial Narrow"/>
              <a:cs typeface="Arial Narrow"/>
            </a:endParaRPr>
          </a:p>
          <a:p>
            <a:pPr marL="533400" marR="176530" indent="-228600">
              <a:lnSpc>
                <a:spcPct val="109800"/>
              </a:lnSpc>
              <a:buChar char="-"/>
              <a:tabLst>
                <a:tab pos="533400" algn="l"/>
              </a:tabLst>
            </a:pP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objec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viteit?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Nieuwsberichten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moesten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neutraal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mogelijk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worden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opgeschreven,</a:t>
            </a:r>
            <a:r>
              <a:rPr dirty="0" sz="1100" spc="1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waren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ideologisch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gekleurd.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Socialis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sch,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christelijk,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254">
                <a:latin typeface="Arial Narrow"/>
                <a:cs typeface="Arial Narrow"/>
              </a:rPr>
              <a:t>o.i.d.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Dat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handig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ar</a:t>
            </a:r>
            <a:r>
              <a:rPr dirty="0" sz="1100" spc="240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kelen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wilt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uitwisselen.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Bedacht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persbureaus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was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nog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voordat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telegraaf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uitgevonden.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76200" marR="51435">
              <a:lnSpc>
                <a:spcPct val="109800"/>
              </a:lnSpc>
              <a:spcBef>
                <a:spcPts val="5"/>
              </a:spcBef>
            </a:pPr>
            <a:r>
              <a:rPr dirty="0" sz="1100" spc="-75" b="1">
                <a:latin typeface="Arial"/>
                <a:cs typeface="Arial"/>
              </a:rPr>
              <a:t>Maatschappelijke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75" b="1">
                <a:latin typeface="Arial"/>
                <a:cs typeface="Arial"/>
              </a:rPr>
              <a:t>ontwikkelingen;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80" b="1">
                <a:latin typeface="Arial"/>
                <a:cs typeface="Arial"/>
              </a:rPr>
              <a:t>industrialisa</a:t>
            </a:r>
            <a:r>
              <a:rPr dirty="0" sz="1100" spc="-680" b="1">
                <a:latin typeface="Arial"/>
                <a:cs typeface="Arial"/>
              </a:rPr>
              <a:t>琀椀</a:t>
            </a:r>
            <a:r>
              <a:rPr dirty="0" sz="1100" b="1">
                <a:latin typeface="Arial"/>
                <a:cs typeface="Arial"/>
              </a:rPr>
              <a:t>e</a:t>
            </a:r>
            <a:r>
              <a:rPr dirty="0" sz="1100">
                <a:latin typeface="Arial Narrow"/>
                <a:cs typeface="Arial Narrow"/>
              </a:rPr>
              <a:t>,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belangrijke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factor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vanwege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technologie.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Waar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industrialisa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nog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zorgde,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naar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stad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trokken.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Er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waren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-285">
                <a:latin typeface="Arial Narrow"/>
                <a:cs typeface="Arial Narrow"/>
              </a:rPr>
              <a:t>mensen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stad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waren,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steeds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waren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behoe</a:t>
            </a:r>
            <a:r>
              <a:rPr dirty="0" sz="1100" spc="380">
                <a:latin typeface="Arial Narrow"/>
                <a:cs typeface="Arial Narrow"/>
              </a:rPr>
              <a:t>昀琀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weten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45">
                <a:latin typeface="Arial Narrow"/>
                <a:cs typeface="Arial Narrow"/>
              </a:rPr>
              <a:t>gebeurde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stad.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industrialisa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belangrijk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economische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welvaart.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Mensen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gingen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meer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verdienen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hielden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geld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bijvoorbeeld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krant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kopen.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76200" marR="268605">
              <a:lnSpc>
                <a:spcPct val="109800"/>
              </a:lnSpc>
            </a:pPr>
            <a:r>
              <a:rPr dirty="0" sz="1100">
                <a:latin typeface="Arial Narrow"/>
                <a:cs typeface="Arial Narrow"/>
              </a:rPr>
              <a:t>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belangrijke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maatschappelijke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ontwikkeling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ontstaan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drukpers/vrijheid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meningsui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40">
                <a:latin typeface="Arial Narrow"/>
                <a:cs typeface="Arial Narrow"/>
              </a:rPr>
              <a:t>ng/</a:t>
            </a:r>
            <a:r>
              <a:rPr dirty="0" sz="1100" spc="-40" b="1">
                <a:latin typeface="Arial"/>
                <a:cs typeface="Arial"/>
              </a:rPr>
              <a:t>persvrijheid</a:t>
            </a:r>
            <a:r>
              <a:rPr dirty="0" sz="1100" spc="-40">
                <a:latin typeface="Arial Narrow"/>
                <a:cs typeface="Arial Narrow"/>
              </a:rPr>
              <a:t>.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Lang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vanzelfsprekend,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pas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halverwege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19</a:t>
            </a:r>
            <a:r>
              <a:rPr dirty="0" baseline="38461" sz="975" spc="75">
                <a:latin typeface="Arial Narrow"/>
                <a:cs typeface="Arial Narrow"/>
              </a:rPr>
              <a:t>e</a:t>
            </a:r>
            <a:r>
              <a:rPr dirty="0" baseline="38461" sz="975" spc="27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eeuw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grondwet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NL.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Daarvoor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hadden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zwaar,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overheid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deed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vanalles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leven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kranten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zuur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maken.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Bijvoorbeeld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door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krantenmakers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pakken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beschuldigen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smaad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laster.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76200" marR="123189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Overheid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maakte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las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enorme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belas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ngen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</a:t>
            </a:r>
            <a:r>
              <a:rPr dirty="0" sz="1100" spc="285">
                <a:latin typeface="Arial Narrow"/>
                <a:cs typeface="Arial Narrow"/>
              </a:rPr>
              <a:t>昀昀</a:t>
            </a:r>
            <a:r>
              <a:rPr dirty="0" sz="1100">
                <a:latin typeface="Arial Narrow"/>
                <a:cs typeface="Arial Narrow"/>
              </a:rPr>
              <a:t>en.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iets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wilde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publiceren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moest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belas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betalen.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kosten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waren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hoog,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kwart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verkoopprijs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kranten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waren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belas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ngen.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Zorgde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ervoor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duur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waren.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Bewuste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zet,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ervoor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zorgen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groot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bereik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kregen.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Werkte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hoe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groter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jouw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publica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50">
                <a:latin typeface="Arial Narrow"/>
                <a:cs typeface="Arial Narrow"/>
              </a:rPr>
              <a:t>e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hoe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belas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moest</a:t>
            </a:r>
            <a:r>
              <a:rPr dirty="0" sz="1100" spc="2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betalen.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Spotprent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slide=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omdat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toen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heeel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groot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formaat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kon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maken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omdat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grote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prent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hoefde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betalen.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Rochi/broughtchief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95">
                <a:latin typeface="Arial Narrow"/>
                <a:cs typeface="Arial Narrow"/>
              </a:rPr>
              <a:t>formaat**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naar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tabloid.</a:t>
            </a:r>
            <a:endParaRPr sz="1100">
              <a:latin typeface="Arial Narrow"/>
              <a:cs typeface="Arial Narrow"/>
            </a:endParaRPr>
          </a:p>
          <a:p>
            <a:pPr marL="76200" marR="472440">
              <a:lnSpc>
                <a:spcPct val="109800"/>
              </a:lnSpc>
              <a:spcBef>
                <a:spcPts val="800"/>
              </a:spcBef>
            </a:pPr>
            <a:r>
              <a:rPr dirty="0" sz="1100" spc="50">
                <a:latin typeface="Arial Narrow"/>
                <a:cs typeface="Arial Narrow"/>
              </a:rPr>
              <a:t>Daardoor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werden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klanten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goedkoper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betaalbaarder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grote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groep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mensen.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Dus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ophe</a:t>
            </a:r>
            <a:r>
              <a:rPr dirty="0" sz="1100" spc="500">
                <a:latin typeface="Arial Narrow"/>
                <a:cs typeface="Arial Narrow"/>
              </a:rPr>
              <a:t>昀</a:t>
            </a:r>
            <a:r>
              <a:rPr dirty="0" sz="1100" spc="245">
                <a:latin typeface="Arial Narrow"/>
                <a:cs typeface="Arial Narrow"/>
              </a:rPr>
              <a:t>케ng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Arial"/>
                <a:cs typeface="Arial"/>
              </a:rPr>
              <a:t>drukwerkzegel</a:t>
            </a:r>
            <a:r>
              <a:rPr dirty="0" sz="1100" spc="-10">
                <a:latin typeface="Arial Narrow"/>
                <a:cs typeface="Arial Narrow"/>
              </a:rPr>
              <a:t>.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8998" y="867422"/>
            <a:ext cx="5767705" cy="8832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36245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latin typeface="Arial Narrow"/>
                <a:cs typeface="Arial Narrow"/>
              </a:rPr>
              <a:t>Laatste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maatschappelijke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ontwikkeling,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ontwikkeling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-65" b="1">
                <a:latin typeface="Arial"/>
                <a:cs typeface="Arial"/>
              </a:rPr>
              <a:t>onderwijs</a:t>
            </a:r>
            <a:r>
              <a:rPr dirty="0" sz="1100" spc="-65">
                <a:latin typeface="Arial Narrow"/>
                <a:cs typeface="Arial Narrow"/>
              </a:rPr>
              <a:t>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Steeds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mensen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leerden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lezen,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plus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leerplichtwet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35">
                <a:latin typeface="Arial Narrow"/>
                <a:cs typeface="Arial Narrow"/>
              </a:rPr>
              <a:t>**.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Hoe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mensen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lezen,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hoe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mensen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belangstelling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krijgen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krant.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86995">
              <a:lnSpc>
                <a:spcPct val="109800"/>
              </a:lnSpc>
            </a:pPr>
            <a:r>
              <a:rPr dirty="0" sz="1100" spc="30">
                <a:latin typeface="Arial Narrow"/>
                <a:cs typeface="Arial Narrow"/>
              </a:rPr>
              <a:t>Krantenuitgevers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bedachten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slim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was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zo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goedkoop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mogelijk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was.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Dat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reden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massakranten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ontstonden,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Amerika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penny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press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noemden.</a:t>
            </a:r>
            <a:endParaRPr sz="1100">
              <a:latin typeface="Arial Narrow"/>
              <a:cs typeface="Arial Narrow"/>
            </a:endParaRPr>
          </a:p>
          <a:p>
            <a:pPr marL="12700" marR="184150">
              <a:lnSpc>
                <a:spcPct val="109800"/>
              </a:lnSpc>
              <a:spcBef>
                <a:spcPts val="800"/>
              </a:spcBef>
            </a:pPr>
            <a:r>
              <a:rPr dirty="0" sz="1100" spc="-114" b="1">
                <a:latin typeface="Arial"/>
                <a:cs typeface="Arial"/>
              </a:rPr>
              <a:t>Penny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90" b="1">
                <a:latin typeface="Arial"/>
                <a:cs typeface="Arial"/>
              </a:rPr>
              <a:t>press</a:t>
            </a:r>
            <a:r>
              <a:rPr dirty="0" sz="1100" spc="-90">
                <a:latin typeface="Arial Narrow"/>
                <a:cs typeface="Arial Narrow"/>
              </a:rPr>
              <a:t>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goedkoop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gekocht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konden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worden,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1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penny.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Stond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bekend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populairdere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onderwerpen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behandelen,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alleen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handel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poli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Maar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sport,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misdaad,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entertainment.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Voorbeeld: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the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sun.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Daarom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krant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09">
                <a:latin typeface="Arial Narrow"/>
                <a:cs typeface="Arial Narrow"/>
              </a:rPr>
              <a:t>voor</a:t>
            </a:r>
            <a:endParaRPr sz="1100">
              <a:latin typeface="Arial Narrow"/>
              <a:cs typeface="Arial Narrow"/>
            </a:endParaRPr>
          </a:p>
          <a:p>
            <a:pPr algn="just" marL="12700" marR="81915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nog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meer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aantrekkelijk.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gesproken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sensa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onele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kranten.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Maar: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zijn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84">
                <a:latin typeface="Arial Narrow"/>
                <a:cs typeface="Arial Narrow"/>
              </a:rPr>
              <a:t>niet</a:t>
            </a:r>
            <a:r>
              <a:rPr dirty="0" sz="1100" spc="4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eens</a:t>
            </a:r>
            <a:r>
              <a:rPr dirty="0" sz="1100" spc="-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koppen,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foto’s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zijn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alleen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le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>
                <a:latin typeface="Arial Narrow"/>
                <a:cs typeface="Arial Narrow"/>
              </a:rPr>
              <a:t>ers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één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lange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kolom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tekst.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0">
                <a:latin typeface="Arial Narrow"/>
                <a:cs typeface="Arial Narrow"/>
              </a:rPr>
              <a:t>jd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schreven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alle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berichten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aan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elkaar.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5080">
              <a:lnSpc>
                <a:spcPct val="109800"/>
              </a:lnSpc>
              <a:spcBef>
                <a:spcPts val="5"/>
              </a:spcBef>
            </a:pPr>
            <a:r>
              <a:rPr dirty="0" sz="1100" spc="10">
                <a:latin typeface="Arial Narrow"/>
                <a:cs typeface="Arial Narrow"/>
              </a:rPr>
              <a:t>Koppen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innova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was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eerst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nodig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koppen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maken,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nu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beslissen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basis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kop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gaan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lezen.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81280">
              <a:lnSpc>
                <a:spcPct val="109800"/>
              </a:lnSpc>
            </a:pPr>
            <a:r>
              <a:rPr dirty="0" sz="1100" spc="10">
                <a:latin typeface="Arial Narrow"/>
                <a:cs typeface="Arial Narrow"/>
              </a:rPr>
              <a:t>Kranten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zagen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saai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uit,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cale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opmaak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kolommen.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krant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ook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gemaakt,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le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 spc="10">
                <a:latin typeface="Arial Narrow"/>
                <a:cs typeface="Arial Narrow"/>
              </a:rPr>
              <a:t>erze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 spc="10">
                <a:latin typeface="Arial Narrow"/>
                <a:cs typeface="Arial Narrow"/>
              </a:rPr>
              <a:t>ers.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Soms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was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ineens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meer,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zoals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op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slide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ineens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lege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hoek.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was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weleens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teveel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kwam,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gingen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ze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halverwege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ineens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ander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le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 spc="65">
                <a:latin typeface="Arial Narrow"/>
                <a:cs typeface="Arial Narrow"/>
              </a:rPr>
              <a:t>ertype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doen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(kleiner).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91770">
              <a:lnSpc>
                <a:spcPct val="109800"/>
              </a:lnSpc>
            </a:pPr>
            <a:r>
              <a:rPr dirty="0" sz="1100">
                <a:latin typeface="Arial Narrow"/>
                <a:cs typeface="Arial Narrow"/>
              </a:rPr>
              <a:t>Op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gegeven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moment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kwamen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illustra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foto’s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konden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nog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niet.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Illustra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</a:t>
            </a:r>
            <a:r>
              <a:rPr dirty="0" sz="1100" spc="380">
                <a:latin typeface="Arial Narrow"/>
                <a:cs typeface="Arial Narrow"/>
              </a:rPr>
              <a:t>昀琀</a:t>
            </a:r>
            <a:r>
              <a:rPr dirty="0" sz="1100" spc="60">
                <a:latin typeface="Arial Narrow"/>
                <a:cs typeface="Arial Narrow"/>
              </a:rPr>
              <a:t>ewel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tekeningen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(1898).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Amerika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waren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verder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maken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van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aantrekkelijke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krantenpagina’s,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zoals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koppen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illustra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30">
                <a:latin typeface="Arial Narrow"/>
                <a:cs typeface="Arial Narrow"/>
              </a:rPr>
              <a:t>es.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Serieuze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vonden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not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done: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dit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impressie,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werkelijkheid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ze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krant.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algn="just" marL="12700" marR="56515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1890: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eerste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nieuwsfoto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NL,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Amsterdamse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Courant.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Was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moeilijk,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daarom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gebeurde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vrijwel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nooit.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Kos</a:t>
            </a:r>
            <a:r>
              <a:rPr dirty="0" sz="1100" spc="415">
                <a:latin typeface="Arial Narrow"/>
                <a:cs typeface="Arial Narrow"/>
              </a:rPr>
              <a:t>琀琀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jd,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foto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4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dagen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later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krant.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97485">
              <a:lnSpc>
                <a:spcPct val="109800"/>
              </a:lnSpc>
              <a:spcBef>
                <a:spcPts val="5"/>
              </a:spcBef>
            </a:pPr>
            <a:r>
              <a:rPr dirty="0" sz="1100" spc="50">
                <a:latin typeface="Arial Narrow"/>
                <a:cs typeface="Arial Narrow"/>
              </a:rPr>
              <a:t>1944: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nieuwe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ro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 spc="45">
                <a:latin typeface="Arial Narrow"/>
                <a:cs typeface="Arial Narrow"/>
              </a:rPr>
              <a:t>erdamsche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courant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(nrc)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koppen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voorzich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gebruikt.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Hadden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iets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tegen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beeld,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deden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amper.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11760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1954: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voorbeeld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aan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engelse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amerikaanse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Angelsaksische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opmaak: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koppen,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gebruik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van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beeld,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maken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kaders,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alleen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kolommen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vullen.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Niet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kolom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kolom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echt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in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blokken.</a:t>
            </a:r>
            <a:endParaRPr sz="1100">
              <a:latin typeface="Arial Narrow"/>
              <a:cs typeface="Arial Narrow"/>
            </a:endParaRPr>
          </a:p>
          <a:p>
            <a:pPr marL="12700" marR="70485">
              <a:lnSpc>
                <a:spcPct val="109800"/>
              </a:lnSpc>
              <a:spcBef>
                <a:spcPts val="800"/>
              </a:spcBef>
            </a:pPr>
            <a:r>
              <a:rPr dirty="0" sz="1100" spc="50">
                <a:latin typeface="Arial Narrow"/>
                <a:cs typeface="Arial Narrow"/>
              </a:rPr>
              <a:t>1996: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NRC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handelsblad.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Nog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steeds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gebruikelijk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kleurenfotos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drukken.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kon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wel,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1989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eerste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NRC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handelsblad.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Volkskrant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1995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pas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eerst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kleurenfoto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voorpagina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(op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slide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kleurig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zichtbaar,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grijs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weer,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kleur).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Was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Arial Narrow"/>
                <a:cs typeface="Arial Narrow"/>
              </a:rPr>
              <a:t>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aversie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kleur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gebruiken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krant.</a:t>
            </a:r>
            <a:endParaRPr sz="11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76300" y="1169682"/>
            <a:ext cx="5875020" cy="847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100" spc="55">
                <a:latin typeface="Arial Narrow"/>
                <a:cs typeface="Arial Narrow"/>
              </a:rPr>
              <a:t>Waarom?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Komt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zo!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25400" marR="260350">
              <a:lnSpc>
                <a:spcPct val="109800"/>
              </a:lnSpc>
            </a:pPr>
            <a:r>
              <a:rPr dirty="0" sz="1100" spc="10">
                <a:latin typeface="Arial Narrow"/>
                <a:cs typeface="Arial Narrow"/>
              </a:rPr>
              <a:t>Op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gegeven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moment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kleur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gebruikt,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zoals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nrc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2016.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Heel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anders: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weinig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tekst,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veel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kleur,</a:t>
            </a:r>
            <a:r>
              <a:rPr dirty="0" sz="1100" spc="1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1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foto.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25400" marR="411480">
              <a:lnSpc>
                <a:spcPct val="109800"/>
              </a:lnSpc>
            </a:pPr>
            <a:r>
              <a:rPr dirty="0" sz="1100" spc="-80" b="1">
                <a:latin typeface="Arial"/>
                <a:cs typeface="Arial"/>
              </a:rPr>
              <a:t>Voorbeeld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630" b="1">
                <a:latin typeface="Arial"/>
                <a:cs typeface="Arial"/>
              </a:rPr>
              <a:t>琀琀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75" b="1">
                <a:latin typeface="Arial"/>
                <a:cs typeface="Arial"/>
              </a:rPr>
              <a:t>vraag</a:t>
            </a:r>
            <a:r>
              <a:rPr dirty="0" sz="1100" spc="-75">
                <a:latin typeface="Arial Narrow"/>
                <a:cs typeface="Arial Narrow"/>
              </a:rPr>
              <a:t>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waardoor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duurde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lang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voordat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foto’s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gemeengoed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werden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kranten?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Techniek,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religie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(nl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protestant),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eke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cultuur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(de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heersende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opva</a:t>
            </a:r>
            <a:r>
              <a:rPr dirty="0" sz="1100" spc="965">
                <a:latin typeface="Arial Narrow"/>
                <a:cs typeface="Arial Narrow"/>
              </a:rPr>
              <a:t>琀</a:t>
            </a:r>
            <a:r>
              <a:rPr dirty="0" sz="1100" spc="229">
                <a:latin typeface="Arial Narrow"/>
                <a:cs typeface="Arial Narrow"/>
              </a:rPr>
              <a:t>ngen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en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70">
                <a:latin typeface="Arial Narrow"/>
                <a:cs typeface="Arial Narrow"/>
              </a:rPr>
              <a:t>gewoontes,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foto’s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alleen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sensa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gezien,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kleur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idem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dito),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wantrouwen.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lees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boek.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25400" marR="408305">
              <a:lnSpc>
                <a:spcPct val="109800"/>
              </a:lnSpc>
            </a:pPr>
            <a:r>
              <a:rPr dirty="0" sz="1100" spc="-80" b="1">
                <a:latin typeface="Arial"/>
                <a:cs typeface="Arial"/>
              </a:rPr>
              <a:t>Voorbeeld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630" b="1">
                <a:latin typeface="Arial"/>
                <a:cs typeface="Arial"/>
              </a:rPr>
              <a:t>琀琀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75" b="1">
                <a:latin typeface="Arial"/>
                <a:cs typeface="Arial"/>
              </a:rPr>
              <a:t>vraag</a:t>
            </a:r>
            <a:r>
              <a:rPr dirty="0" sz="1100" spc="-75">
                <a:latin typeface="Arial Narrow"/>
                <a:cs typeface="Arial Narrow"/>
              </a:rPr>
              <a:t>: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bespreek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3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ontwikkelingen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plaats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vonden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fotojournalis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85">
                <a:latin typeface="Arial Narrow"/>
                <a:cs typeface="Arial Narrow"/>
              </a:rPr>
              <a:t>door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opmars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digitalisering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internet?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Zoals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opkomst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burgerjournalis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lees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boek.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u="sng" sz="1100" spc="2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Deel</a:t>
            </a:r>
            <a:r>
              <a:rPr dirty="0" u="sng" sz="1100" spc="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55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2</a:t>
            </a:r>
            <a:r>
              <a:rPr dirty="0" u="sng" sz="1100" spc="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college:</a:t>
            </a:r>
            <a:r>
              <a:rPr dirty="0" u="sng" sz="110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Hedendaagse</a:t>
            </a:r>
            <a:r>
              <a:rPr dirty="0" u="sng" sz="1100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45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ontwikkelingen</a:t>
            </a:r>
            <a:endParaRPr sz="1100">
              <a:latin typeface="Arial Narrow"/>
              <a:cs typeface="Arial Narrow"/>
            </a:endParaRPr>
          </a:p>
          <a:p>
            <a:pPr marL="481965" marR="108585" indent="-229235">
              <a:lnSpc>
                <a:spcPct val="109800"/>
              </a:lnSpc>
              <a:spcBef>
                <a:spcPts val="800"/>
              </a:spcBef>
              <a:buFont typeface="Arial"/>
              <a:buChar char="•"/>
              <a:tabLst>
                <a:tab pos="481965" algn="l"/>
              </a:tabLst>
            </a:pPr>
            <a:r>
              <a:rPr dirty="0" sz="1100" spc="20">
                <a:latin typeface="Arial Narrow"/>
                <a:cs typeface="Arial Narrow"/>
              </a:rPr>
              <a:t>Oplage: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betaalde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dagbladen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1946-2015.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Landelijke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regionale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5">
                <a:latin typeface="Arial Narrow"/>
                <a:cs typeface="Arial Narrow"/>
              </a:rPr>
              <a:t>één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hoop.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gra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 spc="10">
                <a:latin typeface="Arial Narrow"/>
                <a:cs typeface="Arial Narrow"/>
              </a:rPr>
              <a:t>ek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slides.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Opvallend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meteen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na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oorlog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oplage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daalt,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daar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verklaring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enorm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papiertekort.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Kranten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konden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papier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komen,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wel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verschenen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waren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opvallend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dun.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Telegraaf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gecollaboreerd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duitsers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dus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mocht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niet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gepubliceerd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worden.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Vervolgens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gaat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gra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 spc="30">
                <a:latin typeface="Arial Narrow"/>
                <a:cs typeface="Arial Narrow"/>
              </a:rPr>
              <a:t>ek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oplagen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gestaag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omhoog,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dipje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Arial Narrow"/>
                <a:cs typeface="Arial Narrow"/>
              </a:rPr>
              <a:t>琀</a:t>
            </a:r>
            <a:r>
              <a:rPr dirty="0" sz="1100" spc="235">
                <a:latin typeface="Arial Narrow"/>
                <a:cs typeface="Arial Narrow"/>
              </a:rPr>
              <a:t>椀</a:t>
            </a:r>
            <a:r>
              <a:rPr dirty="0" sz="1100" spc="10">
                <a:latin typeface="Arial Narrow"/>
                <a:cs typeface="Arial Narrow"/>
              </a:rPr>
              <a:t>jdens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recessie,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daarna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weer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omhoog.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Breekpunt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2000: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groei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eruit,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daling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ingezet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opkomst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internet.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1950-</a:t>
            </a:r>
            <a:r>
              <a:rPr dirty="0" sz="1100" spc="50">
                <a:latin typeface="Arial Narrow"/>
                <a:cs typeface="Arial Narrow"/>
              </a:rPr>
              <a:t>2000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40">
                <a:latin typeface="Arial Narrow"/>
                <a:cs typeface="Arial Narrow"/>
              </a:rPr>
              <a:t>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jgt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oplage: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popula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etoename.</a:t>
            </a:r>
            <a:endParaRPr sz="1100">
              <a:latin typeface="Arial Narrow"/>
              <a:cs typeface="Arial Narrow"/>
            </a:endParaRPr>
          </a:p>
          <a:p>
            <a:pPr marL="481965" marR="93980" indent="-229235">
              <a:lnSpc>
                <a:spcPct val="109800"/>
              </a:lnSpc>
              <a:buFont typeface="Arial"/>
              <a:buChar char="•"/>
              <a:tabLst>
                <a:tab pos="481965" algn="l"/>
              </a:tabLst>
            </a:pPr>
            <a:r>
              <a:rPr dirty="0" sz="1100" spc="20">
                <a:latin typeface="Arial Narrow"/>
                <a:cs typeface="Arial Narrow"/>
              </a:rPr>
              <a:t>Dekkingsgraad: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verhouding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aantal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aantal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huishoudens.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Hoeveel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%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huishoudens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hee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krant?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volgende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gra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>
                <a:latin typeface="Arial Narrow"/>
                <a:cs typeface="Arial Narrow"/>
              </a:rPr>
              <a:t>ek.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Opvallend: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kijkt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naar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eerste</a:t>
            </a:r>
            <a:r>
              <a:rPr dirty="0" sz="1100" spc="500">
                <a:latin typeface="Times New Roman"/>
                <a:cs typeface="Times New Roman"/>
              </a:rPr>
              <a:t>  </a:t>
            </a:r>
            <a:r>
              <a:rPr dirty="0" sz="1100" spc="-325">
                <a:latin typeface="Arial Narrow"/>
                <a:cs typeface="Arial Narrow"/>
              </a:rPr>
              <a:t>jaar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1947,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dekkingsgraad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hoger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100%.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gemiddeldgenomen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zijn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in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nederlandse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huishoudens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1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trouwde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kreeg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krantenabonnement,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eenmaal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hebt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houd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hem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vaak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wel.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Grote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verbondenheid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krant.</a:t>
            </a:r>
            <a:endParaRPr sz="1100">
              <a:latin typeface="Arial Narrow"/>
              <a:cs typeface="Arial Narrow"/>
            </a:endParaRPr>
          </a:p>
          <a:p>
            <a:pPr marL="481965" marR="226695" indent="-229235">
              <a:lnSpc>
                <a:spcPct val="109800"/>
              </a:lnSpc>
              <a:buFont typeface="Arial"/>
              <a:buChar char="•"/>
              <a:tabLst>
                <a:tab pos="481965" algn="l"/>
              </a:tabLst>
            </a:pPr>
            <a:r>
              <a:rPr dirty="0" sz="1100" spc="20">
                <a:latin typeface="Arial Narrow"/>
                <a:cs typeface="Arial Narrow"/>
              </a:rPr>
              <a:t>Op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gegeven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moment: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getrouwd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bent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ouders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wonen,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scheiden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wordt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normaler,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dus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vaker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individueel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zelfstandig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wonen,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gezinnen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werden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kleiner.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Hierdoor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werd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dekkinsgraad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per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huishouden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lager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individu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nog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stabiel.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Jaar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2000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zie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verschil.</a:t>
            </a:r>
            <a:endParaRPr sz="1100">
              <a:latin typeface="Arial Narrow"/>
              <a:cs typeface="Arial Narrow"/>
            </a:endParaRPr>
          </a:p>
          <a:p>
            <a:pPr marL="481965" marR="217170" indent="-229235">
              <a:lnSpc>
                <a:spcPct val="109800"/>
              </a:lnSpc>
              <a:buFont typeface="Arial"/>
              <a:buChar char="•"/>
              <a:tabLst>
                <a:tab pos="481965" algn="l"/>
              </a:tabLst>
            </a:pPr>
            <a:r>
              <a:rPr dirty="0" sz="1100" spc="20">
                <a:latin typeface="Arial Narrow"/>
                <a:cs typeface="Arial Narrow"/>
              </a:rPr>
              <a:t>Oplage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landelijk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regionaal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gesplit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(tov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samen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1</a:t>
            </a:r>
            <a:r>
              <a:rPr dirty="0" baseline="38461" sz="975" spc="30">
                <a:latin typeface="Arial Narrow"/>
                <a:cs typeface="Arial Narrow"/>
              </a:rPr>
              <a:t>e</a:t>
            </a:r>
            <a:r>
              <a:rPr dirty="0" baseline="38461" sz="975" spc="2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gra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 spc="20">
                <a:latin typeface="Arial Narrow"/>
                <a:cs typeface="Arial Narrow"/>
              </a:rPr>
              <a:t>ek);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lange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liep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90">
                <a:latin typeface="Arial Narrow"/>
                <a:cs typeface="Arial Narrow"/>
              </a:rPr>
              <a:t>regionale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lijn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hoger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landelijke.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Pas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veranderd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rond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2005/2006.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Algemeen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dagblad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ging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regionale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opkopen,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zoals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haagse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courant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utrechts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nieuwsblad.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Regionale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nieuws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bijlage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AD.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Kranten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tels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werden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regionaal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naar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10">
                <a:latin typeface="Arial Narrow"/>
                <a:cs typeface="Arial Narrow"/>
              </a:rPr>
              <a:t>onaal.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Regionale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dalen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vanaf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jaren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80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eig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landelijk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gaat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omhoog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tot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2000.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Dus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iets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verschillends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hand: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regionale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gaan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eerder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slecht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doen: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maken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veranderingen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samenleving,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waaronder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lokale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binding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minder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wordt.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Vanaf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jaren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70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gebruikelijker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studeren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stad.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Geldt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name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regionale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steden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verschenen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(zoals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haagse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courant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utrechts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nieuwsblad),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steeds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meer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inwoners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steden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hadden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minder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lokale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binding.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Migra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grote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rol,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veel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gastarbeiders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jaren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70,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gingen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name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grote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steden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wonen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hadden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minder</a:t>
            </a:r>
            <a:endParaRPr sz="1100">
              <a:latin typeface="Arial Narrow"/>
              <a:cs typeface="Arial Narrow"/>
            </a:endParaRPr>
          </a:p>
          <a:p>
            <a:pPr marL="481965" marR="288925">
              <a:lnSpc>
                <a:spcPct val="109800"/>
              </a:lnSpc>
            </a:pPr>
            <a:r>
              <a:rPr dirty="0" sz="1100" spc="10">
                <a:latin typeface="Arial Narrow"/>
                <a:cs typeface="Arial Narrow"/>
              </a:rPr>
              <a:t>a</a:t>
            </a:r>
            <a:r>
              <a:rPr dirty="0" sz="1100" spc="500">
                <a:latin typeface="Arial Narrow"/>
                <a:cs typeface="Arial Narrow"/>
              </a:rPr>
              <a:t>昀</a:t>
            </a:r>
            <a:r>
              <a:rPr dirty="0" sz="1100" spc="155">
                <a:latin typeface="Arial Narrow"/>
                <a:cs typeface="Arial Narrow"/>
              </a:rPr>
              <a:t>케niteit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lokaal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Ook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omdat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gingen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studeren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vaker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meer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20">
                <a:latin typeface="Arial Narrow"/>
                <a:cs typeface="Arial Narrow"/>
              </a:rPr>
              <a:t>brede</a:t>
            </a:r>
            <a:r>
              <a:rPr dirty="0" sz="1100" spc="2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interesse</a:t>
            </a:r>
            <a:r>
              <a:rPr dirty="0" sz="1100" spc="1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hadden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gingen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1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interesseren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landelijke</a:t>
            </a:r>
            <a:r>
              <a:rPr dirty="0" sz="1100" spc="18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dingen.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3" name="object 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9000" y="867422"/>
            <a:ext cx="5752465" cy="891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9525" indent="-229235">
              <a:lnSpc>
                <a:spcPct val="1098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Oplage: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betaald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s-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metro,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spits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pers,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dag.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deze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gra</a:t>
            </a:r>
            <a:r>
              <a:rPr dirty="0" sz="1100" spc="170">
                <a:latin typeface="Arial Narrow"/>
                <a:cs typeface="Arial Narrow"/>
              </a:rPr>
              <a:t>昀椀</a:t>
            </a:r>
            <a:r>
              <a:rPr dirty="0" sz="1100" spc="10">
                <a:latin typeface="Arial Narrow"/>
                <a:cs typeface="Arial Narrow"/>
              </a:rPr>
              <a:t>ek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ziet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is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315">
                <a:latin typeface="Arial Narrow"/>
                <a:cs typeface="Arial Narrow"/>
              </a:rPr>
              <a:t>het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nieuwe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fenomeen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naar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kwam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Metro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eerste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naar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Nederland.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Nederlandse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dachten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toen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moeten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concurrent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markt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ze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>
                <a:latin typeface="Arial Narrow"/>
                <a:cs typeface="Arial Narrow"/>
              </a:rPr>
              <a:t>en,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340">
                <a:latin typeface="Arial Narrow"/>
                <a:cs typeface="Arial Narrow"/>
              </a:rPr>
              <a:t>zodat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Metro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weggaat.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Telegraaf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zet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spits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in,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eigendom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telegraaf.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Ontstond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ba</a:t>
            </a:r>
            <a:r>
              <a:rPr dirty="0" sz="1100" spc="425">
                <a:latin typeface="Arial Narrow"/>
                <a:cs typeface="Arial Narrow"/>
              </a:rPr>
              <a:t>琀琀</a:t>
            </a:r>
            <a:r>
              <a:rPr dirty="0" sz="1100" spc="20">
                <a:latin typeface="Arial Narrow"/>
                <a:cs typeface="Arial Narrow"/>
              </a:rPr>
              <a:t>le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adverteerders.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Adverten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epagina’s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weinig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geld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verkopen,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zodat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adverteerders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spits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kregen.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53670">
              <a:lnSpc>
                <a:spcPct val="109800"/>
              </a:lnSpc>
            </a:pPr>
            <a:r>
              <a:rPr dirty="0" sz="1100" spc="190">
                <a:latin typeface="Arial Narrow"/>
                <a:cs typeface="Arial Narrow"/>
              </a:rPr>
              <a:t>***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Dachten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beginnen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dag.</a:t>
            </a:r>
            <a:r>
              <a:rPr dirty="0" sz="1100" spc="3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pers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ouwehand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55">
                <a:latin typeface="Arial Narrow"/>
                <a:cs typeface="Arial Narrow"/>
              </a:rPr>
              <a:t>krant.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4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gingen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vechten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adverteerders,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ads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onder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prijs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verkopen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waardoor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0">
                <a:latin typeface="Arial Narrow"/>
                <a:cs typeface="Arial Narrow"/>
              </a:rPr>
              <a:t>jd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verlies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leden.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vielen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om,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metro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hee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langst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volgehouden.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Tot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2020.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05410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Individuele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opvalt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grooste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meest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verliezen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(telegraaf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ad).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Telegraaf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inmiddels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hel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oplage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kwijt,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gehalveerd.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Andere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doen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rela</a:t>
            </a:r>
            <a:r>
              <a:rPr dirty="0" sz="1100" spc="-50">
                <a:latin typeface="Arial Narrow"/>
                <a:cs typeface="Arial Narrow"/>
              </a:rPr>
              <a:t>琀</a:t>
            </a:r>
            <a:r>
              <a:rPr dirty="0" sz="1100" spc="235">
                <a:latin typeface="Arial Narrow"/>
                <a:cs typeface="Arial Narrow"/>
              </a:rPr>
              <a:t>椀</a:t>
            </a:r>
            <a:r>
              <a:rPr dirty="0" sz="1100" spc="55">
                <a:latin typeface="Arial Narrow"/>
                <a:cs typeface="Arial Narrow"/>
              </a:rPr>
              <a:t>ef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iets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beter,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zoals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nrc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volkskrant.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Kleinste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zijn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stabielst,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trouwe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lezersbasis,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hee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maken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doelgroep.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Volkskrant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nrc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hogeropgeleiden.</a:t>
            </a:r>
            <a:r>
              <a:rPr dirty="0" sz="1100" spc="28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Groep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neiging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hee</a:t>
            </a:r>
            <a:r>
              <a:rPr dirty="0" sz="1100" spc="385">
                <a:latin typeface="Arial Narrow"/>
                <a:cs typeface="Arial Narrow"/>
              </a:rPr>
              <a:t>昀琀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wil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lezen.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728980">
              <a:lnSpc>
                <a:spcPct val="109800"/>
              </a:lnSpc>
              <a:spcBef>
                <a:spcPts val="5"/>
              </a:spcBef>
            </a:pPr>
            <a:r>
              <a:rPr dirty="0" sz="1100" spc="20">
                <a:latin typeface="Arial Narrow"/>
                <a:cs typeface="Arial Narrow"/>
              </a:rPr>
              <a:t>Regionale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dagbladen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uitgesplitst: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zelfde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verhaal,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lijnen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rap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omlaag.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Limburger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was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groot,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vergelijkbaar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nrc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handelsblad.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136525">
              <a:lnSpc>
                <a:spcPct val="109800"/>
              </a:lnSpc>
            </a:pPr>
            <a:r>
              <a:rPr dirty="0" sz="1100" spc="50">
                <a:latin typeface="Arial Narrow"/>
                <a:cs typeface="Arial Narrow"/>
              </a:rPr>
              <a:t>Opinieweekbladen: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elsevier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deed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lange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goed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95">
                <a:latin typeface="Arial Narrow"/>
                <a:cs typeface="Arial Narrow"/>
              </a:rPr>
              <a:t>tot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2008.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Vrij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nederland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zakt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weg.</a:t>
            </a:r>
            <a:r>
              <a:rPr dirty="0" sz="1100" spc="500">
                <a:latin typeface="Times New Roman"/>
                <a:cs typeface="Times New Roman"/>
              </a:rPr>
              <a:t>  </a:t>
            </a:r>
            <a:r>
              <a:rPr dirty="0" sz="1100" spc="-280">
                <a:latin typeface="Arial Narrow"/>
                <a:cs typeface="Arial Narrow"/>
              </a:rPr>
              <a:t>Alleen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Groene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nog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goed.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90170">
              <a:lnSpc>
                <a:spcPct val="109800"/>
              </a:lnSpc>
            </a:pPr>
            <a:r>
              <a:rPr dirty="0" sz="1100" spc="55">
                <a:latin typeface="Arial Narrow"/>
                <a:cs typeface="Arial Narrow"/>
              </a:rPr>
              <a:t>Werken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freelancers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trend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ek.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Bij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kranten,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omroepen,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jdschri</a:t>
            </a:r>
            <a:r>
              <a:rPr dirty="0" sz="1100" spc="380">
                <a:latin typeface="Arial Narrow"/>
                <a:cs typeface="Arial Narrow"/>
              </a:rPr>
              <a:t>昀琀</a:t>
            </a:r>
            <a:r>
              <a:rPr dirty="0" sz="1100" spc="-25">
                <a:latin typeface="Arial Narrow"/>
                <a:cs typeface="Arial Narrow"/>
              </a:rPr>
              <a:t>en.</a:t>
            </a:r>
            <a:r>
              <a:rPr dirty="0" sz="1100" spc="500">
                <a:latin typeface="Times New Roman"/>
                <a:cs typeface="Times New Roman"/>
              </a:rPr>
              <a:t>  </a:t>
            </a:r>
            <a:r>
              <a:rPr dirty="0" sz="1100" spc="-480">
                <a:latin typeface="Arial Narrow"/>
                <a:cs typeface="Arial Narrow"/>
              </a:rPr>
              <a:t>Steeds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minder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vaste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dienst.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Arial Narrow"/>
                <a:cs typeface="Arial Narrow"/>
              </a:rPr>
              <a:t>Oorzaken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60">
                <a:latin typeface="Arial Narrow"/>
                <a:cs typeface="Arial Narrow"/>
              </a:rPr>
              <a:t>Internet,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vaak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aangewezen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enige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oorzaak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geval.</a:t>
            </a:r>
            <a:endParaRPr sz="1100">
              <a:latin typeface="Arial Narrow"/>
              <a:cs typeface="Arial Narrow"/>
            </a:endParaRPr>
          </a:p>
          <a:p>
            <a:pPr marL="469265" marR="5080" indent="-228600">
              <a:lnSpc>
                <a:spcPct val="109800"/>
              </a:lnSpc>
              <a:buChar char="-"/>
              <a:tabLst>
                <a:tab pos="469265" algn="l"/>
              </a:tabLst>
            </a:pPr>
            <a:r>
              <a:rPr dirty="0" sz="1100" spc="60">
                <a:latin typeface="Arial Narrow"/>
                <a:cs typeface="Arial Narrow"/>
              </a:rPr>
              <a:t>Mediaconsump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</a:t>
            </a:r>
            <a:r>
              <a:rPr dirty="0" sz="1100" spc="240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constant,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95">
                <a:latin typeface="Arial Narrow"/>
                <a:cs typeface="Arial Narrow"/>
              </a:rPr>
              <a:t>tot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ontstaan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smartphone,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325">
                <a:latin typeface="Arial Narrow"/>
                <a:cs typeface="Arial Narrow"/>
              </a:rPr>
              <a:t>want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kun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gebruiken.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Voor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smartphone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vast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aantal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uren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media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besteed.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Wel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verschuivingen: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radio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lezen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minder,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tv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meer.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Tegenwoordig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verschijnen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sochtends,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meestal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was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savonds.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Mensen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lezen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krant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1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jdens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ontbijt,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savonds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TV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kijken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(concurrent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krant).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55">
                <a:latin typeface="Arial Narrow"/>
                <a:cs typeface="Arial Narrow"/>
              </a:rPr>
              <a:t>Immigra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30">
                <a:latin typeface="Arial Narrow"/>
                <a:cs typeface="Arial Narrow"/>
              </a:rPr>
              <a:t>e: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migranten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naar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NL,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hebben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minder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belangstelling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NL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kranten.</a:t>
            </a:r>
            <a:endParaRPr sz="1100">
              <a:latin typeface="Arial Narrow"/>
              <a:cs typeface="Arial Narrow"/>
            </a:endParaRPr>
          </a:p>
          <a:p>
            <a:pPr marL="469900" marR="110489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Bezorging: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bo</a:t>
            </a:r>
            <a:r>
              <a:rPr dirty="0" sz="1100" spc="290">
                <a:latin typeface="Arial Narrow"/>
                <a:cs typeface="Arial Narrow"/>
              </a:rPr>
              <a:t>琀琀</a:t>
            </a:r>
            <a:r>
              <a:rPr dirty="0" sz="1100" spc="20">
                <a:latin typeface="Arial Narrow"/>
                <a:cs typeface="Arial Narrow"/>
              </a:rPr>
              <a:t>leneck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ingewikkeld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kostbaar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proces.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75">
                <a:latin typeface="Arial Narrow"/>
                <a:cs typeface="Arial Narrow"/>
              </a:rPr>
              <a:t>Alle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papier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over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hele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land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verspreid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worden.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Las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bezorgers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komen.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55">
                <a:latin typeface="Arial Narrow"/>
                <a:cs typeface="Arial Narrow"/>
              </a:rPr>
              <a:t>Adverten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inkomsten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lopen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terug,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minder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willen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staan</a:t>
            </a: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1100" spc="55">
                <a:latin typeface="Arial Narrow"/>
                <a:cs typeface="Arial Narrow"/>
              </a:rPr>
              <a:t>Maatregelen: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3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niveaus</a:t>
            </a:r>
            <a:endParaRPr sz="1100">
              <a:latin typeface="Arial Narrow"/>
              <a:cs typeface="Arial Narrow"/>
            </a:endParaRPr>
          </a:p>
          <a:p>
            <a:pPr marL="241300">
              <a:lnSpc>
                <a:spcPct val="100000"/>
              </a:lnSpc>
              <a:spcBef>
                <a:spcPts val="930"/>
              </a:spcBef>
            </a:pPr>
            <a:r>
              <a:rPr dirty="0" sz="1100" spc="40">
                <a:latin typeface="Arial Narrow"/>
                <a:cs typeface="Arial Narrow"/>
              </a:rPr>
              <a:t>1.</a:t>
            </a:r>
            <a:r>
              <a:rPr dirty="0" sz="1100" spc="225">
                <a:latin typeface="Times New Roman"/>
                <a:cs typeface="Times New Roman"/>
              </a:rPr>
              <a:t>  </a:t>
            </a:r>
            <a:r>
              <a:rPr dirty="0" sz="1100" spc="30">
                <a:latin typeface="Arial Narrow"/>
                <a:cs typeface="Arial Narrow"/>
              </a:rPr>
              <a:t>Strategisch,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bedrijfseconomisch-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hoe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zorg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ervoor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bedrijf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gezond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is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geld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verdiend?</a:t>
            </a:r>
            <a:endParaRPr sz="1100">
              <a:latin typeface="Arial Narrow"/>
              <a:cs typeface="Arial Narrow"/>
            </a:endParaRPr>
          </a:p>
          <a:p>
            <a:pPr marL="469900">
              <a:lnSpc>
                <a:spcPct val="100000"/>
              </a:lnSpc>
              <a:spcBef>
                <a:spcPts val="130"/>
              </a:spcBef>
            </a:pPr>
            <a:r>
              <a:rPr dirty="0" sz="1100" spc="10">
                <a:latin typeface="Arial Narrow"/>
                <a:cs typeface="Arial Narrow"/>
              </a:rPr>
              <a:t>&gt;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klanten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opkopen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fuseren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kosten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delen.</a:t>
            </a:r>
            <a:endParaRPr sz="11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17600" y="867422"/>
            <a:ext cx="5502275" cy="2051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178435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latin typeface="Arial Narrow"/>
                <a:cs typeface="Arial Narrow"/>
              </a:rPr>
              <a:t>Persconcentra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e: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tels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handen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weinig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kranten.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</a:t>
            </a:r>
            <a:r>
              <a:rPr dirty="0" sz="1100" spc="415">
                <a:latin typeface="Arial Narrow"/>
                <a:cs typeface="Arial Narrow"/>
              </a:rPr>
              <a:t>琀琀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 spc="-100">
                <a:latin typeface="Arial Narrow"/>
                <a:cs typeface="Arial Narrow"/>
              </a:rPr>
              <a:t>nadelen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aan,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lees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-20">
                <a:latin typeface="Arial Narrow"/>
                <a:cs typeface="Arial Narrow"/>
              </a:rPr>
              <a:t>kels.</a:t>
            </a:r>
            <a:endParaRPr sz="1100">
              <a:latin typeface="Arial Narrow"/>
              <a:cs typeface="Arial Narrow"/>
            </a:endParaRPr>
          </a:p>
          <a:p>
            <a:pPr marL="241300" marR="560705" indent="-228600">
              <a:lnSpc>
                <a:spcPct val="109800"/>
              </a:lnSpc>
              <a:buAutoNum type="arabicPeriod" startAt="2"/>
              <a:tabLst>
                <a:tab pos="241300" algn="l"/>
              </a:tabLst>
            </a:pPr>
            <a:r>
              <a:rPr dirty="0" sz="1100" spc="10">
                <a:latin typeface="Arial Narrow"/>
                <a:cs typeface="Arial Narrow"/>
              </a:rPr>
              <a:t>Opera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0">
                <a:latin typeface="Arial Narrow"/>
                <a:cs typeface="Arial Narrow"/>
              </a:rPr>
              <a:t>oneel: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hebben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maken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bedrijfsvoering.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Besparen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bedrijfsvoering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=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bijvoorbeeld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redac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ontslaan.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Goedkoper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papier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inkopen.</a:t>
            </a:r>
            <a:endParaRPr sz="1100">
              <a:latin typeface="Arial Narrow"/>
              <a:cs typeface="Arial Narrow"/>
            </a:endParaRPr>
          </a:p>
          <a:p>
            <a:pPr marL="241300" marR="5080" indent="-228600">
              <a:lnSpc>
                <a:spcPct val="109800"/>
              </a:lnSpc>
              <a:buAutoNum type="arabicPeriod" startAt="2"/>
              <a:tabLst>
                <a:tab pos="241300" algn="l"/>
              </a:tabLst>
            </a:pPr>
            <a:r>
              <a:rPr dirty="0" sz="1100" spc="55">
                <a:latin typeface="Arial Narrow"/>
                <a:cs typeface="Arial Narrow"/>
              </a:rPr>
              <a:t>Productvernieuwing: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krant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aantrekkelijk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houden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voor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lezers.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Formaat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bijvoorbeeld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aangepast,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vanaf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2003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agrarisch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dagblad.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Uitgevers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wilden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vaak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klein,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tabloid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formaat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genoemd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naam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verwees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naar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tabloid/roddelkranten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hadden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hele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slechte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reputa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Laatste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overstapte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was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telegraaf.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Nieuwe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abbonnementsvormen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is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390">
                <a:latin typeface="Arial Narrow"/>
                <a:cs typeface="Arial Narrow"/>
              </a:rPr>
              <a:t>ook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verandering,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uitgevers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kwamen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erachter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doordeweeks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0">
                <a:latin typeface="Arial Narrow"/>
                <a:cs typeface="Arial Narrow"/>
              </a:rPr>
              <a:t>jd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hebben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&gt;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70">
                <a:latin typeface="Arial Narrow"/>
                <a:cs typeface="Arial Narrow"/>
              </a:rPr>
              <a:t>昀氀</a:t>
            </a:r>
            <a:r>
              <a:rPr dirty="0" sz="1100" spc="10">
                <a:latin typeface="Arial Narrow"/>
                <a:cs typeface="Arial Narrow"/>
              </a:rPr>
              <a:t>exibele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krant,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alleen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zaterdag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combina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online.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Digitale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edi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es,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online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krant,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belangrijke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verandering.</a:t>
            </a:r>
            <a:endParaRPr sz="1100">
              <a:latin typeface="Arial Narrow"/>
              <a:cs typeface="Arial Narro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89000" y="3566173"/>
            <a:ext cx="5763895" cy="564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6545">
              <a:lnSpc>
                <a:spcPct val="109800"/>
              </a:lnSpc>
              <a:spcBef>
                <a:spcPts val="100"/>
              </a:spcBef>
            </a:pPr>
            <a:r>
              <a:rPr dirty="0" sz="1100" spc="-25">
                <a:latin typeface="Arial Narrow"/>
                <a:cs typeface="Arial Narrow"/>
              </a:rPr>
              <a:t>NRC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next=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experiment,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gericht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jongeren,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meer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beeld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kleur.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Aanvankelijk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groot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succes,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vanaf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2016.</a:t>
            </a:r>
            <a:r>
              <a:rPr dirty="0" sz="1100" spc="1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Krant</a:t>
            </a:r>
            <a:r>
              <a:rPr dirty="0" sz="1100" spc="19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verdwenen.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-90" b="1">
                <a:solidFill>
                  <a:srgbClr val="4471C4"/>
                </a:solidFill>
                <a:latin typeface="Arial"/>
                <a:cs typeface="Arial"/>
              </a:rPr>
              <a:t>Lecture</a:t>
            </a:r>
            <a:r>
              <a:rPr dirty="0" sz="1100" spc="-2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55" b="1">
                <a:solidFill>
                  <a:srgbClr val="4471C4"/>
                </a:solidFill>
                <a:latin typeface="Arial"/>
                <a:cs typeface="Arial"/>
              </a:rPr>
              <a:t>3-</a:t>
            </a:r>
            <a:r>
              <a:rPr dirty="0" sz="1100" spc="-15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85" b="1">
                <a:solidFill>
                  <a:srgbClr val="4471C4"/>
                </a:solidFill>
                <a:latin typeface="Arial"/>
                <a:cs typeface="Arial"/>
              </a:rPr>
              <a:t>de</a:t>
            </a:r>
            <a:r>
              <a:rPr dirty="0" sz="1100" spc="-20">
                <a:solidFill>
                  <a:srgbClr val="4471C4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4471C4"/>
                </a:solidFill>
                <a:latin typeface="Arial"/>
                <a:cs typeface="Arial"/>
              </a:rPr>
              <a:t>omroep</a:t>
            </a:r>
            <a:endParaRPr sz="1100">
              <a:latin typeface="Arial"/>
              <a:cs typeface="Arial"/>
            </a:endParaRPr>
          </a:p>
          <a:p>
            <a:pPr marL="12700" marR="12065">
              <a:lnSpc>
                <a:spcPct val="109800"/>
              </a:lnSpc>
              <a:spcBef>
                <a:spcPts val="800"/>
              </a:spcBef>
            </a:pPr>
            <a:r>
              <a:rPr dirty="0" sz="1100" spc="-100" b="1">
                <a:latin typeface="Arial"/>
                <a:cs typeface="Arial"/>
              </a:rPr>
              <a:t>Ongehoord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-70" b="1">
                <a:latin typeface="Arial"/>
                <a:cs typeface="Arial"/>
              </a:rPr>
              <a:t>Nederland,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onderdeel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publieke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omroep-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veel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gedoe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veroorzaakt.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Zijn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het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mee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eens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rapportages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moeten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inleveren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waarin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uitleggen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doen.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NPO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wil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zich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Arial Narrow"/>
                <a:cs typeface="Arial Narrow"/>
              </a:rPr>
              <a:t>aan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204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journalis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eke</a:t>
            </a:r>
            <a:r>
              <a:rPr dirty="0" sz="1100" spc="2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code</a:t>
            </a:r>
            <a:r>
              <a:rPr dirty="0" sz="1100" spc="2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houden.</a:t>
            </a:r>
            <a:endParaRPr sz="1100">
              <a:latin typeface="Arial Narrow"/>
              <a:cs typeface="Arial Narrow"/>
            </a:endParaRPr>
          </a:p>
          <a:p>
            <a:pPr marL="469900" marR="27940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Heel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veel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klachten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tegen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uitzending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racisme,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komen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ombudsman.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Hij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concludeerde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de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uitzending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code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had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geschonden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verkeerde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informa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30">
                <a:latin typeface="Arial Narrow"/>
                <a:cs typeface="Arial Narrow"/>
              </a:rPr>
              <a:t>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was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verspreid.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Andere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uitzendingen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ook.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Boete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opgelegd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NPO.</a:t>
            </a:r>
            <a:endParaRPr sz="1100">
              <a:latin typeface="Arial Narrow"/>
              <a:cs typeface="Arial Narrow"/>
            </a:endParaRPr>
          </a:p>
          <a:p>
            <a:pPr algn="just" marL="469900" marR="48831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NPO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wil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ongehoord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Nederland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eruit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gaat.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Omroepen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mogen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zelf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programma’s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</a:t>
            </a:r>
            <a:r>
              <a:rPr dirty="0" sz="1100" spc="170">
                <a:latin typeface="Arial Narrow"/>
                <a:cs typeface="Arial Narrow"/>
              </a:rPr>
              <a:t>昀氀</a:t>
            </a:r>
            <a:r>
              <a:rPr dirty="0" sz="1100" spc="45">
                <a:latin typeface="Arial Narrow"/>
                <a:cs typeface="Arial Narrow"/>
              </a:rPr>
              <a:t>everingen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maken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NPO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mag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bepalen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wanneer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hoe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het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wordt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0">
                <a:latin typeface="Arial Narrow"/>
                <a:cs typeface="Arial Narrow"/>
              </a:rPr>
              <a:t>uitgezonden.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Minister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moet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ongehoord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NL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eruit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gooien.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Verschillende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jen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erbij.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50">
                <a:latin typeface="Arial Narrow"/>
                <a:cs typeface="Arial Narrow"/>
              </a:rPr>
              <a:t>Verantwoordelijke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actoren: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NPO,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ombudsman,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commissariaat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media,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ministerie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OCW,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rechter.</a:t>
            </a: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85">
                <a:latin typeface="Arial Narrow"/>
                <a:cs typeface="Arial Narrow"/>
              </a:rPr>
              <a:t>**zelf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uitzoeken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welke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taken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zij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Arial Narrow"/>
                <a:cs typeface="Arial Narrow"/>
              </a:rPr>
              <a:t>hebben**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5080">
              <a:lnSpc>
                <a:spcPct val="109800"/>
              </a:lnSpc>
            </a:pPr>
            <a:r>
              <a:rPr dirty="0" sz="1100" spc="55">
                <a:latin typeface="Arial Narrow"/>
                <a:cs typeface="Arial Narrow"/>
              </a:rPr>
              <a:t>Ongehoord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is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begonnen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factchecker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rubriek,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zijn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trainingen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redacteuren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gaan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geven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zodat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beter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kunnen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checken.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Dus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verschillende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maatregelen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waarmee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ze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willen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voorkomen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uitgezet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worden.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Nu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NPO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elke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laten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zien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wat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doen,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rechtszaak.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Uiterlijke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termijn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zes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maanden,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december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komt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beslissing.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Verkiezingen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hebben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invloed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erop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voor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minister?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100">
              <a:latin typeface="Arial Narrow"/>
              <a:cs typeface="Arial Narrow"/>
            </a:endParaRPr>
          </a:p>
          <a:p>
            <a:pPr marL="12700" marR="35560">
              <a:lnSpc>
                <a:spcPct val="109800"/>
              </a:lnSpc>
            </a:pPr>
            <a:r>
              <a:rPr dirty="0" sz="1100" spc="65">
                <a:latin typeface="Arial Narrow"/>
                <a:cs typeface="Arial Narrow"/>
              </a:rPr>
              <a:t>Waarom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wordt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zo’n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omroep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toegelaten?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oprichters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is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Arnold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..,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vroeger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oorlogsjournalist.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Toegelaten,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erbij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gezegd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onwaarheden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mogen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verspreiden.</a:t>
            </a:r>
            <a:endParaRPr sz="1100">
              <a:latin typeface="Arial Narrow"/>
              <a:cs typeface="Arial Narrow"/>
            </a:endParaRPr>
          </a:p>
        </p:txBody>
      </p:sp>
      <p:pic>
        <p:nvPicPr>
          <p:cNvPr id="4" name="object 4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5154" y="10137264"/>
            <a:ext cx="3810000" cy="36423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Gedownload</a:t>
            </a:r>
            <a:r>
              <a:rPr dirty="0" spc="-30"/>
              <a:t> </a:t>
            </a:r>
            <a:r>
              <a:rPr dirty="0"/>
              <a:t>door</a:t>
            </a:r>
            <a:r>
              <a:rPr dirty="0" spc="-25"/>
              <a:t> </a:t>
            </a:r>
            <a:r>
              <a:rPr dirty="0"/>
              <a:t>Jort</a:t>
            </a:r>
            <a:r>
              <a:rPr dirty="0" spc="-25"/>
              <a:t> </a:t>
            </a:r>
            <a:r>
              <a:rPr dirty="0"/>
              <a:t>Siemes</a:t>
            </a:r>
            <a:r>
              <a:rPr dirty="0" spc="-25"/>
              <a:t> </a:t>
            </a:r>
            <a:r>
              <a:rPr dirty="0" spc="-10"/>
              <a:t>(mr.jsiemes@gmail.com)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9000" y="867422"/>
            <a:ext cx="5764530" cy="873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280035">
              <a:lnSpc>
                <a:spcPct val="109800"/>
              </a:lnSpc>
              <a:spcBef>
                <a:spcPts val="100"/>
              </a:spcBef>
            </a:pPr>
            <a:r>
              <a:rPr dirty="0" sz="1100" spc="20">
                <a:latin typeface="Arial Narrow"/>
                <a:cs typeface="Arial Narrow"/>
              </a:rPr>
              <a:t>Verzuiling: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geschiedenis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nederlandse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omroep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maken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verzuiling.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Katholiek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(kvp,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katholieke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school,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kro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volkskrant),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protestant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(ar/chu,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trouw,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ncrv,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christelijke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school),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socialis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30">
                <a:latin typeface="Arial Narrow"/>
                <a:cs typeface="Arial Narrow"/>
              </a:rPr>
              <a:t>sch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300">
                <a:latin typeface="Arial Narrow"/>
                <a:cs typeface="Arial Narrow"/>
              </a:rPr>
              <a:t>(sdap,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openbare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school,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vara,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parool/vrije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volk),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liberaal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(vvd,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openbare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school,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avro,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telegraaf/nrc).</a:t>
            </a:r>
            <a:endParaRPr sz="1100">
              <a:latin typeface="Arial Narrow"/>
              <a:cs typeface="Arial Narrow"/>
            </a:endParaRPr>
          </a:p>
          <a:p>
            <a:pPr marL="469900" marR="5080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 spc="20">
                <a:latin typeface="Arial Narrow"/>
                <a:cs typeface="Arial Narrow"/>
              </a:rPr>
              <a:t>Allemaal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eigen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omroep,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ontstaan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radio.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Radio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werkt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frequen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20">
                <a:latin typeface="Arial Narrow"/>
                <a:cs typeface="Arial Narrow"/>
              </a:rPr>
              <a:t>es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10">
                <a:latin typeface="Arial Narrow"/>
                <a:cs typeface="Arial Narrow"/>
              </a:rPr>
              <a:t>moet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regelen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want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doet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zelfde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frequen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zi</a:t>
            </a:r>
            <a:r>
              <a:rPr dirty="0" sz="1100" spc="420">
                <a:latin typeface="Arial Narrow"/>
                <a:cs typeface="Arial Narrow"/>
              </a:rPr>
              <a:t>琀琀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gaat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dat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storen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gereguleerd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overheid.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Licen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omroepen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gegeven.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Font typeface="Arial Narrow"/>
              <a:buChar char="-"/>
              <a:tabLst>
                <a:tab pos="469265" algn="l"/>
              </a:tabLst>
            </a:pPr>
            <a:r>
              <a:rPr dirty="0" sz="1100" spc="-85" b="1">
                <a:latin typeface="Arial"/>
                <a:cs typeface="Arial"/>
              </a:rPr>
              <a:t>Spreekbuismodel</a:t>
            </a:r>
            <a:r>
              <a:rPr dirty="0" sz="1100" spc="-85">
                <a:latin typeface="Arial Narrow"/>
                <a:cs typeface="Arial Narrow"/>
              </a:rPr>
              <a:t>: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elke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zuil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een</a:t>
            </a:r>
            <a:r>
              <a:rPr dirty="0" sz="1100" spc="7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eigen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parogie.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55">
                <a:latin typeface="Arial Narrow"/>
                <a:cs typeface="Arial Narrow"/>
              </a:rPr>
              <a:t>mensen</a:t>
            </a:r>
            <a:r>
              <a:rPr dirty="0" sz="1100" spc="8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zuil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luisterden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naar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eigen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omroep.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algn="just" marL="12700">
              <a:lnSpc>
                <a:spcPct val="100000"/>
              </a:lnSpc>
            </a:pPr>
            <a:r>
              <a:rPr dirty="0" sz="1100" spc="-90" b="1">
                <a:latin typeface="Arial"/>
                <a:cs typeface="Arial"/>
              </a:rPr>
              <a:t>Abraham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Arial"/>
                <a:cs typeface="Arial"/>
              </a:rPr>
              <a:t>kuyper</a:t>
            </a:r>
            <a:endParaRPr sz="11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55">
                <a:latin typeface="Arial Narrow"/>
                <a:cs typeface="Arial Narrow"/>
              </a:rPr>
              <a:t>gereformeerd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predikant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45">
                <a:latin typeface="Arial Narrow"/>
                <a:cs typeface="Arial Narrow"/>
              </a:rPr>
              <a:t>grondlegger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VU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uni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60">
                <a:latin typeface="Arial Narrow"/>
                <a:cs typeface="Arial Narrow"/>
              </a:rPr>
              <a:t>oprichter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ARP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jleider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(poli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eke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par</a:t>
            </a:r>
            <a:r>
              <a:rPr dirty="0" sz="1100" spc="240">
                <a:latin typeface="Arial Narrow"/>
                <a:cs typeface="Arial Narrow"/>
              </a:rPr>
              <a:t>琀椀</a:t>
            </a:r>
            <a:r>
              <a:rPr dirty="0" sz="1100" spc="-25">
                <a:latin typeface="Arial Narrow"/>
                <a:cs typeface="Arial Narrow"/>
              </a:rPr>
              <a:t>j)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60">
                <a:latin typeface="Arial Narrow"/>
                <a:cs typeface="Arial Narrow"/>
              </a:rPr>
              <a:t>oprichter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standaard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hoofdredacteur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(voorloper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trouw)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50">
                <a:latin typeface="Arial Narrow"/>
                <a:cs typeface="Arial Narrow"/>
              </a:rPr>
              <a:t>minister-</a:t>
            </a:r>
            <a:r>
              <a:rPr dirty="0" sz="1100" spc="45">
                <a:latin typeface="Arial Narrow"/>
                <a:cs typeface="Arial Narrow"/>
              </a:rPr>
              <a:t>president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130"/>
              </a:spcBef>
              <a:buChar char="-"/>
              <a:tabLst>
                <a:tab pos="469265" algn="l"/>
              </a:tabLst>
            </a:pPr>
            <a:r>
              <a:rPr dirty="0" sz="1100" spc="55">
                <a:latin typeface="Arial Narrow"/>
                <a:cs typeface="Arial Narrow"/>
              </a:rPr>
              <a:t>deed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dit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20">
                <a:latin typeface="Arial Narrow"/>
                <a:cs typeface="Arial Narrow"/>
              </a:rPr>
              <a:t>allemaal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tegelijker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40">
                <a:latin typeface="Arial Narrow"/>
                <a:cs typeface="Arial Narrow"/>
              </a:rPr>
              <a:t>jd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60">
                <a:latin typeface="Arial Narrow"/>
                <a:cs typeface="Arial Narrow"/>
              </a:rPr>
              <a:t>media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volgzaam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poli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eke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par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55">
                <a:latin typeface="Arial Narrow"/>
                <a:cs typeface="Arial Narrow"/>
              </a:rPr>
              <a:t>jen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etc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eigen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zuil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hoorden.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Narrow"/>
                <a:cs typeface="Arial Narrow"/>
              </a:rPr>
              <a:t>Jaren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20: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vijf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omroepverenigingen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=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vpro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(protestant),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avro,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kro,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ncrv(protestant),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vara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(socialist)</a:t>
            </a:r>
            <a:endParaRPr sz="1100">
              <a:latin typeface="Arial Narrow"/>
              <a:cs typeface="Arial Narrow"/>
            </a:endParaRPr>
          </a:p>
          <a:p>
            <a:pPr marL="469265" indent="-227965">
              <a:lnSpc>
                <a:spcPct val="100000"/>
              </a:lnSpc>
              <a:spcBef>
                <a:spcPts val="930"/>
              </a:spcBef>
              <a:buChar char="-"/>
              <a:tabLst>
                <a:tab pos="469265" algn="l"/>
              </a:tabLst>
            </a:pPr>
            <a:r>
              <a:rPr dirty="0" sz="1100" spc="60">
                <a:latin typeface="Arial Narrow"/>
                <a:cs typeface="Arial Narrow"/>
              </a:rPr>
              <a:t>hebben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lange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belangrijke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rol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gespeeld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publieke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bestel,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ging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komst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televisie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50">
                <a:latin typeface="Arial Narrow"/>
                <a:cs typeface="Arial Narrow"/>
              </a:rPr>
              <a:t>1951: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start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TV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in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nederland,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zelfde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omroepen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zelfde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strategie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bij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radio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(zuilen).</a:t>
            </a:r>
            <a:endParaRPr sz="1100">
              <a:latin typeface="Arial Narrow"/>
              <a:cs typeface="Arial Narrow"/>
            </a:endParaRPr>
          </a:p>
          <a:p>
            <a:pPr marL="469900" marR="337185" indent="-228600">
              <a:lnSpc>
                <a:spcPct val="109800"/>
              </a:lnSpc>
              <a:spcBef>
                <a:spcPts val="805"/>
              </a:spcBef>
              <a:buChar char="-"/>
              <a:tabLst>
                <a:tab pos="469900" algn="l"/>
              </a:tabLst>
            </a:pPr>
            <a:r>
              <a:rPr dirty="0" sz="1100" spc="50">
                <a:latin typeface="Arial Narrow"/>
                <a:cs typeface="Arial Narrow"/>
              </a:rPr>
              <a:t>Algemene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uitzendingen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NTS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(nieuws,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gemaakt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door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omroepen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anp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algemeen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nederlands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35">
                <a:latin typeface="Arial Narrow"/>
                <a:cs typeface="Arial Narrow"/>
              </a:rPr>
              <a:t>persbureau).</a:t>
            </a:r>
            <a:endParaRPr sz="1100">
              <a:latin typeface="Arial Narrow"/>
              <a:cs typeface="Arial Narrow"/>
            </a:endParaRPr>
          </a:p>
          <a:p>
            <a:pPr marL="469900" marR="12700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Uitzendingen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13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belang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waren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zoals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koningshuis.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NTS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voorloper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van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nos.</a:t>
            </a:r>
            <a:r>
              <a:rPr dirty="0" sz="1100" spc="13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Maar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geen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nieuwsuitzendingen,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nts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maakte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uitzending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zoals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we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kennen.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Verzorgde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vooral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technische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faciliteiten,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leverde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30">
                <a:latin typeface="Arial Narrow"/>
                <a:cs typeface="Arial Narrow"/>
              </a:rPr>
              <a:t>aan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omroepen.</a:t>
            </a:r>
            <a:endParaRPr sz="1100">
              <a:latin typeface="Arial Narrow"/>
              <a:cs typeface="Arial Narrow"/>
            </a:endParaRPr>
          </a:p>
          <a:p>
            <a:pPr marL="469900" marR="16700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Des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jds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las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0">
                <a:latin typeface="Arial Narrow"/>
                <a:cs typeface="Arial Narrow"/>
              </a:rPr>
              <a:t>om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opnames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maken.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Kon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wel,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grote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apparatuur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voor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 spc="-400">
                <a:latin typeface="Arial Narrow"/>
                <a:cs typeface="Arial Narrow"/>
              </a:rPr>
              <a:t>nodig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dus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dat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was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prak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>
                <a:latin typeface="Arial Narrow"/>
                <a:cs typeface="Arial Narrow"/>
              </a:rPr>
              <a:t>sch.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Begin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jaren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daarom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live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tv,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meestal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amusement,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heel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vaak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dingen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die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bestonden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zoals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concerten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interviews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Arial Narrow"/>
                <a:cs typeface="Arial Narrow"/>
              </a:rPr>
              <a:t>met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45">
                <a:latin typeface="Arial Narrow"/>
                <a:cs typeface="Arial Narrow"/>
              </a:rPr>
              <a:t>mensen</a:t>
            </a:r>
            <a:r>
              <a:rPr dirty="0" sz="1100" spc="4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uit</a:t>
            </a:r>
            <a:r>
              <a:rPr dirty="0" sz="1100" spc="7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eigen</a:t>
            </a:r>
            <a:r>
              <a:rPr dirty="0" sz="1100" spc="9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zuil.</a:t>
            </a: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Font typeface="Arial Narrow"/>
              <a:buChar char="-"/>
            </a:pPr>
            <a:endParaRPr sz="11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dirty="0" sz="1100" spc="10">
                <a:latin typeface="Arial Narrow"/>
                <a:cs typeface="Arial Narrow"/>
              </a:rPr>
              <a:t>Na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verloop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65">
                <a:latin typeface="Arial Narrow"/>
                <a:cs typeface="Arial Narrow"/>
              </a:rPr>
              <a:t>jd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niet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alleen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publieke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ook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commerciele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tv: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1989.</a:t>
            </a:r>
            <a:endParaRPr sz="1100">
              <a:latin typeface="Arial Narrow"/>
              <a:cs typeface="Arial Narrow"/>
            </a:endParaRPr>
          </a:p>
          <a:p>
            <a:pPr marL="469900" marR="121285" indent="-228600">
              <a:lnSpc>
                <a:spcPct val="109800"/>
              </a:lnSpc>
              <a:spcBef>
                <a:spcPts val="800"/>
              </a:spcBef>
              <a:buChar char="-"/>
              <a:tabLst>
                <a:tab pos="469900" algn="l"/>
              </a:tabLst>
            </a:pPr>
            <a:r>
              <a:rPr dirty="0" sz="1100" spc="10">
                <a:latin typeface="Arial Narrow"/>
                <a:cs typeface="Arial Narrow"/>
              </a:rPr>
              <a:t>Tv10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5">
                <a:latin typeface="Arial Narrow"/>
                <a:cs typeface="Arial Narrow"/>
              </a:rPr>
              <a:t>(joop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de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ende),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sterren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overkocht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van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andere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oproepen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toen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hij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ging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uitzenden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kreeg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hij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verbod.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Arial Narrow"/>
                <a:cs typeface="Arial Narrow"/>
              </a:rPr>
              <a:t>Je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mocht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vanuit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nederland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geen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commerciele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75">
                <a:latin typeface="Arial Narrow"/>
                <a:cs typeface="Arial Narrow"/>
              </a:rPr>
              <a:t>tv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uitzenden.</a:t>
            </a:r>
            <a:endParaRPr sz="1100">
              <a:latin typeface="Arial Narrow"/>
              <a:cs typeface="Arial Narrow"/>
            </a:endParaRPr>
          </a:p>
          <a:p>
            <a:pPr marL="469900" marR="137795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>
                <a:latin typeface="Arial Narrow"/>
                <a:cs typeface="Arial Narrow"/>
              </a:rPr>
              <a:t>Rtl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veronique: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na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1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jaar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25%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marktaandeel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&gt;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werd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rtl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4.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Waren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zo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>
                <a:latin typeface="Arial Narrow"/>
                <a:cs typeface="Arial Narrow"/>
              </a:rPr>
              <a:t>slim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vanuit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luxemburg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Arial Narrow"/>
                <a:cs typeface="Arial Narrow"/>
              </a:rPr>
              <a:t>uit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Arial Narrow"/>
                <a:cs typeface="Arial Narrow"/>
              </a:rPr>
              <a:t>te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Arial Narrow"/>
                <a:cs typeface="Arial Narrow"/>
              </a:rPr>
              <a:t>zenden.</a:t>
            </a:r>
            <a:endParaRPr sz="1100">
              <a:latin typeface="Arial Narrow"/>
              <a:cs typeface="Arial Narrow"/>
            </a:endParaRPr>
          </a:p>
          <a:p>
            <a:pPr marL="469900" marR="741680" indent="-228600">
              <a:lnSpc>
                <a:spcPct val="109800"/>
              </a:lnSpc>
              <a:buChar char="-"/>
              <a:tabLst>
                <a:tab pos="469900" algn="l"/>
              </a:tabLst>
            </a:pPr>
            <a:r>
              <a:rPr dirty="0" sz="1100" spc="55">
                <a:latin typeface="Arial Narrow"/>
                <a:cs typeface="Arial Narrow"/>
              </a:rPr>
              <a:t>Waren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des</a:t>
            </a:r>
            <a:r>
              <a:rPr dirty="0" sz="1100" spc="235">
                <a:latin typeface="Arial Narrow"/>
                <a:cs typeface="Arial Narrow"/>
              </a:rPr>
              <a:t>琀椀</a:t>
            </a:r>
            <a:r>
              <a:rPr dirty="0" sz="1100" spc="10">
                <a:latin typeface="Arial Narrow"/>
                <a:cs typeface="Arial Narrow"/>
              </a:rPr>
              <a:t>jds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maar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2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zenders: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1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nl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2,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dus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80">
                <a:latin typeface="Arial Narrow"/>
                <a:cs typeface="Arial Narrow"/>
              </a:rPr>
              <a:t>rtl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veronique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Arial Narrow"/>
                <a:cs typeface="Arial Narrow"/>
              </a:rPr>
              <a:t>hadden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Arial Narrow"/>
                <a:cs typeface="Arial Narrow"/>
              </a:rPr>
              <a:t>eig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204">
                <a:latin typeface="Arial Narrow"/>
                <a:cs typeface="Arial Narrow"/>
              </a:rPr>
              <a:t>maar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55">
                <a:latin typeface="Arial Narrow"/>
                <a:cs typeface="Arial Narrow"/>
              </a:rPr>
              <a:t>2</a:t>
            </a:r>
            <a:r>
              <a:rPr dirty="0" sz="1100" spc="30">
                <a:latin typeface="Times New Roman"/>
                <a:cs typeface="Times New Roman"/>
              </a:rPr>
              <a:t> </a:t>
            </a:r>
            <a:r>
              <a:rPr dirty="0" sz="1100" spc="40">
                <a:latin typeface="Arial Narrow"/>
                <a:cs typeface="Arial Narrow"/>
              </a:rPr>
              <a:t>concurrenten.</a:t>
            </a:r>
            <a:endParaRPr sz="11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Theunis, M.R. (Maron)</dc:creator>
  <dc:title>Untitled</dc:title>
  <dcterms:created xsi:type="dcterms:W3CDTF">2024-01-20T14:55:38Z</dcterms:created>
  <dcterms:modified xsi:type="dcterms:W3CDTF">2024-01-20T14:55:38Z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2023-12-16T00:00:00Z</vt:filetime>
  </property>
  <property fmtid="{D5CDD505-2E9C-101B-9397-08002B2CF9AE}" pid="3" name="Creator">
    <vt:lpwstr>Writer</vt:lpwstr>
  </property>
  <property fmtid="{D5CDD505-2E9C-101B-9397-08002B2CF9AE}" pid="4" name="LastSaved">
    <vt:filetime>2024-01-20T00:00:00Z</vt:filetime>
  </property>
  <property fmtid="{D5CDD505-2E9C-101B-9397-08002B2CF9AE}" pid="5" name="Producer">
    <vt:lpwstr>GPL Ghostscript 10.01.2</vt:lpwstr>
  </property>
</Properties>
</file>