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p:sldMasterIdLst>
    <p:sldMasterId id="2147483648" r:id="rId4"/>
  </p:sldMasterIdLst>
  <p:notesMasterIdLst>
    <p:notesMasterId r:id="rId13"/>
  </p:notesMasterIdLst>
  <p:handoutMasterIdLst>
    <p:handoutMasterId r:id="rId14"/>
  </p:handoutMasterIdLst>
  <p:sldIdLst>
    <p:sldId id="256" r:id="rId5"/>
    <p:sldId id="268" r:id="rId6"/>
    <p:sldId id="275" r:id="rId7"/>
    <p:sldId id="272" r:id="rId8"/>
    <p:sldId id="270" r:id="rId9"/>
    <p:sldId id="271" r:id="rId10"/>
    <p:sldId id="274" r:id="rId11"/>
    <p:sldId id="273" r:id="rId12"/>
  </p:sldIdLst>
  <p:sldSz cx="12198350" cy="6858000"/>
  <p:notesSz cx="6858000" cy="9144000"/>
  <p:embeddedFontLst>
    <p:embeddedFont>
      <p:font typeface="Minion" panose="020B0604020202020204"/>
      <p:regular r:id="rId15"/>
      <p:bold r:id="rId16"/>
      <p:italic r:id="rId17"/>
      <p:boldItalic r:id="rId18"/>
    </p:embeddedFont>
  </p:embeddedFontLst>
  <p:custDataLst>
    <p:tags r:id="rId19"/>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9ECEE-3287-0547-8756-7B15113D8604}" v="7" dt="2024-02-15T10:04:03.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p:cViewPr varScale="1">
        <p:scale>
          <a:sx n="123" d="100"/>
          <a:sy n="123" d="100"/>
        </p:scale>
        <p:origin x="224" y="296"/>
      </p:cViewPr>
      <p:guideLst>
        <p:guide orient="horz" pos="2160"/>
        <p:guide pos="3842"/>
      </p:guideLst>
    </p:cSldViewPr>
  </p:slideViewPr>
  <p:notesTextViewPr>
    <p:cViewPr>
      <p:scale>
        <a:sx n="1" d="1"/>
        <a:sy n="1" d="1"/>
      </p:scale>
      <p:origin x="0" y="0"/>
    </p:cViewPr>
  </p:notesTextViewPr>
  <p:notesViewPr>
    <p:cSldViewPr>
      <p:cViewPr varScale="1">
        <p:scale>
          <a:sx n="101" d="100"/>
          <a:sy n="101" d="100"/>
        </p:scale>
        <p:origin x="-35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068446-54CF-4267-A5BD-FA01909E96A2}" type="datetimeFigureOut">
              <a:rPr lang="nl-NL" smtClean="0"/>
              <a:t>29-1-2025</a:t>
            </a:fld>
            <a:endParaRPr lang="nl-NL"/>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F345F5-224F-42F7-8104-3FF77BEE4CD0}" type="slidenum">
              <a:rPr lang="nl-NL" smtClean="0"/>
              <a:t>‹#›</a:t>
            </a:fld>
            <a:endParaRPr lang="nl-NL"/>
          </a:p>
        </p:txBody>
      </p:sp>
    </p:spTree>
    <p:extLst>
      <p:ext uri="{BB962C8B-B14F-4D97-AF65-F5344CB8AC3E}">
        <p14:creationId xmlns:p14="http://schemas.microsoft.com/office/powerpoint/2010/main" val="2810830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29-1-2025</a:t>
            </a:fld>
            <a:endParaRPr lang="nl-NL"/>
          </a:p>
        </p:txBody>
      </p:sp>
      <p:sp>
        <p:nvSpPr>
          <p:cNvPr id="4" name="Tijdelijke aanduiding voor dia-afbeelding 3"/>
          <p:cNvSpPr>
            <a:spLocks noGrp="1" noRot="1" noChangeAspect="1"/>
          </p:cNvSpPr>
          <p:nvPr>
            <p:ph type="sldImg" idx="2"/>
          </p:nvPr>
        </p:nvSpPr>
        <p:spPr>
          <a:xfrm>
            <a:off x="379413" y="685800"/>
            <a:ext cx="609917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12ECD43-08E5-4945-BC4F-4857758E978F}" type="slidenum">
              <a:rPr lang="nl-NL" smtClean="0"/>
              <a:t>0</a:t>
            </a:fld>
            <a:endParaRPr lang="nl-NL"/>
          </a:p>
        </p:txBody>
      </p:sp>
    </p:spTree>
    <p:extLst>
      <p:ext uri="{BB962C8B-B14F-4D97-AF65-F5344CB8AC3E}">
        <p14:creationId xmlns:p14="http://schemas.microsoft.com/office/powerpoint/2010/main" val="1554534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12ECD43-08E5-4945-BC4F-4857758E978F}" type="slidenum">
              <a:rPr lang="nl-NL" smtClean="0"/>
              <a:t>7</a:t>
            </a:fld>
            <a:endParaRPr lang="nl-NL"/>
          </a:p>
        </p:txBody>
      </p:sp>
    </p:spTree>
    <p:extLst>
      <p:ext uri="{BB962C8B-B14F-4D97-AF65-F5344CB8AC3E}">
        <p14:creationId xmlns:p14="http://schemas.microsoft.com/office/powerpoint/2010/main" val="136331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C94814EB-0BB0-4457-6297-388F8BFA73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842" y="4594421"/>
            <a:ext cx="3182840" cy="1768245"/>
          </a:xfrm>
          <a:prstGeom prst="rect">
            <a:avLst/>
          </a:prstGeom>
        </p:spPr>
      </p:pic>
      <p:sp>
        <p:nvSpPr>
          <p:cNvPr id="7" name="Tijdelijke aanduiding voor tekst 5"/>
          <p:cNvSpPr>
            <a:spLocks noGrp="1"/>
          </p:cNvSpPr>
          <p:nvPr>
            <p:ph type="body" sz="quarter" idx="13" hasCustomPrompt="1"/>
          </p:nvPr>
        </p:nvSpPr>
        <p:spPr>
          <a:xfrm>
            <a:off x="0" y="-1"/>
            <a:ext cx="12198349" cy="4521941"/>
          </a:xfrm>
          <a:solidFill>
            <a:srgbClr val="8592BC"/>
          </a:solidFill>
        </p:spPr>
        <p:txBody>
          <a:bodyPr>
            <a:normAutofit/>
          </a:bodyPr>
          <a:lstStyle>
            <a:lvl1pPr marL="0" indent="0">
              <a:buNone/>
              <a:defRPr sz="100">
                <a:solidFill>
                  <a:schemeClr val="bg2"/>
                </a:solidFill>
              </a:defRPr>
            </a:lvl1pPr>
          </a:lstStyle>
          <a:p>
            <a:pPr lvl="0"/>
            <a:r>
              <a:rPr lang="en-GB" noProof="0" dirty="0"/>
              <a:t>..</a:t>
            </a:r>
          </a:p>
        </p:txBody>
      </p:sp>
      <p:sp>
        <p:nvSpPr>
          <p:cNvPr id="6" name="Tijdelijke aanduiding voor tekst 5"/>
          <p:cNvSpPr>
            <a:spLocks noGrp="1"/>
          </p:cNvSpPr>
          <p:nvPr>
            <p:ph type="body" sz="quarter" idx="12" hasCustomPrompt="1"/>
          </p:nvPr>
        </p:nvSpPr>
        <p:spPr>
          <a:xfrm>
            <a:off x="1" y="1"/>
            <a:ext cx="12198350" cy="3719335"/>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presentation</a:t>
            </a:r>
          </a:p>
        </p:txBody>
      </p:sp>
      <p:sp>
        <p:nvSpPr>
          <p:cNvPr id="20" name="Tijdelijke aanduiding voor tekst 19"/>
          <p:cNvSpPr>
            <a:spLocks noGrp="1"/>
          </p:cNvSpPr>
          <p:nvPr>
            <p:ph type="body" sz="quarter" idx="14" hasCustomPrompt="1"/>
          </p:nvPr>
        </p:nvSpPr>
        <p:spPr>
          <a:xfrm>
            <a:off x="1490663" y="3934610"/>
            <a:ext cx="6918325" cy="393700"/>
          </a:xfrm>
        </p:spPr>
        <p:txBody>
          <a:bodyPr anchor="ctr">
            <a:normAutofit/>
          </a:bodyPr>
          <a:lstStyle>
            <a:lvl1pPr marL="0" indent="0">
              <a:buNone/>
              <a:defRPr sz="2400">
                <a:solidFill>
                  <a:schemeClr val="bg1"/>
                </a:solidFill>
              </a:defRPr>
            </a:lvl1pPr>
          </a:lstStyle>
          <a:p>
            <a:pPr lvl="0"/>
            <a:r>
              <a:rPr lang="en-GB" noProof="0" dirty="0"/>
              <a:t>Subtitle presentation</a:t>
            </a:r>
          </a:p>
        </p:txBody>
      </p:sp>
      <p:sp>
        <p:nvSpPr>
          <p:cNvPr id="8" name="Tijdelijke aanduiding voor datum 3"/>
          <p:cNvSpPr>
            <a:spLocks noGrp="1"/>
          </p:cNvSpPr>
          <p:nvPr>
            <p:ph type="dt" sz="half" idx="2"/>
          </p:nvPr>
        </p:nvSpPr>
        <p:spPr>
          <a:xfrm>
            <a:off x="7467327" y="3934684"/>
            <a:ext cx="4326359" cy="394127"/>
          </a:xfrm>
          <a:prstGeom prst="rect">
            <a:avLst/>
          </a:prstGeom>
        </p:spPr>
        <p:txBody>
          <a:bodyPr vert="horz" lIns="0" tIns="0" rIns="0" bIns="0" rtlCol="0" anchor="ctr"/>
          <a:lstStyle>
            <a:lvl1pPr algn="r">
              <a:defRPr sz="2400">
                <a:solidFill>
                  <a:schemeClr val="bg1"/>
                </a:solidFill>
              </a:defRPr>
            </a:lvl1pPr>
          </a:lstStyle>
          <a:p>
            <a:fld id="{928F9493-D671-4F27-99EF-9D103FC79999}" type="datetime1">
              <a:rPr lang="nl-NL" noProof="0" smtClean="0"/>
              <a:t>29-1-2025</a:t>
            </a:fld>
            <a:endParaRPr lang="en-GB" noProof="0" dirty="0"/>
          </a:p>
        </p:txBody>
      </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graph</a:t>
            </a:r>
          </a:p>
        </p:txBody>
      </p:sp>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video</a:t>
            </a:r>
          </a:p>
        </p:txBody>
      </p:sp>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1"/>
            <a:ext cx="12198350" cy="4521939"/>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closure</a:t>
            </a: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pic>
        <p:nvPicPr>
          <p:cNvPr id="3" name="Picture 2">
            <a:extLst>
              <a:ext uri="{FF2B5EF4-FFF2-40B4-BE49-F238E27FC236}">
                <a16:creationId xmlns:a16="http://schemas.microsoft.com/office/drawing/2014/main" id="{3ADCC092-E9CD-3E17-A907-B36DE97D9AF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842" y="4594421"/>
            <a:ext cx="3182840" cy="1768245"/>
          </a:xfrm>
          <a:prstGeom prst="rect">
            <a:avLst/>
          </a:prstGeom>
        </p:spPr>
      </p:pic>
    </p:spTree>
    <p:extLst>
      <p:ext uri="{BB962C8B-B14F-4D97-AF65-F5344CB8AC3E}">
        <p14:creationId xmlns:p14="http://schemas.microsoft.com/office/powerpoint/2010/main" val="3613011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3" y="1252836"/>
            <a:ext cx="6846640" cy="4795836"/>
          </a:xfrm>
          <a:noFill/>
        </p:spPr>
        <p:txBody>
          <a:bodyPr vert="horz" wrap="none" lIns="0" tIns="0" rIns="0" bIns="0"/>
          <a:lstStyle>
            <a:lvl1pPr marL="361950" indent="-361950">
              <a:spcBef>
                <a:spcPts val="800"/>
              </a:spcBef>
              <a:spcAft>
                <a:spcPts val="800"/>
              </a:spcAft>
              <a:buClr>
                <a:schemeClr val="bg2"/>
              </a:buClr>
              <a:buFont typeface="+mj-lt"/>
              <a:buAutoNum type="arabicPeriod"/>
              <a:defRPr sz="2400">
                <a:solidFill>
                  <a:schemeClr val="bg2"/>
                </a:solidFill>
              </a:defRPr>
            </a:lvl1pPr>
            <a:lvl2pPr marL="542925" indent="-180975">
              <a:buClr>
                <a:schemeClr val="bg2"/>
              </a:buClr>
              <a:buFont typeface="Arial" panose="020B0604020202020204" pitchFamily="34" charset="0"/>
              <a:buChar char="•"/>
              <a:defRPr>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361950" indent="-361950">
              <a:spcBef>
                <a:spcPts val="800"/>
              </a:spcBef>
              <a:spcAft>
                <a:spcPts val="800"/>
              </a:spcAft>
              <a:buClr>
                <a:schemeClr val="bg2"/>
              </a:buClr>
              <a:buFont typeface="+mj-lt"/>
              <a:buAutoNum type="arabicPeriod"/>
              <a:tabLst/>
              <a:defRPr sz="2400">
                <a:solidFill>
                  <a:schemeClr val="bg2"/>
                </a:solidFill>
              </a:defRPr>
            </a:lvl6pPr>
            <a:lvl7pPr marL="542925" indent="-180975">
              <a:buClr>
                <a:schemeClr val="bg2"/>
              </a:buClr>
              <a:buFont typeface="Arial" panose="020B0604020202020204" pitchFamily="34" charset="0"/>
              <a:buChar char="•"/>
              <a:defRPr>
                <a:solidFill>
                  <a:schemeClr val="bg2"/>
                </a:solidFill>
              </a:defRPr>
            </a:lvl7pPr>
            <a:lvl8pPr>
              <a:defRPr>
                <a:solidFill>
                  <a:schemeClr val="bg2"/>
                </a:solidFill>
              </a:defRPr>
            </a:lvl8pPr>
            <a:lvl9pPr>
              <a:defRPr>
                <a:solidFill>
                  <a:schemeClr val="bg2"/>
                </a:solidFill>
              </a:defRPr>
            </a:lvl9pPr>
          </a:lstStyle>
          <a:p>
            <a:pPr lvl="0"/>
            <a:r>
              <a:rPr lang="en-GB" noProof="0" dirty="0"/>
              <a:t>Numbering</a:t>
            </a:r>
          </a:p>
          <a:p>
            <a:pPr lvl="1"/>
            <a:r>
              <a:rPr lang="en-GB" noProof="0" dirty="0"/>
              <a:t>Bullet</a:t>
            </a:r>
          </a:p>
          <a:p>
            <a:pPr lvl="2"/>
            <a:r>
              <a:rPr lang="en-GB" noProof="0" dirty="0"/>
              <a:t>Plain text</a:t>
            </a:r>
          </a:p>
          <a:p>
            <a:pPr lvl="3"/>
            <a:r>
              <a:rPr lang="en-GB" noProof="0" dirty="0"/>
              <a:t>Header dark blue</a:t>
            </a:r>
          </a:p>
          <a:p>
            <a:pPr lvl="4"/>
            <a:r>
              <a:rPr lang="en-GB" noProof="0" dirty="0"/>
              <a:t>Header yellow</a:t>
            </a:r>
          </a:p>
          <a:p>
            <a:pPr lvl="5"/>
            <a:r>
              <a:rPr lang="en-GB" noProof="0" dirty="0"/>
              <a:t>Numbering</a:t>
            </a:r>
          </a:p>
          <a:p>
            <a:pPr lvl="6"/>
            <a:r>
              <a:rPr lang="en-GB" noProof="0" dirty="0"/>
              <a:t>Bullet</a:t>
            </a:r>
          </a:p>
          <a:p>
            <a:pPr lvl="7"/>
            <a:r>
              <a:rPr lang="en-GB" sz="1800" noProof="0" dirty="0"/>
              <a:t>Plain text</a:t>
            </a:r>
          </a:p>
          <a:p>
            <a:pPr lvl="8"/>
            <a:r>
              <a:rPr lang="en-GB" noProof="0" dirty="0"/>
              <a:t>Header dark blue</a:t>
            </a:r>
          </a:p>
        </p:txBody>
      </p:sp>
      <p:sp>
        <p:nvSpPr>
          <p:cNvPr id="7" name="Tijdelijke aanduiding voor afbeelding 13"/>
          <p:cNvSpPr>
            <a:spLocks noGrp="1"/>
          </p:cNvSpPr>
          <p:nvPr>
            <p:ph type="pic" sz="quarter" idx="13" hasCustomPrompt="1"/>
          </p:nvPr>
        </p:nvSpPr>
        <p:spPr>
          <a:xfrm>
            <a:off x="7453634" y="1252538"/>
            <a:ext cx="4339905"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grpSp>
        <p:nvGrpSpPr>
          <p:cNvPr id="8" name="Grid" hidden="1"/>
          <p:cNvGrpSpPr/>
          <p:nvPr userDrawn="1"/>
        </p:nvGrpSpPr>
        <p:grpSpPr>
          <a:xfrm>
            <a:off x="0" y="0"/>
            <a:ext cx="12198353"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mp; Image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7926761"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0" y="0"/>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8533755" y="1252538"/>
            <a:ext cx="3259784"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Image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1"/>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5" y="1252538"/>
            <a:ext cx="5592763"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Image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3534273"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141267" y="1252538"/>
            <a:ext cx="7652271"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3" y="1252538"/>
            <a:ext cx="11388876"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218777"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6"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614"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8" name="Tijdelijke aanduiding voor afbeelding 13"/>
          <p:cNvSpPr>
            <a:spLocks noGrp="1"/>
          </p:cNvSpPr>
          <p:nvPr>
            <p:ph type="pic" sz="quarter" idx="15" hasCustomPrompt="1"/>
          </p:nvPr>
        </p:nvSpPr>
        <p:spPr>
          <a:xfrm>
            <a:off x="6200776"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9" name="Tijdelijke aanduiding voor afbeelding 13"/>
          <p:cNvSpPr>
            <a:spLocks noGrp="1"/>
          </p:cNvSpPr>
          <p:nvPr>
            <p:ph type="pic" sz="quarter" idx="16" hasCustomPrompt="1"/>
          </p:nvPr>
        </p:nvSpPr>
        <p:spPr>
          <a:xfrm>
            <a:off x="9098614"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Image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341"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179"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2" y="404664"/>
            <a:ext cx="11389024" cy="432048"/>
          </a:xfrm>
          <a:prstGeom prst="rect">
            <a:avLst/>
          </a:prstGeom>
        </p:spPr>
        <p:txBody>
          <a:bodyPr vert="horz" lIns="0" tIns="0" rIns="0" bIns="0" rtlCol="0" anchor="ctr">
            <a:noAutofit/>
          </a:bodyPr>
          <a:lstStyle/>
          <a:p>
            <a:r>
              <a:rPr lang="en-GB" noProof="0" dirty="0"/>
              <a:t>Title</a:t>
            </a:r>
          </a:p>
        </p:txBody>
      </p:sp>
      <p:sp>
        <p:nvSpPr>
          <p:cNvPr id="3" name="Tijdelijke aanduiding voor tekst 2"/>
          <p:cNvSpPr>
            <a:spLocks noGrp="1"/>
          </p:cNvSpPr>
          <p:nvPr>
            <p:ph type="body" idx="1"/>
          </p:nvPr>
        </p:nvSpPr>
        <p:spPr>
          <a:xfrm>
            <a:off x="404662" y="1252836"/>
            <a:ext cx="11389023" cy="4795836"/>
          </a:xfrm>
          <a:prstGeom prst="rect">
            <a:avLst/>
          </a:prstGeom>
        </p:spPr>
        <p:txBody>
          <a:bodyPr vert="horz" lIns="0" tIns="0" rIns="0" bIns="0" rtlCol="0">
            <a:normAutofit/>
          </a:bodyPr>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11" name="Grid" hidden="1"/>
          <p:cNvGrpSpPr/>
          <p:nvPr userDrawn="1"/>
        </p:nvGrpSpPr>
        <p:grpSpPr>
          <a:xfrm>
            <a:off x="-2" y="-1"/>
            <a:ext cx="12198353" cy="6858003"/>
            <a:chOff x="-2" y="-1"/>
            <a:chExt cx="12198353" cy="6858003"/>
          </a:xfrm>
        </p:grpSpPr>
        <p:sp>
          <p:nvSpPr>
            <p:cNvPr id="7" name="Rechthoek 6"/>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8" name="Rechthoek 7"/>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9" name="Rechthoek 8"/>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20" name="Rechthoek 19"/>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4662" y="6543376"/>
            <a:ext cx="3588750" cy="270000"/>
          </a:xfrm>
          <a:prstGeom prst="rect">
            <a:avLst/>
          </a:prstGeom>
        </p:spPr>
      </p:pic>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dt="0"/>
  <p:txStyles>
    <p:titleStyle>
      <a:lvl1pPr algn="l" defTabSz="914400" rtl="0" eaLnBrk="1" latinLnBrk="0" hangingPunct="1">
        <a:spcBef>
          <a:spcPct val="0"/>
        </a:spcBef>
        <a:buNone/>
        <a:defRPr sz="4000" b="1" i="0" kern="1200">
          <a:solidFill>
            <a:schemeClr val="bg2"/>
          </a:solidFill>
          <a:latin typeface="+mj-lt"/>
          <a:ea typeface="+mj-ea"/>
          <a:cs typeface="+mj-cs"/>
        </a:defRPr>
      </a:lvl1pPr>
    </p:titleStyle>
    <p:bodyStyle>
      <a:lvl1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1pPr>
      <a:lvl2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914400" rtl="0" eaLnBrk="1" latinLnBrk="0" hangingPunct="1">
        <a:lnSpc>
          <a:spcPct val="90000"/>
        </a:lnSpc>
        <a:spcBef>
          <a:spcPts val="600"/>
        </a:spcBef>
        <a:spcAft>
          <a:spcPts val="600"/>
        </a:spcAft>
        <a:buFont typeface="Arial" panose="020B0604020202020204" pitchFamily="34" charset="0"/>
        <a:buNone/>
        <a:defRPr sz="1800" kern="1200">
          <a:solidFill>
            <a:schemeClr val="bg2"/>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800" b="1" kern="1200">
          <a:solidFill>
            <a:schemeClr val="bg2"/>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tx2"/>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6pPr>
      <a:lvl7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bg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p:cNvSpPr>
            <a:spLocks noGrp="1"/>
          </p:cNvSpPr>
          <p:nvPr>
            <p:ph type="body" sz="quarter" idx="13"/>
          </p:nvPr>
        </p:nvSpPr>
        <p:spPr/>
        <p:txBody>
          <a:bodyPr/>
          <a:lstStyle/>
          <a:p>
            <a:endParaRPr lang="en-US"/>
          </a:p>
        </p:txBody>
      </p:sp>
      <p:sp>
        <p:nvSpPr>
          <p:cNvPr id="12" name="Tijdelijke aanduiding voor tekst 11"/>
          <p:cNvSpPr>
            <a:spLocks noGrp="1"/>
          </p:cNvSpPr>
          <p:nvPr>
            <p:ph type="body" sz="quarter" idx="12"/>
          </p:nvPr>
        </p:nvSpPr>
        <p:spPr/>
        <p:txBody>
          <a:bodyPr/>
          <a:lstStyle/>
          <a:p>
            <a:endParaRPr lang="en-US" b="1" dirty="0"/>
          </a:p>
        </p:txBody>
      </p:sp>
      <p:sp>
        <p:nvSpPr>
          <p:cNvPr id="4" name="Titel 3"/>
          <p:cNvSpPr>
            <a:spLocks noGrp="1"/>
          </p:cNvSpPr>
          <p:nvPr>
            <p:ph type="title"/>
          </p:nvPr>
        </p:nvSpPr>
        <p:spPr/>
        <p:txBody>
          <a:bodyPr/>
          <a:lstStyle/>
          <a:p>
            <a:r>
              <a:rPr lang="nl-NL" dirty="0" err="1"/>
              <a:t>Data Journalism</a:t>
            </a:r>
            <a:endParaRPr lang="nl-NL" dirty="0"/>
          </a:p>
        </p:txBody>
      </p:sp>
      <p:sp>
        <p:nvSpPr>
          <p:cNvPr id="5" name="Tijdelijke aanduiding voor tekst 4"/>
          <p:cNvSpPr>
            <a:spLocks noGrp="1"/>
          </p:cNvSpPr>
          <p:nvPr>
            <p:ph type="body" sz="quarter" idx="14"/>
          </p:nvPr>
        </p:nvSpPr>
        <p:spPr/>
        <p:txBody>
          <a:bodyPr/>
          <a:lstStyle/>
          <a:p>
            <a:r>
              <a:rPr lang="nl-NL"/>
              <a:t>Tomás Dodds | Leiden</a:t>
            </a:r>
            <a:endParaRPr lang="nl-NL" dirty="0"/>
          </a:p>
        </p:txBody>
      </p:sp>
    </p:spTree>
    <p:extLst>
      <p:ext uri="{BB962C8B-B14F-4D97-AF65-F5344CB8AC3E}">
        <p14:creationId xmlns:p14="http://schemas.microsoft.com/office/powerpoint/2010/main" val="2977814846"/>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t>What is data journalism? </a:t>
            </a:r>
            <a:endParaRPr lang="nl-NL" dirty="0"/>
          </a:p>
        </p:txBody>
      </p:sp>
      <p:sp>
        <p:nvSpPr>
          <p:cNvPr id="8" name="Tijdelijke aanduiding voor verticale tekst 7"/>
          <p:cNvSpPr>
            <a:spLocks noGrp="1"/>
          </p:cNvSpPr>
          <p:nvPr>
            <p:ph type="body" orient="vert" idx="1"/>
          </p:nvPr>
        </p:nvSpPr>
        <p:spPr/>
        <p:txBody>
          <a:bodyPr>
            <a:normAutofit lnSpcReduction="10000"/>
          </a:bodyPr>
          <a:lstStyle/>
          <a:p>
            <a:pPr lvl="3"/>
            <a:endParaRPr lang="nl-NL"/>
          </a:p>
          <a:p>
            <a:r>
              <a:rPr lang="nl-NL" dirty="0"/>
              <a:t>“Data journalism” only differs from “words journalism” in that we use a different kit. We all sniff out, report, and relate stories for a living. It’s like “photojournalism”; just swap the camera for a laptop. </a:t>
            </a:r>
          </a:p>
          <a:p>
            <a:pPr lvl="1"/>
            <a:r>
              <a:rPr lang="nl-NL" i="1" dirty="0"/>
              <a:t>Brian Boyer, Chicago Tribune</a:t>
            </a:r>
          </a:p>
          <a:p>
            <a:pPr lvl="1"/>
            <a:endParaRPr lang="nl-NL" dirty="0"/>
          </a:p>
          <a:p>
            <a:r>
              <a:rPr lang="nl-NL" dirty="0"/>
              <a:t>Data journalism is an umbrella term that, to my mind, encompasses an ever-growing set of tools, techniques, and approaches to storytelling. It can include everything from traditional computer-assisted reporting (using data as a ‘source’) to the most cutting-edge data visualization and news applications. The unifying goal is a journalistic one: providing information and analysis to help inform us all about important issues of the day. </a:t>
            </a:r>
          </a:p>
          <a:p>
            <a:pPr lvl="1"/>
            <a:r>
              <a:rPr lang="nl-NL" i="1" dirty="0"/>
              <a:t>Aron Pilhofer, New York Times </a:t>
            </a:r>
          </a:p>
          <a:p>
            <a:pPr lvl="1"/>
            <a:endParaRPr lang="nl-NL" i="1" dirty="0"/>
          </a:p>
          <a:p>
            <a:r>
              <a:rPr lang="nl-NL" dirty="0"/>
              <a:t>When information was scarce, most of our efforts were devoted to hunting and gathering. Now that information is abundant, processing is more important. We process at two levels: 1) analysis to bring sense and structure out of the never-ending flow of data and 2) presentation to get what’s important and relevant into the consumer’s head. </a:t>
            </a:r>
          </a:p>
          <a:p>
            <a:pPr lvl="1"/>
            <a:r>
              <a:rPr lang="nl-NL" i="1" dirty="0"/>
              <a:t>Philip Meyer, Professor Emeritus, University of North Carolina at Chapel Hill </a:t>
            </a:r>
          </a:p>
          <a:p>
            <a:pPr marL="0" indent="0">
              <a:buNone/>
            </a:pPr>
            <a:endParaRPr lang="nl-NL" dirty="0"/>
          </a:p>
          <a:p>
            <a:endParaRPr lang="nl-NL" dirty="0"/>
          </a:p>
          <a:p>
            <a:endParaRPr lang="nl-NL" dirty="0"/>
          </a:p>
        </p:txBody>
      </p:sp>
      <p:sp>
        <p:nvSpPr>
          <p:cNvPr id="2" name="Tijdelijke aanduiding voor dianummer 1"/>
          <p:cNvSpPr>
            <a:spLocks noGrp="1"/>
          </p:cNvSpPr>
          <p:nvPr>
            <p:ph type="sldNum" sz="quarter" idx="4294967295"/>
          </p:nvPr>
        </p:nvSpPr>
        <p:spPr>
          <a:xfrm>
            <a:off x="9132784" y="6473105"/>
            <a:ext cx="2744787" cy="365125"/>
          </a:xfrm>
          <a:prstGeom prst="rect">
            <a:avLst/>
          </a:prstGeom>
        </p:spPr>
        <p:txBody>
          <a:bodyPr/>
          <a:lstStyle/>
          <a:p>
            <a:fld id="{5EE7099E-8998-4851-915A-4F4831808297}" type="slidenum">
              <a:rPr lang="nl-NL" smtClean="0"/>
              <a:pPr/>
              <a:t>1</a:t>
            </a:fld>
            <a:endParaRPr lang="nl-NL"/>
          </a:p>
        </p:txBody>
      </p:sp>
    </p:spTree>
    <p:extLst>
      <p:ext uri="{BB962C8B-B14F-4D97-AF65-F5344CB8AC3E}">
        <p14:creationId xmlns:p14="http://schemas.microsoft.com/office/powerpoint/2010/main" val="2284280595"/>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t>What is data journalism? </a:t>
            </a:r>
            <a:endParaRPr lang="nl-NL" dirty="0"/>
          </a:p>
        </p:txBody>
      </p:sp>
      <p:sp>
        <p:nvSpPr>
          <p:cNvPr id="8" name="Tijdelijke aanduiding voor verticale tekst 7"/>
          <p:cNvSpPr>
            <a:spLocks noGrp="1"/>
          </p:cNvSpPr>
          <p:nvPr>
            <p:ph type="body" orient="vert" idx="1"/>
          </p:nvPr>
        </p:nvSpPr>
        <p:spPr/>
        <p:txBody>
          <a:bodyPr>
            <a:normAutofit/>
          </a:bodyPr>
          <a:lstStyle/>
          <a:p>
            <a:pPr lvl="3"/>
            <a:endParaRPr lang="nl-NL"/>
          </a:p>
          <a:p>
            <a:r>
              <a:rPr lang="nl-NL" dirty="0"/>
              <a:t>The term data journalism can cover a range of disciplines and is used in varying ways in news organizations, so it may be helpful to define what we mean by data journalism at the BBC. Broadly, the term covers projects that use data to do one or more of the following: </a:t>
            </a:r>
          </a:p>
          <a:p>
            <a:pPr lvl="1"/>
            <a:r>
              <a:rPr lang="nl-NL" i="1" dirty="0"/>
              <a:t>Enable a reader to discover information that is personally relevant </a:t>
            </a:r>
          </a:p>
          <a:p>
            <a:pPr lvl="1"/>
            <a:r>
              <a:rPr lang="nl-NL" i="1" dirty="0"/>
              <a:t>Reveal a story that is remarkable and previously unknown </a:t>
            </a:r>
          </a:p>
          <a:p>
            <a:pPr lvl="1"/>
            <a:r>
              <a:rPr lang="nl-NL" i="1" dirty="0"/>
              <a:t>Help the reader to understand a complex issue better</a:t>
            </a:r>
          </a:p>
          <a:p>
            <a:pPr lvl="1"/>
            <a:endParaRPr lang="nl-NL" i="1" dirty="0"/>
          </a:p>
          <a:p>
            <a:pPr marL="180975" lvl="1" indent="0">
              <a:buNone/>
            </a:pPr>
            <a:r>
              <a:rPr lang="nl-NL" dirty="0"/>
              <a:t>These categories may overlap and, in an online environment, can often benefit from some level of visualization. </a:t>
            </a:r>
          </a:p>
          <a:p>
            <a:pPr marL="0" indent="0">
              <a:buNone/>
            </a:pPr>
            <a:endParaRPr lang="nl-NL" dirty="0"/>
          </a:p>
          <a:p>
            <a:endParaRPr lang="nl-NL" dirty="0"/>
          </a:p>
          <a:p>
            <a:endParaRPr lang="nl-NL" dirty="0"/>
          </a:p>
        </p:txBody>
      </p:sp>
      <p:sp>
        <p:nvSpPr>
          <p:cNvPr id="2" name="Tijdelijke aanduiding voor dianummer 1"/>
          <p:cNvSpPr>
            <a:spLocks noGrp="1"/>
          </p:cNvSpPr>
          <p:nvPr>
            <p:ph type="sldNum" sz="quarter" idx="4294967295"/>
          </p:nvPr>
        </p:nvSpPr>
        <p:spPr>
          <a:xfrm>
            <a:off x="9132784" y="6473105"/>
            <a:ext cx="2744787" cy="365125"/>
          </a:xfrm>
          <a:prstGeom prst="rect">
            <a:avLst/>
          </a:prstGeom>
        </p:spPr>
        <p:txBody>
          <a:bodyPr/>
          <a:lstStyle/>
          <a:p>
            <a:fld id="{5EE7099E-8998-4851-915A-4F4831808297}" type="slidenum">
              <a:rPr lang="nl-NL" smtClean="0"/>
              <a:pPr/>
              <a:t>2</a:t>
            </a:fld>
            <a:endParaRPr lang="nl-NL"/>
          </a:p>
        </p:txBody>
      </p:sp>
      <p:sp>
        <p:nvSpPr>
          <p:cNvPr id="3" name="TextBox 2">
            <a:extLst>
              <a:ext uri="{FF2B5EF4-FFF2-40B4-BE49-F238E27FC236}">
                <a16:creationId xmlns:a16="http://schemas.microsoft.com/office/drawing/2014/main" id="{A71292DB-2288-7E3B-9524-25189A5F65EA}"/>
              </a:ext>
            </a:extLst>
          </p:cNvPr>
          <p:cNvSpPr txBox="1"/>
          <p:nvPr/>
        </p:nvSpPr>
        <p:spPr>
          <a:xfrm>
            <a:off x="10563671" y="6061829"/>
            <a:ext cx="1409574" cy="45719"/>
          </a:xfrm>
          <a:prstGeom prst="rect">
            <a:avLst/>
          </a:prstGeom>
          <a:noFill/>
        </p:spPr>
        <p:txBody>
          <a:bodyPr wrap="none" lIns="108000" tIns="108000" rIns="108000" bIns="108000" rtlCol="0">
            <a:noAutofit/>
          </a:bodyPr>
          <a:lstStyle/>
          <a:p>
            <a:r>
              <a:rPr lang="en-US" sz="1400" dirty="0" err="1">
                <a:solidFill>
                  <a:schemeClr val="bg2"/>
                </a:solidFill>
              </a:rPr>
              <a:t>Gray et al., 2012</a:t>
            </a:r>
            <a:endParaRPr lang="en-US" sz="1400" noProof="0" dirty="0" err="1">
              <a:solidFill>
                <a:schemeClr val="bg2"/>
              </a:solidFill>
            </a:endParaRPr>
          </a:p>
        </p:txBody>
      </p:sp>
    </p:spTree>
    <p:extLst>
      <p:ext uri="{BB962C8B-B14F-4D97-AF65-F5344CB8AC3E}">
        <p14:creationId xmlns:p14="http://schemas.microsoft.com/office/powerpoint/2010/main" val="745967829"/>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t>Why data journalism is so important</a:t>
            </a:r>
            <a:endParaRPr lang="nl-NL" dirty="0"/>
          </a:p>
        </p:txBody>
      </p:sp>
      <p:sp>
        <p:nvSpPr>
          <p:cNvPr id="8" name="Tijdelijke aanduiding voor verticale tekst 7"/>
          <p:cNvSpPr>
            <a:spLocks noGrp="1"/>
          </p:cNvSpPr>
          <p:nvPr>
            <p:ph type="body" orient="vert" idx="1"/>
          </p:nvPr>
        </p:nvSpPr>
        <p:spPr/>
        <p:txBody>
          <a:bodyPr/>
          <a:lstStyle/>
          <a:p>
            <a:pPr lvl="3"/>
            <a:endParaRPr lang="nl-NL"/>
          </a:p>
          <a:p>
            <a:pPr lvl="3"/>
            <a:r>
              <a:rPr lang="nl-NL"/>
              <a:t>Gathering, filtering, and visualizing what is happening beyond what the eye can see has a growing value.</a:t>
            </a:r>
          </a:p>
          <a:p>
            <a:endParaRPr lang="nl-NL" dirty="0"/>
          </a:p>
          <a:p>
            <a:r>
              <a:rPr lang="nl-NL" dirty="0"/>
              <a:t>Little points of information are often not relevant in a single instance but are massively important when viewed from the right angle. </a:t>
            </a:r>
          </a:p>
          <a:p>
            <a:endParaRPr lang="nl-NL" dirty="0"/>
          </a:p>
          <a:p>
            <a:r>
              <a:rPr lang="nl-NL" dirty="0"/>
              <a:t>Using data transforms something abstract into something everyone can understand and relate to. </a:t>
            </a:r>
          </a:p>
          <a:p>
            <a:endParaRPr lang="nl-NL" dirty="0"/>
          </a:p>
          <a:p>
            <a:endParaRPr lang="nl-NL" dirty="0"/>
          </a:p>
          <a:p>
            <a:endParaRPr lang="nl-NL" dirty="0"/>
          </a:p>
        </p:txBody>
      </p:sp>
      <p:sp>
        <p:nvSpPr>
          <p:cNvPr id="2" name="Tijdelijke aanduiding voor dianummer 1"/>
          <p:cNvSpPr>
            <a:spLocks noGrp="1"/>
          </p:cNvSpPr>
          <p:nvPr>
            <p:ph type="sldNum" sz="quarter" idx="4294967295"/>
          </p:nvPr>
        </p:nvSpPr>
        <p:spPr>
          <a:xfrm>
            <a:off x="9132784" y="6473105"/>
            <a:ext cx="2744787" cy="365125"/>
          </a:xfrm>
          <a:prstGeom prst="rect">
            <a:avLst/>
          </a:prstGeom>
        </p:spPr>
        <p:txBody>
          <a:bodyPr/>
          <a:lstStyle/>
          <a:p>
            <a:fld id="{5EE7099E-8998-4851-915A-4F4831808297}" type="slidenum">
              <a:rPr lang="nl-NL" smtClean="0"/>
              <a:pPr/>
              <a:t>3</a:t>
            </a:fld>
            <a:endParaRPr lang="nl-NL"/>
          </a:p>
        </p:txBody>
      </p:sp>
      <p:sp>
        <p:nvSpPr>
          <p:cNvPr id="3" name="TextBox 2">
            <a:extLst>
              <a:ext uri="{FF2B5EF4-FFF2-40B4-BE49-F238E27FC236}">
                <a16:creationId xmlns:a16="http://schemas.microsoft.com/office/drawing/2014/main" id="{97E03D1B-F068-D9F1-80B3-19541B396114}"/>
              </a:ext>
            </a:extLst>
          </p:cNvPr>
          <p:cNvSpPr txBox="1"/>
          <p:nvPr/>
        </p:nvSpPr>
        <p:spPr>
          <a:xfrm>
            <a:off x="10563671" y="6061829"/>
            <a:ext cx="1409574" cy="45719"/>
          </a:xfrm>
          <a:prstGeom prst="rect">
            <a:avLst/>
          </a:prstGeom>
          <a:noFill/>
        </p:spPr>
        <p:txBody>
          <a:bodyPr wrap="none" lIns="108000" tIns="108000" rIns="108000" bIns="108000" rtlCol="0">
            <a:noAutofit/>
          </a:bodyPr>
          <a:lstStyle/>
          <a:p>
            <a:r>
              <a:rPr lang="en-US" sz="1400" dirty="0" err="1">
                <a:solidFill>
                  <a:schemeClr val="bg2"/>
                </a:solidFill>
              </a:rPr>
              <a:t>Gray et al., 2012</a:t>
            </a:r>
            <a:endParaRPr lang="en-US" sz="1400" noProof="0" dirty="0" err="1">
              <a:solidFill>
                <a:schemeClr val="bg2"/>
              </a:solidFill>
            </a:endParaRPr>
          </a:p>
        </p:txBody>
      </p:sp>
    </p:spTree>
    <p:extLst>
      <p:ext uri="{BB962C8B-B14F-4D97-AF65-F5344CB8AC3E}">
        <p14:creationId xmlns:p14="http://schemas.microsoft.com/office/powerpoint/2010/main" val="1688231152"/>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t>How is it different? </a:t>
            </a:r>
            <a:endParaRPr lang="nl-NL" dirty="0"/>
          </a:p>
        </p:txBody>
      </p:sp>
      <p:sp>
        <p:nvSpPr>
          <p:cNvPr id="8" name="Tijdelijke aanduiding voor verticale tekst 7"/>
          <p:cNvSpPr>
            <a:spLocks noGrp="1"/>
          </p:cNvSpPr>
          <p:nvPr>
            <p:ph type="body" orient="vert" idx="1"/>
          </p:nvPr>
        </p:nvSpPr>
        <p:spPr/>
        <p:txBody>
          <a:bodyPr/>
          <a:lstStyle/>
          <a:p>
            <a:pPr lvl="3"/>
            <a:endParaRPr lang="nl-NL"/>
          </a:p>
          <a:p>
            <a:pPr lvl="3"/>
            <a:r>
              <a:rPr lang="nl-NL"/>
              <a:t>Less guessing, less looking for quotes; instead, a data journalist can build a strong position supported by data, and this can affect the role of journalism greatly.</a:t>
            </a:r>
          </a:p>
          <a:p>
            <a:endParaRPr lang="nl-NL" dirty="0"/>
          </a:p>
          <a:p>
            <a:r>
              <a:rPr lang="nl-NL" dirty="0"/>
              <a:t>Companies and institutions around the world are looking for “sense-makers” and professionals who know how to dig through data and transform it into something tangible. </a:t>
            </a:r>
          </a:p>
          <a:p>
            <a:endParaRPr lang="nl-NL" dirty="0"/>
          </a:p>
          <a:p>
            <a:endParaRPr lang="nl-NL" dirty="0"/>
          </a:p>
          <a:p>
            <a:endParaRPr lang="nl-NL" dirty="0"/>
          </a:p>
          <a:p>
            <a:endParaRPr lang="nl-NL" dirty="0"/>
          </a:p>
        </p:txBody>
      </p:sp>
      <p:sp>
        <p:nvSpPr>
          <p:cNvPr id="2" name="Tijdelijke aanduiding voor dianummer 1"/>
          <p:cNvSpPr>
            <a:spLocks noGrp="1"/>
          </p:cNvSpPr>
          <p:nvPr>
            <p:ph type="sldNum" sz="quarter" idx="4294967295"/>
          </p:nvPr>
        </p:nvSpPr>
        <p:spPr>
          <a:xfrm>
            <a:off x="9132784" y="6473105"/>
            <a:ext cx="2744787" cy="365125"/>
          </a:xfrm>
          <a:prstGeom prst="rect">
            <a:avLst/>
          </a:prstGeom>
        </p:spPr>
        <p:txBody>
          <a:bodyPr/>
          <a:lstStyle/>
          <a:p>
            <a:fld id="{5EE7099E-8998-4851-915A-4F4831808297}" type="slidenum">
              <a:rPr lang="nl-NL" smtClean="0"/>
              <a:pPr/>
              <a:t>4</a:t>
            </a:fld>
            <a:endParaRPr lang="nl-NL"/>
          </a:p>
        </p:txBody>
      </p:sp>
      <p:sp>
        <p:nvSpPr>
          <p:cNvPr id="3" name="TextBox 2">
            <a:extLst>
              <a:ext uri="{FF2B5EF4-FFF2-40B4-BE49-F238E27FC236}">
                <a16:creationId xmlns:a16="http://schemas.microsoft.com/office/drawing/2014/main" id="{19FE7850-7355-F728-8901-6658BC396E55}"/>
              </a:ext>
            </a:extLst>
          </p:cNvPr>
          <p:cNvSpPr txBox="1"/>
          <p:nvPr/>
        </p:nvSpPr>
        <p:spPr>
          <a:xfrm>
            <a:off x="10563671" y="6061829"/>
            <a:ext cx="1409574" cy="45719"/>
          </a:xfrm>
          <a:prstGeom prst="rect">
            <a:avLst/>
          </a:prstGeom>
          <a:noFill/>
        </p:spPr>
        <p:txBody>
          <a:bodyPr wrap="none" lIns="108000" tIns="108000" rIns="108000" bIns="108000" rtlCol="0">
            <a:noAutofit/>
          </a:bodyPr>
          <a:lstStyle/>
          <a:p>
            <a:r>
              <a:rPr lang="en-US" sz="1400" dirty="0" err="1">
                <a:solidFill>
                  <a:schemeClr val="bg2"/>
                </a:solidFill>
              </a:rPr>
              <a:t>Gray et al., 2012</a:t>
            </a:r>
            <a:endParaRPr lang="en-US" sz="1400" noProof="0" dirty="0" err="1">
              <a:solidFill>
                <a:schemeClr val="bg2"/>
              </a:solidFill>
            </a:endParaRPr>
          </a:p>
        </p:txBody>
      </p:sp>
    </p:spTree>
    <p:extLst>
      <p:ext uri="{BB962C8B-B14F-4D97-AF65-F5344CB8AC3E}">
        <p14:creationId xmlns:p14="http://schemas.microsoft.com/office/powerpoint/2010/main" val="2856084756"/>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t>Information asymmetry</a:t>
            </a:r>
            <a:endParaRPr lang="nl-NL" dirty="0"/>
          </a:p>
        </p:txBody>
      </p:sp>
      <p:sp>
        <p:nvSpPr>
          <p:cNvPr id="8" name="Tijdelijke aanduiding voor verticale tekst 7"/>
          <p:cNvSpPr>
            <a:spLocks noGrp="1"/>
          </p:cNvSpPr>
          <p:nvPr>
            <p:ph type="body" orient="vert" idx="1"/>
          </p:nvPr>
        </p:nvSpPr>
        <p:spPr/>
        <p:txBody>
          <a:bodyPr/>
          <a:lstStyle/>
          <a:p>
            <a:pPr lvl="3"/>
            <a:endParaRPr lang="nl-NL"/>
          </a:p>
          <a:p>
            <a:pPr lvl="3"/>
            <a:endParaRPr lang="nl-NL" dirty="0"/>
          </a:p>
          <a:p>
            <a:pPr lvl="3"/>
            <a:r>
              <a:rPr lang="nl-NL" b="0" dirty="0"/>
              <a:t>’Information asymmetry—not the lack of information, but the inability to take in and process it with a speed and volume that it comes to us—is one of the most signficant problems that citizens face in making choices about how to live their lives. Information taken in from print, visual, and audio media influences citizens’ choices and actions. Good data journalism helps to combat information.’</a:t>
            </a:r>
          </a:p>
          <a:p>
            <a:pPr lvl="1"/>
            <a:r>
              <a:rPr lang="nl-NL" i="1" dirty="0"/>
              <a:t>Tom Fries, Bertelsmann Foundation</a:t>
            </a:r>
          </a:p>
          <a:p>
            <a:endParaRPr lang="nl-NL" dirty="0"/>
          </a:p>
          <a:p>
            <a:endParaRPr lang="nl-NL" dirty="0"/>
          </a:p>
        </p:txBody>
      </p:sp>
      <p:sp>
        <p:nvSpPr>
          <p:cNvPr id="2" name="Tijdelijke aanduiding voor dianummer 1"/>
          <p:cNvSpPr>
            <a:spLocks noGrp="1"/>
          </p:cNvSpPr>
          <p:nvPr>
            <p:ph type="sldNum" sz="quarter" idx="4294967295"/>
          </p:nvPr>
        </p:nvSpPr>
        <p:spPr>
          <a:xfrm>
            <a:off x="9132784" y="6473105"/>
            <a:ext cx="2744787" cy="365125"/>
          </a:xfrm>
          <a:prstGeom prst="rect">
            <a:avLst/>
          </a:prstGeom>
        </p:spPr>
        <p:txBody>
          <a:bodyPr/>
          <a:lstStyle/>
          <a:p>
            <a:fld id="{5EE7099E-8998-4851-915A-4F4831808297}" type="slidenum">
              <a:rPr lang="nl-NL" smtClean="0"/>
              <a:pPr/>
              <a:t>5</a:t>
            </a:fld>
            <a:endParaRPr lang="nl-NL"/>
          </a:p>
        </p:txBody>
      </p:sp>
      <p:sp>
        <p:nvSpPr>
          <p:cNvPr id="3" name="TextBox 2">
            <a:extLst>
              <a:ext uri="{FF2B5EF4-FFF2-40B4-BE49-F238E27FC236}">
                <a16:creationId xmlns:a16="http://schemas.microsoft.com/office/drawing/2014/main" id="{4D35EF2D-6C8A-E73A-5D55-1E3D50E7D851}"/>
              </a:ext>
            </a:extLst>
          </p:cNvPr>
          <p:cNvSpPr txBox="1"/>
          <p:nvPr/>
        </p:nvSpPr>
        <p:spPr>
          <a:xfrm>
            <a:off x="10563671" y="6061829"/>
            <a:ext cx="1409574" cy="45719"/>
          </a:xfrm>
          <a:prstGeom prst="rect">
            <a:avLst/>
          </a:prstGeom>
          <a:noFill/>
        </p:spPr>
        <p:txBody>
          <a:bodyPr wrap="none" lIns="108000" tIns="108000" rIns="108000" bIns="108000" rtlCol="0">
            <a:noAutofit/>
          </a:bodyPr>
          <a:lstStyle/>
          <a:p>
            <a:r>
              <a:rPr lang="en-US" sz="1400" dirty="0" err="1">
                <a:solidFill>
                  <a:schemeClr val="bg2"/>
                </a:solidFill>
              </a:rPr>
              <a:t>Gray et al., 2012</a:t>
            </a:r>
            <a:endParaRPr lang="en-US" sz="1400" noProof="0" dirty="0" err="1">
              <a:solidFill>
                <a:schemeClr val="bg2"/>
              </a:solidFill>
            </a:endParaRPr>
          </a:p>
        </p:txBody>
      </p:sp>
    </p:spTree>
    <p:extLst>
      <p:ext uri="{BB962C8B-B14F-4D97-AF65-F5344CB8AC3E}">
        <p14:creationId xmlns:p14="http://schemas.microsoft.com/office/powerpoint/2010/main" val="3740536377"/>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a:t>Data journalism is about mass data literacy</a:t>
            </a:r>
            <a:endParaRPr lang="nl-NL" dirty="0"/>
          </a:p>
        </p:txBody>
      </p:sp>
      <p:sp>
        <p:nvSpPr>
          <p:cNvPr id="8" name="Tijdelijke aanduiding voor verticale tekst 7"/>
          <p:cNvSpPr>
            <a:spLocks noGrp="1"/>
          </p:cNvSpPr>
          <p:nvPr>
            <p:ph type="body" orient="vert" idx="1"/>
          </p:nvPr>
        </p:nvSpPr>
        <p:spPr/>
        <p:txBody>
          <a:bodyPr/>
          <a:lstStyle/>
          <a:p>
            <a:pPr lvl="3"/>
            <a:endParaRPr lang="nl-NL"/>
          </a:p>
          <a:p>
            <a:pPr lvl="3"/>
            <a:endParaRPr lang="nl-NL" dirty="0"/>
          </a:p>
          <a:p>
            <a:pPr lvl="3"/>
            <a:r>
              <a:rPr lang="nl-NL" b="0" dirty="0"/>
              <a:t>’By enabling anyone to drill down into data sources and find information that is relevant to them, as well as to verify assertions and challenges commonly received assumptions, data journalism effectively represents the mass democratization of resources, tools, techniques, and methodologies that were previously used by specialists; whether investigative reporters, social scientists, statisticians, analysts, or other experts.’</a:t>
            </a:r>
          </a:p>
          <a:p>
            <a:pPr lvl="1"/>
            <a:r>
              <a:rPr lang="nl-NL" i="1" dirty="0"/>
              <a:t>Liliana Bounegru, European Journalism Centre</a:t>
            </a:r>
          </a:p>
          <a:p>
            <a:endParaRPr lang="nl-NL" dirty="0"/>
          </a:p>
          <a:p>
            <a:endParaRPr lang="nl-NL" dirty="0"/>
          </a:p>
        </p:txBody>
      </p:sp>
      <p:sp>
        <p:nvSpPr>
          <p:cNvPr id="2" name="Tijdelijke aanduiding voor dianummer 1"/>
          <p:cNvSpPr>
            <a:spLocks noGrp="1"/>
          </p:cNvSpPr>
          <p:nvPr>
            <p:ph type="sldNum" sz="quarter" idx="4294967295"/>
          </p:nvPr>
        </p:nvSpPr>
        <p:spPr>
          <a:xfrm>
            <a:off x="9132784" y="6473105"/>
            <a:ext cx="2744787" cy="365125"/>
          </a:xfrm>
          <a:prstGeom prst="rect">
            <a:avLst/>
          </a:prstGeom>
        </p:spPr>
        <p:txBody>
          <a:bodyPr/>
          <a:lstStyle/>
          <a:p>
            <a:fld id="{5EE7099E-8998-4851-915A-4F4831808297}" type="slidenum">
              <a:rPr lang="nl-NL" smtClean="0"/>
              <a:pPr/>
              <a:t>6</a:t>
            </a:fld>
            <a:endParaRPr lang="nl-NL"/>
          </a:p>
        </p:txBody>
      </p:sp>
      <p:sp>
        <p:nvSpPr>
          <p:cNvPr id="3" name="TextBox 2">
            <a:extLst>
              <a:ext uri="{FF2B5EF4-FFF2-40B4-BE49-F238E27FC236}">
                <a16:creationId xmlns:a16="http://schemas.microsoft.com/office/drawing/2014/main" id="{A8479FB8-FF59-4F16-1F92-CEE4C564B5E1}"/>
              </a:ext>
            </a:extLst>
          </p:cNvPr>
          <p:cNvSpPr txBox="1"/>
          <p:nvPr/>
        </p:nvSpPr>
        <p:spPr>
          <a:xfrm>
            <a:off x="10563671" y="6061829"/>
            <a:ext cx="1409574" cy="45719"/>
          </a:xfrm>
          <a:prstGeom prst="rect">
            <a:avLst/>
          </a:prstGeom>
          <a:noFill/>
        </p:spPr>
        <p:txBody>
          <a:bodyPr wrap="none" lIns="108000" tIns="108000" rIns="108000" bIns="108000" rtlCol="0">
            <a:noAutofit/>
          </a:bodyPr>
          <a:lstStyle/>
          <a:p>
            <a:r>
              <a:rPr lang="en-US" sz="1400" dirty="0" err="1">
                <a:solidFill>
                  <a:schemeClr val="bg2"/>
                </a:solidFill>
              </a:rPr>
              <a:t>Gray et al., 2012</a:t>
            </a:r>
            <a:endParaRPr lang="en-US" sz="1400" noProof="0" dirty="0" err="1">
              <a:solidFill>
                <a:schemeClr val="bg2"/>
              </a:solidFill>
            </a:endParaRPr>
          </a:p>
        </p:txBody>
      </p:sp>
    </p:spTree>
    <p:extLst>
      <p:ext uri="{BB962C8B-B14F-4D97-AF65-F5344CB8AC3E}">
        <p14:creationId xmlns:p14="http://schemas.microsoft.com/office/powerpoint/2010/main" val="1309401773"/>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p:cNvSpPr>
            <a:spLocks noGrp="1"/>
          </p:cNvSpPr>
          <p:nvPr>
            <p:ph type="body" sz="quarter" idx="13"/>
          </p:nvPr>
        </p:nvSpPr>
        <p:spPr/>
        <p:txBody>
          <a:bodyPr/>
          <a:lstStyle/>
          <a:p>
            <a:endParaRPr lang="en-US"/>
          </a:p>
        </p:txBody>
      </p:sp>
      <p:sp>
        <p:nvSpPr>
          <p:cNvPr id="12" name="Tijdelijke aanduiding voor tekst 11"/>
          <p:cNvSpPr>
            <a:spLocks noGrp="1"/>
          </p:cNvSpPr>
          <p:nvPr>
            <p:ph type="body" sz="quarter" idx="12"/>
          </p:nvPr>
        </p:nvSpPr>
        <p:spPr/>
        <p:txBody>
          <a:bodyPr/>
          <a:lstStyle/>
          <a:p>
            <a:endParaRPr lang="en-US" b="1" dirty="0"/>
          </a:p>
        </p:txBody>
      </p:sp>
      <p:sp>
        <p:nvSpPr>
          <p:cNvPr id="4" name="Titel 3"/>
          <p:cNvSpPr>
            <a:spLocks noGrp="1"/>
          </p:cNvSpPr>
          <p:nvPr>
            <p:ph type="title"/>
          </p:nvPr>
        </p:nvSpPr>
        <p:spPr/>
        <p:txBody>
          <a:bodyPr/>
          <a:lstStyle/>
          <a:p>
            <a:r>
              <a:rPr lang="nl-NL" dirty="0" err="1"/>
              <a:t>Data Journalism</a:t>
            </a:r>
            <a:endParaRPr lang="nl-NL" dirty="0"/>
          </a:p>
        </p:txBody>
      </p:sp>
      <p:sp>
        <p:nvSpPr>
          <p:cNvPr id="5" name="Tijdelijke aanduiding voor tekst 4"/>
          <p:cNvSpPr>
            <a:spLocks noGrp="1"/>
          </p:cNvSpPr>
          <p:nvPr>
            <p:ph type="body" sz="quarter" idx="14"/>
          </p:nvPr>
        </p:nvSpPr>
        <p:spPr/>
        <p:txBody>
          <a:bodyPr/>
          <a:lstStyle/>
          <a:p>
            <a:r>
              <a:rPr lang="nl-NL"/>
              <a:t>Tomás Dodds | Leiden</a:t>
            </a:r>
            <a:endParaRPr lang="nl-NL" dirty="0"/>
          </a:p>
        </p:txBody>
      </p:sp>
    </p:spTree>
    <p:extLst>
      <p:ext uri="{BB962C8B-B14F-4D97-AF65-F5344CB8AC3E}">
        <p14:creationId xmlns:p14="http://schemas.microsoft.com/office/powerpoint/2010/main" val="1758461860"/>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bce83e47c546ff6ac1b4b362eaa37f0f7a52c"/>
</p:tagLst>
</file>

<file path=ppt/theme/theme1.xml><?xml version="1.0" encoding="utf-8"?>
<a:theme xmlns:a="http://schemas.openxmlformats.org/drawingml/2006/main" name="Corporate template-set Universiteit Leiden">
  <a:themeElements>
    <a:clrScheme name="Universiteit Leiden">
      <a:dk1>
        <a:srgbClr val="000000"/>
      </a:dk1>
      <a:lt1>
        <a:srgbClr val="FFFFFF"/>
      </a:lt1>
      <a:dk2>
        <a:srgbClr val="8592BC"/>
      </a:dk2>
      <a:lt2>
        <a:srgbClr val="001158"/>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108000" rIns="108000" bIns="108000" rtlCol="0">
        <a:noAutofit/>
      </a:bodyPr>
      <a:lstStyle>
        <a:defPPr>
          <a:defRPr noProof="0" dirty="0" err="1" smtClean="0">
            <a:solidFill>
              <a:schemeClr val="bg2"/>
            </a:solidFill>
          </a:defRPr>
        </a:defPPr>
      </a:lstStyle>
    </a:txDef>
  </a:objectDefaults>
  <a:extraClrSchemeLst/>
  <a:extLst>
    <a:ext uri="{05A4C25C-085E-4340-85A3-A5531E510DB2}">
      <thm15:themeFamily xmlns:thm15="http://schemas.microsoft.com/office/thememl/2012/main" name="16-9-windows-en-zonder-slidenr.potx" id="{5645C78E-DCC0-4804-BE8B-40C139620344}" vid="{DC053DBD-0566-4219-8108-7D3FAEDF83B1}"/>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8E77E9BB20574C88F1A51905EBD0AF" ma:contentTypeVersion="2" ma:contentTypeDescription="Create a new document." ma:contentTypeScope="" ma:versionID="2fd0fa924a9e82cd60e1feff1e189b11">
  <xsd:schema xmlns:xsd="http://www.w3.org/2001/XMLSchema" xmlns:xs="http://www.w3.org/2001/XMLSchema" xmlns:p="http://schemas.microsoft.com/office/2006/metadata/properties" xmlns:ns2="01a1795b-c314-4f6e-9e61-ae7877c66689" targetNamespace="http://schemas.microsoft.com/office/2006/metadata/properties" ma:root="true" ma:fieldsID="312e5ddb972235c6e69e0cbbfcd395b3" ns2:_="">
    <xsd:import namespace="01a1795b-c314-4f6e-9e61-ae7877c6668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a1795b-c314-4f6e-9e61-ae7877c66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2D4775-B13D-4BD4-89B1-2E5B7CFBB179}">
  <ds:schemaRefs>
    <ds:schemaRef ds:uri="http://schemas.microsoft.com/office/infopath/2007/PartnerControls"/>
    <ds:schemaRef ds:uri="http://purl.org/dc/dcmitype/"/>
    <ds:schemaRef ds:uri="01a1795b-c314-4f6e-9e61-ae7877c66689"/>
    <ds:schemaRef ds:uri="http://schemas.microsoft.com/office/2006/metadata/properties"/>
    <ds:schemaRef ds:uri="http://schemas.microsoft.com/office/2006/documentManagement/types"/>
    <ds:schemaRef ds:uri="http://purl.org/dc/term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6ABCAEF-D5A0-4535-AD83-587F03E189BF}">
  <ds:schemaRefs>
    <ds:schemaRef ds:uri="http://schemas.microsoft.com/sharepoint/v3/contenttype/forms"/>
  </ds:schemaRefs>
</ds:datastoreItem>
</file>

<file path=customXml/itemProps3.xml><?xml version="1.0" encoding="utf-8"?>
<ds:datastoreItem xmlns:ds="http://schemas.openxmlformats.org/officeDocument/2006/customXml" ds:itemID="{0589FBFB-9829-4960-B574-BA25F32F5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a1795b-c314-4f6e-9e61-ae7877c666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template-set Universiteit Leiden</Template>
  <TotalTime>63</TotalTime>
  <Words>658</Words>
  <Application>Microsoft Office PowerPoint</Application>
  <PresentationFormat>Custom</PresentationFormat>
  <Paragraphs>62</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Corporate template-set Universiteit Leiden</vt:lpstr>
      <vt:lpstr>Data Journalism</vt:lpstr>
      <vt:lpstr>What is data journalism? </vt:lpstr>
      <vt:lpstr>What is data journalism? </vt:lpstr>
      <vt:lpstr>Why data journalism is so important</vt:lpstr>
      <vt:lpstr>How is it different? </vt:lpstr>
      <vt:lpstr>Information asymmetry</vt:lpstr>
      <vt:lpstr>Data journalism is about mass data literacy</vt:lpstr>
      <vt:lpstr>Data Journalism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Journalism</dc:title>
  <dc:creator>Dodds Rojas, T. (Tomás)</dc:creator>
  <cp:lastModifiedBy>Dodds Rojas, T. (Tomás)</cp:lastModifiedBy>
  <cp:revision>2</cp:revision>
  <dcterms:created xsi:type="dcterms:W3CDTF">2024-02-15T09:00:07Z</dcterms:created>
  <dcterms:modified xsi:type="dcterms:W3CDTF">2025-01-29T12:44:29Z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0x010100798E77E9BB20574C88F1A51905EBD0AF</vt:lpwstr>
  </property>
</Properties>
</file>