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5" r:id="rId6"/>
    <p:sldId id="259" r:id="rId7"/>
    <p:sldId id="260" r:id="rId8"/>
    <p:sldId id="262" r:id="rId9"/>
    <p:sldId id="261" r:id="rId10"/>
    <p:sldId id="266" r:id="rId11"/>
    <p:sldId id="267" r:id="rId1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63D45-156C-4F31-93B0-A83A7CF945F6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189D1-8F1F-4992-9BDB-04A156EE329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3794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189D1-8F1F-4992-9BDB-04A156EE3290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915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D8342-6A6D-B327-C43F-7BDC55450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CD082-3C22-EBA3-7B62-3E5BD7CB4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6B973-C2A6-0748-4DD6-3D5A03C74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B9D4-562C-4759-BF92-FE63116ED95A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7EC23-5205-8692-7849-95791216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5EC1D-1EEF-DEFA-1742-BA2DCA58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09B9-FF7F-48BB-9633-B6BD671FFC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103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BA75-0E6B-577E-1E2A-FE58CAF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1849E-453D-07FC-E23D-B51DD5E30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82C38-2E30-AD3E-8FB0-D358755FF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B9D4-562C-4759-BF92-FE63116ED95A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7B5CA-C786-F363-F95A-8C6D7318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E8798-0458-0DDE-BCC9-B29139CC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09B9-FF7F-48BB-9633-B6BD671FFC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865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56D59-BEA0-D8CD-361F-CAFA018E7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A19CC-35ED-DC1B-E314-05F803BAF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E6EAC-01E2-2C59-90B8-CBDEE9389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B9D4-562C-4759-BF92-FE63116ED95A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9F124-0732-8189-04AB-DFA969148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0ED45-E2AC-9488-F0D8-9663322D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09B9-FF7F-48BB-9633-B6BD671FFC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535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69FE-D819-AE9D-1BEE-6F16D02D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3AFF1-358D-D87F-B671-E89AD4167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36248-B3F2-1EDD-25E8-0590BC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B9D4-562C-4759-BF92-FE63116ED95A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5C60D-1233-8CD3-4948-26566A05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AEB70-5FF6-5642-44FD-8DCA4AAE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09B9-FF7F-48BB-9633-B6BD671FFC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7143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52F2-11DF-A82E-1238-500C83CB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BF12F-2523-6A32-F7DA-72EED331C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87838-807F-CA9B-8EF5-5F7D8366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B9D4-562C-4759-BF92-FE63116ED95A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2F50E-E8D8-D61A-0F0F-8C6F438B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C7412-AACD-9DF6-335D-6619C32C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09B9-FF7F-48BB-9633-B6BD671FFC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002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2265-DB13-2902-20EC-9F180C84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F480A-007E-5AA4-2555-B58E03BFA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09775-FB1B-166D-CF04-07487C718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9370C-B3BE-4352-D71D-76A1CD90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B9D4-562C-4759-BF92-FE63116ED95A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2C8B8-44C1-58D8-4590-208A5F2B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053BE-55FB-B815-9221-2CF07D6A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09B9-FF7F-48BB-9633-B6BD671FFC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329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F68D-33CC-42C9-6C65-DF7DD937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0D816-E1E8-3890-F000-7B7D00721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61E51-A28D-98BF-F01F-0766CB989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CE0EE-F64B-3341-26C4-61615940F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48E5C-BF17-A38F-A8EB-5E93FE7D2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2F038-0A31-2F5C-E617-5966877E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B9D4-562C-4759-BF92-FE63116ED95A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989DA-6901-A01E-7A73-D74101B9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F2C51-6DC9-BC97-87CD-FC3B4BC1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09B9-FF7F-48BB-9633-B6BD671FFC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3376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17FD-7E5F-1296-9228-445F15A3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A02EB7-058A-F3E8-1B11-D4DD1BDF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B9D4-562C-4759-BF92-FE63116ED95A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A6261-F0BC-8B9A-B829-B8E3B750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90CF6-A2E9-DF59-17F6-8E3D378D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09B9-FF7F-48BB-9633-B6BD671FFC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329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49D9A-AFA2-B4F5-0D12-9EC4574F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B9D4-562C-4759-BF92-FE63116ED95A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F62B8-83F4-B53B-6E3F-12DDB8B3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90259-1479-92E4-0698-BDBB3705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09B9-FF7F-48BB-9633-B6BD671FFC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3791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4A9D-2FAC-2D61-6ABB-FBFBFE49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0DD01-5889-A457-CC9A-901445CE5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0AE11-65C7-25A8-2632-622A956E8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EE856-4603-8163-3AA5-22540549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B9D4-562C-4759-BF92-FE63116ED95A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A4803-29D4-C70D-9F6B-F47DC804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49B86-1BD4-1A98-4703-DB219C32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09B9-FF7F-48BB-9633-B6BD671FFC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9695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8277-6424-4604-7D9D-F3CFE570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17672C-CBD0-8B63-87F0-8945C5729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36798-8243-DA38-B89A-DF907AF8F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EC34B-30C8-34E0-92B2-590E2403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B9D4-562C-4759-BF92-FE63116ED95A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14766-89BA-B0A9-D09A-20867D066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CAA61-2BDD-7946-7B00-C670BCFC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09B9-FF7F-48BB-9633-B6BD671FFC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18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4D0D8-2B80-5C4A-E29D-F267D366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BE2FA-C5F7-E230-95F6-C664B4696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043DA-DEC4-946C-0080-D0691C06E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1B9D4-562C-4759-BF92-FE63116ED95A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AD04D-BBB7-FD2B-C6FC-306A5137F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9660B-04DB-42A9-AFE5-D444D96C7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4509B9-FF7F-48BB-9633-B6BD671FFC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251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2013_Pulitzer_Prize" TargetMode="External"/><Relationship Id="rId13" Type="http://schemas.openxmlformats.org/officeDocument/2006/relationships/hyperlink" Target="https://en.wikipedia.org/wiki/Snow_Fall#cite_note-3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en.wikipedia.org/wiki/2012_Tunnel_Creek_avalanche" TargetMode="External"/><Relationship Id="rId12" Type="http://schemas.openxmlformats.org/officeDocument/2006/relationships/hyperlink" Target="https://en.wikipedia.org/wiki/Snow_Fall#cite_note-rebecca-greenfield-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John_Branch_(journalist)" TargetMode="External"/><Relationship Id="rId11" Type="http://schemas.openxmlformats.org/officeDocument/2006/relationships/hyperlink" Target="https://en.wikipedia.org/wiki/Digital_journalism" TargetMode="External"/><Relationship Id="rId5" Type="http://schemas.openxmlformats.org/officeDocument/2006/relationships/hyperlink" Target="https://en.wikipedia.org/wiki/The_New_York_Times" TargetMode="External"/><Relationship Id="rId10" Type="http://schemas.openxmlformats.org/officeDocument/2006/relationships/hyperlink" Target="https://en.wikipedia.org/wiki/Snow_Fall#cite_note-Peabody_Awards_2012-1" TargetMode="External"/><Relationship Id="rId4" Type="http://schemas.openxmlformats.org/officeDocument/2006/relationships/image" Target="../media/image4.gif"/><Relationship Id="rId9" Type="http://schemas.openxmlformats.org/officeDocument/2006/relationships/hyperlink" Target="https://en.wikipedia.org/wiki/Peabody_Awar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E307-63C9-D7ED-2A69-1E49479B5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Euclid Flex Bold" panose="020B0804000000000000" pitchFamily="34" charset="0"/>
              </a:rPr>
              <a:t>Scriptie</a:t>
            </a:r>
            <a:endParaRPr lang="en-NL" dirty="0">
              <a:latin typeface="Euclid Flex Bold" panose="020B08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68859-55D7-35CE-651D-0FA999E8E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en-US" dirty="0">
                <a:latin typeface="Euclid Circular A" panose="020B0504000000000000" pitchFamily="34" charset="0"/>
              </a:rPr>
              <a:t>Jort Siemes</a:t>
            </a:r>
            <a:endParaRPr lang="en-NL" dirty="0">
              <a:latin typeface="Euclid Circular A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014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CB009-9FDE-B013-6CDD-2AC2768F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Euclid Flex Semibold" panose="020B0704000000000000" pitchFamily="34" charset="0"/>
              </a:rPr>
              <a:t>Website haalbaarheid</a:t>
            </a:r>
            <a:endParaRPr lang="en-NL">
              <a:latin typeface="Euclid Flex Semibold" panose="020B07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0633-3162-340C-094D-AFC512202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>
                <a:latin typeface="Euclid Flex Semibold" panose="020B0704000000000000" pitchFamily="34" charset="0"/>
              </a:rPr>
              <a:t>Jortfolio.nl/html/peruse</a:t>
            </a:r>
            <a:endParaRPr lang="en-NL">
              <a:latin typeface="Euclid Flex Semibold" panose="020B07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D2F10-05ED-4630-8C5A-B91F38AA1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965" y="2573020"/>
            <a:ext cx="1565695" cy="3429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7BD7A7-434A-9B13-B10A-F4443B1F6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524" y="2573020"/>
            <a:ext cx="4788515" cy="3429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2F18A3-BC70-2643-7B5B-4C0BC109A2CF}"/>
              </a:ext>
            </a:extLst>
          </p:cNvPr>
          <p:cNvSpPr txBox="1">
            <a:spLocks/>
          </p:cNvSpPr>
          <p:nvPr/>
        </p:nvSpPr>
        <p:spPr>
          <a:xfrm>
            <a:off x="2914865" y="6002020"/>
            <a:ext cx="1760659" cy="528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Euclid Flex Semibold" panose="020B0704000000000000" pitchFamily="34" charset="0"/>
              </a:rPr>
              <a:t>Mobile</a:t>
            </a:r>
            <a:endParaRPr lang="en-NL">
              <a:latin typeface="Euclid Flex Semibold" panose="020B0704000000000000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584ECE-75CE-DE16-AC00-F59662955815}"/>
              </a:ext>
            </a:extLst>
          </p:cNvPr>
          <p:cNvSpPr txBox="1">
            <a:spLocks/>
          </p:cNvSpPr>
          <p:nvPr/>
        </p:nvSpPr>
        <p:spPr>
          <a:xfrm>
            <a:off x="6189451" y="5983923"/>
            <a:ext cx="1760659" cy="528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Euclid Flex Semibold" panose="020B0704000000000000" pitchFamily="34" charset="0"/>
              </a:rPr>
              <a:t>Web</a:t>
            </a:r>
            <a:endParaRPr lang="en-NL">
              <a:latin typeface="Euclid Flex Semibold" panose="020B07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598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771D-FBA1-42F8-E709-C1EB8374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30CBD-1CF5-FBB4-3081-33C6FBA95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E9FDA-FA94-2053-E164-4AA77868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875"/>
          <a:stretch/>
        </p:blipFill>
        <p:spPr>
          <a:xfrm>
            <a:off x="-1" y="0"/>
            <a:ext cx="12914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102C-C9D6-84CC-6DEF-E54C565F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Euclid Flex Bold" panose="020B0804000000000000" pitchFamily="34" charset="0"/>
              </a:rPr>
              <a:t>Literatuur</a:t>
            </a:r>
            <a:endParaRPr lang="en-NL" dirty="0">
              <a:latin typeface="Euclid Flex Bold" panose="020B08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99635-25A6-A0E2-5F63-F59BA9961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16049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Euclid Flex Semibold" panose="020B0704000000000000" pitchFamily="34" charset="0"/>
              </a:rPr>
              <a:t>Vertrouwen</a:t>
            </a:r>
            <a:r>
              <a:rPr lang="en-US" sz="2400" dirty="0">
                <a:latin typeface="Euclid Flex Semibold" panose="020B0704000000000000" pitchFamily="34" charset="0"/>
              </a:rPr>
              <a:t> in </a:t>
            </a:r>
            <a:r>
              <a:rPr lang="en-US" sz="2400" dirty="0" err="1">
                <a:latin typeface="Euclid Flex Semibold" panose="020B0704000000000000" pitchFamily="34" charset="0"/>
              </a:rPr>
              <a:t>Journalistiek</a:t>
            </a:r>
            <a:endParaRPr lang="en-NL" sz="2400" dirty="0">
              <a:latin typeface="Euclid Flex Semibold" panose="020B0704000000000000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1EA33D-F099-F749-7DFA-467EFB637408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257800" cy="1604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latin typeface="Euclid Flex Semibold" panose="020B0704000000000000" pitchFamily="34" charset="0"/>
              </a:rPr>
              <a:t>Onderzoek</a:t>
            </a:r>
            <a:r>
              <a:rPr lang="en-US" sz="2400" dirty="0">
                <a:latin typeface="Euclid Flex Semibold" panose="020B0704000000000000" pitchFamily="34" charset="0"/>
              </a:rPr>
              <a:t> </a:t>
            </a:r>
            <a:r>
              <a:rPr lang="en-US" sz="2400" dirty="0" err="1">
                <a:latin typeface="Euclid Flex Semibold" panose="020B0704000000000000" pitchFamily="34" charset="0"/>
              </a:rPr>
              <a:t>naar</a:t>
            </a:r>
            <a:r>
              <a:rPr lang="en-US" sz="2400" dirty="0">
                <a:latin typeface="Euclid Flex Semibold" panose="020B0704000000000000" pitchFamily="34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Euclid Flex Semibold Italic" panose="020B0704000000000000" pitchFamily="34" charset="0"/>
              </a:rPr>
              <a:t>“multimedia &amp; immersive longform”</a:t>
            </a:r>
            <a:endParaRPr lang="en-NL" sz="2000" dirty="0">
              <a:latin typeface="Euclid Flex Semibold Italic" panose="020B07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0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F0102D-AEEC-D320-77B4-205C794221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257800" cy="1604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latin typeface="Euclid Flex Semibold" panose="020B0704000000000000" pitchFamily="34" charset="0"/>
              </a:rPr>
              <a:t>Vertrouwen in Journalistiek</a:t>
            </a:r>
            <a:endParaRPr lang="en-NL" sz="2400" dirty="0">
              <a:latin typeface="Euclid Flex Semibold" panose="020B07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96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22447-59FB-0E02-E5AA-B953D5F77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F78503-626D-CE27-B6B9-3C6A0B1EC1B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257800" cy="1604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latin typeface="Euclid Flex Semibold" panose="020B0704000000000000" pitchFamily="34" charset="0"/>
              </a:rPr>
              <a:t>Vertrouwen in Journalistiek</a:t>
            </a:r>
            <a:endParaRPr lang="en-NL" sz="2400" dirty="0">
              <a:latin typeface="Euclid Flex Semibold" panose="020B07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96BBDC-19D9-1E8F-FDC4-8820C92ED5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76" r="10607"/>
          <a:stretch/>
        </p:blipFill>
        <p:spPr>
          <a:xfrm>
            <a:off x="1070212" y="1385248"/>
            <a:ext cx="8972600" cy="523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2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BD38-25FE-D8B7-4D20-6242C7237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CD1083-BB88-98D9-6807-0D5BDE0223A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257800" cy="1604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latin typeface="Euclid Flex Semibold" panose="020B0704000000000000" pitchFamily="34" charset="0"/>
              </a:rPr>
              <a:t>Vertrouwen in Journalistiek</a:t>
            </a:r>
            <a:endParaRPr lang="en-NL" sz="2400" dirty="0">
              <a:latin typeface="Euclid Flex Semibold" panose="020B07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93DA3-CC6D-70E0-2946-21DD4A679E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64" r="8752"/>
          <a:stretch/>
        </p:blipFill>
        <p:spPr>
          <a:xfrm>
            <a:off x="1038026" y="1371600"/>
            <a:ext cx="9066094" cy="523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7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35BBCA-FA47-EC0A-2FCC-3F488B589D8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257800" cy="1604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latin typeface="Euclid Flex Semibold" panose="020B0704000000000000" pitchFamily="34" charset="0"/>
              </a:rPr>
              <a:t>Onderzoek</a:t>
            </a:r>
            <a:r>
              <a:rPr lang="en-US" sz="2400" dirty="0">
                <a:latin typeface="Euclid Flex Semibold" panose="020B0704000000000000" pitchFamily="34" charset="0"/>
              </a:rPr>
              <a:t> </a:t>
            </a:r>
            <a:r>
              <a:rPr lang="en-US" sz="2400" dirty="0" err="1">
                <a:latin typeface="Euclid Flex Semibold" panose="020B0704000000000000" pitchFamily="34" charset="0"/>
              </a:rPr>
              <a:t>naar</a:t>
            </a:r>
            <a:r>
              <a:rPr lang="en-US" sz="2400" dirty="0">
                <a:latin typeface="Euclid Flex Semibold" panose="020B0704000000000000" pitchFamily="34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Euclid Flex Semibold Italic" panose="020B0704000000000000" pitchFamily="34" charset="0"/>
              </a:rPr>
              <a:t>“multimedia &amp; immersive longform”</a:t>
            </a:r>
            <a:endParaRPr lang="en-NL" sz="2000" dirty="0">
              <a:latin typeface="Euclid Flex Semibold Italic" panose="020B07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247881-1275-4D09-107D-14748ACFF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0" y="1856095"/>
            <a:ext cx="3713028" cy="4585648"/>
          </a:xfrm>
          <a:prstGeom prst="rect">
            <a:avLst/>
          </a:prstGeom>
        </p:spPr>
      </p:pic>
      <p:pic>
        <p:nvPicPr>
          <p:cNvPr id="1026" name="Picture 2" descr="Snow Fall - Wikipedia">
            <a:extLst>
              <a:ext uri="{FF2B5EF4-FFF2-40B4-BE49-F238E27FC236}">
                <a16:creationId xmlns:a16="http://schemas.microsoft.com/office/drawing/2014/main" id="{0BDE8640-7F4E-FA2F-5F74-EDBF71174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448" y="1856095"/>
            <a:ext cx="352425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66E865-B3AD-83BE-4E9F-9E6C52BA37B0}"/>
              </a:ext>
            </a:extLst>
          </p:cNvPr>
          <p:cNvSpPr txBox="1"/>
          <p:nvPr/>
        </p:nvSpPr>
        <p:spPr>
          <a:xfrm>
            <a:off x="6326448" y="4688006"/>
            <a:ext cx="495413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"Snow Fall: The Avalanche at Tunnel Creek,</a:t>
            </a:r>
            <a:r>
              <a:rPr 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" is a </a:t>
            </a:r>
            <a:r>
              <a:rPr lang="en-US" sz="1050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5" tooltip="The New York Times"/>
              </a:rPr>
              <a:t>New York Times</a:t>
            </a:r>
            <a:r>
              <a:rPr 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multimedia feature by reporter </a:t>
            </a:r>
            <a:r>
              <a:rPr lang="en-US" sz="1050" b="0" i="0" u="none" strike="noStrike" dirty="0">
                <a:effectLst/>
                <a:latin typeface="Arial" panose="020B0604020202020204" pitchFamily="34" charset="0"/>
                <a:hlinkClick r:id="rId6" tooltip="John Branch (journalist)"/>
              </a:rPr>
              <a:t>John Branch</a:t>
            </a:r>
            <a:r>
              <a:rPr 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about the </a:t>
            </a:r>
            <a:r>
              <a:rPr lang="en-US" sz="1050" b="0" i="0" u="none" strike="noStrike" dirty="0">
                <a:effectLst/>
                <a:latin typeface="Arial" panose="020B0604020202020204" pitchFamily="34" charset="0"/>
                <a:hlinkClick r:id="rId7" tooltip="2012 Tunnel Creek avalanche"/>
              </a:rPr>
              <a:t>2012 Tunnel Creek avalanche</a:t>
            </a:r>
            <a:r>
              <a:rPr 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published on December 20, 2012. The article won the </a:t>
            </a:r>
            <a:r>
              <a:rPr lang="en-US" sz="1050" b="0" i="0" u="none" strike="noStrike" dirty="0">
                <a:effectLst/>
                <a:latin typeface="Arial" panose="020B0604020202020204" pitchFamily="34" charset="0"/>
                <a:hlinkClick r:id="rId8" tooltip="2013 Pulitzer Prize"/>
              </a:rPr>
              <a:t>2013 Pulitzer Prize</a:t>
            </a:r>
            <a:r>
              <a:rPr 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Feature Writing and a </a:t>
            </a:r>
            <a:r>
              <a:rPr lang="en-US" sz="1050" b="0" i="0" u="none" strike="noStrike" dirty="0">
                <a:effectLst/>
                <a:latin typeface="Arial" panose="020B0604020202020204" pitchFamily="34" charset="0"/>
                <a:hlinkClick r:id="rId9" tooltip="Peabody Award"/>
              </a:rPr>
              <a:t>Peabody Award</a:t>
            </a:r>
            <a:r>
              <a:rPr 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1050" b="0" i="0" u="none" strike="noStrike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10"/>
              </a:rPr>
              <a:t>[1]</a:t>
            </a:r>
            <a:r>
              <a:rPr 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Packaged together as a six-part story interwoven with interactive graphics, animated simulations and aerial video, "Snow Fall" became one of the most talked about </a:t>
            </a:r>
            <a:r>
              <a:rPr lang="en-US" sz="1050" b="0" i="0" u="none" strike="noStrike" dirty="0">
                <a:effectLst/>
                <a:latin typeface="Arial" panose="020B0604020202020204" pitchFamily="34" charset="0"/>
                <a:hlinkClick r:id="rId11" tooltip="Digital journalism"/>
              </a:rPr>
              <a:t>online news</a:t>
            </a:r>
            <a:r>
              <a:rPr 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articles in 2013 and garnered praise and debate over it being an example of "the future of online journalism."</a:t>
            </a:r>
            <a:r>
              <a:rPr lang="en-US" sz="1050" b="0" i="0" u="none" strike="noStrike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12"/>
              </a:rPr>
              <a:t>[2]</a:t>
            </a:r>
            <a:r>
              <a:rPr 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The article became highly influential among online journalism circles, with many other publications attempting similar multimedia features and even coined an industry term, "to snowfall."</a:t>
            </a:r>
            <a:r>
              <a:rPr lang="en-US" sz="1050" b="0" i="0" u="none" strike="noStrike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13"/>
              </a:rPr>
              <a:t>[3]</a:t>
            </a:r>
            <a:endParaRPr lang="en-NL" sz="1050" dirty="0"/>
          </a:p>
        </p:txBody>
      </p:sp>
    </p:spTree>
    <p:extLst>
      <p:ext uri="{BB962C8B-B14F-4D97-AF65-F5344CB8AC3E}">
        <p14:creationId xmlns:p14="http://schemas.microsoft.com/office/powerpoint/2010/main" val="215878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FA539-E75E-69C2-9D19-CE76FC7B4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60DC8-227C-2CE6-326E-56A18F55A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C545EC-1692-08A8-46C2-E3537E0D75F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257800" cy="1604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latin typeface="Euclid Flex Semibold" panose="020B0704000000000000" pitchFamily="34" charset="0"/>
              </a:rPr>
              <a:t>Onderzoek</a:t>
            </a:r>
            <a:r>
              <a:rPr lang="en-US" sz="2400" dirty="0">
                <a:latin typeface="Euclid Flex Semibold" panose="020B0704000000000000" pitchFamily="34" charset="0"/>
              </a:rPr>
              <a:t> </a:t>
            </a:r>
            <a:r>
              <a:rPr lang="en-US" sz="2400" dirty="0" err="1">
                <a:latin typeface="Euclid Flex Semibold" panose="020B0704000000000000" pitchFamily="34" charset="0"/>
              </a:rPr>
              <a:t>naar</a:t>
            </a:r>
            <a:r>
              <a:rPr lang="en-US" sz="2400" dirty="0">
                <a:latin typeface="Euclid Flex Semibold" panose="020B0704000000000000" pitchFamily="34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Euclid Flex Semibold Italic" panose="020B0704000000000000" pitchFamily="34" charset="0"/>
              </a:rPr>
              <a:t>“multimedia &amp; immersive longform”</a:t>
            </a:r>
            <a:endParaRPr lang="en-NL" sz="2000" dirty="0">
              <a:latin typeface="Euclid Flex Semibold Italic" panose="020B07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BB52DB-3007-41C0-FE7A-9C19CAC07F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13" r="1786"/>
          <a:stretch/>
        </p:blipFill>
        <p:spPr>
          <a:xfrm>
            <a:off x="835275" y="1690688"/>
            <a:ext cx="10518525" cy="484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4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4393-9DA7-76E6-8C3D-FBBBD6A8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Euclid Flex Semibold" panose="020B0704000000000000" pitchFamily="34" charset="0"/>
              </a:rPr>
              <a:t>Leeslijst</a:t>
            </a:r>
            <a:endParaRPr lang="en-NL" dirty="0">
              <a:latin typeface="Euclid Flex Semibold" panose="020B0704000000000000" pitchFamily="34" charset="0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8CD2D66-253A-08A2-1A34-FBA2AD36E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8" t="24224" r="25074" b="3324"/>
          <a:stretch/>
        </p:blipFill>
        <p:spPr>
          <a:xfrm>
            <a:off x="838200" y="1813517"/>
            <a:ext cx="3307676" cy="4011065"/>
          </a:xfr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3DB15F-5B0A-A86D-2CBD-9AA203956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1" t="11145" r="24205" b="32736"/>
          <a:stretch/>
        </p:blipFill>
        <p:spPr>
          <a:xfrm>
            <a:off x="4556851" y="0"/>
            <a:ext cx="3489275" cy="673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FABFF-C872-3F78-7E64-75D56F2E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Euclid Flex Semibold" panose="020B0704000000000000" pitchFamily="34" charset="0"/>
              </a:rPr>
              <a:t>Keywords</a:t>
            </a:r>
            <a:endParaRPr lang="en-NL" sz="3600" dirty="0">
              <a:latin typeface="Euclid Flex Semibold" panose="020B07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D3AFF-DE45-0FC7-1F61-8BA07C079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Flex Medium" panose="020B0604000000000000" pitchFamily="34" charset="0"/>
              </a:rPr>
              <a:t>Multimedia</a:t>
            </a:r>
          </a:p>
          <a:p>
            <a:r>
              <a:rPr lang="en-US" dirty="0">
                <a:latin typeface="Euclid Flex Medium" panose="020B0604000000000000" pitchFamily="34" charset="0"/>
              </a:rPr>
              <a:t>CMS: Content Management System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Euclid Flex Medium" panose="020B0604000000000000" pitchFamily="34" charset="0"/>
              </a:rPr>
              <a:t>embedded multimedia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Euclid Flex Medium" panose="020B0604000000000000" pitchFamily="34" charset="0"/>
              </a:rPr>
              <a:t>Trust (Restoring trust)</a:t>
            </a:r>
          </a:p>
          <a:p>
            <a:endParaRPr lang="en-US" dirty="0">
              <a:latin typeface="Euclid Flex Medium" panose="020B06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206</Words>
  <Application>Microsoft Office PowerPoint</Application>
  <PresentationFormat>Widescreen</PresentationFormat>
  <Paragraphs>25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</vt:lpstr>
      <vt:lpstr>Aptos Display</vt:lpstr>
      <vt:lpstr>Arial</vt:lpstr>
      <vt:lpstr>Euclid Circular A</vt:lpstr>
      <vt:lpstr>Euclid Flex Bold</vt:lpstr>
      <vt:lpstr>Euclid Flex Medium</vt:lpstr>
      <vt:lpstr>Euclid Flex Semibold</vt:lpstr>
      <vt:lpstr>Euclid Flex Semibold Italic</vt:lpstr>
      <vt:lpstr>Office Theme</vt:lpstr>
      <vt:lpstr>Scriptie</vt:lpstr>
      <vt:lpstr>Literatuur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Leeslijst</vt:lpstr>
      <vt:lpstr>Keywords</vt:lpstr>
      <vt:lpstr>Website haalbaarheid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Jort Siemes</dc:creator>
  <cp:lastModifiedBy>Jort Siemes</cp:lastModifiedBy>
  <cp:revision>7</cp:revision>
  <dcterms:created xsi:type="dcterms:W3CDTF">2025-01-07T13:57:32Z</dcterms:created>
  <dcterms:modified xsi:type="dcterms:W3CDTF">2025-01-07T21:12:19Z</dcterms:modified>
</cp:coreProperties>
</file>