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61" r:id="rId5"/>
    <p:sldId id="262" r:id="rId6"/>
    <p:sldId id="263" r:id="rId7"/>
    <p:sldId id="264" r:id="rId8"/>
    <p:sldId id="258"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73" autoAdjust="0"/>
  </p:normalViewPr>
  <p:slideViewPr>
    <p:cSldViewPr snapToGrid="0">
      <p:cViewPr varScale="1">
        <p:scale>
          <a:sx n="105" d="100"/>
          <a:sy n="105"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5A4380-58DC-4927-BB73-05B4393916F7}" type="datetimeFigureOut">
              <a:rPr lang="en-NL" smtClean="0"/>
              <a:t>12/03/2024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394045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A4380-58DC-4927-BB73-05B4393916F7}" type="datetimeFigureOut">
              <a:rPr lang="en-NL" smtClean="0"/>
              <a:t>12/03/2024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126170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A4380-58DC-4927-BB73-05B4393916F7}" type="datetimeFigureOut">
              <a:rPr lang="en-NL" smtClean="0"/>
              <a:t>12/03/2024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124729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A4380-58DC-4927-BB73-05B4393916F7}" type="datetimeFigureOut">
              <a:rPr lang="en-NL" smtClean="0"/>
              <a:t>12/03/2024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188457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A4380-58DC-4927-BB73-05B4393916F7}" type="datetimeFigureOut">
              <a:rPr lang="en-NL" smtClean="0"/>
              <a:t>12/03/2024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411214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5A4380-58DC-4927-BB73-05B4393916F7}" type="datetimeFigureOut">
              <a:rPr lang="en-NL" smtClean="0"/>
              <a:t>12/03/2024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77490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5A4380-58DC-4927-BB73-05B4393916F7}" type="datetimeFigureOut">
              <a:rPr lang="en-NL" smtClean="0"/>
              <a:t>12/03/2024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111725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5A4380-58DC-4927-BB73-05B4393916F7}" type="datetimeFigureOut">
              <a:rPr lang="en-NL" smtClean="0"/>
              <a:t>12/03/2024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3462548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A4380-58DC-4927-BB73-05B4393916F7}" type="datetimeFigureOut">
              <a:rPr lang="en-NL" smtClean="0"/>
              <a:t>12/03/2024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295269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A4380-58DC-4927-BB73-05B4393916F7}" type="datetimeFigureOut">
              <a:rPr lang="en-NL" smtClean="0"/>
              <a:t>12/03/2024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426965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A4380-58DC-4927-BB73-05B4393916F7}" type="datetimeFigureOut">
              <a:rPr lang="en-NL" smtClean="0"/>
              <a:t>12/03/2024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141358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A4380-58DC-4927-BB73-05B4393916F7}" type="datetimeFigureOut">
              <a:rPr lang="en-NL" smtClean="0"/>
              <a:t>12/03/2024</a:t>
            </a:fld>
            <a:endParaRPr lang="en-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85876-166D-4F43-B21D-CBA29FD9242F}" type="slidenum">
              <a:rPr lang="en-NL" smtClean="0"/>
              <a:t>‹#›</a:t>
            </a:fld>
            <a:endParaRPr lang="en-NL"/>
          </a:p>
        </p:txBody>
      </p:sp>
    </p:spTree>
    <p:extLst>
      <p:ext uri="{BB962C8B-B14F-4D97-AF65-F5344CB8AC3E}">
        <p14:creationId xmlns:p14="http://schemas.microsoft.com/office/powerpoint/2010/main" val="37293425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864079" y="1122363"/>
            <a:ext cx="10463842" cy="2387600"/>
          </a:xfrm>
        </p:spPr>
        <p:txBody>
          <a:bodyPr>
            <a:noAutofit/>
          </a:bodyPr>
          <a:lstStyle/>
          <a:p>
            <a:r>
              <a:rPr lang="en-US" sz="4400" dirty="0">
                <a:latin typeface="Times New Roman" panose="02020603050405020304" pitchFamily="18" charset="0"/>
                <a:ea typeface="Roboto" pitchFamily="2" charset="0"/>
                <a:cs typeface="Times New Roman" panose="02020603050405020304" pitchFamily="18" charset="0"/>
              </a:rPr>
              <a:t>The Rhetoric of Trust in Local News Media: Proximity as a Quintessential News Quality </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p:txBody>
          <a:bodyPr>
            <a:normAutofit/>
          </a:bodyPr>
          <a:lstStyle/>
          <a:p>
            <a:r>
              <a:rPr lang="nl-NL" sz="1600" dirty="0">
                <a:latin typeface="Civil Premium" pitchFamily="50" charset="0"/>
                <a:ea typeface="Civil Premium" pitchFamily="50" charset="0"/>
                <a:cs typeface="Civil Premium" pitchFamily="50" charset="0"/>
              </a:rPr>
              <a:t>Olst en </a:t>
            </a:r>
            <a:r>
              <a:rPr lang="nl-NL" sz="1600" dirty="0" err="1">
                <a:latin typeface="Civil Premium" pitchFamily="50" charset="0"/>
                <a:ea typeface="Civil Premium" pitchFamily="50" charset="0"/>
                <a:cs typeface="Civil Premium" pitchFamily="50" charset="0"/>
              </a:rPr>
              <a:t>Koetsenruijter</a:t>
            </a:r>
            <a:r>
              <a:rPr lang="nl-NL" sz="1600" dirty="0">
                <a:latin typeface="Civil Premium" pitchFamily="50" charset="0"/>
                <a:ea typeface="Civil Premium" pitchFamily="50" charset="0"/>
                <a:cs typeface="Civil Premium" pitchFamily="50" charset="0"/>
              </a:rPr>
              <a:t> &amp; De Jong (2023)</a:t>
            </a:r>
            <a:endParaRPr lang="en-NL" sz="1600" dirty="0">
              <a:latin typeface="Civil Premium" pitchFamily="50" charset="0"/>
              <a:ea typeface="Civil Premium" pitchFamily="50" charset="0"/>
              <a:cs typeface="Civil Premium" pitchFamily="50" charset="0"/>
            </a:endParaRPr>
          </a:p>
        </p:txBody>
      </p:sp>
      <p:sp>
        <p:nvSpPr>
          <p:cNvPr id="4" name="Subtitle 2">
            <a:extLst>
              <a:ext uri="{FF2B5EF4-FFF2-40B4-BE49-F238E27FC236}">
                <a16:creationId xmlns:a16="http://schemas.microsoft.com/office/drawing/2014/main" id="{46C00CC9-E407-77E5-6929-FBC672128665}"/>
              </a:ext>
            </a:extLst>
          </p:cNvPr>
          <p:cNvSpPr txBox="1">
            <a:spLocks/>
          </p:cNvSpPr>
          <p:nvPr/>
        </p:nvSpPr>
        <p:spPr>
          <a:xfrm>
            <a:off x="6288656" y="6357669"/>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latin typeface="Civil Premium" pitchFamily="50" charset="0"/>
                <a:ea typeface="Civil Premium" pitchFamily="50" charset="0"/>
                <a:cs typeface="Civil Premium" pitchFamily="50" charset="0"/>
              </a:rPr>
              <a:t>DOI 10.55206/YGYX6312</a:t>
            </a:r>
            <a:endParaRPr lang="en-NL" sz="1800" dirty="0">
              <a:latin typeface="Civil Premium" pitchFamily="50" charset="0"/>
              <a:ea typeface="Civil Premium" pitchFamily="50" charset="0"/>
              <a:cs typeface="Civil Premium" pitchFamily="50" charset="0"/>
            </a:endParaRPr>
          </a:p>
        </p:txBody>
      </p:sp>
    </p:spTree>
    <p:extLst>
      <p:ext uri="{BB962C8B-B14F-4D97-AF65-F5344CB8AC3E}">
        <p14:creationId xmlns:p14="http://schemas.microsoft.com/office/powerpoint/2010/main" val="282434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a:latin typeface="Times New Roman" panose="02020603050405020304" pitchFamily="18" charset="0"/>
                <a:ea typeface="Roboto" pitchFamily="2" charset="0"/>
                <a:cs typeface="Times New Roman" panose="02020603050405020304" pitchFamily="18" charset="0"/>
              </a:rPr>
              <a:t>Document </a:t>
            </a:r>
            <a:r>
              <a:rPr lang="en-US" sz="2400" dirty="0">
                <a:latin typeface="Times New Roman" panose="02020603050405020304" pitchFamily="18" charset="0"/>
                <a:ea typeface="Roboto" pitchFamily="2" charset="0"/>
                <a:cs typeface="Times New Roman" panose="02020603050405020304" pitchFamily="18" charset="0"/>
              </a:rPr>
              <a:t>(P29)</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51060" y="1535502"/>
            <a:ext cx="5679057" cy="7634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Inhoudsopgave:</a:t>
            </a:r>
          </a:p>
          <a:p>
            <a:pPr algn="l"/>
            <a:r>
              <a:rPr lang="nl-NL" sz="1600" dirty="0">
                <a:latin typeface="Civil Premium Thin" pitchFamily="50" charset="0"/>
                <a:ea typeface="Civil Premium Thin" pitchFamily="50" charset="0"/>
                <a:cs typeface="Civil Premium Thin" pitchFamily="50" charset="0"/>
              </a:rPr>
              <a:t>	</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38612981-CDE6-DEE4-50D8-9F1A38005D8C}"/>
              </a:ext>
            </a:extLst>
          </p:cNvPr>
          <p:cNvSpPr txBox="1">
            <a:spLocks/>
          </p:cNvSpPr>
          <p:nvPr/>
        </p:nvSpPr>
        <p:spPr>
          <a:xfrm>
            <a:off x="1192599" y="1992700"/>
            <a:ext cx="4069512" cy="53224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latin typeface="Civil Premium Thin" pitchFamily="50" charset="0"/>
                <a:ea typeface="Civil Premium Thin" pitchFamily="50" charset="0"/>
                <a:cs typeface="Civil Premium Thin" pitchFamily="50" charset="0"/>
              </a:rPr>
              <a:t>1.	Introduction</a:t>
            </a:r>
          </a:p>
          <a:p>
            <a:pPr algn="l"/>
            <a:r>
              <a:rPr lang="en-US" sz="1200" dirty="0">
                <a:latin typeface="Civil Premium Thin" pitchFamily="50" charset="0"/>
                <a:ea typeface="Civil Premium Thin" pitchFamily="50" charset="0"/>
                <a:cs typeface="Civil Premium Thin" pitchFamily="50" charset="0"/>
              </a:rPr>
              <a:t>   1.1. 	Importance of local journalism</a:t>
            </a:r>
          </a:p>
          <a:p>
            <a:pPr algn="l"/>
            <a:r>
              <a:rPr lang="en-US" sz="1200" dirty="0">
                <a:latin typeface="Civil Premium Thin" pitchFamily="50" charset="0"/>
                <a:ea typeface="Civil Premium Thin" pitchFamily="50" charset="0"/>
                <a:cs typeface="Civil Premium Thin" pitchFamily="50" charset="0"/>
              </a:rPr>
              <a:t>   1.2. 	problems in this area</a:t>
            </a:r>
          </a:p>
          <a:p>
            <a:pPr algn="l"/>
            <a:r>
              <a:rPr lang="en-US" sz="1200" dirty="0">
                <a:latin typeface="Civil Premium Thin" pitchFamily="50" charset="0"/>
                <a:ea typeface="Civil Premium Thin" pitchFamily="50" charset="0"/>
                <a:cs typeface="Civil Premium Thin" pitchFamily="50" charset="0"/>
              </a:rPr>
              <a:t>   1.3. 	purpose of the study</a:t>
            </a:r>
          </a:p>
          <a:p>
            <a:pPr algn="l"/>
            <a:r>
              <a:rPr lang="en-US" sz="1200" dirty="0">
                <a:latin typeface="Civil Premium Thin" pitchFamily="50" charset="0"/>
                <a:ea typeface="Civil Premium Thin" pitchFamily="50" charset="0"/>
                <a:cs typeface="Civil Premium Thin" pitchFamily="50" charset="0"/>
              </a:rPr>
              <a:t>2. 	Theoretical framework: three concepts</a:t>
            </a:r>
          </a:p>
          <a:p>
            <a:pPr algn="l"/>
            <a:r>
              <a:rPr lang="en-US" sz="1200" dirty="0">
                <a:latin typeface="Civil Premium Thin" pitchFamily="50" charset="0"/>
                <a:ea typeface="Civil Premium Thin" pitchFamily="50" charset="0"/>
                <a:cs typeface="Civil Premium Thin" pitchFamily="50" charset="0"/>
              </a:rPr>
              <a:t>   2.1. 	Rhetorical ethos and trust</a:t>
            </a:r>
          </a:p>
          <a:p>
            <a:pPr algn="l"/>
            <a:r>
              <a:rPr lang="en-US" sz="1200" dirty="0">
                <a:latin typeface="Civil Premium Thin" pitchFamily="50" charset="0"/>
                <a:ea typeface="Civil Premium Thin" pitchFamily="50" charset="0"/>
                <a:cs typeface="Civil Premium Thin" pitchFamily="50" charset="0"/>
              </a:rPr>
              <a:t>   2.2. 	Boundary work </a:t>
            </a:r>
          </a:p>
          <a:p>
            <a:pPr algn="l"/>
            <a:r>
              <a:rPr lang="en-US" sz="1200" dirty="0">
                <a:latin typeface="Civil Premium Thin" pitchFamily="50" charset="0"/>
                <a:ea typeface="Civil Premium Thin" pitchFamily="50" charset="0"/>
                <a:cs typeface="Civil Premium Thin" pitchFamily="50" charset="0"/>
              </a:rPr>
              <a:t>   2.3. 	The concept of proximity</a:t>
            </a:r>
          </a:p>
          <a:p>
            <a:pPr algn="l"/>
            <a:r>
              <a:rPr lang="en-US" sz="1200" dirty="0">
                <a:latin typeface="Civil Premium Thin" pitchFamily="50" charset="0"/>
                <a:ea typeface="Civil Premium Thin" pitchFamily="50" charset="0"/>
                <a:cs typeface="Civil Premium Thin" pitchFamily="50" charset="0"/>
              </a:rPr>
              <a:t>		</a:t>
            </a:r>
            <a:r>
              <a:rPr lang="en-US" sz="1100" dirty="0">
                <a:latin typeface="Civil Premium Thin" pitchFamily="50" charset="0"/>
                <a:ea typeface="Civil Premium Thin" pitchFamily="50" charset="0"/>
                <a:cs typeface="Civil Premium Thin" pitchFamily="50" charset="0"/>
              </a:rPr>
              <a:t>News values</a:t>
            </a:r>
          </a:p>
          <a:p>
            <a:pPr algn="l"/>
            <a:r>
              <a:rPr lang="en-US" sz="1100" dirty="0">
                <a:latin typeface="Civil Premium Thin" pitchFamily="50" charset="0"/>
                <a:ea typeface="Civil Premium Thin" pitchFamily="50" charset="0"/>
                <a:cs typeface="Civil Premium Thin" pitchFamily="50" charset="0"/>
              </a:rPr>
              <a:t>		Cultural proximity</a:t>
            </a:r>
          </a:p>
          <a:p>
            <a:pPr algn="l"/>
            <a:r>
              <a:rPr lang="en-US" sz="1200" dirty="0">
                <a:latin typeface="Civil Premium Thin" pitchFamily="50" charset="0"/>
                <a:ea typeface="Civil Premium Thin" pitchFamily="50" charset="0"/>
                <a:cs typeface="Civil Premium Thin" pitchFamily="50" charset="0"/>
              </a:rPr>
              <a:t>3. 	Method</a:t>
            </a:r>
          </a:p>
          <a:p>
            <a:pPr algn="l"/>
            <a:endParaRPr lang="en-NL" sz="1200" dirty="0">
              <a:latin typeface="Civil Premium Thin" pitchFamily="50" charset="0"/>
              <a:ea typeface="Civil Premium Thin" pitchFamily="50" charset="0"/>
              <a:cs typeface="Civil Premium Thin" pitchFamily="50" charset="0"/>
            </a:endParaRPr>
          </a:p>
        </p:txBody>
      </p:sp>
      <p:sp>
        <p:nvSpPr>
          <p:cNvPr id="10" name="Subtitle 2">
            <a:extLst>
              <a:ext uri="{FF2B5EF4-FFF2-40B4-BE49-F238E27FC236}">
                <a16:creationId xmlns:a16="http://schemas.microsoft.com/office/drawing/2014/main" id="{FB5C3761-C777-1C5A-ABDC-662D026C77F2}"/>
              </a:ext>
            </a:extLst>
          </p:cNvPr>
          <p:cNvSpPr txBox="1">
            <a:spLocks/>
          </p:cNvSpPr>
          <p:nvPr/>
        </p:nvSpPr>
        <p:spPr>
          <a:xfrm>
            <a:off x="5457644" y="1917220"/>
            <a:ext cx="6510068" cy="53224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latin typeface="Civil Premium Thin" pitchFamily="50" charset="0"/>
                <a:ea typeface="Civil Premium Thin" pitchFamily="50" charset="0"/>
                <a:cs typeface="Civil Premium Thin" pitchFamily="50" charset="0"/>
              </a:rPr>
              <a:t>4. 	Results</a:t>
            </a:r>
          </a:p>
          <a:p>
            <a:pPr algn="l"/>
            <a:r>
              <a:rPr lang="en-US" sz="1200" dirty="0">
                <a:latin typeface="Civil Premium Thin" pitchFamily="50" charset="0"/>
                <a:ea typeface="Civil Premium Thin" pitchFamily="50" charset="0"/>
                <a:cs typeface="Civil Premium Thin" pitchFamily="50" charset="0"/>
              </a:rPr>
              <a:t>   4.1. 	Proximity of the news</a:t>
            </a:r>
          </a:p>
          <a:p>
            <a:pPr algn="l"/>
            <a:r>
              <a:rPr lang="en-US" sz="1200" dirty="0">
                <a:latin typeface="Civil Premium Thin" pitchFamily="50" charset="0"/>
                <a:ea typeface="Civil Premium Thin" pitchFamily="50" charset="0"/>
                <a:cs typeface="Civil Premium Thin" pitchFamily="50" charset="0"/>
              </a:rPr>
              <a:t>   4.2. 	Proximity of the journalist</a:t>
            </a:r>
          </a:p>
          <a:p>
            <a:pPr algn="l"/>
            <a:r>
              <a:rPr lang="en-US" sz="1200" dirty="0">
                <a:latin typeface="Civil Premium Thin" pitchFamily="50" charset="0"/>
                <a:ea typeface="Civil Premium Thin" pitchFamily="50" charset="0"/>
                <a:cs typeface="Civil Premium Thin" pitchFamily="50" charset="0"/>
              </a:rPr>
              <a:t>   4.3. 	Scope</a:t>
            </a:r>
          </a:p>
          <a:p>
            <a:pPr algn="l"/>
            <a:r>
              <a:rPr lang="en-US" sz="1200" dirty="0">
                <a:latin typeface="Civil Premium Thin" pitchFamily="50" charset="0"/>
                <a:ea typeface="Civil Premium Thin" pitchFamily="50" charset="0"/>
                <a:cs typeface="Civil Premium Thin" pitchFamily="50" charset="0"/>
              </a:rPr>
              <a:t>   4.4.	Language and local Culture</a:t>
            </a:r>
          </a:p>
          <a:p>
            <a:pPr algn="l"/>
            <a:r>
              <a:rPr lang="en-US" sz="1200" dirty="0">
                <a:latin typeface="Civil Premium Thin" pitchFamily="50" charset="0"/>
                <a:ea typeface="Civil Premium Thin" pitchFamily="50" charset="0"/>
                <a:cs typeface="Civil Premium Thin" pitchFamily="50" charset="0"/>
              </a:rPr>
              <a:t>   4.5. 	Home grown</a:t>
            </a:r>
          </a:p>
          <a:p>
            <a:pPr algn="l"/>
            <a:r>
              <a:rPr lang="en-US" sz="1200" dirty="0">
                <a:latin typeface="Civil Premium Thin" pitchFamily="50" charset="0"/>
                <a:ea typeface="Civil Premium Thin" pitchFamily="50" charset="0"/>
                <a:cs typeface="Civil Premium Thin" pitchFamily="50" charset="0"/>
              </a:rPr>
              <a:t>   4.6. 	Small scale</a:t>
            </a:r>
          </a:p>
          <a:p>
            <a:pPr algn="l"/>
            <a:r>
              <a:rPr lang="en-US" sz="1200" dirty="0">
                <a:latin typeface="Civil Premium Thin" pitchFamily="50" charset="0"/>
                <a:ea typeface="Civil Premium Thin" pitchFamily="50" charset="0"/>
                <a:cs typeface="Civil Premium Thin" pitchFamily="50" charset="0"/>
              </a:rPr>
              <a:t>   4.7. 	Pride</a:t>
            </a:r>
          </a:p>
          <a:p>
            <a:pPr algn="l"/>
            <a:r>
              <a:rPr lang="en-US" sz="1200" dirty="0">
                <a:latin typeface="Civil Premium Thin" pitchFamily="50" charset="0"/>
                <a:ea typeface="Civil Premium Thin" pitchFamily="50" charset="0"/>
                <a:cs typeface="Civil Premium Thin" pitchFamily="50" charset="0"/>
              </a:rPr>
              <a:t>   4.8. 	Social Cohesion</a:t>
            </a:r>
          </a:p>
          <a:p>
            <a:pPr algn="l"/>
            <a:r>
              <a:rPr lang="en-US" sz="1200" dirty="0">
                <a:latin typeface="Civil Premium Thin" pitchFamily="50" charset="0"/>
                <a:ea typeface="Civil Premium Thin" pitchFamily="50" charset="0"/>
                <a:cs typeface="Civil Premium Thin" pitchFamily="50" charset="0"/>
              </a:rPr>
              <a:t>   4.9. 	Social pressure and independency</a:t>
            </a:r>
          </a:p>
          <a:p>
            <a:pPr algn="l"/>
            <a:r>
              <a:rPr lang="en-US" sz="1200" dirty="0">
                <a:latin typeface="Civil Premium Thin" pitchFamily="50" charset="0"/>
                <a:ea typeface="Civil Premium Thin" pitchFamily="50" charset="0"/>
                <a:cs typeface="Civil Premium Thin" pitchFamily="50" charset="0"/>
              </a:rPr>
              <a:t>5. 	Conclusion and discussion</a:t>
            </a:r>
          </a:p>
          <a:p>
            <a:pPr algn="l"/>
            <a:r>
              <a:rPr lang="en-US" sz="1200" dirty="0">
                <a:latin typeface="Civil Premium Thin" pitchFamily="50" charset="0"/>
                <a:ea typeface="Civil Premium Thin" pitchFamily="50" charset="0"/>
                <a:cs typeface="Civil Premium Thin" pitchFamily="50" charset="0"/>
              </a:rPr>
              <a:t>   5.1. 	Rhetorical ethos</a:t>
            </a:r>
          </a:p>
          <a:p>
            <a:pPr algn="l"/>
            <a:r>
              <a:rPr lang="en-US" sz="1200" dirty="0">
                <a:latin typeface="Civil Premium Thin" pitchFamily="50" charset="0"/>
                <a:ea typeface="Civil Premium Thin" pitchFamily="50" charset="0"/>
                <a:cs typeface="Civil Premium Thin" pitchFamily="50" charset="0"/>
              </a:rPr>
              <a:t>   5.2. 	Boundary work</a:t>
            </a:r>
          </a:p>
          <a:p>
            <a:pPr algn="l"/>
            <a:r>
              <a:rPr lang="en-US" sz="1200" dirty="0">
                <a:latin typeface="Civil Premium Thin" pitchFamily="50" charset="0"/>
                <a:ea typeface="Civil Premium Thin" pitchFamily="50" charset="0"/>
                <a:cs typeface="Civil Premium Thin" pitchFamily="50" charset="0"/>
              </a:rPr>
              <a:t>   5.3. 	Proximity</a:t>
            </a:r>
          </a:p>
          <a:p>
            <a:pPr algn="l"/>
            <a:r>
              <a:rPr lang="en-US" sz="1200" dirty="0">
                <a:latin typeface="Civil Premium Thin" pitchFamily="50" charset="0"/>
                <a:ea typeface="Civil Premium Thin" pitchFamily="50" charset="0"/>
                <a:cs typeface="Civil Premium Thin" pitchFamily="50" charset="0"/>
              </a:rPr>
              <a:t>   5.4. 	Suggestions for further research &amp; consequences for journalism practice</a:t>
            </a:r>
          </a:p>
          <a:p>
            <a:pPr algn="l"/>
            <a:endParaRPr lang="en-NL" sz="12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292328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864078" y="457201"/>
            <a:ext cx="6634002" cy="671872"/>
          </a:xfrm>
        </p:spPr>
        <p:txBody>
          <a:bodyPr>
            <a:noAutofit/>
          </a:bodyPr>
          <a:lstStyle/>
          <a:p>
            <a:pPr algn="l"/>
            <a:r>
              <a:rPr lang="en-US" sz="4400" dirty="0">
                <a:latin typeface="Times New Roman" panose="02020603050405020304" pitchFamily="18" charset="0"/>
                <a:ea typeface="Roboto" pitchFamily="2" charset="0"/>
                <a:cs typeface="Times New Roman" panose="02020603050405020304" pitchFamily="18" charset="0"/>
              </a:rPr>
              <a:t>Rol van </a:t>
            </a:r>
            <a:r>
              <a:rPr lang="en-US" sz="4400" dirty="0" err="1">
                <a:latin typeface="Times New Roman" panose="02020603050405020304" pitchFamily="18" charset="0"/>
                <a:ea typeface="Roboto" pitchFamily="2" charset="0"/>
                <a:cs typeface="Times New Roman" panose="02020603050405020304" pitchFamily="18" charset="0"/>
              </a:rPr>
              <a:t>Lokale</a:t>
            </a:r>
            <a:r>
              <a:rPr lang="en-US" sz="4400" dirty="0">
                <a:latin typeface="Times New Roman" panose="02020603050405020304" pitchFamily="18" charset="0"/>
                <a:ea typeface="Roboto" pitchFamily="2" charset="0"/>
                <a:cs typeface="Times New Roman" panose="02020603050405020304" pitchFamily="18" charset="0"/>
              </a:rPr>
              <a:t> </a:t>
            </a:r>
            <a:r>
              <a:rPr lang="en-US" sz="4400" dirty="0" err="1">
                <a:latin typeface="Times New Roman" panose="02020603050405020304" pitchFamily="18" charset="0"/>
                <a:ea typeface="Roboto" pitchFamily="2" charset="0"/>
                <a:cs typeface="Times New Roman" panose="02020603050405020304" pitchFamily="18" charset="0"/>
              </a:rPr>
              <a:t>Journalistiek</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5679057" cy="862642"/>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It </a:t>
            </a:r>
            <a:r>
              <a:rPr lang="nl-NL" sz="1600" dirty="0" err="1">
                <a:latin typeface="Civil Premium Medium" pitchFamily="50" charset="0"/>
                <a:ea typeface="Civil Premium Medium" pitchFamily="50" charset="0"/>
                <a:cs typeface="Civil Premium Medium" pitchFamily="50" charset="0"/>
              </a:rPr>
              <a:t>emphasizes</a:t>
            </a:r>
            <a:r>
              <a:rPr lang="nl-NL" sz="1600" dirty="0">
                <a:latin typeface="Civil Premium Medium" pitchFamily="50" charset="0"/>
                <a:ea typeface="Civil Premium Medium" pitchFamily="50" charset="0"/>
                <a:cs typeface="Civil Premium Medium" pitchFamily="50" charset="0"/>
              </a:rPr>
              <a:t> </a:t>
            </a:r>
            <a:r>
              <a:rPr lang="nl-NL" sz="1600" dirty="0" err="1">
                <a:latin typeface="Civil Premium Medium" pitchFamily="50" charset="0"/>
                <a:ea typeface="Civil Premium Medium" pitchFamily="50" charset="0"/>
                <a:cs typeface="Civil Premium Medium" pitchFamily="50" charset="0"/>
              </a:rPr>
              <a:t>the</a:t>
            </a:r>
            <a:r>
              <a:rPr lang="nl-NL" sz="1600" dirty="0">
                <a:latin typeface="Civil Premium Medium" pitchFamily="50" charset="0"/>
                <a:ea typeface="Civil Premium Medium" pitchFamily="50" charset="0"/>
                <a:cs typeface="Civil Premium Medium" pitchFamily="50" charset="0"/>
              </a:rPr>
              <a:t> </a:t>
            </a:r>
            <a:r>
              <a:rPr lang="nl-NL" sz="1600" dirty="0" err="1">
                <a:latin typeface="Civil Premium Medium" pitchFamily="50" charset="0"/>
                <a:ea typeface="Civil Premium Medium" pitchFamily="50" charset="0"/>
                <a:cs typeface="Civil Premium Medium" pitchFamily="50" charset="0"/>
              </a:rPr>
              <a:t>importance</a:t>
            </a:r>
            <a:r>
              <a:rPr lang="nl-NL" sz="1600" dirty="0">
                <a:latin typeface="Civil Premium Medium" pitchFamily="50" charset="0"/>
                <a:ea typeface="Civil Premium Medium" pitchFamily="50" charset="0"/>
                <a:cs typeface="Civil Premium Medium" pitchFamily="50" charset="0"/>
              </a:rPr>
              <a:t> of </a:t>
            </a:r>
            <a:r>
              <a:rPr lang="nl-NL" sz="1600" dirty="0" err="1">
                <a:latin typeface="Civil Premium Medium" pitchFamily="50" charset="0"/>
                <a:ea typeface="Civil Premium Medium" pitchFamily="50" charset="0"/>
                <a:cs typeface="Civil Premium Medium" pitchFamily="50" charset="0"/>
              </a:rPr>
              <a:t>local</a:t>
            </a:r>
            <a:r>
              <a:rPr lang="nl-NL" sz="1600" dirty="0">
                <a:latin typeface="Civil Premium Medium" pitchFamily="50" charset="0"/>
                <a:ea typeface="Civil Premium Medium" pitchFamily="50" charset="0"/>
                <a:cs typeface="Civil Premium Medium" pitchFamily="50" charset="0"/>
              </a:rPr>
              <a:t> </a:t>
            </a:r>
            <a:r>
              <a:rPr lang="nl-NL" sz="1600" dirty="0" err="1">
                <a:latin typeface="Civil Premium Medium" pitchFamily="50" charset="0"/>
                <a:ea typeface="Civil Premium Medium" pitchFamily="50" charset="0"/>
                <a:cs typeface="Civil Premium Medium" pitchFamily="50" charset="0"/>
              </a:rPr>
              <a:t>news</a:t>
            </a:r>
            <a:r>
              <a:rPr lang="nl-NL" sz="1600" dirty="0">
                <a:latin typeface="Civil Premium Medium" pitchFamily="50" charset="0"/>
                <a:ea typeface="Civil Premium Medium" pitchFamily="50" charset="0"/>
                <a:cs typeface="Civil Premium Medium" pitchFamily="50" charset="0"/>
              </a:rPr>
              <a:t> media in </a:t>
            </a:r>
            <a:r>
              <a:rPr lang="nl-NL" sz="1600" dirty="0" err="1">
                <a:latin typeface="Civil Premium Medium" pitchFamily="50" charset="0"/>
                <a:ea typeface="Civil Premium Medium" pitchFamily="50" charset="0"/>
                <a:cs typeface="Civil Premium Medium" pitchFamily="50" charset="0"/>
              </a:rPr>
              <a:t>fostering</a:t>
            </a:r>
            <a:r>
              <a:rPr lang="nl-NL" sz="1600" dirty="0">
                <a:latin typeface="Civil Premium Medium" pitchFamily="50" charset="0"/>
                <a:ea typeface="Civil Premium Medium" pitchFamily="50" charset="0"/>
                <a:cs typeface="Civil Premium Medium" pitchFamily="50" charset="0"/>
              </a:rPr>
              <a:t> </a:t>
            </a:r>
            <a:r>
              <a:rPr lang="nl-NL" sz="1600" dirty="0" err="1">
                <a:latin typeface="Civil Premium Medium" pitchFamily="50" charset="0"/>
                <a:ea typeface="Civil Premium Medium" pitchFamily="50" charset="0"/>
                <a:cs typeface="Civil Premium Medium" pitchFamily="50" charset="0"/>
              </a:rPr>
              <a:t>political</a:t>
            </a:r>
            <a:r>
              <a:rPr lang="nl-NL" sz="1600" dirty="0">
                <a:latin typeface="Civil Premium Medium" pitchFamily="50" charset="0"/>
                <a:ea typeface="Civil Premium Medium" pitchFamily="50" charset="0"/>
                <a:cs typeface="Civil Premium Medium" pitchFamily="50" charset="0"/>
              </a:rPr>
              <a:t> </a:t>
            </a:r>
            <a:r>
              <a:rPr lang="nl-NL" sz="1600" dirty="0" err="1">
                <a:latin typeface="Civil Premium Medium" pitchFamily="50" charset="0"/>
                <a:ea typeface="Civil Premium Medium" pitchFamily="50" charset="0"/>
                <a:cs typeface="Civil Premium Medium" pitchFamily="50" charset="0"/>
              </a:rPr>
              <a:t>and</a:t>
            </a:r>
            <a:r>
              <a:rPr lang="nl-NL" sz="1600" dirty="0">
                <a:latin typeface="Civil Premium Medium" pitchFamily="50" charset="0"/>
                <a:ea typeface="Civil Premium Medium" pitchFamily="50" charset="0"/>
                <a:cs typeface="Civil Premium Medium" pitchFamily="50" charset="0"/>
              </a:rPr>
              <a:t> </a:t>
            </a:r>
            <a:r>
              <a:rPr lang="nl-NL" sz="1600" dirty="0" err="1">
                <a:latin typeface="Civil Premium Medium" pitchFamily="50" charset="0"/>
                <a:ea typeface="Civil Premium Medium" pitchFamily="50" charset="0"/>
                <a:cs typeface="Civil Premium Medium" pitchFamily="50" charset="0"/>
              </a:rPr>
              <a:t>social</a:t>
            </a:r>
            <a:r>
              <a:rPr lang="nl-NL" sz="1600" dirty="0">
                <a:latin typeface="Civil Premium Medium" pitchFamily="50" charset="0"/>
                <a:ea typeface="Civil Premium Medium" pitchFamily="50" charset="0"/>
                <a:cs typeface="Civil Premium Medium" pitchFamily="50" charset="0"/>
              </a:rPr>
              <a:t> engagement </a:t>
            </a:r>
            <a:r>
              <a:rPr lang="nl-NL" sz="1600" dirty="0" err="1">
                <a:latin typeface="Civil Premium Medium" pitchFamily="50" charset="0"/>
                <a:ea typeface="Civil Premium Medium" pitchFamily="50" charset="0"/>
                <a:cs typeface="Civil Premium Medium" pitchFamily="50" charset="0"/>
              </a:rPr>
              <a:t>among</a:t>
            </a:r>
            <a:r>
              <a:rPr lang="nl-NL" sz="1600" dirty="0">
                <a:latin typeface="Civil Premium Medium" pitchFamily="50" charset="0"/>
                <a:ea typeface="Civil Premium Medium" pitchFamily="50" charset="0"/>
                <a:cs typeface="Civil Premium Medium" pitchFamily="50" charset="0"/>
              </a:rPr>
              <a:t> </a:t>
            </a:r>
            <a:r>
              <a:rPr lang="nl-NL" sz="1600" dirty="0" err="1">
                <a:latin typeface="Civil Premium Medium" pitchFamily="50" charset="0"/>
                <a:ea typeface="Civil Premium Medium" pitchFamily="50" charset="0"/>
                <a:cs typeface="Civil Premium Medium" pitchFamily="50" charset="0"/>
              </a:rPr>
              <a:t>citizens</a:t>
            </a:r>
            <a:r>
              <a:rPr lang="nl-NL" sz="1600" dirty="0">
                <a:latin typeface="Civil Premium Medium" pitchFamily="50" charset="0"/>
                <a:ea typeface="Civil Premium Medium" pitchFamily="50" charset="0"/>
                <a:cs typeface="Civil Premium Medium" pitchFamily="50" charset="0"/>
              </a:rPr>
              <a:t>.</a:t>
            </a:r>
            <a:endParaRPr lang="en-NL" sz="1600" dirty="0">
              <a:latin typeface="Civil Premium Medium" pitchFamily="50" charset="0"/>
              <a:ea typeface="Civil Premium Medium" pitchFamily="50" charset="0"/>
              <a:cs typeface="Civil Premium Medium" pitchFamily="50"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4" name="Subtitle 2">
            <a:extLst>
              <a:ext uri="{FF2B5EF4-FFF2-40B4-BE49-F238E27FC236}">
                <a16:creationId xmlns:a16="http://schemas.microsoft.com/office/drawing/2014/main" id="{F3B30FC1-FC97-125C-3E7A-4287E9EC7EF4}"/>
              </a:ext>
            </a:extLst>
          </p:cNvPr>
          <p:cNvSpPr txBox="1">
            <a:spLocks/>
          </p:cNvSpPr>
          <p:nvPr/>
        </p:nvSpPr>
        <p:spPr>
          <a:xfrm>
            <a:off x="1078658" y="2415394"/>
            <a:ext cx="10290956" cy="383013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latin typeface="Civil Premium Thin" pitchFamily="50" charset="0"/>
                <a:ea typeface="Civil Premium Thin" pitchFamily="50" charset="0"/>
                <a:cs typeface="Civil Premium Thin" pitchFamily="50" charset="0"/>
              </a:rPr>
              <a:t>Exploring why local journalism matters:</a:t>
            </a:r>
          </a:p>
          <a:p>
            <a:pPr algn="l"/>
            <a:r>
              <a:rPr lang="en-US" sz="1600" dirty="0">
                <a:latin typeface="Civil Premium Thin" pitchFamily="50" charset="0"/>
                <a:ea typeface="Civil Premium Thin" pitchFamily="50" charset="0"/>
                <a:cs typeface="Civil Premium Thin" pitchFamily="50" charset="0"/>
              </a:rPr>
              <a:t>- 	</a:t>
            </a:r>
            <a:r>
              <a:rPr lang="en-US" sz="1100" dirty="0">
                <a:latin typeface="Civil Premium Thin" pitchFamily="50" charset="0"/>
                <a:ea typeface="Civil Premium Thin" pitchFamily="50" charset="0"/>
                <a:cs typeface="Civil Premium Thin" pitchFamily="50" charset="0"/>
              </a:rPr>
              <a:t>On many occasions that support is generally based on the idea that a well-informed public does better in participating in a democracy</a:t>
            </a:r>
          </a:p>
          <a:p>
            <a:pPr algn="l"/>
            <a:endParaRPr lang="en-US" sz="1400" dirty="0">
              <a:latin typeface="Civil Premium Thin" pitchFamily="50" charset="0"/>
              <a:ea typeface="Civil Premium Thin" pitchFamily="50" charset="0"/>
              <a:cs typeface="Civil Premium Thin" pitchFamily="50" charset="0"/>
            </a:endParaRPr>
          </a:p>
          <a:p>
            <a:pPr algn="l"/>
            <a:r>
              <a:rPr lang="en-US" sz="1400" dirty="0" err="1">
                <a:latin typeface="Civil Premium Thin" pitchFamily="50" charset="0"/>
                <a:ea typeface="Civil Premium Thin" pitchFamily="50" charset="0"/>
                <a:cs typeface="Civil Premium Thin" pitchFamily="50" charset="0"/>
              </a:rPr>
              <a:t>Negatieve</a:t>
            </a:r>
            <a:r>
              <a:rPr lang="en-US" sz="1400" dirty="0">
                <a:latin typeface="Civil Premium Thin" pitchFamily="50" charset="0"/>
                <a:ea typeface="Civil Premium Thin" pitchFamily="50" charset="0"/>
                <a:cs typeface="Civil Premium Thin" pitchFamily="50" charset="0"/>
              </a:rPr>
              <a:t> </a:t>
            </a:r>
            <a:r>
              <a:rPr lang="en-US" sz="1400" dirty="0" err="1">
                <a:latin typeface="Civil Premium Thin" pitchFamily="50" charset="0"/>
                <a:ea typeface="Civil Premium Thin" pitchFamily="50" charset="0"/>
                <a:cs typeface="Civil Premium Thin" pitchFamily="50" charset="0"/>
              </a:rPr>
              <a:t>resultaten</a:t>
            </a:r>
            <a:r>
              <a:rPr lang="en-US" sz="1400" dirty="0">
                <a:latin typeface="Civil Premium Thin" pitchFamily="50" charset="0"/>
                <a:ea typeface="Civil Premium Thin" pitchFamily="50" charset="0"/>
                <a:cs typeface="Civil Premium Thin" pitchFamily="50" charset="0"/>
              </a:rPr>
              <a:t> van het </a:t>
            </a:r>
            <a:r>
              <a:rPr lang="en-US" sz="1400" dirty="0" err="1">
                <a:latin typeface="Civil Premium Thin" pitchFamily="50" charset="0"/>
                <a:ea typeface="Civil Premium Thin" pitchFamily="50" charset="0"/>
                <a:cs typeface="Civil Premium Thin" pitchFamily="50" charset="0"/>
              </a:rPr>
              <a:t>verdwijnen</a:t>
            </a:r>
            <a:r>
              <a:rPr lang="en-US" sz="1400" dirty="0">
                <a:latin typeface="Civil Premium Thin" pitchFamily="50" charset="0"/>
                <a:ea typeface="Civil Premium Thin" pitchFamily="50" charset="0"/>
                <a:cs typeface="Civil Premium Thin" pitchFamily="50" charset="0"/>
              </a:rPr>
              <a:t> van locale </a:t>
            </a:r>
            <a:r>
              <a:rPr lang="en-US" sz="1400" dirty="0" err="1">
                <a:latin typeface="Civil Premium Thin" pitchFamily="50" charset="0"/>
                <a:ea typeface="Civil Premium Thin" pitchFamily="50" charset="0"/>
                <a:cs typeface="Civil Premium Thin" pitchFamily="50" charset="0"/>
              </a:rPr>
              <a:t>journalistiek</a:t>
            </a:r>
            <a:r>
              <a:rPr lang="en-US" sz="1400" dirty="0">
                <a:latin typeface="Civil Premium Thin" pitchFamily="50" charset="0"/>
                <a:ea typeface="Civil Premium Thin" pitchFamily="50" charset="0"/>
                <a:cs typeface="Civil Premium Thin" pitchFamily="50" charset="0"/>
              </a:rPr>
              <a:t>: [16]</a:t>
            </a:r>
          </a:p>
          <a:p>
            <a:pPr algn="l"/>
            <a:r>
              <a:rPr lang="en-US" sz="1400" dirty="0">
                <a:latin typeface="Civil Premium Thin" pitchFamily="50" charset="0"/>
                <a:ea typeface="Civil Premium Thin" pitchFamily="50" charset="0"/>
                <a:cs typeface="Civil Premium Thin" pitchFamily="50" charset="0"/>
              </a:rPr>
              <a:t>- 	higher likelihoods of costly advance </a:t>
            </a:r>
            <a:r>
              <a:rPr lang="en-US" sz="1400" dirty="0" err="1">
                <a:latin typeface="Civil Premium Thin" pitchFamily="50" charset="0"/>
                <a:ea typeface="Civil Premium Thin" pitchFamily="50" charset="0"/>
                <a:cs typeface="Civil Premium Thin" pitchFamily="50" charset="0"/>
              </a:rPr>
              <a:t>refundings</a:t>
            </a:r>
            <a:r>
              <a:rPr lang="en-US" sz="1400" dirty="0">
                <a:latin typeface="Civil Premium Thin" pitchFamily="50" charset="0"/>
                <a:ea typeface="Civil Premium Thin" pitchFamily="50" charset="0"/>
                <a:cs typeface="Civil Premium Thin" pitchFamily="50" charset="0"/>
              </a:rPr>
              <a:t> and negotiated issues</a:t>
            </a:r>
          </a:p>
          <a:p>
            <a:pPr algn="l"/>
            <a:r>
              <a:rPr lang="en-US" sz="1400" dirty="0">
                <a:latin typeface="Civil Premium Thin" pitchFamily="50" charset="0"/>
                <a:ea typeface="Civil Premium Thin" pitchFamily="50" charset="0"/>
                <a:cs typeface="Civil Premium Thin" pitchFamily="50" charset="0"/>
              </a:rPr>
              <a:t>-  	higher government wages</a:t>
            </a:r>
          </a:p>
          <a:p>
            <a:pPr algn="l"/>
            <a:r>
              <a:rPr lang="en-US" sz="1400" dirty="0">
                <a:latin typeface="Civil Premium Thin" pitchFamily="50" charset="0"/>
                <a:ea typeface="Civil Premium Thin" pitchFamily="50" charset="0"/>
                <a:cs typeface="Civil Premium Thin" pitchFamily="50" charset="0"/>
              </a:rPr>
              <a:t>- 	higher tax revenues</a:t>
            </a:r>
          </a:p>
          <a:p>
            <a:pPr algn="l"/>
            <a:r>
              <a:rPr lang="en-US" sz="1400" dirty="0">
                <a:latin typeface="Civil Premium Thin" pitchFamily="50" charset="0"/>
                <a:ea typeface="Civil Premium Thin" pitchFamily="50" charset="0"/>
                <a:cs typeface="Civil Premium Thin" pitchFamily="50" charset="0"/>
              </a:rPr>
              <a:t>- 	polarize voting behavior</a:t>
            </a:r>
          </a:p>
          <a:p>
            <a:pPr algn="l"/>
            <a:r>
              <a:rPr lang="en-US" sz="1400" dirty="0">
                <a:latin typeface="Civil Premium Thin" pitchFamily="50" charset="0"/>
                <a:ea typeface="Civil Premium Thin" pitchFamily="50" charset="0"/>
                <a:cs typeface="Civil Premium Thin" pitchFamily="50" charset="0"/>
              </a:rPr>
              <a:t>- 	encourage split-ticket</a:t>
            </a:r>
          </a:p>
          <a:p>
            <a:pPr algn="l"/>
            <a:r>
              <a:rPr lang="en-US" sz="1400" dirty="0">
                <a:latin typeface="Civil Premium Thin" pitchFamily="50" charset="0"/>
                <a:ea typeface="Civil Premium Thin" pitchFamily="50" charset="0"/>
                <a:cs typeface="Civil Premium Thin" pitchFamily="50" charset="0"/>
              </a:rPr>
              <a:t>- 	less uniformly partisan voting</a:t>
            </a:r>
          </a:p>
          <a:p>
            <a:pPr algn="l"/>
            <a:r>
              <a:rPr lang="en-US" sz="1400" dirty="0">
                <a:latin typeface="Civil Premium Thin" pitchFamily="50" charset="0"/>
                <a:ea typeface="Civil Premium Thin" pitchFamily="50" charset="0"/>
                <a:cs typeface="Civil Premium Thin" pitchFamily="50" charset="0"/>
              </a:rPr>
              <a:t>- 	less federal spending</a:t>
            </a:r>
          </a:p>
          <a:p>
            <a:pPr algn="l"/>
            <a:r>
              <a:rPr lang="en-US" sz="1400" dirty="0">
                <a:latin typeface="Civil Premium Thin" pitchFamily="50" charset="0"/>
                <a:ea typeface="Civil Premium Thin" pitchFamily="50" charset="0"/>
                <a:cs typeface="Civil Premium Thin" pitchFamily="50" charset="0"/>
              </a:rPr>
              <a:t>- 	less cohesion in communities</a:t>
            </a:r>
          </a:p>
          <a:p>
            <a:pPr algn="l"/>
            <a:endParaRPr lang="en-US" sz="1400" dirty="0">
              <a:latin typeface="Civil Premium Thin" pitchFamily="50" charset="0"/>
              <a:ea typeface="Civil Premium Thin" pitchFamily="50" charset="0"/>
              <a:cs typeface="Civil Premium Thin" pitchFamily="50" charset="0"/>
            </a:endParaRPr>
          </a:p>
          <a:p>
            <a:pPr algn="l"/>
            <a:endParaRPr lang="en-NL" sz="14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305227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68312" y="1061050"/>
            <a:ext cx="567905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Problemen</a:t>
            </a:r>
            <a:r>
              <a:rPr lang="en-US" sz="4400" dirty="0">
                <a:latin typeface="Times New Roman" panose="02020603050405020304" pitchFamily="18" charset="0"/>
                <a:ea typeface="Roboto" pitchFamily="2" charset="0"/>
                <a:cs typeface="Times New Roman" panose="02020603050405020304" pitchFamily="18" charset="0"/>
              </a:rPr>
              <a:t> </a:t>
            </a:r>
            <a:r>
              <a:rPr lang="en-US" sz="4400" dirty="0" err="1">
                <a:latin typeface="Times New Roman" panose="02020603050405020304" pitchFamily="18" charset="0"/>
                <a:ea typeface="Roboto" pitchFamily="2" charset="0"/>
                <a:cs typeface="Times New Roman" panose="02020603050405020304" pitchFamily="18" charset="0"/>
              </a:rPr>
              <a:t>voor</a:t>
            </a:r>
            <a:r>
              <a:rPr lang="en-US" sz="4400" dirty="0">
                <a:latin typeface="Times New Roman" panose="02020603050405020304" pitchFamily="18" charset="0"/>
                <a:ea typeface="Roboto" pitchFamily="2" charset="0"/>
                <a:cs typeface="Times New Roman" panose="02020603050405020304" pitchFamily="18" charset="0"/>
              </a:rPr>
              <a:t> </a:t>
            </a:r>
            <a:r>
              <a:rPr lang="en-US" sz="4400" dirty="0" err="1">
                <a:latin typeface="Times New Roman" panose="02020603050405020304" pitchFamily="18" charset="0"/>
                <a:ea typeface="Roboto" pitchFamily="2" charset="0"/>
                <a:cs typeface="Times New Roman" panose="02020603050405020304" pitchFamily="18" charset="0"/>
              </a:rPr>
              <a:t>Lokale</a:t>
            </a:r>
            <a:r>
              <a:rPr lang="en-US" sz="4400" dirty="0">
                <a:latin typeface="Times New Roman" panose="02020603050405020304" pitchFamily="18" charset="0"/>
                <a:ea typeface="Roboto" pitchFamily="2" charset="0"/>
                <a:cs typeface="Times New Roman" panose="02020603050405020304" pitchFamily="18" charset="0"/>
              </a:rPr>
              <a:t> </a:t>
            </a:r>
            <a:r>
              <a:rPr lang="en-US" sz="4400" dirty="0" err="1">
                <a:latin typeface="Times New Roman" panose="02020603050405020304" pitchFamily="18" charset="0"/>
                <a:ea typeface="Roboto" pitchFamily="2" charset="0"/>
                <a:cs typeface="Times New Roman" panose="02020603050405020304" pitchFamily="18" charset="0"/>
              </a:rPr>
              <a:t>Journalistiek</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811547"/>
            <a:ext cx="5679057" cy="862642"/>
          </a:xfrm>
        </p:spPr>
        <p:txBody>
          <a:bodyPr>
            <a:normAutofit/>
          </a:bodyPr>
          <a:lstStyle/>
          <a:p>
            <a:pPr algn="l"/>
            <a:r>
              <a:rPr lang="en-US" sz="1600" dirty="0">
                <a:latin typeface="Civil Premium Medium" pitchFamily="50" charset="0"/>
                <a:ea typeface="Civil Premium Medium" pitchFamily="50" charset="0"/>
                <a:cs typeface="Civil Premium Medium" pitchFamily="50" charset="0"/>
              </a:rPr>
              <a:t>difficulties local news media face due to declining advertising markets and competition from social media.</a:t>
            </a:r>
            <a:endParaRPr lang="en-NL" sz="1600" dirty="0">
              <a:latin typeface="Civil Premium Medium" pitchFamily="50" charset="0"/>
              <a:ea typeface="Civil Premium Medium" pitchFamily="50" charset="0"/>
              <a:cs typeface="Civil Premium Medium" pitchFamily="50"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4" name="Subtitle 2">
            <a:extLst>
              <a:ext uri="{FF2B5EF4-FFF2-40B4-BE49-F238E27FC236}">
                <a16:creationId xmlns:a16="http://schemas.microsoft.com/office/drawing/2014/main" id="{F3B30FC1-FC97-125C-3E7A-4287E9EC7EF4}"/>
              </a:ext>
            </a:extLst>
          </p:cNvPr>
          <p:cNvSpPr txBox="1">
            <a:spLocks/>
          </p:cNvSpPr>
          <p:nvPr/>
        </p:nvSpPr>
        <p:spPr>
          <a:xfrm>
            <a:off x="1143177" y="2882211"/>
            <a:ext cx="10290956" cy="38301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err="1">
                <a:latin typeface="Civil Premium Thin" pitchFamily="50" charset="0"/>
                <a:ea typeface="Civil Premium Thin" pitchFamily="50" charset="0"/>
                <a:cs typeface="Civil Premium Thin" pitchFamily="50" charset="0"/>
              </a:rPr>
              <a:t>Afname</a:t>
            </a:r>
            <a:r>
              <a:rPr lang="en-US" sz="1400" dirty="0">
                <a:latin typeface="Civil Premium Thin" pitchFamily="50" charset="0"/>
                <a:ea typeface="Civil Premium Thin" pitchFamily="50" charset="0"/>
                <a:cs typeface="Civil Premium Thin" pitchFamily="50" charset="0"/>
              </a:rPr>
              <a:t> in </a:t>
            </a:r>
            <a:r>
              <a:rPr lang="en-US" sz="1400" dirty="0" err="1">
                <a:latin typeface="Civil Premium Thin" pitchFamily="50" charset="0"/>
                <a:ea typeface="Civil Premium Thin" pitchFamily="50" charset="0"/>
                <a:cs typeface="Civil Premium Thin" pitchFamily="50" charset="0"/>
              </a:rPr>
              <a:t>advertenties</a:t>
            </a:r>
            <a:endParaRPr lang="en-US" sz="1400" dirty="0">
              <a:latin typeface="Civil Premium Thin" pitchFamily="50" charset="0"/>
              <a:ea typeface="Civil Premium Thin" pitchFamily="50" charset="0"/>
              <a:cs typeface="Civil Premium Thin" pitchFamily="50" charset="0"/>
            </a:endParaRPr>
          </a:p>
          <a:p>
            <a:pPr algn="l"/>
            <a:r>
              <a:rPr lang="nl-NL" sz="1400" dirty="0">
                <a:latin typeface="Civil Premium Thin" pitchFamily="50" charset="0"/>
                <a:ea typeface="Civil Premium Thin" pitchFamily="50" charset="0"/>
                <a:cs typeface="Civil Premium Thin" pitchFamily="50" charset="0"/>
              </a:rPr>
              <a:t>Concurrentie</a:t>
            </a:r>
            <a:r>
              <a:rPr lang="en-US" sz="1400" dirty="0">
                <a:latin typeface="Civil Premium Thin" pitchFamily="50" charset="0"/>
                <a:ea typeface="Civil Premium Thin" pitchFamily="50" charset="0"/>
                <a:cs typeface="Civil Premium Thin" pitchFamily="50" charset="0"/>
              </a:rPr>
              <a:t> met </a:t>
            </a:r>
            <a:r>
              <a:rPr lang="en-US" sz="1400" dirty="0" err="1">
                <a:latin typeface="Civil Premium Thin" pitchFamily="50" charset="0"/>
                <a:ea typeface="Civil Premium Thin" pitchFamily="50" charset="0"/>
                <a:cs typeface="Civil Premium Thin" pitchFamily="50" charset="0"/>
              </a:rPr>
              <a:t>sociale</a:t>
            </a:r>
            <a:r>
              <a:rPr lang="en-US" sz="1400" dirty="0">
                <a:latin typeface="Civil Premium Thin" pitchFamily="50" charset="0"/>
                <a:ea typeface="Civil Premium Thin" pitchFamily="50" charset="0"/>
                <a:cs typeface="Civil Premium Thin" pitchFamily="50" charset="0"/>
              </a:rPr>
              <a:t> media</a:t>
            </a:r>
            <a:endParaRPr lang="en-NL" sz="14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411647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Theoretisch</a:t>
            </a:r>
            <a:r>
              <a:rPr lang="en-US" sz="4400" dirty="0">
                <a:latin typeface="Times New Roman" panose="02020603050405020304" pitchFamily="18" charset="0"/>
                <a:ea typeface="Roboto" pitchFamily="2" charset="0"/>
                <a:cs typeface="Times New Roman" panose="02020603050405020304" pitchFamily="18" charset="0"/>
              </a:rPr>
              <a:t> </a:t>
            </a:r>
            <a:r>
              <a:rPr lang="en-US" sz="4400" dirty="0" err="1">
                <a:latin typeface="Times New Roman" panose="02020603050405020304" pitchFamily="18" charset="0"/>
                <a:ea typeface="Roboto" pitchFamily="2" charset="0"/>
                <a:cs typeface="Times New Roman" panose="02020603050405020304" pitchFamily="18" charset="0"/>
              </a:rPr>
              <a:t>kader</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3265615" y="3358867"/>
            <a:ext cx="5679057" cy="13597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	</a:t>
            </a:r>
            <a:r>
              <a:rPr lang="en-US" sz="1600" dirty="0">
                <a:latin typeface="Civil Premium Thin" pitchFamily="50" charset="0"/>
                <a:ea typeface="Civil Premium Thin" pitchFamily="50" charset="0"/>
                <a:cs typeface="Civil Premium Thin" pitchFamily="50" charset="0"/>
              </a:rPr>
              <a:t>Journalists utilize rhetorical strategies, notably ethos and logos, to build trust by emphasizing expertise, goodwill, and moral character, aligning with classical concepts to enhance credibility among their local audience.</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3224210"/>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err="1">
                <a:latin typeface="Civil Premium Medium" pitchFamily="50" charset="0"/>
                <a:ea typeface="Civil Premium Medium" pitchFamily="50" charset="0"/>
                <a:cs typeface="Civil Premium Medium" pitchFamily="50" charset="0"/>
              </a:rPr>
              <a:t>Rhetorical</a:t>
            </a:r>
            <a:r>
              <a:rPr lang="nl-NL" sz="2000" dirty="0">
                <a:latin typeface="Civil Premium Medium" pitchFamily="50" charset="0"/>
                <a:ea typeface="Civil Premium Medium" pitchFamily="50" charset="0"/>
                <a:cs typeface="Civil Premium Medium" pitchFamily="50" charset="0"/>
              </a:rPr>
              <a:t> ethos &amp; Trust</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8A2A5F98-B0BD-FF11-B6C7-F95AD6E0848C}"/>
              </a:ext>
            </a:extLst>
          </p:cNvPr>
          <p:cNvSpPr txBox="1">
            <a:spLocks/>
          </p:cNvSpPr>
          <p:nvPr/>
        </p:nvSpPr>
        <p:spPr>
          <a:xfrm>
            <a:off x="3584532" y="5907023"/>
            <a:ext cx="5679057" cy="45611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3200" dirty="0">
                <a:latin typeface="Civil Premium Medium" pitchFamily="50" charset="0"/>
                <a:ea typeface="Civil Premium Medium" pitchFamily="50" charset="0"/>
                <a:cs typeface="Civil Premium Medium" pitchFamily="50" charset="0"/>
              </a:rPr>
              <a:t>1 </a:t>
            </a:r>
            <a:r>
              <a:rPr lang="nl-NL" sz="3200" dirty="0">
                <a:solidFill>
                  <a:schemeClr val="tx2">
                    <a:lumMod val="50000"/>
                  </a:schemeClr>
                </a:solidFill>
                <a:latin typeface="Civil Premium Medium" pitchFamily="50" charset="0"/>
                <a:ea typeface="Civil Premium Medium" pitchFamily="50" charset="0"/>
                <a:cs typeface="Civil Premium Medium" pitchFamily="50" charset="0"/>
              </a:rPr>
              <a:t>– 2 – 3</a:t>
            </a:r>
          </a:p>
          <a:p>
            <a:endParaRPr lang="nl-NL" sz="3200" dirty="0">
              <a:latin typeface="Civil Premium Medium" pitchFamily="50" charset="0"/>
              <a:ea typeface="Civil Premium Medium" pitchFamily="50" charset="0"/>
              <a:cs typeface="Civil Premium Medium" pitchFamily="50" charset="0"/>
            </a:endParaRPr>
          </a:p>
        </p:txBody>
      </p:sp>
      <p:sp>
        <p:nvSpPr>
          <p:cNvPr id="9" name="Subtitle 8">
            <a:extLst>
              <a:ext uri="{FF2B5EF4-FFF2-40B4-BE49-F238E27FC236}">
                <a16:creationId xmlns:a16="http://schemas.microsoft.com/office/drawing/2014/main" id="{F3E12A18-0060-A165-6150-CC7343E6915D}"/>
              </a:ext>
            </a:extLst>
          </p:cNvPr>
          <p:cNvSpPr>
            <a:spLocks noGrp="1"/>
          </p:cNvSpPr>
          <p:nvPr>
            <p:ph type="subTitle" idx="1"/>
          </p:nvPr>
        </p:nvSpPr>
        <p:spPr/>
        <p:txBody>
          <a:bodyPr/>
          <a:lstStyle/>
          <a:p>
            <a:endParaRPr lang="en-NL"/>
          </a:p>
        </p:txBody>
      </p:sp>
      <p:sp>
        <p:nvSpPr>
          <p:cNvPr id="10" name="Subtitle 2">
            <a:extLst>
              <a:ext uri="{FF2B5EF4-FFF2-40B4-BE49-F238E27FC236}">
                <a16:creationId xmlns:a16="http://schemas.microsoft.com/office/drawing/2014/main" id="{32551134-BFCF-7CA8-1B9A-1E7C14AEE2A3}"/>
              </a:ext>
            </a:extLst>
          </p:cNvPr>
          <p:cNvSpPr txBox="1">
            <a:spLocks/>
          </p:cNvSpPr>
          <p:nvPr/>
        </p:nvSpPr>
        <p:spPr>
          <a:xfrm>
            <a:off x="951060" y="1207698"/>
            <a:ext cx="7626012"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a:latin typeface="Civil Premium Medium" pitchFamily="50" charset="0"/>
                <a:ea typeface="Civil Premium Medium" pitchFamily="50" charset="0"/>
                <a:cs typeface="Civil Premium Medium" pitchFamily="50" charset="0"/>
              </a:rPr>
              <a:t>Een gestructureerd raamwerk van theorieën om de onderzoeksvraag te begrijpen en te plaatsen binnen de bestaande kennis en literatuur.</a:t>
            </a:r>
            <a:endParaRPr lang="nl-NL" sz="1600" dirty="0">
              <a:latin typeface="Civil Premium Medium" pitchFamily="50" charset="0"/>
              <a:ea typeface="Civil Premium Medium" pitchFamily="50" charset="0"/>
              <a:cs typeface="Civil Premium Medium" pitchFamily="50" charset="0"/>
            </a:endParaRPr>
          </a:p>
        </p:txBody>
      </p:sp>
    </p:spTree>
    <p:extLst>
      <p:ext uri="{BB962C8B-B14F-4D97-AF65-F5344CB8AC3E}">
        <p14:creationId xmlns:p14="http://schemas.microsoft.com/office/powerpoint/2010/main" val="386877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2140903" y="3386299"/>
            <a:ext cx="7286561" cy="13597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	</a:t>
            </a:r>
            <a:r>
              <a:rPr lang="en-US" sz="1600" dirty="0">
                <a:latin typeface="Civil Premium Thin" pitchFamily="50" charset="0"/>
                <a:ea typeface="Civil Premium Thin" pitchFamily="50" charset="0"/>
                <a:cs typeface="Civil Premium Thin" pitchFamily="50" charset="0"/>
              </a:rPr>
              <a:t>Boundary work, originating from philosophy of knowledge and applied in journalism, involves rhetorical strategies used to establish quality and create boundaries within the profession, especially evident in discussions about journalistic practices and characteristics.</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3224210"/>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err="1">
                <a:latin typeface="Civil Premium Medium" pitchFamily="50" charset="0"/>
                <a:ea typeface="Civil Premium Medium" pitchFamily="50" charset="0"/>
                <a:cs typeface="Civil Premium Medium" pitchFamily="50" charset="0"/>
              </a:rPr>
              <a:t>Boundary</a:t>
            </a:r>
            <a:r>
              <a:rPr lang="nl-NL" sz="2000" dirty="0">
                <a:latin typeface="Civil Premium Medium" pitchFamily="50" charset="0"/>
                <a:ea typeface="Civil Premium Medium" pitchFamily="50" charset="0"/>
                <a:cs typeface="Civil Premium Medium" pitchFamily="50" charset="0"/>
              </a:rPr>
              <a:t> </a:t>
            </a:r>
            <a:r>
              <a:rPr lang="nl-NL" sz="2000" dirty="0" err="1">
                <a:latin typeface="Civil Premium Medium" pitchFamily="50" charset="0"/>
                <a:ea typeface="Civil Premium Medium" pitchFamily="50" charset="0"/>
                <a:cs typeface="Civil Premium Medium" pitchFamily="50" charset="0"/>
              </a:rPr>
              <a:t>work</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EF19E333-AF43-BF39-1913-83052F3E7B27}"/>
              </a:ext>
            </a:extLst>
          </p:cNvPr>
          <p:cNvSpPr txBox="1">
            <a:spLocks/>
          </p:cNvSpPr>
          <p:nvPr/>
        </p:nvSpPr>
        <p:spPr>
          <a:xfrm>
            <a:off x="3584532" y="5907023"/>
            <a:ext cx="5679057" cy="45611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3200" dirty="0">
                <a:solidFill>
                  <a:schemeClr val="tx2">
                    <a:lumMod val="50000"/>
                  </a:schemeClr>
                </a:solidFill>
                <a:latin typeface="Civil Premium Medium" pitchFamily="50" charset="0"/>
                <a:ea typeface="Civil Premium Medium" pitchFamily="50" charset="0"/>
                <a:cs typeface="Civil Premium Medium" pitchFamily="50" charset="0"/>
              </a:rPr>
              <a:t>1</a:t>
            </a:r>
            <a:r>
              <a:rPr lang="nl-NL" sz="3200" dirty="0">
                <a:latin typeface="Civil Premium Medium" pitchFamily="50" charset="0"/>
                <a:ea typeface="Civil Premium Medium" pitchFamily="50" charset="0"/>
                <a:cs typeface="Civil Premium Medium" pitchFamily="50" charset="0"/>
              </a:rPr>
              <a:t> </a:t>
            </a:r>
            <a:r>
              <a:rPr lang="nl-NL" sz="3200" dirty="0">
                <a:solidFill>
                  <a:schemeClr val="tx2">
                    <a:lumMod val="50000"/>
                  </a:schemeClr>
                </a:solidFill>
                <a:latin typeface="Civil Premium Medium" pitchFamily="50" charset="0"/>
                <a:ea typeface="Civil Premium Medium" pitchFamily="50" charset="0"/>
                <a:cs typeface="Civil Premium Medium" pitchFamily="50" charset="0"/>
              </a:rPr>
              <a:t>– </a:t>
            </a:r>
            <a:r>
              <a:rPr lang="nl-NL" sz="3200" dirty="0">
                <a:latin typeface="Civil Premium Medium" pitchFamily="50" charset="0"/>
                <a:ea typeface="Civil Premium Medium" pitchFamily="50" charset="0"/>
                <a:cs typeface="Civil Premium Medium" pitchFamily="50" charset="0"/>
              </a:rPr>
              <a:t>2</a:t>
            </a:r>
            <a:r>
              <a:rPr lang="nl-NL" sz="3200" dirty="0">
                <a:solidFill>
                  <a:schemeClr val="tx2">
                    <a:lumMod val="50000"/>
                  </a:schemeClr>
                </a:solidFill>
                <a:latin typeface="Civil Premium Medium" pitchFamily="50" charset="0"/>
                <a:ea typeface="Civil Premium Medium" pitchFamily="50" charset="0"/>
                <a:cs typeface="Civil Premium Medium" pitchFamily="50" charset="0"/>
              </a:rPr>
              <a:t> – 3</a:t>
            </a:r>
          </a:p>
          <a:p>
            <a:endParaRPr lang="nl-NL" sz="3200" dirty="0">
              <a:latin typeface="Civil Premium Medium" pitchFamily="50" charset="0"/>
              <a:ea typeface="Civil Premium Medium" pitchFamily="50" charset="0"/>
              <a:cs typeface="Civil Premium Medium" pitchFamily="50" charset="0"/>
            </a:endParaRPr>
          </a:p>
        </p:txBody>
      </p:sp>
      <p:sp>
        <p:nvSpPr>
          <p:cNvPr id="10" name="Subtitle 2">
            <a:extLst>
              <a:ext uri="{FF2B5EF4-FFF2-40B4-BE49-F238E27FC236}">
                <a16:creationId xmlns:a16="http://schemas.microsoft.com/office/drawing/2014/main" id="{9854339B-EA54-AAA4-230B-B475DB39A380}"/>
              </a:ext>
            </a:extLst>
          </p:cNvPr>
          <p:cNvSpPr txBox="1">
            <a:spLocks/>
          </p:cNvSpPr>
          <p:nvPr/>
        </p:nvSpPr>
        <p:spPr>
          <a:xfrm>
            <a:off x="951060" y="1207698"/>
            <a:ext cx="7626012"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a:latin typeface="Civil Premium Medium" pitchFamily="50" charset="0"/>
                <a:ea typeface="Civil Premium Medium" pitchFamily="50" charset="0"/>
                <a:cs typeface="Civil Premium Medium" pitchFamily="50" charset="0"/>
              </a:rPr>
              <a:t>Een gestructureerd raamwerk van theorieën om de onderzoeksvraag te begrijpen en te plaatsen binnen de bestaande kennis en literatuur.</a:t>
            </a:r>
            <a:endParaRPr lang="nl-NL" sz="1600" dirty="0">
              <a:latin typeface="Civil Premium Medium" pitchFamily="50" charset="0"/>
              <a:ea typeface="Civil Premium Medium" pitchFamily="50" charset="0"/>
              <a:cs typeface="Civil Premium Medium" pitchFamily="50" charset="0"/>
            </a:endParaRPr>
          </a:p>
        </p:txBody>
      </p:sp>
      <p:sp>
        <p:nvSpPr>
          <p:cNvPr id="12" name="Title 11">
            <a:extLst>
              <a:ext uri="{FF2B5EF4-FFF2-40B4-BE49-F238E27FC236}">
                <a16:creationId xmlns:a16="http://schemas.microsoft.com/office/drawing/2014/main" id="{BCBD7993-8D87-8CB7-9D55-AF900A2125CA}"/>
              </a:ext>
            </a:extLst>
          </p:cNvPr>
          <p:cNvSpPr>
            <a:spLocks noGrp="1"/>
          </p:cNvSpPr>
          <p:nvPr>
            <p:ph type="ctrTitle"/>
          </p:nvPr>
        </p:nvSpPr>
        <p:spPr/>
        <p:txBody>
          <a:bodyPr/>
          <a:lstStyle/>
          <a:p>
            <a:endParaRPr lang="en-NL"/>
          </a:p>
        </p:txBody>
      </p:sp>
      <p:sp>
        <p:nvSpPr>
          <p:cNvPr id="15" name="Title 1">
            <a:extLst>
              <a:ext uri="{FF2B5EF4-FFF2-40B4-BE49-F238E27FC236}">
                <a16:creationId xmlns:a16="http://schemas.microsoft.com/office/drawing/2014/main" id="{E35B069F-FEF3-B36F-02A5-26F54456B51A}"/>
              </a:ext>
            </a:extLst>
          </p:cNvPr>
          <p:cNvSpPr txBox="1">
            <a:spLocks/>
          </p:cNvSpPr>
          <p:nvPr/>
        </p:nvSpPr>
        <p:spPr>
          <a:xfrm>
            <a:off x="951060" y="457201"/>
            <a:ext cx="5545347" cy="6718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a:latin typeface="Times New Roman" panose="02020603050405020304" pitchFamily="18" charset="0"/>
                <a:ea typeface="Roboto" pitchFamily="2" charset="0"/>
                <a:cs typeface="Times New Roman" panose="02020603050405020304" pitchFamily="18" charset="0"/>
              </a:rPr>
              <a:t>Theoretisch kader</a:t>
            </a:r>
            <a:endParaRPr lang="en-NL" sz="4400" dirty="0">
              <a:latin typeface="Times New Roman" panose="02020603050405020304" pitchFamily="18" charset="0"/>
              <a:ea typeface="Roboto" pitchFamily="2" charset="0"/>
              <a:cs typeface="Times New Roman" panose="02020603050405020304" pitchFamily="18" charset="0"/>
            </a:endParaRPr>
          </a:p>
        </p:txBody>
      </p:sp>
    </p:spTree>
    <p:extLst>
      <p:ext uri="{BB962C8B-B14F-4D97-AF65-F5344CB8AC3E}">
        <p14:creationId xmlns:p14="http://schemas.microsoft.com/office/powerpoint/2010/main" val="80233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7626012" cy="1043796"/>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Een gestructureerd raamwerk van theorieën om de onderzoeksvraag te begrijpen en te plaatsen binnen de bestaande kennis en literatuur.</a:t>
            </a: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3449126" y="2373689"/>
            <a:ext cx="6252658" cy="13597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latin typeface="Civil Premium Thin" pitchFamily="50" charset="0"/>
                <a:ea typeface="Civil Premium Thin" pitchFamily="50" charset="0"/>
                <a:cs typeface="Civil Premium Thin" pitchFamily="50" charset="0"/>
              </a:rPr>
              <a:t>	The importance of proximity in local journalism is highlighted through examples like </a:t>
            </a:r>
            <a:r>
              <a:rPr lang="en-US" sz="1600" dirty="0" err="1">
                <a:latin typeface="Civil Premium Thin" pitchFamily="50" charset="0"/>
                <a:ea typeface="Civil Premium Thin" pitchFamily="50" charset="0"/>
                <a:cs typeface="Civil Premium Thin" pitchFamily="50" charset="0"/>
              </a:rPr>
              <a:t>Passadenanow.com's</a:t>
            </a:r>
            <a:r>
              <a:rPr lang="en-US" sz="1600" dirty="0">
                <a:latin typeface="Civil Premium Thin" pitchFamily="50" charset="0"/>
                <a:ea typeface="Civil Premium Thin" pitchFamily="50" charset="0"/>
                <a:cs typeface="Civil Premium Thin" pitchFamily="50" charset="0"/>
              </a:rPr>
              <a:t> failed outsourcing to India and The Correspondent's backlash over attempting to cover American news from Amsterdam rather than New York.</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237393"/>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The concept of </a:t>
            </a:r>
            <a:r>
              <a:rPr lang="nl-NL" sz="2000" dirty="0" err="1">
                <a:latin typeface="Civil Premium Medium" pitchFamily="50" charset="0"/>
                <a:ea typeface="Civil Premium Medium" pitchFamily="50" charset="0"/>
                <a:cs typeface="Civil Premium Medium" pitchFamily="50" charset="0"/>
              </a:rPr>
              <a:t>proximity</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1A37934C-2ED7-F5C3-0AD6-A4D852BB9CB4}"/>
              </a:ext>
            </a:extLst>
          </p:cNvPr>
          <p:cNvSpPr txBox="1">
            <a:spLocks/>
          </p:cNvSpPr>
          <p:nvPr/>
        </p:nvSpPr>
        <p:spPr>
          <a:xfrm>
            <a:off x="3584532" y="5907023"/>
            <a:ext cx="5679057" cy="45611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3200" dirty="0">
                <a:solidFill>
                  <a:schemeClr val="tx2">
                    <a:lumMod val="50000"/>
                  </a:schemeClr>
                </a:solidFill>
                <a:latin typeface="Civil Premium Medium" pitchFamily="50" charset="0"/>
                <a:ea typeface="Civil Premium Medium" pitchFamily="50" charset="0"/>
                <a:cs typeface="Civil Premium Medium" pitchFamily="50" charset="0"/>
              </a:rPr>
              <a:t>1</a:t>
            </a:r>
            <a:r>
              <a:rPr lang="nl-NL" sz="3200" dirty="0">
                <a:latin typeface="Civil Premium Medium" pitchFamily="50" charset="0"/>
                <a:ea typeface="Civil Premium Medium" pitchFamily="50" charset="0"/>
                <a:cs typeface="Civil Premium Medium" pitchFamily="50" charset="0"/>
              </a:rPr>
              <a:t> </a:t>
            </a:r>
            <a:r>
              <a:rPr lang="nl-NL" sz="3200" dirty="0">
                <a:solidFill>
                  <a:schemeClr val="tx2">
                    <a:lumMod val="50000"/>
                  </a:schemeClr>
                </a:solidFill>
                <a:latin typeface="Civil Premium Medium" pitchFamily="50" charset="0"/>
                <a:ea typeface="Civil Premium Medium" pitchFamily="50" charset="0"/>
                <a:cs typeface="Civil Premium Medium" pitchFamily="50" charset="0"/>
              </a:rPr>
              <a:t>– 2 – </a:t>
            </a:r>
            <a:r>
              <a:rPr lang="nl-NL" sz="3200" dirty="0">
                <a:latin typeface="Civil Premium Medium" pitchFamily="50" charset="0"/>
                <a:ea typeface="Civil Premium Medium" pitchFamily="50" charset="0"/>
                <a:cs typeface="Civil Premium Medium" pitchFamily="50" charset="0"/>
              </a:rPr>
              <a:t>3</a:t>
            </a:r>
          </a:p>
          <a:p>
            <a:endParaRPr lang="nl-NL" sz="3200" dirty="0">
              <a:latin typeface="Civil Premium Medium" pitchFamily="50" charset="0"/>
              <a:ea typeface="Civil Premium Medium" pitchFamily="50" charset="0"/>
              <a:cs typeface="Civil Premium Medium" pitchFamily="50" charset="0"/>
            </a:endParaRPr>
          </a:p>
        </p:txBody>
      </p:sp>
      <p:sp>
        <p:nvSpPr>
          <p:cNvPr id="9" name="Subtitle 2">
            <a:extLst>
              <a:ext uri="{FF2B5EF4-FFF2-40B4-BE49-F238E27FC236}">
                <a16:creationId xmlns:a16="http://schemas.microsoft.com/office/drawing/2014/main" id="{27358B0F-8EA7-CE23-C0C5-0B2B57DA9440}"/>
              </a:ext>
            </a:extLst>
          </p:cNvPr>
          <p:cNvSpPr txBox="1">
            <a:spLocks/>
          </p:cNvSpPr>
          <p:nvPr/>
        </p:nvSpPr>
        <p:spPr>
          <a:xfrm>
            <a:off x="6096000" y="4308248"/>
            <a:ext cx="4798185" cy="11975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600" dirty="0" err="1">
                <a:latin typeface="Civil Premium Medium" pitchFamily="50" charset="0"/>
                <a:ea typeface="Civil Premium Medium" pitchFamily="50" charset="0"/>
                <a:cs typeface="Civil Premium Medium" pitchFamily="50" charset="0"/>
              </a:rPr>
              <a:t>Cultural</a:t>
            </a:r>
            <a:r>
              <a:rPr lang="nl-NL" sz="1600" dirty="0">
                <a:latin typeface="Civil Premium Medium" pitchFamily="50" charset="0"/>
                <a:ea typeface="Civil Premium Medium" pitchFamily="50" charset="0"/>
                <a:cs typeface="Civil Premium Medium" pitchFamily="50" charset="0"/>
              </a:rPr>
              <a:t> </a:t>
            </a:r>
            <a:r>
              <a:rPr lang="nl-NL" sz="1600" dirty="0" err="1">
                <a:latin typeface="Civil Premium Medium" pitchFamily="50" charset="0"/>
                <a:ea typeface="Civil Premium Medium" pitchFamily="50" charset="0"/>
                <a:cs typeface="Civil Premium Medium" pitchFamily="50" charset="0"/>
              </a:rPr>
              <a:t>proximity</a:t>
            </a:r>
            <a:endParaRPr lang="nl-NL" sz="1600" dirty="0">
              <a:latin typeface="Civil Premium Medium" pitchFamily="50" charset="0"/>
              <a:ea typeface="Civil Premium Medium" pitchFamily="50" charset="0"/>
              <a:cs typeface="Civil Premium Medium" pitchFamily="50" charset="0"/>
            </a:endParaRPr>
          </a:p>
          <a:p>
            <a:r>
              <a:rPr lang="en-US" sz="1400" dirty="0">
                <a:latin typeface="Civil Premium Thin" pitchFamily="50" charset="0"/>
                <a:ea typeface="Civil Premium Thin" pitchFamily="50" charset="0"/>
                <a:cs typeface="Civil Premium Thin" pitchFamily="50" charset="0"/>
              </a:rPr>
              <a:t>extends beyond geographic distance, encompassing shared history, ethnicity, language, and values, influencing audience engagement and news production decisions, while also reflecting notions of inclusion and exclusion in journalism.</a:t>
            </a:r>
            <a:endParaRPr lang="en-NL" sz="1400" dirty="0">
              <a:latin typeface="Civil Premium Thin" pitchFamily="50" charset="0"/>
              <a:ea typeface="Civil Premium Thin" pitchFamily="50" charset="0"/>
              <a:cs typeface="Civil Premium Thin" pitchFamily="50" charset="0"/>
            </a:endParaRPr>
          </a:p>
        </p:txBody>
      </p:sp>
      <p:sp>
        <p:nvSpPr>
          <p:cNvPr id="10" name="Subtitle 2">
            <a:extLst>
              <a:ext uri="{FF2B5EF4-FFF2-40B4-BE49-F238E27FC236}">
                <a16:creationId xmlns:a16="http://schemas.microsoft.com/office/drawing/2014/main" id="{1DA96214-2D60-F271-BBDC-35443D814946}"/>
              </a:ext>
            </a:extLst>
          </p:cNvPr>
          <p:cNvSpPr txBox="1">
            <a:spLocks/>
          </p:cNvSpPr>
          <p:nvPr/>
        </p:nvSpPr>
        <p:spPr>
          <a:xfrm>
            <a:off x="1297815" y="4308248"/>
            <a:ext cx="4798185" cy="1197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600" dirty="0">
                <a:latin typeface="Civil Premium Medium" pitchFamily="50" charset="0"/>
                <a:ea typeface="Civil Premium Medium" pitchFamily="50" charset="0"/>
                <a:cs typeface="Civil Premium Medium" pitchFamily="50" charset="0"/>
              </a:rPr>
              <a:t>News </a:t>
            </a:r>
            <a:r>
              <a:rPr lang="nl-NL" sz="1600" dirty="0" err="1">
                <a:latin typeface="Civil Premium Medium" pitchFamily="50" charset="0"/>
                <a:ea typeface="Civil Premium Medium" pitchFamily="50" charset="0"/>
                <a:cs typeface="Civil Premium Medium" pitchFamily="50" charset="0"/>
              </a:rPr>
              <a:t>values</a:t>
            </a:r>
            <a:endParaRPr lang="nl-NL" sz="1600" dirty="0">
              <a:latin typeface="Civil Premium Medium" pitchFamily="50" charset="0"/>
              <a:ea typeface="Civil Premium Medium" pitchFamily="50" charset="0"/>
              <a:cs typeface="Civil Premium Medium" pitchFamily="50" charset="0"/>
            </a:endParaRPr>
          </a:p>
          <a:p>
            <a:r>
              <a:rPr lang="en-US" sz="1300" dirty="0">
                <a:latin typeface="Civil Premium Thin" pitchFamily="50" charset="0"/>
                <a:ea typeface="Civil Premium Thin" pitchFamily="50" charset="0"/>
                <a:cs typeface="Civil Premium Thin" pitchFamily="50" charset="0"/>
              </a:rPr>
              <a:t>outlines factors determining newsworthiness, with </a:t>
            </a:r>
            <a:r>
              <a:rPr lang="en-US" sz="1300" b="1" dirty="0">
                <a:latin typeface="Civil Premium Thin" pitchFamily="50" charset="0"/>
                <a:ea typeface="Civil Premium Thin" pitchFamily="50" charset="0"/>
                <a:cs typeface="Civil Premium Thin" pitchFamily="50" charset="0"/>
              </a:rPr>
              <a:t>proximity</a:t>
            </a:r>
            <a:r>
              <a:rPr lang="en-US" sz="1300" dirty="0">
                <a:latin typeface="Civil Premium Thin" pitchFamily="50" charset="0"/>
                <a:ea typeface="Civil Premium Thin" pitchFamily="50" charset="0"/>
                <a:cs typeface="Civil Premium Thin" pitchFamily="50" charset="0"/>
              </a:rPr>
              <a:t> being a key element indicating relevance and cultural connection, aligning with the broader rhetorical strategy of establishing reliability and trust in journalism.</a:t>
            </a:r>
            <a:endParaRPr lang="en-NL" sz="1300" dirty="0">
              <a:latin typeface="Civil Premium Thin" pitchFamily="50" charset="0"/>
              <a:ea typeface="Civil Premium Thin" pitchFamily="50" charset="0"/>
              <a:cs typeface="Civil Premium Thin" pitchFamily="50" charset="0"/>
            </a:endParaRPr>
          </a:p>
        </p:txBody>
      </p:sp>
      <p:sp>
        <p:nvSpPr>
          <p:cNvPr id="12" name="Title 11">
            <a:extLst>
              <a:ext uri="{FF2B5EF4-FFF2-40B4-BE49-F238E27FC236}">
                <a16:creationId xmlns:a16="http://schemas.microsoft.com/office/drawing/2014/main" id="{6C6F1A07-FC20-4930-CCC7-B034880C618E}"/>
              </a:ext>
            </a:extLst>
          </p:cNvPr>
          <p:cNvSpPr>
            <a:spLocks noGrp="1"/>
          </p:cNvSpPr>
          <p:nvPr>
            <p:ph type="ctrTitle"/>
          </p:nvPr>
        </p:nvSpPr>
        <p:spPr/>
        <p:txBody>
          <a:bodyPr/>
          <a:lstStyle/>
          <a:p>
            <a:endParaRPr lang="en-NL"/>
          </a:p>
        </p:txBody>
      </p:sp>
      <p:sp>
        <p:nvSpPr>
          <p:cNvPr id="13" name="Title 1">
            <a:extLst>
              <a:ext uri="{FF2B5EF4-FFF2-40B4-BE49-F238E27FC236}">
                <a16:creationId xmlns:a16="http://schemas.microsoft.com/office/drawing/2014/main" id="{CEEB55CC-2F30-301E-2275-F1828679B41C}"/>
              </a:ext>
            </a:extLst>
          </p:cNvPr>
          <p:cNvSpPr txBox="1">
            <a:spLocks/>
          </p:cNvSpPr>
          <p:nvPr/>
        </p:nvSpPr>
        <p:spPr>
          <a:xfrm>
            <a:off x="951060" y="457201"/>
            <a:ext cx="5545347" cy="6718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a:latin typeface="Times New Roman" panose="02020603050405020304" pitchFamily="18" charset="0"/>
                <a:ea typeface="Roboto" pitchFamily="2" charset="0"/>
                <a:cs typeface="Times New Roman" panose="02020603050405020304" pitchFamily="18" charset="0"/>
              </a:rPr>
              <a:t>Theoretisch kader</a:t>
            </a:r>
            <a:endParaRPr lang="en-NL" sz="4400" dirty="0">
              <a:latin typeface="Times New Roman" panose="02020603050405020304" pitchFamily="18" charset="0"/>
              <a:ea typeface="Roboto" pitchFamily="2" charset="0"/>
              <a:cs typeface="Times New Roman" panose="02020603050405020304" pitchFamily="18" charset="0"/>
            </a:endParaRPr>
          </a:p>
        </p:txBody>
      </p:sp>
    </p:spTree>
    <p:extLst>
      <p:ext uri="{BB962C8B-B14F-4D97-AF65-F5344CB8AC3E}">
        <p14:creationId xmlns:p14="http://schemas.microsoft.com/office/powerpoint/2010/main" val="272098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Onderzoek</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5679057" cy="1043796"/>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Interviews met lokale journalisten van Nederlandse nieuws media. (voor provincie Zuid-Holland)</a:t>
            </a:r>
          </a:p>
          <a:p>
            <a:pPr algn="l"/>
            <a:r>
              <a:rPr lang="nl-NL" sz="1600" dirty="0">
                <a:latin typeface="Civil Premium Medium" pitchFamily="50" charset="0"/>
                <a:ea typeface="Civil Premium Medium" pitchFamily="50" charset="0"/>
                <a:cs typeface="Civil Premium Medium" pitchFamily="50" charset="0"/>
              </a:rPr>
              <a:t>N = 52</a:t>
            </a:r>
            <a:endParaRPr lang="en-NL" sz="1600" dirty="0">
              <a:latin typeface="Civil Premium Medium" pitchFamily="50" charset="0"/>
              <a:ea typeface="Civil Premium Medium" pitchFamily="50" charset="0"/>
              <a:cs typeface="Civil Premium Medium" pitchFamily="50"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104538" y="2489705"/>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To</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explore</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how</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they</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value</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and</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establish</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this</a:t>
            </a:r>
            <a:r>
              <a:rPr lang="nl-NL" sz="1600" dirty="0">
                <a:latin typeface="Civil Premium Thin" pitchFamily="50" charset="0"/>
                <a:ea typeface="Civil Premium Thin" pitchFamily="50" charset="0"/>
                <a:cs typeface="Civil Premium Thin" pitchFamily="50" charset="0"/>
              </a:rPr>
              <a:t> concept op </a:t>
            </a:r>
            <a:r>
              <a:rPr lang="nl-NL" sz="1600" dirty="0" err="1">
                <a:latin typeface="Civil Premium Thin" pitchFamily="50" charset="0"/>
                <a:ea typeface="Civil Premium Thin" pitchFamily="50" charset="0"/>
                <a:cs typeface="Civil Premium Thin" pitchFamily="50" charset="0"/>
              </a:rPr>
              <a:t>proximity</a:t>
            </a:r>
            <a:r>
              <a:rPr lang="nl-NL" sz="1600" dirty="0">
                <a:latin typeface="Civil Premium Thin" pitchFamily="50" charset="0"/>
                <a:ea typeface="Civil Premium Thin" pitchFamily="50" charset="0"/>
                <a:cs typeface="Civil Premium Thin" pitchFamily="50" charset="0"/>
              </a:rPr>
              <a:t> as a </a:t>
            </a:r>
            <a:r>
              <a:rPr lang="nl-NL" sz="1600" dirty="0" err="1">
                <a:latin typeface="Civil Premium Thin" pitchFamily="50" charset="0"/>
                <a:ea typeface="Civil Premium Thin" pitchFamily="50" charset="0"/>
                <a:cs typeface="Civil Premium Thin" pitchFamily="50" charset="0"/>
              </a:rPr>
              <a:t>rhetorical</a:t>
            </a:r>
            <a:r>
              <a:rPr lang="nl-NL" sz="1600" dirty="0">
                <a:latin typeface="Civil Premium Thin" pitchFamily="50" charset="0"/>
                <a:ea typeface="Civil Premium Thin" pitchFamily="50" charset="0"/>
                <a:cs typeface="Civil Premium Thin" pitchFamily="50" charset="0"/>
              </a:rPr>
              <a:t> device in </a:t>
            </a:r>
            <a:r>
              <a:rPr lang="nl-NL" sz="1600" dirty="0" err="1">
                <a:latin typeface="Civil Premium Thin" pitchFamily="50" charset="0"/>
                <a:ea typeface="Civil Premium Thin" pitchFamily="50" charset="0"/>
                <a:cs typeface="Civil Premium Thin" pitchFamily="50" charset="0"/>
              </a:rPr>
              <a:t>their</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daily</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practice</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to</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argue</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the</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reliability</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and</a:t>
            </a:r>
            <a:r>
              <a:rPr lang="nl-NL" sz="1600" dirty="0">
                <a:latin typeface="Civil Premium Thin" pitchFamily="50" charset="0"/>
                <a:ea typeface="Civil Premium Thin" pitchFamily="50" charset="0"/>
                <a:cs typeface="Civil Premium Thin" pitchFamily="50" charset="0"/>
              </a:rPr>
              <a:t> trust in </a:t>
            </a:r>
            <a:r>
              <a:rPr lang="nl-NL" sz="1600" dirty="0" err="1">
                <a:latin typeface="Civil Premium Thin" pitchFamily="50" charset="0"/>
                <a:ea typeface="Civil Premium Thin" pitchFamily="50" charset="0"/>
                <a:cs typeface="Civil Premium Thin" pitchFamily="50" charset="0"/>
              </a:rPr>
              <a:t>their</a:t>
            </a:r>
            <a:r>
              <a:rPr lang="nl-NL" sz="1600" dirty="0">
                <a:latin typeface="Civil Premium Thin" pitchFamily="50" charset="0"/>
                <a:ea typeface="Civil Premium Thin" pitchFamily="50" charset="0"/>
                <a:cs typeface="Civil Premium Thin" pitchFamily="50" charset="0"/>
              </a:rPr>
              <a:t> medium.</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Doel:</a:t>
            </a:r>
          </a:p>
          <a:p>
            <a:pPr algn="l"/>
            <a:r>
              <a:rPr lang="nl-NL" sz="1600" dirty="0">
                <a:latin typeface="Civil Premium Thin" pitchFamily="50" charset="0"/>
                <a:ea typeface="Civil Premium Thin" pitchFamily="50" charset="0"/>
                <a:cs typeface="Civil Premium Thin" pitchFamily="50" charset="0"/>
              </a:rPr>
              <a:t>	</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43BE62CF-CADF-2E45-7B16-740123934475}"/>
              </a:ext>
            </a:extLst>
          </p:cNvPr>
          <p:cNvSpPr txBox="1">
            <a:spLocks/>
          </p:cNvSpPr>
          <p:nvPr/>
        </p:nvSpPr>
        <p:spPr>
          <a:xfrm>
            <a:off x="951060" y="3771712"/>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Methode:</a:t>
            </a:r>
            <a:endParaRPr lang="en-NL" sz="1600" dirty="0">
              <a:latin typeface="Civil Premium Thin" pitchFamily="50" charset="0"/>
              <a:ea typeface="Civil Premium Thin" pitchFamily="50" charset="0"/>
              <a:cs typeface="Civil Premium Thin" pitchFamily="50" charset="0"/>
            </a:endParaRPr>
          </a:p>
        </p:txBody>
      </p:sp>
      <p:sp>
        <p:nvSpPr>
          <p:cNvPr id="8" name="Subtitle 2">
            <a:extLst>
              <a:ext uri="{FF2B5EF4-FFF2-40B4-BE49-F238E27FC236}">
                <a16:creationId xmlns:a16="http://schemas.microsoft.com/office/drawing/2014/main" id="{6961CEF8-100F-84BB-F5DA-1B1F38DB060C}"/>
              </a:ext>
            </a:extLst>
          </p:cNvPr>
          <p:cNvSpPr txBox="1">
            <a:spLocks/>
          </p:cNvSpPr>
          <p:nvPr/>
        </p:nvSpPr>
        <p:spPr>
          <a:xfrm>
            <a:off x="1589170" y="3943350"/>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	Interviewen van 52 journalisten, media industrie en communicatie professionals.</a:t>
            </a:r>
            <a:endParaRPr lang="en-NL" sz="1600" dirty="0">
              <a:latin typeface="Civil Premium Thin" pitchFamily="50" charset="0"/>
              <a:ea typeface="Civil Premium Thin" pitchFamily="50" charset="0"/>
              <a:cs typeface="Civil Premium Thin" pitchFamily="50" charset="0"/>
            </a:endParaRPr>
          </a:p>
        </p:txBody>
      </p:sp>
      <p:sp>
        <p:nvSpPr>
          <p:cNvPr id="9" name="Subtitle 2">
            <a:extLst>
              <a:ext uri="{FF2B5EF4-FFF2-40B4-BE49-F238E27FC236}">
                <a16:creationId xmlns:a16="http://schemas.microsoft.com/office/drawing/2014/main" id="{4657DFE9-B066-04F5-1486-E87919073163}"/>
              </a:ext>
            </a:extLst>
          </p:cNvPr>
          <p:cNvSpPr txBox="1">
            <a:spLocks/>
          </p:cNvSpPr>
          <p:nvPr/>
        </p:nvSpPr>
        <p:spPr>
          <a:xfrm>
            <a:off x="951060" y="4815508"/>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Vorm:</a:t>
            </a:r>
            <a:endParaRPr lang="en-NL" sz="1600" dirty="0">
              <a:latin typeface="Civil Premium Thin" pitchFamily="50" charset="0"/>
              <a:ea typeface="Civil Premium Thin" pitchFamily="50" charset="0"/>
              <a:cs typeface="Civil Premium Thin" pitchFamily="50" charset="0"/>
            </a:endParaRPr>
          </a:p>
        </p:txBody>
      </p:sp>
      <p:sp>
        <p:nvSpPr>
          <p:cNvPr id="10" name="Subtitle 2">
            <a:extLst>
              <a:ext uri="{FF2B5EF4-FFF2-40B4-BE49-F238E27FC236}">
                <a16:creationId xmlns:a16="http://schemas.microsoft.com/office/drawing/2014/main" id="{18DE5B7D-183A-BF5B-5E2B-37B9EE410C0F}"/>
              </a:ext>
            </a:extLst>
          </p:cNvPr>
          <p:cNvSpPr txBox="1">
            <a:spLocks/>
          </p:cNvSpPr>
          <p:nvPr/>
        </p:nvSpPr>
        <p:spPr>
          <a:xfrm>
            <a:off x="1104538" y="5220274"/>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err="1">
                <a:latin typeface="Civil Premium Thin" pitchFamily="50" charset="0"/>
                <a:ea typeface="Civil Premium Thin" pitchFamily="50" charset="0"/>
                <a:cs typeface="Civil Premium Thin" pitchFamily="50" charset="0"/>
              </a:rPr>
              <a:t>Semi-gestructureerde</a:t>
            </a:r>
            <a:r>
              <a:rPr lang="nl-NL" sz="1600" dirty="0">
                <a:latin typeface="Civil Premium Thin" pitchFamily="50" charset="0"/>
                <a:ea typeface="Civil Premium Thin" pitchFamily="50" charset="0"/>
                <a:cs typeface="Civil Premium Thin" pitchFamily="50" charset="0"/>
              </a:rPr>
              <a:t> ‘in-</a:t>
            </a:r>
            <a:r>
              <a:rPr lang="nl-NL" sz="1600" dirty="0" err="1">
                <a:latin typeface="Civil Premium Thin" pitchFamily="50" charset="0"/>
                <a:ea typeface="Civil Premium Thin" pitchFamily="50" charset="0"/>
                <a:cs typeface="Civil Premium Thin" pitchFamily="50" charset="0"/>
              </a:rPr>
              <a:t>depth</a:t>
            </a:r>
            <a:r>
              <a:rPr lang="nl-NL" sz="1600" dirty="0">
                <a:latin typeface="Civil Premium Thin" pitchFamily="50" charset="0"/>
                <a:ea typeface="Civil Premium Thin" pitchFamily="50" charset="0"/>
                <a:cs typeface="Civil Premium Thin" pitchFamily="50" charset="0"/>
              </a:rPr>
              <a:t>’ interviews</a:t>
            </a:r>
            <a:endParaRPr lang="en-NL" sz="16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142737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Resultaten</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5679057" cy="1043796"/>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Interviews met lokale journalisten van Nederlandse nieuws media. (voor provincie Zuid-Holland)</a:t>
            </a:r>
          </a:p>
          <a:p>
            <a:pPr algn="l"/>
            <a:r>
              <a:rPr lang="nl-NL" sz="1600" dirty="0">
                <a:latin typeface="Civil Premium Medium" pitchFamily="50" charset="0"/>
                <a:ea typeface="Civil Premium Medium" pitchFamily="50" charset="0"/>
                <a:cs typeface="Civil Premium Medium" pitchFamily="50" charset="0"/>
              </a:rPr>
              <a:t>N = 52</a:t>
            </a:r>
            <a:endParaRPr lang="en-NL" sz="1600" dirty="0">
              <a:latin typeface="Civil Premium Medium" pitchFamily="50" charset="0"/>
              <a:ea typeface="Civil Premium Medium" pitchFamily="50" charset="0"/>
              <a:cs typeface="Civil Premium Medium" pitchFamily="50"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104538" y="2489705"/>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To</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explore</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how</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they</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value</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and</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establish</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this</a:t>
            </a:r>
            <a:r>
              <a:rPr lang="nl-NL" sz="1600" dirty="0">
                <a:latin typeface="Civil Premium Thin" pitchFamily="50" charset="0"/>
                <a:ea typeface="Civil Premium Thin" pitchFamily="50" charset="0"/>
                <a:cs typeface="Civil Premium Thin" pitchFamily="50" charset="0"/>
              </a:rPr>
              <a:t> concept op </a:t>
            </a:r>
            <a:r>
              <a:rPr lang="nl-NL" sz="1600" dirty="0" err="1">
                <a:latin typeface="Civil Premium Thin" pitchFamily="50" charset="0"/>
                <a:ea typeface="Civil Premium Thin" pitchFamily="50" charset="0"/>
                <a:cs typeface="Civil Premium Thin" pitchFamily="50" charset="0"/>
              </a:rPr>
              <a:t>proximity</a:t>
            </a:r>
            <a:r>
              <a:rPr lang="nl-NL" sz="1600" dirty="0">
                <a:latin typeface="Civil Premium Thin" pitchFamily="50" charset="0"/>
                <a:ea typeface="Civil Premium Thin" pitchFamily="50" charset="0"/>
                <a:cs typeface="Civil Premium Thin" pitchFamily="50" charset="0"/>
              </a:rPr>
              <a:t> as a </a:t>
            </a:r>
            <a:r>
              <a:rPr lang="nl-NL" sz="1600" dirty="0" err="1">
                <a:latin typeface="Civil Premium Thin" pitchFamily="50" charset="0"/>
                <a:ea typeface="Civil Premium Thin" pitchFamily="50" charset="0"/>
                <a:cs typeface="Civil Premium Thin" pitchFamily="50" charset="0"/>
              </a:rPr>
              <a:t>rhetorical</a:t>
            </a:r>
            <a:r>
              <a:rPr lang="nl-NL" sz="1600" dirty="0">
                <a:latin typeface="Civil Premium Thin" pitchFamily="50" charset="0"/>
                <a:ea typeface="Civil Premium Thin" pitchFamily="50" charset="0"/>
                <a:cs typeface="Civil Premium Thin" pitchFamily="50" charset="0"/>
              </a:rPr>
              <a:t> device in </a:t>
            </a:r>
            <a:r>
              <a:rPr lang="nl-NL" sz="1600" dirty="0" err="1">
                <a:latin typeface="Civil Premium Thin" pitchFamily="50" charset="0"/>
                <a:ea typeface="Civil Premium Thin" pitchFamily="50" charset="0"/>
                <a:cs typeface="Civil Premium Thin" pitchFamily="50" charset="0"/>
              </a:rPr>
              <a:t>their</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daily</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practice</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to</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argue</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the</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reliability</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and</a:t>
            </a:r>
            <a:r>
              <a:rPr lang="nl-NL" sz="1600" dirty="0">
                <a:latin typeface="Civil Premium Thin" pitchFamily="50" charset="0"/>
                <a:ea typeface="Civil Premium Thin" pitchFamily="50" charset="0"/>
                <a:cs typeface="Civil Premium Thin" pitchFamily="50" charset="0"/>
              </a:rPr>
              <a:t> trust in </a:t>
            </a:r>
            <a:r>
              <a:rPr lang="nl-NL" sz="1600" dirty="0" err="1">
                <a:latin typeface="Civil Premium Thin" pitchFamily="50" charset="0"/>
                <a:ea typeface="Civil Premium Thin" pitchFamily="50" charset="0"/>
                <a:cs typeface="Civil Premium Thin" pitchFamily="50" charset="0"/>
              </a:rPr>
              <a:t>their</a:t>
            </a:r>
            <a:r>
              <a:rPr lang="nl-NL" sz="1600" dirty="0">
                <a:latin typeface="Civil Premium Thin" pitchFamily="50" charset="0"/>
                <a:ea typeface="Civil Premium Thin" pitchFamily="50" charset="0"/>
                <a:cs typeface="Civil Premium Thin" pitchFamily="50" charset="0"/>
              </a:rPr>
              <a:t> medium.</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Doel:</a:t>
            </a:r>
          </a:p>
          <a:p>
            <a:pPr algn="l"/>
            <a:r>
              <a:rPr lang="nl-NL" sz="1600" dirty="0">
                <a:latin typeface="Civil Premium Thin" pitchFamily="50" charset="0"/>
                <a:ea typeface="Civil Premium Thin" pitchFamily="50" charset="0"/>
                <a:cs typeface="Civil Premium Thin" pitchFamily="50" charset="0"/>
              </a:rPr>
              <a:t>	</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43BE62CF-CADF-2E45-7B16-740123934475}"/>
              </a:ext>
            </a:extLst>
          </p:cNvPr>
          <p:cNvSpPr txBox="1">
            <a:spLocks/>
          </p:cNvSpPr>
          <p:nvPr/>
        </p:nvSpPr>
        <p:spPr>
          <a:xfrm>
            <a:off x="951060" y="3771712"/>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Methode:</a:t>
            </a:r>
            <a:endParaRPr lang="en-NL" sz="1600" dirty="0">
              <a:latin typeface="Civil Premium Thin" pitchFamily="50" charset="0"/>
              <a:ea typeface="Civil Premium Thin" pitchFamily="50" charset="0"/>
              <a:cs typeface="Civil Premium Thin" pitchFamily="50" charset="0"/>
            </a:endParaRPr>
          </a:p>
        </p:txBody>
      </p:sp>
      <p:sp>
        <p:nvSpPr>
          <p:cNvPr id="8" name="Subtitle 2">
            <a:extLst>
              <a:ext uri="{FF2B5EF4-FFF2-40B4-BE49-F238E27FC236}">
                <a16:creationId xmlns:a16="http://schemas.microsoft.com/office/drawing/2014/main" id="{6961CEF8-100F-84BB-F5DA-1B1F38DB060C}"/>
              </a:ext>
            </a:extLst>
          </p:cNvPr>
          <p:cNvSpPr txBox="1">
            <a:spLocks/>
          </p:cNvSpPr>
          <p:nvPr/>
        </p:nvSpPr>
        <p:spPr>
          <a:xfrm>
            <a:off x="1589170" y="3943350"/>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	Interviewen van 52 journalisten, media industrie en communicatie professionals.</a:t>
            </a:r>
            <a:endParaRPr lang="en-NL" sz="1600" dirty="0">
              <a:latin typeface="Civil Premium Thin" pitchFamily="50" charset="0"/>
              <a:ea typeface="Civil Premium Thin" pitchFamily="50" charset="0"/>
              <a:cs typeface="Civil Premium Thin" pitchFamily="50" charset="0"/>
            </a:endParaRPr>
          </a:p>
        </p:txBody>
      </p:sp>
      <p:sp>
        <p:nvSpPr>
          <p:cNvPr id="9" name="Subtitle 2">
            <a:extLst>
              <a:ext uri="{FF2B5EF4-FFF2-40B4-BE49-F238E27FC236}">
                <a16:creationId xmlns:a16="http://schemas.microsoft.com/office/drawing/2014/main" id="{4657DFE9-B066-04F5-1486-E87919073163}"/>
              </a:ext>
            </a:extLst>
          </p:cNvPr>
          <p:cNvSpPr txBox="1">
            <a:spLocks/>
          </p:cNvSpPr>
          <p:nvPr/>
        </p:nvSpPr>
        <p:spPr>
          <a:xfrm>
            <a:off x="951060" y="4815508"/>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Vorm:</a:t>
            </a:r>
            <a:endParaRPr lang="en-NL" sz="1600" dirty="0">
              <a:latin typeface="Civil Premium Thin" pitchFamily="50" charset="0"/>
              <a:ea typeface="Civil Premium Thin" pitchFamily="50" charset="0"/>
              <a:cs typeface="Civil Premium Thin" pitchFamily="50" charset="0"/>
            </a:endParaRPr>
          </a:p>
        </p:txBody>
      </p:sp>
      <p:sp>
        <p:nvSpPr>
          <p:cNvPr id="10" name="Subtitle 2">
            <a:extLst>
              <a:ext uri="{FF2B5EF4-FFF2-40B4-BE49-F238E27FC236}">
                <a16:creationId xmlns:a16="http://schemas.microsoft.com/office/drawing/2014/main" id="{18DE5B7D-183A-BF5B-5E2B-37B9EE410C0F}"/>
              </a:ext>
            </a:extLst>
          </p:cNvPr>
          <p:cNvSpPr txBox="1">
            <a:spLocks/>
          </p:cNvSpPr>
          <p:nvPr/>
        </p:nvSpPr>
        <p:spPr>
          <a:xfrm>
            <a:off x="1104538" y="5220274"/>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err="1">
                <a:latin typeface="Civil Premium Thin" pitchFamily="50" charset="0"/>
                <a:ea typeface="Civil Premium Thin" pitchFamily="50" charset="0"/>
                <a:cs typeface="Civil Premium Thin" pitchFamily="50" charset="0"/>
              </a:rPr>
              <a:t>Semi-gestructureerde</a:t>
            </a:r>
            <a:r>
              <a:rPr lang="nl-NL" sz="1600" dirty="0">
                <a:latin typeface="Civil Premium Thin" pitchFamily="50" charset="0"/>
                <a:ea typeface="Civil Premium Thin" pitchFamily="50" charset="0"/>
                <a:cs typeface="Civil Premium Thin" pitchFamily="50" charset="0"/>
              </a:rPr>
              <a:t> ‘in-</a:t>
            </a:r>
            <a:r>
              <a:rPr lang="nl-NL" sz="1600" dirty="0" err="1">
                <a:latin typeface="Civil Premium Thin" pitchFamily="50" charset="0"/>
                <a:ea typeface="Civil Premium Thin" pitchFamily="50" charset="0"/>
                <a:cs typeface="Civil Premium Thin" pitchFamily="50" charset="0"/>
              </a:rPr>
              <a:t>depth</a:t>
            </a:r>
            <a:r>
              <a:rPr lang="nl-NL" sz="1600" dirty="0">
                <a:latin typeface="Civil Premium Thin" pitchFamily="50" charset="0"/>
                <a:ea typeface="Civil Premium Thin" pitchFamily="50" charset="0"/>
                <a:cs typeface="Civil Premium Thin" pitchFamily="50" charset="0"/>
              </a:rPr>
              <a:t>’ interviews</a:t>
            </a:r>
            <a:endParaRPr lang="en-NL" sz="16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24778389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697</TotalTime>
  <Words>774</Words>
  <Application>Microsoft Office PowerPoint</Application>
  <PresentationFormat>Widescreen</PresentationFormat>
  <Paragraphs>97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Civil Premium</vt:lpstr>
      <vt:lpstr>Civil Premium Medium</vt:lpstr>
      <vt:lpstr>Civil Premium Thin</vt:lpstr>
      <vt:lpstr>Times New Roman</vt:lpstr>
      <vt:lpstr>Office Theme</vt:lpstr>
      <vt:lpstr>The Rhetoric of Trust in Local News Media: Proximity as a Quintessential News Quality </vt:lpstr>
      <vt:lpstr>Document (P29)</vt:lpstr>
      <vt:lpstr>Rol van Lokale Journalistiek</vt:lpstr>
      <vt:lpstr>Problemen voor Lokale Journalistiek</vt:lpstr>
      <vt:lpstr>Theoretisch kader</vt:lpstr>
      <vt:lpstr>PowerPoint Presentation</vt:lpstr>
      <vt:lpstr>PowerPoint Presentation</vt:lpstr>
      <vt:lpstr>Onderzoek</vt:lpstr>
      <vt:lpstr>Resultaten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Rhetoric of Trust in Local News Media: Proximity as a Quintessential News Quality </dc:title>
  <dc:creator>Jort Siemes</dc:creator>
  <cp:lastModifiedBy>Jort Siemes</cp:lastModifiedBy>
  <cp:revision>2</cp:revision>
  <dcterms:created xsi:type="dcterms:W3CDTF">2024-03-10T15:27:23Z</dcterms:created>
  <dcterms:modified xsi:type="dcterms:W3CDTF">2024-03-12T13:12:47Z</dcterms:modified>
</cp:coreProperties>
</file>