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72"/>
    <a:srgbClr val="9576B2"/>
    <a:srgbClr val="4E54A0"/>
    <a:srgbClr val="294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600" y="1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D956-331E-47F8-91C1-EB8686DAD02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1FF-AA7A-46A0-B969-4F903D6C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9F6-448B-176E-1362-7558EEBC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0D6F-C15A-9F12-9D49-774138FB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590-A57E-AC2D-65FF-B0590FC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CF60-FCAA-8B97-72AE-934FABC6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B6FD-D075-380C-ED10-88D17ED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363-C447-7654-A518-5E7294DD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53E1-32DE-1742-E504-5B48A813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398C-1A0F-4986-A6AD-8F3ECE2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4DCD-076E-0C64-0C73-DE1C394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AFDA-475A-057D-939F-F97D4D45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F78F1-2FC8-26D0-3227-E846CD210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2981-8FC2-35C7-E247-83B8E53A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6166-643E-2A1E-8EEE-C4CB2107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14A0-33FD-73C7-91D4-BA35077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DB23-834F-C0C8-0949-FD33781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622-6C32-55F3-6FB3-06D6E6E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AAC-C990-37A9-92B6-2FC66BB8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31F1-4D45-B46C-07BF-44CE6A1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FFBA-5CF9-F13C-D520-2550ACC9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6735-DF5D-8250-DFC1-711C624A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DB9-25E3-98FE-6A2A-03BB2117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8A63-EB89-9A27-8B19-9DD0B767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B99F-844C-381F-47CB-BD3FA417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9930-6E4D-9E1E-7C06-297C48F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5872-1358-D780-FBC4-658C1AA4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CBDA-F55C-646E-3164-8AA4A00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02D4-EAA8-1DA0-FB46-EA92B26C9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CF1B-DE6F-70A1-4247-DF2CE581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C21B-9479-1CEE-657B-3AA48DE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2523-4278-4710-8992-8ABB0FA3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FCBE-E37A-250B-4FC4-C8757070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3CD-F2E7-8482-8168-3A2BADA6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BF7E-585B-471D-5180-EFA9A517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6F0B-FF90-CB66-BB33-330D103F0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A7814-2587-1FD8-C8FE-EA66333E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FE87-FE17-2490-58E6-66335979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41E7C-4B24-9371-E8A5-556D035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D8FA7-D172-9AF1-278D-B1300F7E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93DC-CD40-47EE-5B23-4C43320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6C9D-70B9-24F3-66D9-2F62578A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36D70-2BCB-FADD-9162-DF23B91A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FE66-91C9-17D8-38B8-6C93368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9F7FF-1EBF-EB59-452E-C35441C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C88DB-22EB-AD9F-8883-1BF0405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79621-302F-7462-533F-B709019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62C6-A973-EDAB-68FE-517DAE5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73BB-9374-89BA-26B5-4BF5768A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EC65-40B1-4DAC-5228-5F6BD181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AC17-A657-1B88-EBE0-B8598147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03D4-F49C-4C1E-B540-B1F1D705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65D84-63E9-64DD-2DD9-63DD55DE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6EE1-57A2-167A-A5FB-DB81469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667C-71EB-73E0-9047-E16EA9A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0B1CB-9CB6-6C3D-5A39-31E80292A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9E62-D0D3-5E35-7E07-09251254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0138-CFE0-1297-F0F1-ACF96F6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BF2A-756A-DE4C-A9F4-625DC63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18A9-1E70-D989-6E7F-091C95DD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F93F2-C479-011B-43F4-F07C112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7D9B-DB60-055C-7840-788E5338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F05C-BB84-6A27-E74C-85CFA49C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64C0F-461E-4E31-AD41-E4FD69BC93F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229B-F858-430F-2E17-9816B33FF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A72-BE87-DA39-DB2B-E8A68DC59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74D69E9-BBAE-E097-6CC9-CDAC86524B18}"/>
              </a:ext>
            </a:extLst>
          </p:cNvPr>
          <p:cNvSpPr/>
          <p:nvPr/>
        </p:nvSpPr>
        <p:spPr>
          <a:xfrm>
            <a:off x="-20241" y="2531815"/>
            <a:ext cx="5352529" cy="4572000"/>
          </a:xfrm>
          <a:prstGeom prst="rtTriangle">
            <a:avLst/>
          </a:prstGeom>
          <a:solidFill>
            <a:srgbClr val="294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ver of a podcast&#10;&#10;Description automatically generated">
            <a:extLst>
              <a:ext uri="{FF2B5EF4-FFF2-40B4-BE49-F238E27FC236}">
                <a16:creationId xmlns:a16="http://schemas.microsoft.com/office/drawing/2014/main" id="{500CEB8A-D50B-6A55-6595-B97FBDE0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6" r="53089"/>
          <a:stretch/>
        </p:blipFill>
        <p:spPr>
          <a:xfrm>
            <a:off x="0" y="4161033"/>
            <a:ext cx="3075648" cy="29427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8575A3-DEB7-03D7-4795-39BDB8B072B1}"/>
              </a:ext>
            </a:extLst>
          </p:cNvPr>
          <p:cNvSpPr/>
          <p:nvPr/>
        </p:nvSpPr>
        <p:spPr>
          <a:xfrm>
            <a:off x="2817927" y="-1418792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357D39C-BFA3-362E-2321-8E470A57A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122363"/>
            <a:ext cx="2459037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F39EAA-ECC0-695C-7CF5-7A89BE23F9B8}"/>
              </a:ext>
            </a:extLst>
          </p:cNvPr>
          <p:cNvSpPr/>
          <p:nvPr/>
        </p:nvSpPr>
        <p:spPr>
          <a:xfrm>
            <a:off x="5475607" y="1064476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B488-927D-174D-0140-0FAEA3ED5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3175A-6D14-58B6-FA7D-A69C233E91F6}"/>
              </a:ext>
            </a:extLst>
          </p:cNvPr>
          <p:cNvSpPr/>
          <p:nvPr/>
        </p:nvSpPr>
        <p:spPr>
          <a:xfrm>
            <a:off x="7492525" y="3102031"/>
            <a:ext cx="538163" cy="538163"/>
          </a:xfrm>
          <a:prstGeom prst="ellipse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83429-111E-55F2-CCF9-8DAF28B38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1800" dirty="0">
                <a:solidFill>
                  <a:schemeClr val="bg1"/>
                </a:solidFill>
                <a:latin typeface="PP Formula Medium" pitchFamily="50" charset="0"/>
              </a:rPr>
              <a:t>Aflevering:</a:t>
            </a:r>
          </a:p>
          <a:p>
            <a:r>
              <a:rPr lang="nl-NL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dirty="0">
                <a:solidFill>
                  <a:schemeClr val="bg1"/>
                </a:solidFill>
                <a:latin typeface="PP Formula Medium" pitchFamily="50" charset="0"/>
              </a:rPr>
              <a:t> Higgins</a:t>
            </a:r>
            <a:endParaRPr lang="en-US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6899735" y="-1727883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4242055" y="929797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677334" y="-3613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Deadlines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1E0AFDB-72D1-92A8-DA63-746CB7BB4EF5}"/>
              </a:ext>
            </a:extLst>
          </p:cNvPr>
          <p:cNvSpPr txBox="1">
            <a:spLocks/>
          </p:cNvSpPr>
          <p:nvPr/>
        </p:nvSpPr>
        <p:spPr>
          <a:xfrm>
            <a:off x="621586" y="5582632"/>
            <a:ext cx="10948828" cy="998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7200" dirty="0">
                <a:solidFill>
                  <a:schemeClr val="bg1"/>
                </a:solidFill>
                <a:latin typeface="PP Formula Medium" pitchFamily="50" charset="0"/>
              </a:rPr>
              <a:t>19 November</a:t>
            </a:r>
            <a:endParaRPr lang="en-US" sz="96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90316C-9A57-4C4B-089E-CA18A7E5AC94}"/>
              </a:ext>
            </a:extLst>
          </p:cNvPr>
          <p:cNvSpPr txBox="1">
            <a:spLocks/>
          </p:cNvSpPr>
          <p:nvPr/>
        </p:nvSpPr>
        <p:spPr>
          <a:xfrm>
            <a:off x="-432094" y="5322209"/>
            <a:ext cx="11195586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(Interview)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B8A6D7-CB78-AB20-70C5-326D865F6E31}"/>
              </a:ext>
            </a:extLst>
          </p:cNvPr>
          <p:cNvSpPr/>
          <p:nvPr/>
        </p:nvSpPr>
        <p:spPr>
          <a:xfrm>
            <a:off x="3604587" y="246015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2D523-E802-89B7-0222-7214F7474164}"/>
              </a:ext>
            </a:extLst>
          </p:cNvPr>
          <p:cNvSpPr/>
          <p:nvPr/>
        </p:nvSpPr>
        <p:spPr>
          <a:xfrm>
            <a:off x="3604587" y="3416892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8B1307-C603-2960-45E5-639F60905BCB}"/>
              </a:ext>
            </a:extLst>
          </p:cNvPr>
          <p:cNvSpPr/>
          <p:nvPr/>
        </p:nvSpPr>
        <p:spPr>
          <a:xfrm>
            <a:off x="3604586" y="435643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9BC0F-4DFC-B3F6-0649-E77474AA0B8E}"/>
              </a:ext>
            </a:extLst>
          </p:cNvPr>
          <p:cNvSpPr/>
          <p:nvPr/>
        </p:nvSpPr>
        <p:spPr>
          <a:xfrm>
            <a:off x="6530667" y="246015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62F6AE-7655-6FE0-9E2B-AC57676D5DA1}"/>
              </a:ext>
            </a:extLst>
          </p:cNvPr>
          <p:cNvSpPr/>
          <p:nvPr/>
        </p:nvSpPr>
        <p:spPr>
          <a:xfrm>
            <a:off x="6530667" y="3416892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4F0E25-7AE6-D112-F8EF-79A6980A57D2}"/>
              </a:ext>
            </a:extLst>
          </p:cNvPr>
          <p:cNvSpPr/>
          <p:nvPr/>
        </p:nvSpPr>
        <p:spPr>
          <a:xfrm>
            <a:off x="6530666" y="435643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AD08C8-B41C-4286-1372-7454198AE141}"/>
              </a:ext>
            </a:extLst>
          </p:cNvPr>
          <p:cNvSpPr/>
          <p:nvPr/>
        </p:nvSpPr>
        <p:spPr>
          <a:xfrm>
            <a:off x="9378266" y="246015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D0413A-9FE6-C806-3805-52A6E7784628}"/>
              </a:ext>
            </a:extLst>
          </p:cNvPr>
          <p:cNvSpPr/>
          <p:nvPr/>
        </p:nvSpPr>
        <p:spPr>
          <a:xfrm>
            <a:off x="9378266" y="3416892"/>
            <a:ext cx="2579467" cy="799254"/>
          </a:xfrm>
          <a:prstGeom prst="roundRect">
            <a:avLst/>
          </a:prstGeom>
          <a:solidFill>
            <a:srgbClr val="9576B2"/>
          </a:solidFill>
          <a:ln w="76200">
            <a:solidFill>
              <a:srgbClr val="FAEE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51EC26-FE6B-1241-8A6D-FFE2ECAEDBDB}"/>
              </a:ext>
            </a:extLst>
          </p:cNvPr>
          <p:cNvSpPr/>
          <p:nvPr/>
        </p:nvSpPr>
        <p:spPr>
          <a:xfrm>
            <a:off x="9378265" y="4356438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55F9ED5-2D88-2DD7-1E36-C296C358FF7A}"/>
              </a:ext>
            </a:extLst>
          </p:cNvPr>
          <p:cNvSpPr txBox="1">
            <a:spLocks/>
          </p:cNvSpPr>
          <p:nvPr/>
        </p:nvSpPr>
        <p:spPr>
          <a:xfrm>
            <a:off x="9877082" y="415007"/>
            <a:ext cx="1693332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November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49DE70-A6E9-B4A8-69E9-6E6C378B3533}"/>
              </a:ext>
            </a:extLst>
          </p:cNvPr>
          <p:cNvSpPr/>
          <p:nvPr/>
        </p:nvSpPr>
        <p:spPr>
          <a:xfrm>
            <a:off x="9378265" y="1507500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47C7D3-F680-DAD8-B141-42A81C940A31}"/>
              </a:ext>
            </a:extLst>
          </p:cNvPr>
          <p:cNvSpPr/>
          <p:nvPr/>
        </p:nvSpPr>
        <p:spPr>
          <a:xfrm>
            <a:off x="6530665" y="1503424"/>
            <a:ext cx="2579467" cy="799254"/>
          </a:xfrm>
          <a:prstGeom prst="roundRect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6417071-1635-2F37-600D-76687FD69E28}"/>
              </a:ext>
            </a:extLst>
          </p:cNvPr>
          <p:cNvSpPr txBox="1">
            <a:spLocks/>
          </p:cNvSpPr>
          <p:nvPr/>
        </p:nvSpPr>
        <p:spPr>
          <a:xfrm>
            <a:off x="6973732" y="415007"/>
            <a:ext cx="1693332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Oktober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05EDD72-5633-1386-C6F9-15F34828E997}"/>
              </a:ext>
            </a:extLst>
          </p:cNvPr>
          <p:cNvSpPr txBox="1">
            <a:spLocks/>
          </p:cNvSpPr>
          <p:nvPr/>
        </p:nvSpPr>
        <p:spPr>
          <a:xfrm>
            <a:off x="4010595" y="1347389"/>
            <a:ext cx="176744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September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4F251E9-847A-AF1C-083D-E4C01DE7703C}"/>
              </a:ext>
            </a:extLst>
          </p:cNvPr>
          <p:cNvSpPr txBox="1">
            <a:spLocks/>
          </p:cNvSpPr>
          <p:nvPr/>
        </p:nvSpPr>
        <p:spPr>
          <a:xfrm>
            <a:off x="3745431" y="2632591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37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80B8AEC-589C-41F8-C1D4-A8AF5183FF70}"/>
              </a:ext>
            </a:extLst>
          </p:cNvPr>
          <p:cNvSpPr txBox="1">
            <a:spLocks/>
          </p:cNvSpPr>
          <p:nvPr/>
        </p:nvSpPr>
        <p:spPr>
          <a:xfrm>
            <a:off x="3745431" y="3569871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38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47566A8-244C-DED7-E6B5-DD06E87C0540}"/>
              </a:ext>
            </a:extLst>
          </p:cNvPr>
          <p:cNvSpPr txBox="1">
            <a:spLocks/>
          </p:cNvSpPr>
          <p:nvPr/>
        </p:nvSpPr>
        <p:spPr>
          <a:xfrm>
            <a:off x="3745431" y="4512916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39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C03444B-4805-2B6D-3D0A-464319795468}"/>
              </a:ext>
            </a:extLst>
          </p:cNvPr>
          <p:cNvSpPr txBox="1">
            <a:spLocks/>
          </p:cNvSpPr>
          <p:nvPr/>
        </p:nvSpPr>
        <p:spPr>
          <a:xfrm>
            <a:off x="6652621" y="1648803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40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11B0DCB-C9BE-56E7-7390-F996427C1A8B}"/>
              </a:ext>
            </a:extLst>
          </p:cNvPr>
          <p:cNvSpPr txBox="1">
            <a:spLocks/>
          </p:cNvSpPr>
          <p:nvPr/>
        </p:nvSpPr>
        <p:spPr>
          <a:xfrm>
            <a:off x="6630281" y="2596964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41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F2840C5-0885-EE13-B444-9C3F6D38B6F6}"/>
              </a:ext>
            </a:extLst>
          </p:cNvPr>
          <p:cNvSpPr txBox="1">
            <a:spLocks/>
          </p:cNvSpPr>
          <p:nvPr/>
        </p:nvSpPr>
        <p:spPr>
          <a:xfrm>
            <a:off x="6652620" y="3553698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42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3C43180-29ED-BB40-0486-47426909321D}"/>
              </a:ext>
            </a:extLst>
          </p:cNvPr>
          <p:cNvSpPr txBox="1">
            <a:spLocks/>
          </p:cNvSpPr>
          <p:nvPr/>
        </p:nvSpPr>
        <p:spPr>
          <a:xfrm>
            <a:off x="6652620" y="4488233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43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2B342EB-C62D-3B62-FEA7-95CE29504BD1}"/>
              </a:ext>
            </a:extLst>
          </p:cNvPr>
          <p:cNvSpPr txBox="1">
            <a:spLocks/>
          </p:cNvSpPr>
          <p:nvPr/>
        </p:nvSpPr>
        <p:spPr>
          <a:xfrm>
            <a:off x="9500221" y="1640230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44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65C3CB1-2150-26DB-C58B-B0EA4226CBCE}"/>
              </a:ext>
            </a:extLst>
          </p:cNvPr>
          <p:cNvSpPr txBox="1">
            <a:spLocks/>
          </p:cNvSpPr>
          <p:nvPr/>
        </p:nvSpPr>
        <p:spPr>
          <a:xfrm>
            <a:off x="9500221" y="2582964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45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FECBF9-4435-6451-E7E0-2C7A17349046}"/>
              </a:ext>
            </a:extLst>
          </p:cNvPr>
          <p:cNvSpPr txBox="1">
            <a:spLocks/>
          </p:cNvSpPr>
          <p:nvPr/>
        </p:nvSpPr>
        <p:spPr>
          <a:xfrm>
            <a:off x="9500221" y="3558144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46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0F4987A-3B6D-F6BC-FCF9-466929C163E1}"/>
              </a:ext>
            </a:extLst>
          </p:cNvPr>
          <p:cNvSpPr txBox="1">
            <a:spLocks/>
          </p:cNvSpPr>
          <p:nvPr/>
        </p:nvSpPr>
        <p:spPr>
          <a:xfrm>
            <a:off x="9500221" y="4490210"/>
            <a:ext cx="1767447" cy="57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47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D542E05-FE7C-DB37-CF39-3B6A78FB2827}"/>
              </a:ext>
            </a:extLst>
          </p:cNvPr>
          <p:cNvSpPr txBox="1">
            <a:spLocks/>
          </p:cNvSpPr>
          <p:nvPr/>
        </p:nvSpPr>
        <p:spPr>
          <a:xfrm>
            <a:off x="10059066" y="2670880"/>
            <a:ext cx="1693332" cy="3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600" dirty="0">
                <a:solidFill>
                  <a:schemeClr val="bg1"/>
                </a:solidFill>
                <a:latin typeface="PP Formula Medium" pitchFamily="50" charset="0"/>
              </a:rPr>
              <a:t>Draaiboek</a:t>
            </a:r>
            <a:endParaRPr lang="en-US" sz="16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3EEE16D-3446-5B49-3861-CAD5B9F691F6}"/>
              </a:ext>
            </a:extLst>
          </p:cNvPr>
          <p:cNvSpPr txBox="1">
            <a:spLocks/>
          </p:cNvSpPr>
          <p:nvPr/>
        </p:nvSpPr>
        <p:spPr>
          <a:xfrm>
            <a:off x="7221039" y="4582468"/>
            <a:ext cx="1693332" cy="3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Beeldmateriaal</a:t>
            </a:r>
            <a:endParaRPr lang="en-US" sz="14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3FAA114-288C-D2E4-9EAA-673410B7E1A4}"/>
              </a:ext>
            </a:extLst>
          </p:cNvPr>
          <p:cNvSpPr txBox="1">
            <a:spLocks/>
          </p:cNvSpPr>
          <p:nvPr/>
        </p:nvSpPr>
        <p:spPr>
          <a:xfrm>
            <a:off x="9971013" y="4573459"/>
            <a:ext cx="1693332" cy="3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600" dirty="0">
                <a:solidFill>
                  <a:schemeClr val="bg1"/>
                </a:solidFill>
                <a:latin typeface="PP Formula Medium" pitchFamily="50" charset="0"/>
              </a:rPr>
              <a:t>v1</a:t>
            </a:r>
            <a:endParaRPr lang="en-US" sz="16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661DC1E-83D9-725A-29C9-DB6623741714}"/>
              </a:ext>
            </a:extLst>
          </p:cNvPr>
          <p:cNvSpPr txBox="1">
            <a:spLocks/>
          </p:cNvSpPr>
          <p:nvPr/>
        </p:nvSpPr>
        <p:spPr>
          <a:xfrm>
            <a:off x="7241865" y="1705975"/>
            <a:ext cx="1693332" cy="3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Onderzoek af</a:t>
            </a:r>
            <a:endParaRPr lang="en-US" sz="14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7F5F97B-5629-35A6-5BAA-48CB3D33DA93}"/>
              </a:ext>
            </a:extLst>
          </p:cNvPr>
          <p:cNvSpPr txBox="1">
            <a:spLocks/>
          </p:cNvSpPr>
          <p:nvPr/>
        </p:nvSpPr>
        <p:spPr>
          <a:xfrm>
            <a:off x="4343030" y="4577998"/>
            <a:ext cx="1693332" cy="3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Benaderen GI</a:t>
            </a:r>
            <a:endParaRPr lang="en-US" sz="1400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2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tour, Gast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pic>
        <p:nvPicPr>
          <p:cNvPr id="2050" name="Picture 2" descr="75 jaar VN in 75 verhalen: Eliot Higgins | Just Peace">
            <a:extLst>
              <a:ext uri="{FF2B5EF4-FFF2-40B4-BE49-F238E27FC236}">
                <a16:creationId xmlns:a16="http://schemas.microsoft.com/office/drawing/2014/main" id="{C430865C-F890-05DF-B215-EE2967EA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48" y="2229491"/>
            <a:ext cx="5509517" cy="36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1955514" y="5158195"/>
            <a:ext cx="33842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Bron:</a:t>
            </a:r>
          </a:p>
          <a:p>
            <a:pPr marL="0" indent="0" algn="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justpeacethehague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CC2E-A612-C0CA-032E-63ABFDA3B9D9}"/>
              </a:ext>
            </a:extLst>
          </p:cNvPr>
          <p:cNvSpPr txBox="1">
            <a:spLocks/>
          </p:cNvSpPr>
          <p:nvPr/>
        </p:nvSpPr>
        <p:spPr>
          <a:xfrm rot="10800000">
            <a:off x="4905054" y="216998"/>
            <a:ext cx="2381892" cy="417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7300" dirty="0">
                <a:solidFill>
                  <a:schemeClr val="bg1"/>
                </a:solidFill>
                <a:latin typeface="PP Formula Semi Cond Exlight" pitchFamily="50" charset="0"/>
              </a:rPr>
              <a:t>?</a:t>
            </a:r>
            <a:endParaRPr lang="en-US" sz="373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752616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41152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443F6-9AD0-C7C1-3F97-E1FC438C3E1A}"/>
              </a:ext>
            </a:extLst>
          </p:cNvPr>
          <p:cNvSpPr txBox="1">
            <a:spLocks/>
          </p:cNvSpPr>
          <p:nvPr/>
        </p:nvSpPr>
        <p:spPr>
          <a:xfrm>
            <a:off x="8111528" y="229751"/>
            <a:ext cx="3867575" cy="3904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Investigative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Journalism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pPr algn="r"/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pPr algn="r"/>
            <a:r>
              <a:rPr lang="nl-NL" sz="2400" dirty="0" err="1">
                <a:solidFill>
                  <a:schemeClr val="bg1"/>
                </a:solidFill>
                <a:latin typeface="PP Formula Semi Extended Bold" pitchFamily="50" charset="0"/>
              </a:rPr>
              <a:t>Specialized</a:t>
            </a:r>
            <a:r>
              <a:rPr lang="nl-NL" sz="2400" dirty="0">
                <a:solidFill>
                  <a:schemeClr val="bg1"/>
                </a:solidFill>
                <a:latin typeface="PP Formula Semi Extended Bold" pitchFamily="50" charset="0"/>
              </a:rPr>
              <a:t> in:</a:t>
            </a:r>
          </a:p>
          <a:p>
            <a:pPr algn="r"/>
            <a:r>
              <a:rPr lang="nl-NL" sz="1800" dirty="0" err="1">
                <a:solidFill>
                  <a:schemeClr val="bg1"/>
                </a:solidFill>
                <a:latin typeface="PP Formula Semi Cond Exlight" pitchFamily="50" charset="0"/>
              </a:rPr>
              <a:t>Fact-checking</a:t>
            </a:r>
            <a:endParaRPr lang="nl-NL" sz="18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pPr algn="r"/>
            <a:r>
              <a:rPr lang="nl-NL" sz="1800" dirty="0">
                <a:solidFill>
                  <a:schemeClr val="bg1"/>
                </a:solidFill>
                <a:latin typeface="PP Formula Semi Cond Exlight" pitchFamily="50" charset="0"/>
              </a:rPr>
              <a:t>Open-source intelligence</a:t>
            </a:r>
          </a:p>
          <a:p>
            <a:pPr algn="r"/>
            <a:endParaRPr lang="nl-NL" sz="18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pPr algn="r"/>
            <a:r>
              <a:rPr lang="nl-NL" sz="2000" dirty="0">
                <a:solidFill>
                  <a:schemeClr val="bg1"/>
                </a:solidFill>
                <a:latin typeface="PP Formula Semi Cond Exlight" pitchFamily="50" charset="0"/>
              </a:rPr>
              <a:t>‘We are </a:t>
            </a:r>
            <a:r>
              <a:rPr lang="nl-NL" sz="2000" dirty="0" err="1">
                <a:solidFill>
                  <a:schemeClr val="bg1"/>
                </a:solidFill>
                <a:latin typeface="PP Formula Semi Cond Exlight" pitchFamily="50" charset="0"/>
              </a:rPr>
              <a:t>bellingcat</a:t>
            </a:r>
            <a:r>
              <a:rPr lang="nl-NL" sz="2000" dirty="0">
                <a:solidFill>
                  <a:schemeClr val="bg1"/>
                </a:solidFill>
                <a:latin typeface="PP Formula Semi Cond Exlight" pitchFamily="50" charset="0"/>
              </a:rPr>
              <a:t>’ (2021)</a:t>
            </a:r>
            <a:endParaRPr lang="en-US" sz="2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4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97920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C40F38-3054-E560-562B-A4FAE4C37A72}"/>
              </a:ext>
            </a:extLst>
          </p:cNvPr>
          <p:cNvSpPr txBox="1">
            <a:spLocks/>
          </p:cNvSpPr>
          <p:nvPr/>
        </p:nvSpPr>
        <p:spPr>
          <a:xfrm>
            <a:off x="4793472" y="1443586"/>
            <a:ext cx="7398528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A.K.A. black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mozes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0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2674705" y="-4499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PP Formula Narrow Semibold" pitchFamily="50" charset="0"/>
              </a:rPr>
              <a:t>Onderwerpen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5907640" y="1140292"/>
            <a:ext cx="6017875" cy="38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OSINT</a:t>
            </a:r>
          </a:p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Fake News</a:t>
            </a:r>
          </a:p>
          <a:p>
            <a:pPr marL="0" indent="0" algn="r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D98E-D080-8F75-9291-D6766E16E2A9}"/>
              </a:ext>
            </a:extLst>
          </p:cNvPr>
          <p:cNvSpPr txBox="1">
            <a:spLocks/>
          </p:cNvSpPr>
          <p:nvPr/>
        </p:nvSpPr>
        <p:spPr>
          <a:xfrm>
            <a:off x="2935946" y="693507"/>
            <a:ext cx="6320107" cy="617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MH17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Ukraine 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Syrische burgeroorlog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El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Junquito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raid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Burgeroorlog in Yemen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Skripal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vergifitiging</a:t>
            </a:r>
            <a:endParaRPr lang="nl-NL" sz="4000" dirty="0">
              <a:solidFill>
                <a:schemeClr val="bg1"/>
              </a:solidFill>
              <a:latin typeface="PP Formula Narrow Semibold" pitchFamily="50" charset="0"/>
            </a:endParaRP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Cristchurch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aanslag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Alexei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Navaly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vergiftiging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Tigray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oorlog</a:t>
            </a:r>
            <a:b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</a:b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US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capitool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bestorming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8367-22E7-8518-987F-5A5607C7CDC4}"/>
              </a:ext>
            </a:extLst>
          </p:cNvPr>
          <p:cNvSpPr txBox="1"/>
          <p:nvPr/>
        </p:nvSpPr>
        <p:spPr>
          <a:xfrm>
            <a:off x="0" y="10078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8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18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plan van aanpak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Extra benodigdheden voor </a:t>
            </a:r>
            <a:r>
              <a:rPr lang="nl-NL" sz="1400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 Higgins: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Alleen maar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studenten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in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zaal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Complexere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gastinterviews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Voorstel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: Elke week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dinsdag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13u-14u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redactievergadering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team nog onbekend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bestaanden MH17-ramp in de rechtbank: 'Er zijn altijd 3 lege plekken'">
            <a:extLst>
              <a:ext uri="{FF2B5EF4-FFF2-40B4-BE49-F238E27FC236}">
                <a16:creationId xmlns:a16="http://schemas.microsoft.com/office/drawing/2014/main" id="{F0DE8F49-AD83-14DD-B278-369B8A9B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754100" cy="773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Mark Rutte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Wim Geerts</a:t>
            </a:r>
          </a:p>
          <a:p>
            <a:pPr marL="0" indent="0">
              <a:buNone/>
            </a:pPr>
            <a:r>
              <a:rPr lang="nl-NL" sz="1400">
                <a:solidFill>
                  <a:schemeClr val="bg1"/>
                </a:solidFill>
                <a:latin typeface="PP Formula Medium" pitchFamily="50" charset="0"/>
              </a:rPr>
              <a:t>Tom Middendorp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MH-17 namen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9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PP Formula Medium</vt:lpstr>
      <vt:lpstr>PP Formula Narrow Semibold</vt:lpstr>
      <vt:lpstr>PP Formula Semi Cond Exlight</vt:lpstr>
      <vt:lpstr>PP Formula Semi Extended Bold</vt:lpstr>
      <vt:lpstr>Office Theme</vt:lpstr>
      <vt:lpstr>college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Siemes, J.B. (Jort)</dc:creator>
  <cp:lastModifiedBy>Siemes, J.B. (Jort)</cp:lastModifiedBy>
  <cp:revision>17</cp:revision>
  <dcterms:created xsi:type="dcterms:W3CDTF">2024-09-12T11:59:35Z</dcterms:created>
  <dcterms:modified xsi:type="dcterms:W3CDTF">2024-09-13T10:58:40Z</dcterms:modified>
</cp:coreProperties>
</file>