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4" r:id="rId10"/>
    <p:sldId id="265" r:id="rId11"/>
    <p:sldId id="266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E72"/>
    <a:srgbClr val="4E54A0"/>
    <a:srgbClr val="294B9C"/>
    <a:srgbClr val="957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5D956-331E-47F8-91C1-EB8686DAD02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351FF-AA7A-46A0-B969-4F903D6C5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59F6-448B-176E-1362-7558EEBCC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40D6F-C15A-9F12-9D49-774138FB0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69590-A57E-AC2D-65FF-B0590FC1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2CF60-FCAA-8B97-72AE-934FABC6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AB6FD-D075-380C-ED10-88D17ED2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0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E363-C447-7654-A518-5E7294DD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253E1-32DE-1742-E504-5B48A813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2398C-1A0F-4986-A6AD-8F3ECE25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4DCD-076E-0C64-0C73-DE1C394E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AFDA-475A-057D-939F-F97D4D45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F78F1-2FC8-26D0-3227-E846CD210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02981-8FC2-35C7-E247-83B8E53AC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6166-643E-2A1E-8EEE-C4CB2107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414A0-33FD-73C7-91D4-BA350770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CDB23-834F-C0C8-0949-FD337811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C622-6C32-55F3-6FB3-06D6E6EE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E1AAC-C990-37A9-92B6-2FC66BB8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231F1-4D45-B46C-07BF-44CE6A12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1FFBA-5CF9-F13C-D520-2550ACC9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6735-DF5D-8250-DFC1-711C624A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8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5DB9-25E3-98FE-6A2A-03BB2117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8A63-EB89-9A27-8B19-9DD0B767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B99F-844C-381F-47CB-BD3FA417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9930-6E4D-9E1E-7C06-297C48F1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5872-1358-D780-FBC4-658C1AA4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CBDA-F55C-646E-3164-8AA4A007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02D4-EAA8-1DA0-FB46-EA92B26C9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FCF1B-DE6F-70A1-4247-DF2CE581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0C21B-9479-1CEE-657B-3AA48DED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32523-4278-4710-8992-8ABB0FA3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9FCBE-E37A-250B-4FC4-C8757070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43CD-F2E7-8482-8168-3A2BADA6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1BF7E-585B-471D-5180-EFA9A517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E6F0B-FF90-CB66-BB33-330D103F0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A7814-2587-1FD8-C8FE-EA66333E7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5FE87-FE17-2490-58E6-66335979D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41E7C-4B24-9371-E8A5-556D035A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D8FA7-D172-9AF1-278D-B1300F7E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C93DC-CD40-47EE-5B23-4C433203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8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6C9D-70B9-24F3-66D9-2F62578A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36D70-2BCB-FADD-9162-DF23B91A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FE66-91C9-17D8-38B8-6C93368C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9F7FF-1EBF-EB59-452E-C35441C7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8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C88DB-22EB-AD9F-8883-1BF0405C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79621-302F-7462-533F-B7090194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F62C6-A973-EDAB-68FE-517DAE55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73BB-9374-89BA-26B5-4BF5768A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EC65-40B1-4DAC-5228-5F6BD1813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5AC17-A657-1B88-EBE0-B8598147F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703D4-F49C-4C1E-B540-B1F1D705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65D84-63E9-64DD-2DD9-63DD55DE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66EE1-57A2-167A-A5FB-DB81469C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667C-71EB-73E0-9047-E16EA9A5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0B1CB-9CB6-6C3D-5A39-31E80292A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69E62-D0D3-5E35-7E07-092512543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70138-CFE0-1297-F0F1-ACF96F61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8BF2A-756A-DE4C-A9F4-625DC63E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B18A9-1E70-D989-6E7F-091C95DD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F93F2-C479-011B-43F4-F07C112B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7D9B-DB60-055C-7840-788E53386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F05C-BB84-6A27-E74C-85CFA49C3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64C0F-461E-4E31-AD41-E4FD69BC93F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229B-F858-430F-2E17-9816B33FF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EA72-BE87-DA39-DB2B-E8A68DC59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2CCEAE-5AD3-465A-B052-DA37640D3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1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074D69E9-BBAE-E097-6CC9-CDAC86524B18}"/>
              </a:ext>
            </a:extLst>
          </p:cNvPr>
          <p:cNvSpPr/>
          <p:nvPr/>
        </p:nvSpPr>
        <p:spPr>
          <a:xfrm>
            <a:off x="-20241" y="2531815"/>
            <a:ext cx="5352529" cy="4572000"/>
          </a:xfrm>
          <a:prstGeom prst="rtTriangle">
            <a:avLst/>
          </a:prstGeom>
          <a:solidFill>
            <a:srgbClr val="294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ver of a podcast&#10;&#10;Description automatically generated">
            <a:extLst>
              <a:ext uri="{FF2B5EF4-FFF2-40B4-BE49-F238E27FC236}">
                <a16:creationId xmlns:a16="http://schemas.microsoft.com/office/drawing/2014/main" id="{500CEB8A-D50B-6A55-6595-B97FBDE08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46" r="53089"/>
          <a:stretch/>
        </p:blipFill>
        <p:spPr>
          <a:xfrm>
            <a:off x="0" y="4161033"/>
            <a:ext cx="3075648" cy="294278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18575A3-DEB7-03D7-4795-39BDB8B072B1}"/>
              </a:ext>
            </a:extLst>
          </p:cNvPr>
          <p:cNvSpPr/>
          <p:nvPr/>
        </p:nvSpPr>
        <p:spPr>
          <a:xfrm>
            <a:off x="2817927" y="-1418792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6357D39C-BFA3-362E-2321-8E470A57A1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122363"/>
            <a:ext cx="2459037" cy="245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F39EAA-ECC0-695C-7CF5-7A89BE23F9B8}"/>
              </a:ext>
            </a:extLst>
          </p:cNvPr>
          <p:cNvSpPr/>
          <p:nvPr/>
        </p:nvSpPr>
        <p:spPr>
          <a:xfrm>
            <a:off x="5475607" y="1064476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7B488-927D-174D-0140-0FAEA3ED5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college tour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D3175A-6D14-58B6-FA7D-A69C233E91F6}"/>
              </a:ext>
            </a:extLst>
          </p:cNvPr>
          <p:cNvSpPr/>
          <p:nvPr/>
        </p:nvSpPr>
        <p:spPr>
          <a:xfrm>
            <a:off x="7492525" y="3102031"/>
            <a:ext cx="538163" cy="538163"/>
          </a:xfrm>
          <a:prstGeom prst="ellipse">
            <a:avLst/>
          </a:prstGeom>
          <a:solidFill>
            <a:srgbClr val="FAE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83429-111E-55F2-CCF9-8DAF28B38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z="1800" dirty="0">
                <a:solidFill>
                  <a:schemeClr val="bg1"/>
                </a:solidFill>
                <a:latin typeface="PP Formula Medium" pitchFamily="50" charset="0"/>
              </a:rPr>
              <a:t>Aflevering:</a:t>
            </a:r>
          </a:p>
          <a:p>
            <a:r>
              <a:rPr lang="nl-NL" dirty="0" err="1">
                <a:solidFill>
                  <a:schemeClr val="bg1"/>
                </a:solidFill>
                <a:latin typeface="PP Formula Medium" pitchFamily="50" charset="0"/>
              </a:rPr>
              <a:t>Eliot</a:t>
            </a:r>
            <a:r>
              <a:rPr lang="nl-NL" dirty="0">
                <a:solidFill>
                  <a:schemeClr val="bg1"/>
                </a:solidFill>
                <a:latin typeface="PP Formula Medium" pitchFamily="50" charset="0"/>
              </a:rPr>
              <a:t> Higgins</a:t>
            </a:r>
            <a:endParaRPr lang="en-US" dirty="0">
              <a:solidFill>
                <a:schemeClr val="bg1"/>
              </a:solidFill>
              <a:latin typeface="PP Formula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8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hristaan Triebert, de man uit Leeuwarden die puzzelt met de waarheid als  journalist bij The New York Times - Dagblad van het Noorden">
            <a:extLst>
              <a:ext uri="{FF2B5EF4-FFF2-40B4-BE49-F238E27FC236}">
                <a16:creationId xmlns:a16="http://schemas.microsoft.com/office/drawing/2014/main" id="{186B5334-8A64-A5EE-CBD7-BA9937D14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69474" cy="102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75E8217-60B1-21C7-C9EE-BB01EEA88652}"/>
              </a:ext>
            </a:extLst>
          </p:cNvPr>
          <p:cNvSpPr/>
          <p:nvPr/>
        </p:nvSpPr>
        <p:spPr>
          <a:xfrm>
            <a:off x="1152319" y="-6255631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38F62-FE65-0445-5E31-89BB771F23AC}"/>
              </a:ext>
            </a:extLst>
          </p:cNvPr>
          <p:cNvSpPr/>
          <p:nvPr/>
        </p:nvSpPr>
        <p:spPr>
          <a:xfrm>
            <a:off x="3810001" y="-3887668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Gastinterviews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621585" y="4280849"/>
            <a:ext cx="1094882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NYT Journalist</a:t>
            </a: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A5593-C6F3-E461-E566-73FC07AE1FB4}"/>
              </a:ext>
            </a:extLst>
          </p:cNvPr>
          <p:cNvSpPr txBox="1">
            <a:spLocks/>
          </p:cNvSpPr>
          <p:nvPr/>
        </p:nvSpPr>
        <p:spPr>
          <a:xfrm>
            <a:off x="1523999" y="2377047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8000" dirty="0">
                <a:solidFill>
                  <a:schemeClr val="bg1"/>
                </a:solidFill>
                <a:latin typeface="PP Formula Narrow Semibold" pitchFamily="50" charset="0"/>
              </a:rPr>
              <a:t>Christiaan </a:t>
            </a:r>
            <a:r>
              <a:rPr lang="nl-NL" sz="8000" dirty="0" err="1">
                <a:solidFill>
                  <a:schemeClr val="bg1"/>
                </a:solidFill>
                <a:latin typeface="PP Formula Narrow Semibold" pitchFamily="50" charset="0"/>
              </a:rPr>
              <a:t>Triebert</a:t>
            </a:r>
            <a:endParaRPr lang="en-US" sz="8000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8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hristaan Triebert, de man uit Leeuwarden die puzzelt met de waarheid als  journalist bij The New York Times - Dagblad van het Noorden">
            <a:extLst>
              <a:ext uri="{FF2B5EF4-FFF2-40B4-BE49-F238E27FC236}">
                <a16:creationId xmlns:a16="http://schemas.microsoft.com/office/drawing/2014/main" id="{186B5334-8A64-A5EE-CBD7-BA9937D14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69474" cy="102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75E8217-60B1-21C7-C9EE-BB01EEA88652}"/>
              </a:ext>
            </a:extLst>
          </p:cNvPr>
          <p:cNvSpPr/>
          <p:nvPr/>
        </p:nvSpPr>
        <p:spPr>
          <a:xfrm>
            <a:off x="1152319" y="-6255631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38F62-FE65-0445-5E31-89BB771F23AC}"/>
              </a:ext>
            </a:extLst>
          </p:cNvPr>
          <p:cNvSpPr/>
          <p:nvPr/>
        </p:nvSpPr>
        <p:spPr>
          <a:xfrm>
            <a:off x="3810001" y="-3887668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Gastinterviews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621585" y="4280849"/>
            <a:ext cx="1094882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NYT Journalist</a:t>
            </a: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A5593-C6F3-E461-E566-73FC07AE1FB4}"/>
              </a:ext>
            </a:extLst>
          </p:cNvPr>
          <p:cNvSpPr txBox="1">
            <a:spLocks/>
          </p:cNvSpPr>
          <p:nvPr/>
        </p:nvSpPr>
        <p:spPr>
          <a:xfrm>
            <a:off x="1523999" y="2377047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8000" dirty="0">
                <a:solidFill>
                  <a:schemeClr val="bg1"/>
                </a:solidFill>
                <a:latin typeface="PP Formula Narrow Semibold" pitchFamily="50" charset="0"/>
              </a:rPr>
              <a:t>Christiaan </a:t>
            </a:r>
            <a:r>
              <a:rPr lang="nl-NL" sz="8000" dirty="0" err="1">
                <a:solidFill>
                  <a:schemeClr val="bg1"/>
                </a:solidFill>
                <a:latin typeface="PP Formula Narrow Semibold" pitchFamily="50" charset="0"/>
              </a:rPr>
              <a:t>Triebert</a:t>
            </a:r>
            <a:endParaRPr lang="en-US" sz="8000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hristaan Triebert, de man uit Leeuwarden die puzzelt met de waarheid als  journalist bij The New York Times - Dagblad van het Noorden">
            <a:extLst>
              <a:ext uri="{FF2B5EF4-FFF2-40B4-BE49-F238E27FC236}">
                <a16:creationId xmlns:a16="http://schemas.microsoft.com/office/drawing/2014/main" id="{186B5334-8A64-A5EE-CBD7-BA9937D14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69474" cy="102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75E8217-60B1-21C7-C9EE-BB01EEA88652}"/>
              </a:ext>
            </a:extLst>
          </p:cNvPr>
          <p:cNvSpPr/>
          <p:nvPr/>
        </p:nvSpPr>
        <p:spPr>
          <a:xfrm>
            <a:off x="1152319" y="-6255631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38F62-FE65-0445-5E31-89BB771F23AC}"/>
              </a:ext>
            </a:extLst>
          </p:cNvPr>
          <p:cNvSpPr/>
          <p:nvPr/>
        </p:nvSpPr>
        <p:spPr>
          <a:xfrm>
            <a:off x="3810001" y="-3887668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Gastinterviews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621585" y="4280849"/>
            <a:ext cx="1094882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NYT Journalist</a:t>
            </a: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A5593-C6F3-E461-E566-73FC07AE1FB4}"/>
              </a:ext>
            </a:extLst>
          </p:cNvPr>
          <p:cNvSpPr txBox="1">
            <a:spLocks/>
          </p:cNvSpPr>
          <p:nvPr/>
        </p:nvSpPr>
        <p:spPr>
          <a:xfrm>
            <a:off x="1523999" y="2377047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8000" dirty="0">
                <a:solidFill>
                  <a:schemeClr val="bg1"/>
                </a:solidFill>
                <a:latin typeface="PP Formula Narrow Semibold" pitchFamily="50" charset="0"/>
              </a:rPr>
              <a:t>Christiaan </a:t>
            </a:r>
            <a:r>
              <a:rPr lang="nl-NL" sz="8000" dirty="0" err="1">
                <a:solidFill>
                  <a:schemeClr val="bg1"/>
                </a:solidFill>
                <a:latin typeface="PP Formula Narrow Semibold" pitchFamily="50" charset="0"/>
              </a:rPr>
              <a:t>Triebert</a:t>
            </a:r>
            <a:endParaRPr lang="en-US" sz="8000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8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75E8217-60B1-21C7-C9EE-BB01EEA88652}"/>
              </a:ext>
            </a:extLst>
          </p:cNvPr>
          <p:cNvSpPr/>
          <p:nvPr/>
        </p:nvSpPr>
        <p:spPr>
          <a:xfrm>
            <a:off x="-4867148" y="-4632314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38F62-FE65-0445-5E31-89BB771F23AC}"/>
              </a:ext>
            </a:extLst>
          </p:cNvPr>
          <p:cNvSpPr/>
          <p:nvPr/>
        </p:nvSpPr>
        <p:spPr>
          <a:xfrm>
            <a:off x="-2209466" y="-2264351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Deadlines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2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75E8217-60B1-21C7-C9EE-BB01EEA88652}"/>
              </a:ext>
            </a:extLst>
          </p:cNvPr>
          <p:cNvSpPr/>
          <p:nvPr/>
        </p:nvSpPr>
        <p:spPr>
          <a:xfrm>
            <a:off x="-4867148" y="-4632314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38F62-FE65-0445-5E31-89BB771F23AC}"/>
              </a:ext>
            </a:extLst>
          </p:cNvPr>
          <p:cNvSpPr/>
          <p:nvPr/>
        </p:nvSpPr>
        <p:spPr>
          <a:xfrm>
            <a:off x="-2209466" y="-2264351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college tour, Gast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pic>
        <p:nvPicPr>
          <p:cNvPr id="2050" name="Picture 2" descr="75 jaar VN in 75 verhalen: Eliot Higgins | Just Peace">
            <a:extLst>
              <a:ext uri="{FF2B5EF4-FFF2-40B4-BE49-F238E27FC236}">
                <a16:creationId xmlns:a16="http://schemas.microsoft.com/office/drawing/2014/main" id="{C430865C-F890-05DF-B215-EE2967EA1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48" y="2229491"/>
            <a:ext cx="5509517" cy="367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1955514" y="5158195"/>
            <a:ext cx="338426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Bron:</a:t>
            </a:r>
          </a:p>
          <a:p>
            <a:pPr marL="0" indent="0" algn="r">
              <a:buNone/>
            </a:pP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justpeacethehague</a:t>
            </a: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9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ew Film Shows How Bellingcat Cracks the Web's Toughest Cases | WIRED">
            <a:extLst>
              <a:ext uri="{FF2B5EF4-FFF2-40B4-BE49-F238E27FC236}">
                <a16:creationId xmlns:a16="http://schemas.microsoft.com/office/drawing/2014/main" id="{FC1E1BA2-7B2F-0BA5-03A8-42B82660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216998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college tour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0" y="5202238"/>
            <a:ext cx="12191999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Truth</a:t>
            </a: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 in a post </a:t>
            </a: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truth</a:t>
            </a: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world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3CC2E-A612-C0CA-032E-63ABFDA3B9D9}"/>
              </a:ext>
            </a:extLst>
          </p:cNvPr>
          <p:cNvSpPr txBox="1">
            <a:spLocks/>
          </p:cNvSpPr>
          <p:nvPr/>
        </p:nvSpPr>
        <p:spPr>
          <a:xfrm rot="10800000">
            <a:off x="4905054" y="216998"/>
            <a:ext cx="2381892" cy="4172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7300" dirty="0">
                <a:solidFill>
                  <a:schemeClr val="bg1"/>
                </a:solidFill>
                <a:latin typeface="PP Formula Semi Cond Exlight" pitchFamily="50" charset="0"/>
              </a:rPr>
              <a:t>?</a:t>
            </a:r>
            <a:endParaRPr lang="en-US" sz="37300" dirty="0">
              <a:solidFill>
                <a:schemeClr val="bg1"/>
              </a:solidFill>
              <a:latin typeface="PP Formula Semi Cond Exlight" pitchFamily="50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2DB8D7-8757-D1F7-1802-1AEC7C42FA6D}"/>
              </a:ext>
            </a:extLst>
          </p:cNvPr>
          <p:cNvSpPr txBox="1">
            <a:spLocks/>
          </p:cNvSpPr>
          <p:nvPr/>
        </p:nvSpPr>
        <p:spPr>
          <a:xfrm>
            <a:off x="1523999" y="1443586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bell¿ngcat</a:t>
            </a:r>
            <a:endParaRPr lang="nl-NL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eliot</a:t>
            </a:r>
            <a:r>
              <a:rPr lang="nl-NL" sz="4000" dirty="0">
                <a:solidFill>
                  <a:schemeClr val="bg1"/>
                </a:solidFill>
                <a:latin typeface="PP Formula Semi Cond Exlight" pitchFamily="50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higgins</a:t>
            </a:r>
            <a:endParaRPr lang="en-US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endParaRPr lang="en-US" sz="4000" dirty="0">
              <a:solidFill>
                <a:schemeClr val="bg1"/>
              </a:solidFill>
              <a:latin typeface="PP Formula Semi Cond Exlight" pitchFamily="50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A4223F5-9E51-450B-9990-46BDE15E1D91}"/>
              </a:ext>
            </a:extLst>
          </p:cNvPr>
          <p:cNvSpPr/>
          <p:nvPr/>
        </p:nvSpPr>
        <p:spPr>
          <a:xfrm>
            <a:off x="1080499" y="752616"/>
            <a:ext cx="393841" cy="344117"/>
          </a:xfrm>
          <a:prstGeom prst="chevron">
            <a:avLst/>
          </a:prstGeom>
          <a:solidFill>
            <a:srgbClr val="FAE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ew Film Shows How Bellingcat Cracks the Web's Toughest Cases | WIRED">
            <a:extLst>
              <a:ext uri="{FF2B5EF4-FFF2-40B4-BE49-F238E27FC236}">
                <a16:creationId xmlns:a16="http://schemas.microsoft.com/office/drawing/2014/main" id="{FC1E1BA2-7B2F-0BA5-03A8-42B82660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216998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college tour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0" y="5202238"/>
            <a:ext cx="12191999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Truth</a:t>
            </a: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 in a post </a:t>
            </a: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truth</a:t>
            </a: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world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2DB8D7-8757-D1F7-1802-1AEC7C42FA6D}"/>
              </a:ext>
            </a:extLst>
          </p:cNvPr>
          <p:cNvSpPr txBox="1">
            <a:spLocks/>
          </p:cNvSpPr>
          <p:nvPr/>
        </p:nvSpPr>
        <p:spPr>
          <a:xfrm>
            <a:off x="1523999" y="1443586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bell¿ngcat</a:t>
            </a:r>
            <a:endParaRPr lang="nl-NL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eliot</a:t>
            </a:r>
            <a:r>
              <a:rPr lang="nl-NL" sz="4000" dirty="0">
                <a:solidFill>
                  <a:schemeClr val="bg1"/>
                </a:solidFill>
                <a:latin typeface="PP Formula Semi Cond Exlight" pitchFamily="50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higgins</a:t>
            </a:r>
            <a:endParaRPr lang="en-US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endParaRPr lang="en-US" sz="4000" dirty="0">
              <a:solidFill>
                <a:schemeClr val="bg1"/>
              </a:solidFill>
              <a:latin typeface="PP Formula Semi Cond Exlight" pitchFamily="50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A4223F5-9E51-450B-9990-46BDE15E1D91}"/>
              </a:ext>
            </a:extLst>
          </p:cNvPr>
          <p:cNvSpPr/>
          <p:nvPr/>
        </p:nvSpPr>
        <p:spPr>
          <a:xfrm>
            <a:off x="1080499" y="1411524"/>
            <a:ext cx="393841" cy="344117"/>
          </a:xfrm>
          <a:prstGeom prst="chevron">
            <a:avLst/>
          </a:prstGeom>
          <a:solidFill>
            <a:srgbClr val="FAE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4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ew Film Shows How Bellingcat Cracks the Web's Toughest Cases | WIRED">
            <a:extLst>
              <a:ext uri="{FF2B5EF4-FFF2-40B4-BE49-F238E27FC236}">
                <a16:creationId xmlns:a16="http://schemas.microsoft.com/office/drawing/2014/main" id="{FC1E1BA2-7B2F-0BA5-03A8-42B82660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216998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college tour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0" y="5202238"/>
            <a:ext cx="12191999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Truth</a:t>
            </a: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 in a post </a:t>
            </a: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truth</a:t>
            </a:r>
            <a:r>
              <a:rPr lang="nl-NL" sz="2000" dirty="0">
                <a:solidFill>
                  <a:schemeClr val="bg1"/>
                </a:solidFill>
                <a:latin typeface="PP Formula Medium" pitchFamily="50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PP Formula Medium" pitchFamily="50" charset="0"/>
              </a:rPr>
              <a:t>world</a:t>
            </a:r>
            <a:endParaRPr lang="en-US" sz="32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2DB8D7-8757-D1F7-1802-1AEC7C42FA6D}"/>
              </a:ext>
            </a:extLst>
          </p:cNvPr>
          <p:cNvSpPr txBox="1">
            <a:spLocks/>
          </p:cNvSpPr>
          <p:nvPr/>
        </p:nvSpPr>
        <p:spPr>
          <a:xfrm>
            <a:off x="1523999" y="1443586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bell¿ngcat</a:t>
            </a:r>
            <a:endParaRPr lang="nl-NL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eliot</a:t>
            </a:r>
            <a:r>
              <a:rPr lang="nl-NL" sz="4000" dirty="0">
                <a:solidFill>
                  <a:schemeClr val="bg1"/>
                </a:solidFill>
                <a:latin typeface="PP Formula Semi Cond Exlight" pitchFamily="50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PP Formula Semi Cond Exlight" pitchFamily="50" charset="0"/>
              </a:rPr>
              <a:t>higgins</a:t>
            </a:r>
            <a:endParaRPr lang="en-US" sz="4000" dirty="0">
              <a:solidFill>
                <a:schemeClr val="bg1"/>
              </a:solidFill>
              <a:latin typeface="PP Formula Semi Cond Exlight" pitchFamily="50" charset="0"/>
            </a:endParaRPr>
          </a:p>
          <a:p>
            <a:endParaRPr lang="en-US" sz="4000" dirty="0">
              <a:solidFill>
                <a:schemeClr val="bg1"/>
              </a:solidFill>
              <a:latin typeface="PP Formula Semi Cond Exlight" pitchFamily="50" charset="0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A4223F5-9E51-450B-9990-46BDE15E1D91}"/>
              </a:ext>
            </a:extLst>
          </p:cNvPr>
          <p:cNvSpPr/>
          <p:nvPr/>
        </p:nvSpPr>
        <p:spPr>
          <a:xfrm>
            <a:off x="1080499" y="1979204"/>
            <a:ext cx="393841" cy="344117"/>
          </a:xfrm>
          <a:prstGeom prst="chevron">
            <a:avLst/>
          </a:prstGeom>
          <a:solidFill>
            <a:srgbClr val="FAEE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008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75E8217-60B1-21C7-C9EE-BB01EEA88652}"/>
              </a:ext>
            </a:extLst>
          </p:cNvPr>
          <p:cNvSpPr/>
          <p:nvPr/>
        </p:nvSpPr>
        <p:spPr>
          <a:xfrm>
            <a:off x="-4867148" y="-4632314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38F62-FE65-0445-5E31-89BB771F23AC}"/>
              </a:ext>
            </a:extLst>
          </p:cNvPr>
          <p:cNvSpPr/>
          <p:nvPr/>
        </p:nvSpPr>
        <p:spPr>
          <a:xfrm>
            <a:off x="-2209466" y="-2264351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2674705" y="-44993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dirty="0">
                <a:solidFill>
                  <a:schemeClr val="bg1">
                    <a:lumMod val="75000"/>
                  </a:schemeClr>
                </a:solidFill>
                <a:latin typeface="PP Formula Narrow Semibold" pitchFamily="50" charset="0"/>
              </a:rPr>
              <a:t>Onderwerpen</a:t>
            </a:r>
            <a:endParaRPr lang="en-US" dirty="0">
              <a:solidFill>
                <a:schemeClr val="bg1">
                  <a:lumMod val="75000"/>
                </a:schemeClr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5907640" y="1140292"/>
            <a:ext cx="6017875" cy="385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l-NL" sz="2000" dirty="0">
                <a:solidFill>
                  <a:schemeClr val="bg1">
                    <a:lumMod val="75000"/>
                  </a:schemeClr>
                </a:solidFill>
                <a:latin typeface="PP Formula Medium" pitchFamily="50" charset="0"/>
              </a:rPr>
              <a:t>OSINT</a:t>
            </a:r>
          </a:p>
          <a:p>
            <a:pPr marL="0" indent="0" algn="r">
              <a:buNone/>
            </a:pPr>
            <a:r>
              <a:rPr lang="nl-NL" sz="2000" dirty="0">
                <a:solidFill>
                  <a:schemeClr val="bg1">
                    <a:lumMod val="75000"/>
                  </a:schemeClr>
                </a:solidFill>
                <a:latin typeface="PP Formula Medium" pitchFamily="50" charset="0"/>
              </a:rPr>
              <a:t>Fake News</a:t>
            </a:r>
          </a:p>
          <a:p>
            <a:pPr marL="0" indent="0" algn="r">
              <a:buNone/>
            </a:pPr>
            <a:endParaRPr lang="en-US" sz="2000" dirty="0">
              <a:solidFill>
                <a:schemeClr val="bg1">
                  <a:lumMod val="75000"/>
                </a:schemeClr>
              </a:solidFill>
              <a:latin typeface="PP Formula Medium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3D98E-D080-8F75-9291-D6766E16E2A9}"/>
              </a:ext>
            </a:extLst>
          </p:cNvPr>
          <p:cNvSpPr txBox="1">
            <a:spLocks/>
          </p:cNvSpPr>
          <p:nvPr/>
        </p:nvSpPr>
        <p:spPr>
          <a:xfrm>
            <a:off x="2935946" y="693507"/>
            <a:ext cx="6320107" cy="6175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MH17</a:t>
            </a: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Ukraine Oorlog</a:t>
            </a: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Syrische burgeroorlog</a:t>
            </a: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El </a:t>
            </a:r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Junquito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raid</a:t>
            </a:r>
          </a:p>
          <a:p>
            <a:pPr algn="ctr"/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Burgeroorlog in Yemen</a:t>
            </a:r>
          </a:p>
          <a:p>
            <a:pPr algn="ctr"/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Skripal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vergifitiging</a:t>
            </a:r>
            <a:endParaRPr lang="nl-NL" sz="4000" dirty="0">
              <a:solidFill>
                <a:schemeClr val="bg1"/>
              </a:solidFill>
              <a:latin typeface="PP Formula Narrow Semibold" pitchFamily="50" charset="0"/>
            </a:endParaRPr>
          </a:p>
          <a:p>
            <a:pPr algn="ctr"/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Cristchurch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aanslag</a:t>
            </a:r>
          </a:p>
          <a:p>
            <a:pPr algn="ctr"/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Alexei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</a:t>
            </a:r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Navaly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vergiftiging</a:t>
            </a:r>
          </a:p>
          <a:p>
            <a:pPr algn="ctr"/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Tigray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oorlog</a:t>
            </a:r>
            <a:b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</a:b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US </a:t>
            </a:r>
            <a:r>
              <a:rPr lang="nl-NL" sz="4000" dirty="0" err="1">
                <a:solidFill>
                  <a:schemeClr val="bg1"/>
                </a:solidFill>
                <a:latin typeface="PP Formula Narrow Semibold" pitchFamily="50" charset="0"/>
              </a:rPr>
              <a:t>capitool</a:t>
            </a:r>
            <a:r>
              <a:rPr lang="nl-NL" sz="4000" dirty="0">
                <a:solidFill>
                  <a:schemeClr val="bg1"/>
                </a:solidFill>
                <a:latin typeface="PP Formula Narrow Semibold" pitchFamily="50" charset="0"/>
              </a:rPr>
              <a:t> bestorming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38367-22E7-8518-987F-5A5607C7CDC4}"/>
              </a:ext>
            </a:extLst>
          </p:cNvPr>
          <p:cNvSpPr txBox="1"/>
          <p:nvPr/>
        </p:nvSpPr>
        <p:spPr>
          <a:xfrm>
            <a:off x="0" y="10078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1800" dirty="0" err="1">
                <a:solidFill>
                  <a:schemeClr val="bg1"/>
                </a:solidFill>
                <a:latin typeface="PP Formula Semi Cond Exlight" pitchFamily="50" charset="0"/>
              </a:rPr>
              <a:t>bell¿ngcat</a:t>
            </a:r>
            <a:endParaRPr lang="nl-NL" sz="1800" dirty="0">
              <a:solidFill>
                <a:schemeClr val="bg1"/>
              </a:solidFill>
              <a:latin typeface="PP Formula Semi Cond Ex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D4A8-A515-1E05-06FA-EC32A89B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PP Formula Light" pitchFamily="50" charset="0"/>
              </a:rPr>
              <a:t>Beeldmateriaal</a:t>
            </a:r>
            <a:endParaRPr lang="en-NL" dirty="0">
              <a:latin typeface="PP Formula Light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1355-F15B-0896-C791-31E50D17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5051"/>
            <a:ext cx="10515600" cy="991912"/>
          </a:xfrm>
        </p:spPr>
        <p:txBody>
          <a:bodyPr>
            <a:normAutofit/>
          </a:bodyPr>
          <a:lstStyle/>
          <a:p>
            <a:r>
              <a:rPr lang="en-US" sz="1400" dirty="0"/>
              <a:t>https://open.spotify.com/artist/2f7BGTXZCr4dow83dt4kgr</a:t>
            </a:r>
            <a:endParaRPr lang="en-NL" sz="1400" dirty="0"/>
          </a:p>
        </p:txBody>
      </p:sp>
      <p:pic>
        <p:nvPicPr>
          <p:cNvPr id="1026" name="Picture 2" descr="Amiga 500 - Wikipedia">
            <a:extLst>
              <a:ext uri="{FF2B5EF4-FFF2-40B4-BE49-F238E27FC236}">
                <a16:creationId xmlns:a16="http://schemas.microsoft.com/office/drawing/2014/main" id="{DF50C6C6-C1A1-FD8D-73A3-FC8A74CFA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325261" cy="335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979042-194A-F552-1BC7-3A5031450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291" y="451019"/>
            <a:ext cx="5970065" cy="297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0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75E8217-60B1-21C7-C9EE-BB01EEA88652}"/>
              </a:ext>
            </a:extLst>
          </p:cNvPr>
          <p:cNvSpPr/>
          <p:nvPr/>
        </p:nvSpPr>
        <p:spPr>
          <a:xfrm>
            <a:off x="1152319" y="-6255631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38F62-FE65-0445-5E31-89BB771F23AC}"/>
              </a:ext>
            </a:extLst>
          </p:cNvPr>
          <p:cNvSpPr/>
          <p:nvPr/>
        </p:nvSpPr>
        <p:spPr>
          <a:xfrm>
            <a:off x="3810001" y="-3887668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plan van aanpak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621585" y="4280849"/>
            <a:ext cx="1094882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Extra benodigdheden voor </a:t>
            </a:r>
            <a:r>
              <a:rPr lang="nl-NL" sz="1400" dirty="0" err="1">
                <a:solidFill>
                  <a:schemeClr val="bg1"/>
                </a:solidFill>
                <a:latin typeface="PP Formula Medium" pitchFamily="50" charset="0"/>
              </a:rPr>
              <a:t>Eliot</a:t>
            </a: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 Higgins: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PP Formula Medium" pitchFamily="50" charset="0"/>
              </a:rPr>
              <a:t>Alleen maar </a:t>
            </a:r>
            <a:r>
              <a:rPr lang="en-US" sz="2000" dirty="0" err="1">
                <a:solidFill>
                  <a:schemeClr val="bg1"/>
                </a:solidFill>
                <a:latin typeface="PP Formula Medium" pitchFamily="50" charset="0"/>
              </a:rPr>
              <a:t>studenten</a:t>
            </a:r>
            <a:r>
              <a:rPr lang="en-US" sz="2000" dirty="0">
                <a:solidFill>
                  <a:schemeClr val="bg1"/>
                </a:solidFill>
                <a:latin typeface="PP Formula Medium" pitchFamily="50" charset="0"/>
              </a:rPr>
              <a:t> in </a:t>
            </a:r>
            <a:r>
              <a:rPr lang="en-US" sz="2000" dirty="0" err="1">
                <a:solidFill>
                  <a:schemeClr val="bg1"/>
                </a:solidFill>
                <a:latin typeface="PP Formula Medium" pitchFamily="50" charset="0"/>
              </a:rPr>
              <a:t>zaal</a:t>
            </a: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  <a:p>
            <a:pPr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  <a:latin typeface="PP Formula Medium" pitchFamily="50" charset="0"/>
              </a:rPr>
              <a:t>Complexere</a:t>
            </a:r>
            <a:r>
              <a:rPr lang="en-US" sz="2000" dirty="0">
                <a:solidFill>
                  <a:schemeClr val="bg1"/>
                </a:solidFill>
                <a:latin typeface="PP Formula Medium" pitchFamily="50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P Formula Medium" pitchFamily="50" charset="0"/>
              </a:rPr>
              <a:t>gastinterviews</a:t>
            </a: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  <a:p>
            <a:pPr>
              <a:buFontTx/>
              <a:buChar char="-"/>
            </a:pP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A5593-C6F3-E461-E566-73FC07AE1FB4}"/>
              </a:ext>
            </a:extLst>
          </p:cNvPr>
          <p:cNvSpPr txBox="1">
            <a:spLocks/>
          </p:cNvSpPr>
          <p:nvPr/>
        </p:nvSpPr>
        <p:spPr>
          <a:xfrm>
            <a:off x="1523999" y="2377047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8000" dirty="0">
                <a:solidFill>
                  <a:schemeClr val="bg1"/>
                </a:solidFill>
                <a:latin typeface="PP Formula Narrow Semibold" pitchFamily="50" charset="0"/>
              </a:rPr>
              <a:t>team nog onbekend</a:t>
            </a:r>
            <a:endParaRPr lang="en-US" sz="8000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7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hristaan Triebert, de man uit Leeuwarden die puzzelt met de waarheid als  journalist bij The New York Times - Dagblad van het Noorden">
            <a:extLst>
              <a:ext uri="{FF2B5EF4-FFF2-40B4-BE49-F238E27FC236}">
                <a16:creationId xmlns:a16="http://schemas.microsoft.com/office/drawing/2014/main" id="{186B5334-8A64-A5EE-CBD7-BA9937D14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69474" cy="1028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75E8217-60B1-21C7-C9EE-BB01EEA88652}"/>
              </a:ext>
            </a:extLst>
          </p:cNvPr>
          <p:cNvSpPr/>
          <p:nvPr/>
        </p:nvSpPr>
        <p:spPr>
          <a:xfrm>
            <a:off x="1152319" y="-6255631"/>
            <a:ext cx="9887361" cy="9887361"/>
          </a:xfrm>
          <a:prstGeom prst="ellipse">
            <a:avLst/>
          </a:prstGeom>
          <a:solidFill>
            <a:srgbClr val="9576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38F62-FE65-0445-5E31-89BB771F23AC}"/>
              </a:ext>
            </a:extLst>
          </p:cNvPr>
          <p:cNvSpPr/>
          <p:nvPr/>
        </p:nvSpPr>
        <p:spPr>
          <a:xfrm>
            <a:off x="3810001" y="-3887668"/>
            <a:ext cx="4572000" cy="4572000"/>
          </a:xfrm>
          <a:prstGeom prst="ellipse">
            <a:avLst/>
          </a:prstGeom>
          <a:solidFill>
            <a:srgbClr val="4E54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7CB787-5496-02AA-00E0-D3F25522FEF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nl-NL" dirty="0">
                <a:solidFill>
                  <a:schemeClr val="bg1"/>
                </a:solidFill>
                <a:latin typeface="PP Formula Narrow Semibold" pitchFamily="50" charset="0"/>
              </a:rPr>
              <a:t>Gastinterviews</a:t>
            </a:r>
            <a:endParaRPr lang="en-US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4753AB-7653-60B1-0D90-5C60C706FEEB}"/>
              </a:ext>
            </a:extLst>
          </p:cNvPr>
          <p:cNvSpPr txBox="1">
            <a:spLocks/>
          </p:cNvSpPr>
          <p:nvPr/>
        </p:nvSpPr>
        <p:spPr>
          <a:xfrm>
            <a:off x="621585" y="4280849"/>
            <a:ext cx="1094882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dirty="0">
                <a:solidFill>
                  <a:schemeClr val="bg1"/>
                </a:solidFill>
                <a:latin typeface="PP Formula Medium" pitchFamily="50" charset="0"/>
              </a:rPr>
              <a:t>NYT Journalist</a:t>
            </a:r>
            <a:endParaRPr lang="en-US" sz="2000" dirty="0">
              <a:solidFill>
                <a:schemeClr val="bg1"/>
              </a:solidFill>
              <a:latin typeface="PP Formula Medium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A5593-C6F3-E461-E566-73FC07AE1FB4}"/>
              </a:ext>
            </a:extLst>
          </p:cNvPr>
          <p:cNvSpPr txBox="1">
            <a:spLocks/>
          </p:cNvSpPr>
          <p:nvPr/>
        </p:nvSpPr>
        <p:spPr>
          <a:xfrm>
            <a:off x="1523999" y="2377047"/>
            <a:ext cx="9144000" cy="14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8000" dirty="0">
                <a:solidFill>
                  <a:schemeClr val="bg1"/>
                </a:solidFill>
                <a:latin typeface="PP Formula Narrow Semibold" pitchFamily="50" charset="0"/>
              </a:rPr>
              <a:t>Christiaan </a:t>
            </a:r>
            <a:r>
              <a:rPr lang="nl-NL" sz="8000" dirty="0" err="1">
                <a:solidFill>
                  <a:schemeClr val="bg1"/>
                </a:solidFill>
                <a:latin typeface="PP Formula Narrow Semibold" pitchFamily="50" charset="0"/>
              </a:rPr>
              <a:t>Triebert</a:t>
            </a:r>
            <a:endParaRPr lang="en-US" sz="8000" dirty="0">
              <a:solidFill>
                <a:schemeClr val="bg1"/>
              </a:solidFill>
              <a:latin typeface="PP Formula Narrow Semi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6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136</Words>
  <Application>Microsoft Office PowerPoint</Application>
  <PresentationFormat>Widescreen</PresentationFormat>
  <Paragraphs>52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PP Formula Light</vt:lpstr>
      <vt:lpstr>PP Formula Medium</vt:lpstr>
      <vt:lpstr>PP Formula Narrow Semibold</vt:lpstr>
      <vt:lpstr>PP Formula Semi Cond Exlight</vt:lpstr>
      <vt:lpstr>Office Theme</vt:lpstr>
      <vt:lpstr>college 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Beeldmateriaal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Siemes, J.B. (Jort)</dc:creator>
  <cp:lastModifiedBy>Jort Siemes</cp:lastModifiedBy>
  <cp:revision>12</cp:revision>
  <dcterms:created xsi:type="dcterms:W3CDTF">2024-09-12T11:59:35Z</dcterms:created>
  <dcterms:modified xsi:type="dcterms:W3CDTF">2024-09-12T21:30:46Z</dcterms:modified>
</cp:coreProperties>
</file>