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537" r:id="rId3"/>
    <p:sldId id="591" r:id="rId4"/>
    <p:sldId id="655" r:id="rId5"/>
    <p:sldId id="657" r:id="rId6"/>
    <p:sldId id="658" r:id="rId7"/>
    <p:sldId id="615" r:id="rId8"/>
    <p:sldId id="614" r:id="rId9"/>
    <p:sldId id="616" r:id="rId10"/>
    <p:sldId id="617" r:id="rId11"/>
    <p:sldId id="618" r:id="rId12"/>
    <p:sldId id="619" r:id="rId13"/>
    <p:sldId id="587" r:id="rId14"/>
    <p:sldId id="624" r:id="rId15"/>
    <p:sldId id="620" r:id="rId16"/>
    <p:sldId id="622" r:id="rId17"/>
    <p:sldId id="621" r:id="rId18"/>
    <p:sldId id="623" r:id="rId19"/>
    <p:sldId id="586" r:id="rId20"/>
    <p:sldId id="585" r:id="rId21"/>
    <p:sldId id="625" r:id="rId22"/>
    <p:sldId id="626" r:id="rId23"/>
    <p:sldId id="627" r:id="rId24"/>
    <p:sldId id="628" r:id="rId25"/>
    <p:sldId id="629" r:id="rId26"/>
    <p:sldId id="630" r:id="rId27"/>
    <p:sldId id="631" r:id="rId28"/>
    <p:sldId id="632" r:id="rId29"/>
    <p:sldId id="646" r:id="rId30"/>
    <p:sldId id="647" r:id="rId31"/>
    <p:sldId id="648" r:id="rId32"/>
    <p:sldId id="649" r:id="rId33"/>
    <p:sldId id="650" r:id="rId34"/>
    <p:sldId id="651" r:id="rId35"/>
    <p:sldId id="634" r:id="rId36"/>
    <p:sldId id="635" r:id="rId37"/>
    <p:sldId id="636" r:id="rId38"/>
    <p:sldId id="637" r:id="rId39"/>
    <p:sldId id="638" r:id="rId40"/>
    <p:sldId id="639" r:id="rId41"/>
    <p:sldId id="640" r:id="rId42"/>
    <p:sldId id="641" r:id="rId43"/>
    <p:sldId id="642" r:id="rId44"/>
    <p:sldId id="643" r:id="rId45"/>
    <p:sldId id="633" r:id="rId46"/>
    <p:sldId id="644" r:id="rId47"/>
    <p:sldId id="645" r:id="rId48"/>
    <p:sldId id="659" r:id="rId49"/>
  </p:sldIdLst>
  <p:sldSz cx="9144000" cy="6858000" type="screen4x3"/>
  <p:notesSz cx="6858000" cy="9144000"/>
  <p:custDataLst>
    <p:tags r:id="rId51"/>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8BE52E1-EAB1-4101-B6E1-5B195DD05850}">
          <p14:sldIdLst>
            <p14:sldId id="256"/>
            <p14:sldId id="537"/>
            <p14:sldId id="591"/>
            <p14:sldId id="655"/>
            <p14:sldId id="657"/>
            <p14:sldId id="658"/>
            <p14:sldId id="615"/>
            <p14:sldId id="614"/>
            <p14:sldId id="616"/>
            <p14:sldId id="617"/>
            <p14:sldId id="618"/>
            <p14:sldId id="619"/>
            <p14:sldId id="587"/>
            <p14:sldId id="624"/>
            <p14:sldId id="620"/>
            <p14:sldId id="622"/>
            <p14:sldId id="621"/>
            <p14:sldId id="623"/>
            <p14:sldId id="586"/>
            <p14:sldId id="585"/>
            <p14:sldId id="625"/>
            <p14:sldId id="626"/>
            <p14:sldId id="627"/>
            <p14:sldId id="628"/>
            <p14:sldId id="629"/>
            <p14:sldId id="630"/>
            <p14:sldId id="631"/>
            <p14:sldId id="632"/>
            <p14:sldId id="646"/>
            <p14:sldId id="647"/>
            <p14:sldId id="648"/>
            <p14:sldId id="649"/>
            <p14:sldId id="650"/>
            <p14:sldId id="651"/>
            <p14:sldId id="634"/>
            <p14:sldId id="635"/>
            <p14:sldId id="636"/>
            <p14:sldId id="637"/>
            <p14:sldId id="638"/>
            <p14:sldId id="639"/>
            <p14:sldId id="640"/>
            <p14:sldId id="641"/>
            <p14:sldId id="642"/>
            <p14:sldId id="643"/>
            <p14:sldId id="633"/>
            <p14:sldId id="644"/>
            <p14:sldId id="645"/>
            <p14:sldId id="659"/>
          </p14:sldIdLst>
        </p14:section>
        <p14:section name="Naamloze sectie" id="{464EDD81-529E-41EB-B695-A69218DBB59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2BC"/>
    <a:srgbClr val="E0C7B6"/>
    <a:srgbClr val="503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0297" autoAdjust="0"/>
  </p:normalViewPr>
  <p:slideViewPr>
    <p:cSldViewPr>
      <p:cViewPr varScale="1">
        <p:scale>
          <a:sx n="110" d="100"/>
          <a:sy n="110" d="100"/>
        </p:scale>
        <p:origin x="1068"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698784-F1F2-4D71-B346-94F94D5EBAA2}" type="datetimeFigureOut">
              <a:rPr lang="nl-NL" smtClean="0"/>
              <a:t>16-4-2024</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12ECD43-08E5-4945-BC4F-4857758E978F}" type="slidenum">
              <a:rPr lang="nl-NL" smtClean="0"/>
              <a:t>1</a:t>
            </a:fld>
            <a:endParaRPr lang="nl-NL" dirty="0"/>
          </a:p>
        </p:txBody>
      </p:sp>
    </p:spTree>
    <p:extLst>
      <p:ext uri="{BB962C8B-B14F-4D97-AF65-F5344CB8AC3E}">
        <p14:creationId xmlns:p14="http://schemas.microsoft.com/office/powerpoint/2010/main" val="2369907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7" name="Tijdelijke aanduiding voor tekst 5"/>
          <p:cNvSpPr>
            <a:spLocks noGrp="1"/>
          </p:cNvSpPr>
          <p:nvPr>
            <p:ph type="body" sz="quarter" idx="13" hasCustomPrompt="1"/>
          </p:nvPr>
        </p:nvSpPr>
        <p:spPr>
          <a:xfrm>
            <a:off x="1" y="-1"/>
            <a:ext cx="9143999" cy="4521941"/>
          </a:xfrm>
          <a:solidFill>
            <a:srgbClr val="8592BC"/>
          </a:solidFill>
        </p:spPr>
        <p:txBody>
          <a:bodyPr>
            <a:normAutofit/>
          </a:bodyPr>
          <a:lstStyle>
            <a:lvl1pPr marL="0" indent="0">
              <a:buNone/>
              <a:defRPr sz="100">
                <a:solidFill>
                  <a:schemeClr val="bg2"/>
                </a:solidFill>
              </a:defRPr>
            </a:lvl1pPr>
          </a:lstStyle>
          <a:p>
            <a:pPr lvl="0"/>
            <a:r>
              <a:rPr lang="nl-NL" noProof="0" dirty="0"/>
              <a:t>..</a:t>
            </a:r>
          </a:p>
        </p:txBody>
      </p:sp>
      <p:sp>
        <p:nvSpPr>
          <p:cNvPr id="6" name="Tijdelijke aanduiding voor tekst 5"/>
          <p:cNvSpPr>
            <a:spLocks noGrp="1"/>
          </p:cNvSpPr>
          <p:nvPr>
            <p:ph type="body" sz="quarter" idx="12" hasCustomPrompt="1"/>
          </p:nvPr>
        </p:nvSpPr>
        <p:spPr>
          <a:xfrm>
            <a:off x="1" y="2"/>
            <a:ext cx="9144000" cy="3719335"/>
          </a:xfrm>
          <a:solidFill>
            <a:schemeClr val="bg2"/>
          </a:solidFill>
        </p:spPr>
        <p:txBody>
          <a:bodyPr>
            <a:normAutofit/>
          </a:bodyPr>
          <a:lstStyle>
            <a:lvl1pPr marL="0" indent="0">
              <a:buNone/>
              <a:defRPr sz="100">
                <a:solidFill>
                  <a:schemeClr val="bg2"/>
                </a:solidFill>
              </a:defRPr>
            </a:lvl1pPr>
          </a:lstStyle>
          <a:p>
            <a:pPr lvl="0"/>
            <a:r>
              <a:rPr lang="nl-NL" noProof="0" dirty="0"/>
              <a:t>..</a:t>
            </a:r>
          </a:p>
        </p:txBody>
      </p:sp>
      <p:sp>
        <p:nvSpPr>
          <p:cNvPr id="2" name="Titel 1"/>
          <p:cNvSpPr>
            <a:spLocks noGrp="1"/>
          </p:cNvSpPr>
          <p:nvPr>
            <p:ph type="title" hasCustomPrompt="1"/>
          </p:nvPr>
        </p:nvSpPr>
        <p:spPr>
          <a:xfrm>
            <a:off x="1359243" y="1052736"/>
            <a:ext cx="7389221" cy="1656184"/>
          </a:xfrm>
        </p:spPr>
        <p:txBody>
          <a:bodyPr/>
          <a:lstStyle>
            <a:lvl1pPr algn="l">
              <a:defRPr sz="4800">
                <a:solidFill>
                  <a:schemeClr val="bg1"/>
                </a:solidFill>
              </a:defRPr>
            </a:lvl1pPr>
          </a:lstStyle>
          <a:p>
            <a:r>
              <a:rPr lang="nl-NL" noProof="0" dirty="0"/>
              <a:t>Titel van de presentatie</a:t>
            </a:r>
          </a:p>
        </p:txBody>
      </p:sp>
      <p:sp>
        <p:nvSpPr>
          <p:cNvPr id="20" name="Tijdelijke aanduiding voor tekst 19"/>
          <p:cNvSpPr>
            <a:spLocks noGrp="1"/>
          </p:cNvSpPr>
          <p:nvPr>
            <p:ph type="body" sz="quarter" idx="14" hasCustomPrompt="1"/>
          </p:nvPr>
        </p:nvSpPr>
        <p:spPr>
          <a:xfrm>
            <a:off x="1359243" y="3934610"/>
            <a:ext cx="4042079" cy="393700"/>
          </a:xfrm>
        </p:spPr>
        <p:txBody>
          <a:bodyPr anchor="ctr">
            <a:normAutofit/>
          </a:bodyPr>
          <a:lstStyle>
            <a:lvl1pPr marL="0" indent="0">
              <a:buNone/>
              <a:defRPr sz="2000">
                <a:solidFill>
                  <a:schemeClr val="bg1"/>
                </a:solidFill>
              </a:defRPr>
            </a:lvl1pPr>
          </a:lstStyle>
          <a:p>
            <a:pPr lvl="0"/>
            <a:r>
              <a:rPr lang="nl-NL" noProof="0" dirty="0"/>
              <a:t>Subtitel presentatie</a:t>
            </a:r>
          </a:p>
        </p:txBody>
      </p:sp>
      <p:sp>
        <p:nvSpPr>
          <p:cNvPr id="8" name="Tijdelijke aanduiding voor datum 3"/>
          <p:cNvSpPr>
            <a:spLocks noGrp="1"/>
          </p:cNvSpPr>
          <p:nvPr>
            <p:ph type="dt" sz="half" idx="2"/>
          </p:nvPr>
        </p:nvSpPr>
        <p:spPr>
          <a:xfrm>
            <a:off x="5497060" y="3934685"/>
            <a:ext cx="3243080" cy="394127"/>
          </a:xfrm>
          <a:prstGeom prst="rect">
            <a:avLst/>
          </a:prstGeom>
        </p:spPr>
        <p:txBody>
          <a:bodyPr vert="horz" lIns="0" tIns="0" rIns="0" bIns="0" rtlCol="0" anchor="ctr"/>
          <a:lstStyle>
            <a:lvl1pPr algn="r">
              <a:defRPr sz="2000">
                <a:solidFill>
                  <a:schemeClr val="bg1"/>
                </a:solidFill>
              </a:defRPr>
            </a:lvl1pPr>
          </a:lstStyle>
          <a:p>
            <a:endParaRPr lang="nl-NL" noProof="0" dirty="0"/>
          </a:p>
        </p:txBody>
      </p:sp>
      <p:pic>
        <p:nvPicPr>
          <p:cNvPr id="9" name="Picture 71" descr="Logo-UniversiteitLeiden-CMYK_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048" y="5051754"/>
            <a:ext cx="2358752" cy="1000088"/>
          </a:xfrm>
          <a:prstGeom prst="rect">
            <a:avLst/>
          </a:prstGeom>
          <a:noFill/>
          <a:extLst>
            <a:ext uri="{909E8E84-426E-40DD-AFC4-6F175D3DCCD1}">
              <a14:hiddenFill xmlns:a14="http://schemas.microsoft.com/office/drawing/2010/main">
                <a:solidFill>
                  <a:srgbClr val="FFFFFF"/>
                </a:solidFill>
              </a14:hiddenFill>
            </a:ext>
          </a:extLst>
        </p:spPr>
      </p:pic>
      <p:pic>
        <p:nvPicPr>
          <p:cNvPr id="10" name="Afbeelding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9819" y="6543376"/>
            <a:ext cx="2846250" cy="270000"/>
          </a:xfrm>
          <a:prstGeom prst="rect">
            <a:avLst/>
          </a:prstGeom>
        </p:spPr>
      </p:pic>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par>
                                <p:cTn id="30" presetID="10" presetClass="entr" presetSubtype="0" fill="hold" nodeType="withEffect">
                                  <p:stCondLst>
                                    <p:cond delay="15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grafiek in te voegen</a:t>
            </a:r>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video in te voegen</a:t>
            </a:r>
          </a:p>
        </p:txBody>
      </p:sp>
      <p:pic>
        <p:nvPicPr>
          <p:cNvPr id="14" name="Afbeelding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2"/>
            <a:ext cx="9144000" cy="4521939"/>
          </a:xfrm>
          <a:solidFill>
            <a:schemeClr val="bg2"/>
          </a:solidFill>
        </p:spPr>
        <p:txBody>
          <a:bodyPr>
            <a:normAutofit/>
          </a:bodyPr>
          <a:lstStyle>
            <a:lvl1pPr marL="0" indent="0">
              <a:buNone/>
              <a:defRPr sz="100">
                <a:solidFill>
                  <a:schemeClr val="bg2"/>
                </a:solidFill>
              </a:defRPr>
            </a:lvl1pPr>
          </a:lstStyle>
          <a:p>
            <a:pPr lvl="0"/>
            <a:r>
              <a:rPr lang="nl-NL" dirty="0"/>
              <a:t>..</a:t>
            </a:r>
          </a:p>
        </p:txBody>
      </p:sp>
      <p:sp>
        <p:nvSpPr>
          <p:cNvPr id="2" name="Titel 1"/>
          <p:cNvSpPr>
            <a:spLocks noGrp="1"/>
          </p:cNvSpPr>
          <p:nvPr>
            <p:ph type="title" hasCustomPrompt="1"/>
          </p:nvPr>
        </p:nvSpPr>
        <p:spPr>
          <a:xfrm>
            <a:off x="1331640" y="1052736"/>
            <a:ext cx="7390800" cy="1656184"/>
          </a:xfrm>
        </p:spPr>
        <p:txBody>
          <a:bodyPr/>
          <a:lstStyle>
            <a:lvl1pPr algn="l">
              <a:defRPr sz="4800">
                <a:solidFill>
                  <a:schemeClr val="bg1"/>
                </a:solidFill>
              </a:defRPr>
            </a:lvl1pPr>
          </a:lstStyle>
          <a:p>
            <a:r>
              <a:rPr lang="nl-NL" dirty="0"/>
              <a:t>Titel afsluiting</a:t>
            </a:r>
          </a:p>
        </p:txBody>
      </p:sp>
      <p:pic>
        <p:nvPicPr>
          <p:cNvPr id="7" name="Picture 71" descr="Logo-UniversiteitLeiden-CMYK_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048" y="5051754"/>
            <a:ext cx="2358752" cy="1000088"/>
          </a:xfrm>
          <a:prstGeom prst="rect">
            <a:avLst/>
          </a:prstGeom>
          <a:noFill/>
          <a:extLst>
            <a:ext uri="{909E8E84-426E-40DD-AFC4-6F175D3DCCD1}">
              <a14:hiddenFill xmlns:a14="http://schemas.microsoft.com/office/drawing/2010/main">
                <a:solidFill>
                  <a:srgbClr val="FFFFFF"/>
                </a:solidFill>
              </a14:hiddenFill>
            </a:ext>
          </a:extLst>
        </p:spPr>
      </p:pic>
      <p:pic>
        <p:nvPicPr>
          <p:cNvPr id="8" name="Afbeelding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9819" y="6543376"/>
            <a:ext cx="2846250" cy="270000"/>
          </a:xfrm>
          <a:prstGeom prst="rect">
            <a:avLst/>
          </a:prstGeom>
        </p:spPr>
      </p:pic>
    </p:spTree>
    <p:extLst>
      <p:ext uri="{BB962C8B-B14F-4D97-AF65-F5344CB8AC3E}">
        <p14:creationId xmlns:p14="http://schemas.microsoft.com/office/powerpoint/2010/main" val="12396288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16" presetID="10" presetClass="entr" presetSubtype="0" fill="hold" nodeType="withEffect">
                                  <p:stCondLst>
                                    <p:cond delay="1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a:xfrm>
            <a:off x="404665" y="1252836"/>
            <a:ext cx="5030981" cy="4795836"/>
          </a:xfrm>
          <a:noFill/>
        </p:spPr>
        <p:txBody>
          <a:bodyPr vert="horz" wrap="none" lIns="0" tIns="0" rIns="0" bIns="0"/>
          <a:lstStyle>
            <a:lvl1pPr marL="271318" indent="-271318">
              <a:spcBef>
                <a:spcPts val="600"/>
              </a:spcBef>
              <a:spcAft>
                <a:spcPts val="600"/>
              </a:spcAft>
              <a:buClr>
                <a:schemeClr val="bg2"/>
              </a:buClr>
              <a:buFont typeface="+mj-lt"/>
              <a:buAutoNum type="arabicPeriod"/>
              <a:defRPr sz="2000">
                <a:solidFill>
                  <a:schemeClr val="bg2"/>
                </a:solidFill>
              </a:defRPr>
            </a:lvl1pPr>
            <a:lvl2pPr marL="406977" indent="-135659">
              <a:buClr>
                <a:schemeClr val="bg2"/>
              </a:buClr>
              <a:buFont typeface="Arial" panose="020B0604020202020204" pitchFamily="34" charset="0"/>
              <a:buChar char="•"/>
              <a:defRPr sz="1600">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271318" indent="-271318">
              <a:spcBef>
                <a:spcPts val="600"/>
              </a:spcBef>
              <a:spcAft>
                <a:spcPts val="600"/>
              </a:spcAft>
              <a:buClr>
                <a:schemeClr val="bg2"/>
              </a:buClr>
              <a:buFont typeface="+mj-lt"/>
              <a:buAutoNum type="arabicPeriod"/>
              <a:tabLst/>
              <a:defRPr sz="2000">
                <a:solidFill>
                  <a:schemeClr val="bg2"/>
                </a:solidFill>
              </a:defRPr>
            </a:lvl6pPr>
            <a:lvl7pPr marL="406977" indent="-135659">
              <a:buClr>
                <a:schemeClr val="bg2"/>
              </a:buClr>
              <a:buFont typeface="Arial" panose="020B0604020202020204" pitchFamily="34" charset="0"/>
              <a:buChar char="•"/>
              <a:defRPr>
                <a:solidFill>
                  <a:schemeClr val="bg2"/>
                </a:solidFill>
              </a:defRPr>
            </a:lvl7pPr>
            <a:lvl8pPr>
              <a:defRPr sz="1400">
                <a:solidFill>
                  <a:schemeClr val="bg2"/>
                </a:solidFill>
              </a:defRPr>
            </a:lvl8pPr>
            <a:lvl9pPr>
              <a:defRPr>
                <a:solidFill>
                  <a:schemeClr val="bg2"/>
                </a:solidFill>
              </a:defRPr>
            </a:lvl9pPr>
          </a:lstStyle>
          <a:p>
            <a:pPr lvl="0"/>
            <a:r>
              <a:rPr lang="nl-NL" noProof="0" dirty="0"/>
              <a:t>Opsomming</a:t>
            </a:r>
          </a:p>
          <a:p>
            <a:pPr lvl="1"/>
            <a:r>
              <a:rPr lang="nl-NL" noProof="0" dirty="0" err="1"/>
              <a:t>Bullet</a:t>
            </a:r>
            <a:endParaRPr lang="nl-NL" noProof="0" dirty="0"/>
          </a:p>
          <a:p>
            <a:pPr lvl="2"/>
            <a:r>
              <a:rPr lang="nl-NL" noProof="0" dirty="0"/>
              <a:t>Leestekst</a:t>
            </a:r>
          </a:p>
          <a:p>
            <a:pPr lvl="3"/>
            <a:r>
              <a:rPr lang="nl-NL" noProof="0" dirty="0"/>
              <a:t>Kopje wit</a:t>
            </a:r>
          </a:p>
          <a:p>
            <a:pPr lvl="4"/>
            <a:r>
              <a:rPr lang="nl-NL" noProof="0" dirty="0"/>
              <a:t>Kopje geel</a:t>
            </a:r>
          </a:p>
          <a:p>
            <a:pPr lvl="5"/>
            <a:r>
              <a:rPr lang="nl-NL" noProof="0" dirty="0"/>
              <a:t>Opsomming</a:t>
            </a:r>
          </a:p>
          <a:p>
            <a:pPr lvl="6"/>
            <a:r>
              <a:rPr lang="nl-NL" noProof="0" dirty="0" err="1"/>
              <a:t>Bullet</a:t>
            </a:r>
            <a:endParaRPr lang="nl-NL" noProof="0" dirty="0"/>
          </a:p>
          <a:p>
            <a:pPr lvl="7"/>
            <a:r>
              <a:rPr lang="nl-NL" sz="1349" noProof="0" dirty="0"/>
              <a:t>Leestekst</a:t>
            </a:r>
          </a:p>
          <a:p>
            <a:pPr lvl="8"/>
            <a:r>
              <a:rPr lang="nl-NL" noProof="0" dirty="0"/>
              <a:t>Kopje wit</a:t>
            </a:r>
          </a:p>
        </p:txBody>
      </p:sp>
      <p:sp>
        <p:nvSpPr>
          <p:cNvPr id="7" name="Tijdelijke aanduiding voor afbeelding 13"/>
          <p:cNvSpPr>
            <a:spLocks noGrp="1"/>
          </p:cNvSpPr>
          <p:nvPr>
            <p:ph type="pic" sz="quarter" idx="13" hasCustomPrompt="1"/>
          </p:nvPr>
        </p:nvSpPr>
        <p:spPr>
          <a:xfrm>
            <a:off x="5587316" y="1252539"/>
            <a:ext cx="3152019"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noProof="0" dirty="0"/>
              <a:t>Klik hier om een</a:t>
            </a:r>
            <a:br>
              <a:rPr lang="nl-NL" noProof="0" dirty="0"/>
            </a:br>
            <a:r>
              <a:rPr lang="nl-NL" noProof="0" dirty="0"/>
              <a:t>afbeelding in te voegen</a:t>
            </a:r>
          </a:p>
        </p:txBody>
      </p:sp>
      <p:grpSp>
        <p:nvGrpSpPr>
          <p:cNvPr id="8" name="Grid" hidden="1"/>
          <p:cNvGrpSpPr/>
          <p:nvPr userDrawn="1"/>
        </p:nvGrpSpPr>
        <p:grpSpPr>
          <a:xfrm>
            <a:off x="0" y="0"/>
            <a:ext cx="9144002"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pic>
        <p:nvPicPr>
          <p:cNvPr id="16" name="Afbeelding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p:txBody>
          <a:bodyPr vert="horz"/>
          <a:lstStyle>
            <a:lvl8pPr>
              <a:defRPr sz="1600"/>
            </a:lvl8pPr>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pic>
        <p:nvPicPr>
          <p:cNvPr id="5" name="Afbeelding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amp; Beeld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a:xfrm>
            <a:off x="404665" y="1252836"/>
            <a:ext cx="5840650" cy="4795836"/>
          </a:xfrm>
        </p:spPr>
        <p:txBody>
          <a:bodyPr vert="horz"/>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grpSp>
        <p:nvGrpSpPr>
          <p:cNvPr id="7" name="Grid" hidden="1"/>
          <p:cNvGrpSpPr/>
          <p:nvPr userDrawn="1"/>
        </p:nvGrpSpPr>
        <p:grpSpPr>
          <a:xfrm>
            <a:off x="0" y="0"/>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396986" y="1252539"/>
            <a:ext cx="234235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noProof="0" dirty="0"/>
              <a:t>Klik hier om een</a:t>
            </a:r>
            <a:br>
              <a:rPr lang="nl-NL" noProof="0" dirty="0"/>
            </a:br>
            <a:r>
              <a:rPr lang="nl-NL" noProof="0"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amp; Beeld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2" y="1252539"/>
            <a:ext cx="4091174"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amp; Beeld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4" y="1252836"/>
            <a:ext cx="2548000"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3104334" y="1252539"/>
            <a:ext cx="5635001"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eld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5" y="1252539"/>
            <a:ext cx="833456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amp; Beeld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59312"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1"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7" name="Tijdelijke aanduiding voor afbeelding 13"/>
          <p:cNvSpPr>
            <a:spLocks noGrp="1"/>
          </p:cNvSpPr>
          <p:nvPr>
            <p:ph type="pic" sz="quarter" idx="14" hasCustomPrompt="1"/>
          </p:nvPr>
        </p:nvSpPr>
        <p:spPr>
          <a:xfrm>
            <a:off x="6762195"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8" name="Tijdelijke aanduiding voor afbeelding 13"/>
          <p:cNvSpPr>
            <a:spLocks noGrp="1"/>
          </p:cNvSpPr>
          <p:nvPr>
            <p:ph type="pic" sz="quarter" idx="15" hasCustomPrompt="1"/>
          </p:nvPr>
        </p:nvSpPr>
        <p:spPr>
          <a:xfrm>
            <a:off x="4648161"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9" name="Tijdelijke aanduiding voor afbeelding 13"/>
          <p:cNvSpPr>
            <a:spLocks noGrp="1"/>
          </p:cNvSpPr>
          <p:nvPr>
            <p:ph type="pic" sz="quarter" idx="16" hasCustomPrompt="1"/>
          </p:nvPr>
        </p:nvSpPr>
        <p:spPr>
          <a:xfrm>
            <a:off x="6762195"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20" name="Afbeelding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amp; Beeld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4" y="1252836"/>
            <a:ext cx="4091500"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7835"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7" name="Tijdelijke aanduiding voor afbeelding 13"/>
          <p:cNvSpPr>
            <a:spLocks noGrp="1"/>
          </p:cNvSpPr>
          <p:nvPr>
            <p:ph type="pic" sz="quarter" idx="14" hasCustomPrompt="1"/>
          </p:nvPr>
        </p:nvSpPr>
        <p:spPr>
          <a:xfrm>
            <a:off x="6760490"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6" name="Afbeelding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5" y="404664"/>
            <a:ext cx="8334670" cy="432048"/>
          </a:xfrm>
          <a:prstGeom prst="rect">
            <a:avLst/>
          </a:prstGeom>
        </p:spPr>
        <p:txBody>
          <a:bodyPr vert="horz" lIns="0" tIns="0" rIns="0" bIns="0" rtlCol="0" anchor="ctr">
            <a:noAutofit/>
          </a:bodyPr>
          <a:lstStyle/>
          <a:p>
            <a:r>
              <a:rPr lang="nl-NL" noProof="0" dirty="0"/>
              <a:t>Titel</a:t>
            </a:r>
          </a:p>
        </p:txBody>
      </p:sp>
      <p:sp>
        <p:nvSpPr>
          <p:cNvPr id="3" name="Tijdelijke aanduiding voor tekst 2"/>
          <p:cNvSpPr>
            <a:spLocks noGrp="1"/>
          </p:cNvSpPr>
          <p:nvPr>
            <p:ph type="body" idx="1"/>
          </p:nvPr>
        </p:nvSpPr>
        <p:spPr>
          <a:xfrm>
            <a:off x="404665" y="1252836"/>
            <a:ext cx="8334670" cy="4795836"/>
          </a:xfrm>
          <a:prstGeom prst="rect">
            <a:avLst/>
          </a:prstGeom>
        </p:spPr>
        <p:txBody>
          <a:bodyPr vert="horz" lIns="0" tIns="0" rIns="0" bIns="0" rtlCol="0">
            <a:normAutofit/>
          </a:bodyPr>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sp>
        <p:nvSpPr>
          <p:cNvPr id="20" name="Rechthoek 19"/>
          <p:cNvSpPr/>
          <p:nvPr userDrawn="1"/>
        </p:nvSpPr>
        <p:spPr bwMode="auto">
          <a:xfrm>
            <a:off x="0" y="6453336"/>
            <a:ext cx="9144000" cy="404664"/>
          </a:xfrm>
          <a:prstGeom prst="rect">
            <a:avLst/>
          </a:prstGeom>
          <a:solidFill>
            <a:schemeClr val="bg2"/>
          </a:solidFill>
          <a:ln>
            <a:noFill/>
          </a:ln>
          <a:effectLst/>
        </p:spPr>
        <p:txBody>
          <a:bodyPr vert="horz" wrap="square" lIns="68544" tIns="34272" rIns="68544" bIns="34272"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noProof="0" dirty="0">
              <a:ln>
                <a:noFill/>
              </a:ln>
              <a:solidFill>
                <a:schemeClr val="bg1"/>
              </a:solidFill>
              <a:effectLst/>
              <a:latin typeface="Minion" pitchFamily="2" charset="0"/>
            </a:endParaRPr>
          </a:p>
        </p:txBody>
      </p:sp>
      <p:sp>
        <p:nvSpPr>
          <p:cNvPr id="6" name="Tijdelijke aanduiding voor dianummer 5"/>
          <p:cNvSpPr>
            <a:spLocks noGrp="1"/>
          </p:cNvSpPr>
          <p:nvPr>
            <p:ph type="sldNum" sz="quarter" idx="4"/>
          </p:nvPr>
        </p:nvSpPr>
        <p:spPr>
          <a:xfrm>
            <a:off x="404664" y="6453336"/>
            <a:ext cx="381346" cy="404664"/>
          </a:xfrm>
          <a:prstGeom prst="rect">
            <a:avLst/>
          </a:prstGeom>
        </p:spPr>
        <p:txBody>
          <a:bodyPr vert="horz" lIns="0" tIns="0" rIns="0" bIns="0" rtlCol="0" anchor="ctr"/>
          <a:lstStyle>
            <a:lvl1pPr algn="l">
              <a:defRPr lang="nl-NL" sz="1200" b="1" smtClean="0">
                <a:solidFill>
                  <a:schemeClr val="bg1"/>
                </a:solidFill>
              </a:defRPr>
            </a:lvl1pPr>
          </a:lstStyle>
          <a:p>
            <a:fld id="{21272068-81DC-4C45-9305-5AD5E2019168}" type="slidenum">
              <a:rPr lang="nl-NL" noProof="0" smtClean="0"/>
              <a:pPr/>
              <a:t>‹#›</a:t>
            </a:fld>
            <a:endParaRPr lang="nl-NL" noProof="0" dirty="0"/>
          </a:p>
        </p:txBody>
      </p:sp>
      <p:sp>
        <p:nvSpPr>
          <p:cNvPr id="14" name="Tijdelijke aanduiding voor dianummer 5"/>
          <p:cNvSpPr txBox="1">
            <a:spLocks/>
          </p:cNvSpPr>
          <p:nvPr userDrawn="1"/>
        </p:nvSpPr>
        <p:spPr>
          <a:xfrm>
            <a:off x="6681815" y="6453337"/>
            <a:ext cx="2057519" cy="416127"/>
          </a:xfrm>
          <a:prstGeom prst="rect">
            <a:avLst/>
          </a:prstGeom>
        </p:spPr>
        <p:txBody>
          <a:bodyPr vert="horz" lIns="68544" tIns="34272" rIns="68544" bIns="34272"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90D95B-2DCA-4A8C-818D-5010775FDD58}" type="slidenum">
              <a:rPr lang="nl-NL" sz="1100" noProof="0" smtClean="0">
                <a:solidFill>
                  <a:schemeClr val="bg1"/>
                </a:solidFill>
              </a:rPr>
              <a:pPr/>
              <a:t>‹#›</a:t>
            </a:fld>
            <a:endParaRPr lang="nl-NL" sz="900" noProof="0" dirty="0">
              <a:solidFill>
                <a:schemeClr val="bg1"/>
              </a:solidFill>
            </a:endParaRPr>
          </a:p>
        </p:txBody>
      </p:sp>
      <p:grpSp>
        <p:nvGrpSpPr>
          <p:cNvPr id="15" name="Grid" hidden="1"/>
          <p:cNvGrpSpPr/>
          <p:nvPr userDrawn="1"/>
        </p:nvGrpSpPr>
        <p:grpSpPr>
          <a:xfrm>
            <a:off x="0" y="0"/>
            <a:ext cx="9144000" cy="6858004"/>
            <a:chOff x="-2" y="-1"/>
            <a:chExt cx="9144000" cy="6858004"/>
          </a:xfrm>
        </p:grpSpPr>
        <p:sp>
          <p:nvSpPr>
            <p:cNvPr id="16" name="Rechthoek 15"/>
            <p:cNvSpPr/>
            <p:nvPr userDrawn="1"/>
          </p:nvSpPr>
          <p:spPr bwMode="auto">
            <a:xfrm>
              <a:off x="0" y="0"/>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7" name="Rechthoek 16"/>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8" name="Rechthoek 17"/>
            <p:cNvSpPr/>
            <p:nvPr userDrawn="1"/>
          </p:nvSpPr>
          <p:spPr bwMode="auto">
            <a:xfrm rot="5400000">
              <a:off x="5512664" y="3226670"/>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9" name="Rechthoek 18"/>
            <p:cNvSpPr/>
            <p:nvPr userDrawn="1"/>
          </p:nvSpPr>
          <p:spPr bwMode="auto">
            <a:xfrm>
              <a:off x="0" y="848172"/>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21" name="Rechthoek 20"/>
            <p:cNvSpPr/>
            <p:nvPr userDrawn="1"/>
          </p:nvSpPr>
          <p:spPr bwMode="auto">
            <a:xfrm>
              <a:off x="0" y="6048672"/>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p:txStyles>
    <p:titleStyle>
      <a:lvl1pPr algn="l" defTabSz="685434" rtl="0" eaLnBrk="1" latinLnBrk="0" hangingPunct="1">
        <a:spcBef>
          <a:spcPct val="0"/>
        </a:spcBef>
        <a:buNone/>
        <a:defRPr sz="3600" b="1" i="0" kern="1200">
          <a:solidFill>
            <a:schemeClr val="bg2"/>
          </a:solidFill>
          <a:latin typeface="+mj-lt"/>
          <a:ea typeface="+mj-ea"/>
          <a:cs typeface="+mj-cs"/>
        </a:defRPr>
      </a:lvl1pPr>
    </p:titleStyle>
    <p:bodyStyle>
      <a:lvl1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1pPr>
      <a:lvl2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4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tx2"/>
          </a:solidFill>
          <a:latin typeface="+mn-lt"/>
          <a:ea typeface="+mn-ea"/>
          <a:cs typeface="+mn-cs"/>
        </a:defRPr>
      </a:lvl5pPr>
      <a:lvl6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6pPr>
      <a:lvl7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2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p:bodyStyle>
    <p:otherStyle>
      <a:defPPr>
        <a:defRPr lang="nl-NL"/>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jdelijke aanduiding voor tekst 15"/>
          <p:cNvSpPr>
            <a:spLocks noGrp="1"/>
          </p:cNvSpPr>
          <p:nvPr>
            <p:ph type="body" sz="quarter" idx="13"/>
          </p:nvPr>
        </p:nvSpPr>
        <p:spPr/>
        <p:txBody>
          <a:bodyPr/>
          <a:lstStyle/>
          <a:p>
            <a:r>
              <a:rPr lang="nl-NL" dirty="0"/>
              <a:t> </a:t>
            </a:r>
          </a:p>
        </p:txBody>
      </p:sp>
      <p:sp>
        <p:nvSpPr>
          <p:cNvPr id="15" name="Tijdelijke aanduiding voor tekst 14"/>
          <p:cNvSpPr>
            <a:spLocks noGrp="1"/>
          </p:cNvSpPr>
          <p:nvPr>
            <p:ph type="body" sz="quarter" idx="12"/>
          </p:nvPr>
        </p:nvSpPr>
        <p:spPr/>
        <p:txBody>
          <a:bodyPr/>
          <a:lstStyle/>
          <a:p>
            <a:r>
              <a:rPr lang="nl-NL" dirty="0"/>
              <a:t> </a:t>
            </a:r>
          </a:p>
        </p:txBody>
      </p:sp>
      <p:sp>
        <p:nvSpPr>
          <p:cNvPr id="4" name="Titel 3"/>
          <p:cNvSpPr>
            <a:spLocks noGrp="1"/>
          </p:cNvSpPr>
          <p:nvPr>
            <p:ph type="title"/>
          </p:nvPr>
        </p:nvSpPr>
        <p:spPr>
          <a:xfrm>
            <a:off x="503548" y="1031576"/>
            <a:ext cx="8136904" cy="2037383"/>
          </a:xfrm>
        </p:spPr>
        <p:txBody>
          <a:bodyPr/>
          <a:lstStyle/>
          <a:p>
            <a:pPr algn="ctr"/>
            <a:r>
              <a:rPr lang="nl-NL" dirty="0">
                <a:latin typeface="Calibri" panose="020F0502020204030204" pitchFamily="34" charset="0"/>
                <a:cs typeface="Calibri" panose="020F0502020204030204" pitchFamily="34" charset="0"/>
              </a:rPr>
              <a:t>Argumenteren en Overtuigen</a:t>
            </a:r>
            <a:br>
              <a:rPr lang="nl-NL" dirty="0">
                <a:latin typeface="Calibri" panose="020F0502020204030204" pitchFamily="34" charset="0"/>
                <a:cs typeface="Calibri" panose="020F0502020204030204" pitchFamily="34" charset="0"/>
              </a:rPr>
            </a:br>
            <a:r>
              <a:rPr lang="nl-NL" sz="2400" b="0" dirty="0">
                <a:latin typeface="Calibri" panose="020F0502020204030204" pitchFamily="34" charset="0"/>
                <a:cs typeface="Calibri" panose="020F0502020204030204" pitchFamily="34" charset="0"/>
              </a:rPr>
              <a:t>College 8: retorische eisen, retorische structuur</a:t>
            </a:r>
            <a:endParaRPr lang="nl-NL" b="0" dirty="0">
              <a:latin typeface="Calibri" panose="020F0502020204030204" pitchFamily="34" charset="0"/>
              <a:cs typeface="Calibri" panose="020F0502020204030204" pitchFamily="34" charset="0"/>
            </a:endParaRPr>
          </a:p>
        </p:txBody>
      </p:sp>
      <p:sp>
        <p:nvSpPr>
          <p:cNvPr id="5" name="Tijdelijke aanduiding voor tekst 4"/>
          <p:cNvSpPr>
            <a:spLocks noGrp="1"/>
          </p:cNvSpPr>
          <p:nvPr>
            <p:ph type="body" sz="quarter" idx="14"/>
          </p:nvPr>
        </p:nvSpPr>
        <p:spPr>
          <a:xfrm>
            <a:off x="503548" y="3934610"/>
            <a:ext cx="7092788" cy="393700"/>
          </a:xfrm>
        </p:spPr>
        <p:txBody>
          <a:bodyPr>
            <a:normAutofit fontScale="85000" lnSpcReduction="10000"/>
          </a:bodyPr>
          <a:lstStyle/>
          <a:p>
            <a:r>
              <a:rPr lang="nl-NL" dirty="0"/>
              <a:t>Mila van Nieuwenhuizen  (m.van.nieuwenhuizen@hum.leidenuniv.nl)</a:t>
            </a:r>
          </a:p>
        </p:txBody>
      </p:sp>
    </p:spTree>
    <p:extLst>
      <p:ext uri="{BB962C8B-B14F-4D97-AF65-F5344CB8AC3E}">
        <p14:creationId xmlns:p14="http://schemas.microsoft.com/office/powerpoint/2010/main" val="2977814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ctangle 7">
            <a:extLst>
              <a:ext uri="{FF2B5EF4-FFF2-40B4-BE49-F238E27FC236}">
                <a16:creationId xmlns:a16="http://schemas.microsoft.com/office/drawing/2014/main" id="{E39E57FC-9539-4A19-9B53-71B298B5CBF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9392"/>
            <a:ext cx="83058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400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367C1E98-6F4D-4716-8191-63A27D886FE7}"/>
              </a:ext>
            </a:extLst>
          </p:cNvPr>
          <p:cNvPicPr>
            <a:picLocks noChangeAspect="1"/>
          </p:cNvPicPr>
          <p:nvPr/>
        </p:nvPicPr>
        <p:blipFill>
          <a:blip r:embed="rId2"/>
          <a:stretch>
            <a:fillRect/>
          </a:stretch>
        </p:blipFill>
        <p:spPr>
          <a:xfrm>
            <a:off x="362347" y="332656"/>
            <a:ext cx="8419306" cy="5553937"/>
          </a:xfrm>
          <a:prstGeom prst="rect">
            <a:avLst/>
          </a:prstGeom>
        </p:spPr>
      </p:pic>
    </p:spTree>
    <p:extLst>
      <p:ext uri="{BB962C8B-B14F-4D97-AF65-F5344CB8AC3E}">
        <p14:creationId xmlns:p14="http://schemas.microsoft.com/office/powerpoint/2010/main" val="247498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ctangle 7">
            <a:extLst>
              <a:ext uri="{FF2B5EF4-FFF2-40B4-BE49-F238E27FC236}">
                <a16:creationId xmlns:a16="http://schemas.microsoft.com/office/drawing/2014/main" id="{CFABB925-BE08-4CE5-B037-F39D6F9C194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87672" y="314672"/>
            <a:ext cx="8432800" cy="5562600"/>
          </a:xfrm>
          <a:prstGeom prst="rect">
            <a:avLst/>
          </a:prstGeom>
          <a:noFill/>
        </p:spPr>
      </p:pic>
      <p:sp>
        <p:nvSpPr>
          <p:cNvPr id="6" name="Tekstvak 5">
            <a:extLst>
              <a:ext uri="{FF2B5EF4-FFF2-40B4-BE49-F238E27FC236}">
                <a16:creationId xmlns:a16="http://schemas.microsoft.com/office/drawing/2014/main" id="{9DF6F487-29A9-4280-8ED4-30B4F761A9A2}"/>
              </a:ext>
            </a:extLst>
          </p:cNvPr>
          <p:cNvSpPr txBox="1">
            <a:spLocks noChangeArrowheads="1"/>
          </p:cNvSpPr>
          <p:nvPr/>
        </p:nvSpPr>
        <p:spPr bwMode="auto">
          <a:xfrm>
            <a:off x="0" y="5733256"/>
            <a:ext cx="9261475" cy="1361206"/>
          </a:xfrm>
          <a:prstGeom prst="rect">
            <a:avLst/>
          </a:prstGeom>
          <a:solidFill>
            <a:schemeClr val="bg2"/>
          </a:solidFill>
          <a:ln>
            <a:noFill/>
          </a:ln>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174625" eaLnBrk="1" hangingPunct="1">
              <a:lnSpc>
                <a:spcPct val="120000"/>
              </a:lnSpc>
              <a:tabLst>
                <a:tab pos="8697913" algn="l"/>
              </a:tabLst>
            </a:pPr>
            <a:endParaRPr lang="nl-NL" altLang="nl-NL" sz="1200" b="1" dirty="0">
              <a:solidFill>
                <a:schemeClr val="bg1"/>
              </a:solidFill>
              <a:latin typeface="Calibri" panose="020F0502020204030204" pitchFamily="34" charset="0"/>
            </a:endParaRPr>
          </a:p>
          <a:p>
            <a:pPr marL="174625">
              <a:lnSpc>
                <a:spcPct val="120000"/>
              </a:lnSpc>
              <a:tabLst>
                <a:tab pos="8697913" algn="l"/>
              </a:tabLst>
            </a:pPr>
            <a:r>
              <a:rPr lang="nl-NL" altLang="nl-NL" sz="2200" b="1" dirty="0">
                <a:solidFill>
                  <a:schemeClr val="bg1"/>
                </a:solidFill>
                <a:latin typeface="Calibri" panose="020F0502020204030204" pitchFamily="34" charset="0"/>
              </a:rPr>
              <a:t>1.2  Verklaar de verschillen en overeenkomsten in inleidingstechnieken tussen beide speeches. </a:t>
            </a:r>
          </a:p>
          <a:p>
            <a:pPr marL="174625" eaLnBrk="1" hangingPunct="1">
              <a:lnSpc>
                <a:spcPct val="120000"/>
              </a:lnSpc>
              <a:tabLst>
                <a:tab pos="8697913" algn="l"/>
              </a:tabLst>
            </a:pPr>
            <a:endParaRPr lang="nl-NL" altLang="nl-NL" sz="1400" dirty="0"/>
          </a:p>
        </p:txBody>
      </p:sp>
    </p:spTree>
    <p:extLst>
      <p:ext uri="{BB962C8B-B14F-4D97-AF65-F5344CB8AC3E}">
        <p14:creationId xmlns:p14="http://schemas.microsoft.com/office/powerpoint/2010/main" val="1714089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Ordening van een betoog </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r>
              <a:rPr lang="nl-NL" sz="2800" dirty="0">
                <a:solidFill>
                  <a:schemeClr val="accent6">
                    <a:lumMod val="75000"/>
                  </a:schemeClr>
                </a:solidFill>
                <a:latin typeface="Calibri" panose="020F0502020204030204" pitchFamily="34" charset="0"/>
              </a:rPr>
              <a:t>Standaardordening</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Exordium			</a:t>
            </a:r>
            <a:r>
              <a:rPr lang="nl-NL" sz="2800" b="0" dirty="0">
                <a:solidFill>
                  <a:schemeClr val="tx2"/>
                </a:solidFill>
                <a:latin typeface="Calibri" panose="020F0502020204030204" pitchFamily="34" charset="0"/>
              </a:rPr>
              <a:t>(Introductie)</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Narratio			</a:t>
            </a:r>
            <a:r>
              <a:rPr lang="nl-NL" sz="2800" b="0" dirty="0">
                <a:solidFill>
                  <a:schemeClr val="tx2"/>
                </a:solidFill>
                <a:latin typeface="Calibri" panose="020F0502020204030204" pitchFamily="34" charset="0"/>
              </a:rPr>
              <a:t>(Achtergrondinformatie)</a:t>
            </a:r>
          </a:p>
          <a:p>
            <a:endParaRPr lang="nl-NL" sz="2800" b="0" dirty="0">
              <a:solidFill>
                <a:schemeClr val="tx2"/>
              </a:solidFill>
              <a:latin typeface="Calibri" panose="020F0502020204030204" pitchFamily="34" charset="0"/>
            </a:endParaRPr>
          </a:p>
          <a:p>
            <a:r>
              <a:rPr lang="nl-NL" sz="2800" dirty="0">
                <a:solidFill>
                  <a:schemeClr val="tx1"/>
                </a:solidFill>
                <a:latin typeface="Calibri" panose="020F0502020204030204" pitchFamily="34" charset="0"/>
              </a:rPr>
              <a:t>Topische vragen:</a:t>
            </a:r>
          </a:p>
          <a:p>
            <a:r>
              <a:rPr lang="nl-NL" sz="2800" b="0" dirty="0">
                <a:solidFill>
                  <a:schemeClr val="tx1"/>
                </a:solidFill>
                <a:latin typeface="Calibri" panose="020F0502020204030204" pitchFamily="34" charset="0"/>
              </a:rPr>
              <a:t>Wie?</a:t>
            </a:r>
          </a:p>
          <a:p>
            <a:r>
              <a:rPr lang="nl-NL" sz="2800" b="0" dirty="0">
                <a:solidFill>
                  <a:schemeClr val="tx1"/>
                </a:solidFill>
                <a:latin typeface="Calibri" panose="020F0502020204030204" pitchFamily="34" charset="0"/>
              </a:rPr>
              <a:t>Wat?</a:t>
            </a:r>
          </a:p>
          <a:p>
            <a:r>
              <a:rPr lang="nl-NL" sz="2800" b="0" dirty="0">
                <a:solidFill>
                  <a:schemeClr val="tx1"/>
                </a:solidFill>
                <a:latin typeface="Calibri" panose="020F0502020204030204" pitchFamily="34" charset="0"/>
              </a:rPr>
              <a:t>Waarom?</a:t>
            </a:r>
          </a:p>
          <a:p>
            <a:r>
              <a:rPr lang="nl-NL" sz="2800" b="0" dirty="0">
                <a:solidFill>
                  <a:schemeClr val="tx1"/>
                </a:solidFill>
                <a:latin typeface="Calibri" panose="020F0502020204030204" pitchFamily="34" charset="0"/>
              </a:rPr>
              <a:t>Waarmee? </a:t>
            </a:r>
          </a:p>
          <a:p>
            <a:r>
              <a:rPr lang="nl-NL" sz="2800" b="0" dirty="0">
                <a:solidFill>
                  <a:schemeClr val="tx1"/>
                </a:solidFill>
                <a:latin typeface="Calibri" panose="020F0502020204030204" pitchFamily="34" charset="0"/>
              </a:rPr>
              <a:t>Hoe?</a:t>
            </a:r>
          </a:p>
        </p:txBody>
      </p:sp>
      <p:sp>
        <p:nvSpPr>
          <p:cNvPr id="5" name="TextBox 1">
            <a:extLst>
              <a:ext uri="{FF2B5EF4-FFF2-40B4-BE49-F238E27FC236}">
                <a16:creationId xmlns:a16="http://schemas.microsoft.com/office/drawing/2014/main" id="{046905FE-B7F7-4ADA-94F4-425F2EE0EDDC}"/>
              </a:ext>
            </a:extLst>
          </p:cNvPr>
          <p:cNvSpPr txBox="1">
            <a:spLocks noChangeArrowheads="1"/>
          </p:cNvSpPr>
          <p:nvPr/>
        </p:nvSpPr>
        <p:spPr bwMode="auto">
          <a:xfrm>
            <a:off x="4797752" y="2771801"/>
            <a:ext cx="3600000" cy="3384000"/>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nl-NL" altLang="nl-NL" sz="1800" dirty="0"/>
          </a:p>
          <a:p>
            <a:pPr eaLnBrk="1" hangingPunct="1">
              <a:spcBef>
                <a:spcPct val="0"/>
              </a:spcBef>
              <a:buFontTx/>
              <a:buNone/>
            </a:pPr>
            <a:r>
              <a:rPr lang="en-GB" altLang="nl-NL" sz="2600" b="1" dirty="0"/>
              <a:t>	</a:t>
            </a:r>
            <a:br>
              <a:rPr lang="en-GB" altLang="nl-NL" sz="2600" dirty="0"/>
            </a:br>
            <a:endParaRPr lang="en-GB" altLang="nl-NL" sz="2600" dirty="0"/>
          </a:p>
          <a:p>
            <a:pPr eaLnBrk="1" hangingPunct="1">
              <a:spcBef>
                <a:spcPct val="0"/>
              </a:spcBef>
              <a:buFontTx/>
              <a:buNone/>
            </a:pPr>
            <a:endParaRPr lang="en-GB" altLang="nl-NL" sz="2600" b="1" dirty="0">
              <a:sym typeface="Wingdings" panose="05000000000000000000" pitchFamily="2" charset="2"/>
            </a:endParaRPr>
          </a:p>
          <a:p>
            <a:pPr eaLnBrk="1" hangingPunct="1">
              <a:spcBef>
                <a:spcPct val="0"/>
              </a:spcBef>
              <a:buFontTx/>
              <a:buNone/>
            </a:pPr>
            <a:endParaRPr lang="en-GB" altLang="nl-NL" sz="2600" b="1" dirty="0">
              <a:sym typeface="Wingdings" panose="05000000000000000000" pitchFamily="2" charset="2"/>
            </a:endParaRPr>
          </a:p>
          <a:p>
            <a:pPr eaLnBrk="1" hangingPunct="1">
              <a:spcBef>
                <a:spcPct val="0"/>
              </a:spcBef>
              <a:buFontTx/>
              <a:buNone/>
            </a:pPr>
            <a:endParaRPr lang="en-GB" altLang="nl-NL" sz="2600" b="1" dirty="0">
              <a:sym typeface="Wingdings" panose="05000000000000000000" pitchFamily="2" charset="2"/>
            </a:endParaRPr>
          </a:p>
          <a:p>
            <a:pPr eaLnBrk="1" hangingPunct="1">
              <a:spcBef>
                <a:spcPct val="0"/>
              </a:spcBef>
              <a:buFontTx/>
              <a:buNone/>
            </a:pPr>
            <a:endParaRPr lang="en-GB" altLang="nl-NL" sz="2600" b="1" dirty="0">
              <a:sym typeface="Wingdings" panose="05000000000000000000" pitchFamily="2" charset="2"/>
            </a:endParaRPr>
          </a:p>
          <a:p>
            <a:pPr eaLnBrk="1" hangingPunct="1">
              <a:spcBef>
                <a:spcPct val="0"/>
              </a:spcBef>
              <a:buFontTx/>
              <a:buNone/>
            </a:pPr>
            <a:endParaRPr lang="en-GB" altLang="nl-NL" sz="2600" b="1" dirty="0">
              <a:sym typeface="Wingdings" panose="05000000000000000000" pitchFamily="2" charset="2"/>
            </a:endParaRPr>
          </a:p>
          <a:p>
            <a:pPr eaLnBrk="1" hangingPunct="1">
              <a:spcBef>
                <a:spcPct val="0"/>
              </a:spcBef>
              <a:buFontTx/>
              <a:buNone/>
            </a:pPr>
            <a:r>
              <a:rPr lang="en-GB" altLang="nl-NL" sz="2600" b="1" dirty="0">
                <a:sym typeface="Wingdings" panose="05000000000000000000" pitchFamily="2" charset="2"/>
              </a:rPr>
              <a:t> </a:t>
            </a:r>
          </a:p>
          <a:p>
            <a:pPr eaLnBrk="1" hangingPunct="1">
              <a:spcBef>
                <a:spcPct val="0"/>
              </a:spcBef>
              <a:buFontTx/>
              <a:buNone/>
            </a:pPr>
            <a:endParaRPr lang="nl-NL" altLang="nl-NL" sz="1800" dirty="0"/>
          </a:p>
        </p:txBody>
      </p:sp>
      <p:pic>
        <p:nvPicPr>
          <p:cNvPr id="6" name="Picture 2">
            <a:extLst>
              <a:ext uri="{FF2B5EF4-FFF2-40B4-BE49-F238E27FC236}">
                <a16:creationId xmlns:a16="http://schemas.microsoft.com/office/drawing/2014/main" id="{BD8D2D32-326D-4101-B5B2-5FF0BF089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91023">
            <a:off x="5247565" y="2826660"/>
            <a:ext cx="2970148" cy="345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75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Ordening van een betoog </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395536" y="980728"/>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r>
              <a:rPr lang="nl-NL" sz="2800" dirty="0">
                <a:solidFill>
                  <a:schemeClr val="accent6">
                    <a:lumMod val="75000"/>
                  </a:schemeClr>
                </a:solidFill>
                <a:latin typeface="Calibri" panose="020F0502020204030204" pitchFamily="34" charset="0"/>
              </a:rPr>
              <a:t>Narratio – Cicero, </a:t>
            </a:r>
            <a:r>
              <a:rPr lang="nl-NL" sz="2800" i="1" dirty="0">
                <a:solidFill>
                  <a:schemeClr val="accent6">
                    <a:lumMod val="75000"/>
                  </a:schemeClr>
                </a:solidFill>
                <a:latin typeface="Calibri" panose="020F0502020204030204" pitchFamily="34" charset="0"/>
              </a:rPr>
              <a:t>Pro </a:t>
            </a:r>
            <a:r>
              <a:rPr lang="nl-NL" sz="2800" i="1" dirty="0" err="1">
                <a:solidFill>
                  <a:schemeClr val="accent6">
                    <a:lumMod val="75000"/>
                  </a:schemeClr>
                </a:solidFill>
                <a:latin typeface="Calibri" panose="020F0502020204030204" pitchFamily="34" charset="0"/>
              </a:rPr>
              <a:t>Milone</a:t>
            </a:r>
            <a:r>
              <a:rPr lang="nl-NL" sz="2800" i="1" dirty="0">
                <a:solidFill>
                  <a:schemeClr val="accent6">
                    <a:lumMod val="75000"/>
                  </a:schemeClr>
                </a:solidFill>
                <a:latin typeface="Calibri" panose="020F0502020204030204" pitchFamily="34" charset="0"/>
              </a:rPr>
              <a:t> </a:t>
            </a:r>
            <a:r>
              <a:rPr lang="nl-NL" sz="2800" dirty="0">
                <a:solidFill>
                  <a:schemeClr val="accent6">
                    <a:lumMod val="75000"/>
                  </a:schemeClr>
                </a:solidFill>
                <a:latin typeface="Calibri" panose="020F0502020204030204" pitchFamily="34" charset="0"/>
              </a:rPr>
              <a:t>(24-29)</a:t>
            </a:r>
          </a:p>
          <a:p>
            <a:pPr algn="just"/>
            <a:r>
              <a:rPr lang="nl-NL" sz="2400" b="0" dirty="0">
                <a:solidFill>
                  <a:schemeClr val="tx1"/>
                </a:solidFill>
                <a:latin typeface="Calibri" panose="020F0502020204030204" pitchFamily="34" charset="0"/>
              </a:rPr>
              <a:t>‘</a:t>
            </a:r>
            <a:r>
              <a:rPr lang="nl-NL" sz="2000" b="0" dirty="0">
                <a:solidFill>
                  <a:schemeClr val="tx1"/>
                </a:solidFill>
                <a:latin typeface="Calibri" panose="020F0502020204030204" pitchFamily="34" charset="0"/>
              </a:rPr>
              <a:t>Clodius komt hem [Milo] tegemoet, reisvaardig, te paard, zonder reiskoets, zonder bagage, zonder Griekse reisgenoten zoals anders, zonder zijn vrouw – wat bijna nooit voorkwam – terwijl “die belager” die de reis zou hebben georganiseerd om een moord te plegen, met zijn vrouw in een reiskoets reed, in reiscape met een uitgebreid, zwaarbepakt luxueus gevolg van dienaressen en slaven. Hij komt Clodius tegen vóór diens landgoed, tegen een uur of vier of daaromtrent; onmiddellijk valt een aantal gewapende personen vanaf een hoger gelegen plaats Milo van voren aan en zij doden de koetsier. Toen Milo echter zijn cape had afgegooid, uit de koets was gesprongen en zich fel verweerde, reisden de mannen die bij Clodius hoorden met getrokken zwaard deels terug naar de koets om Milo in de rug aan te vallen […]; ze hoorden van Clodius zelf dat Milo gedood was en geloofden dat het waar was; toen deden zij, de slaven van Milo – en ik wil het in alle duidelijkheid zeggen, niet om de beschuldiging af te wentelen, maar zoals het gegaan is – zonder bevel van hun meester, zonder zijn medeweten en buiten zijn tegenwoordigheid, wat iedereen zou wensen dat zijn slaven in zo’n situatie deden.’</a:t>
            </a:r>
            <a:endParaRPr lang="nl-NL" sz="2400" b="0" dirty="0">
              <a:solidFill>
                <a:schemeClr val="tx1"/>
              </a:solidFill>
              <a:latin typeface="Calibri" panose="020F0502020204030204" pitchFamily="34" charset="0"/>
            </a:endParaRPr>
          </a:p>
        </p:txBody>
      </p:sp>
    </p:spTree>
    <p:extLst>
      <p:ext uri="{BB962C8B-B14F-4D97-AF65-F5344CB8AC3E}">
        <p14:creationId xmlns:p14="http://schemas.microsoft.com/office/powerpoint/2010/main" val="502559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Ordening van een betoog </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r>
              <a:rPr lang="nl-NL" sz="2800" dirty="0">
                <a:solidFill>
                  <a:schemeClr val="accent6">
                    <a:lumMod val="75000"/>
                  </a:schemeClr>
                </a:solidFill>
                <a:latin typeface="Calibri" panose="020F0502020204030204" pitchFamily="34" charset="0"/>
              </a:rPr>
              <a:t>Standaardordening</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Exordium			</a:t>
            </a:r>
            <a:r>
              <a:rPr lang="nl-NL" sz="2800" b="0" dirty="0">
                <a:solidFill>
                  <a:schemeClr val="tx2"/>
                </a:solidFill>
                <a:latin typeface="Calibri" panose="020F0502020204030204" pitchFamily="34" charset="0"/>
              </a:rPr>
              <a:t>(Introductie)</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Narratio			</a:t>
            </a:r>
            <a:r>
              <a:rPr lang="nl-NL" sz="2800" b="0" dirty="0">
                <a:solidFill>
                  <a:schemeClr val="tx2"/>
                </a:solidFill>
                <a:latin typeface="Calibri" panose="020F0502020204030204" pitchFamily="34" charset="0"/>
              </a:rPr>
              <a:t>(Achtergrondinformatie)</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Propositio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(Stellingname)</a:t>
            </a:r>
          </a:p>
          <a:p>
            <a:pPr marL="914400" lvl="1" indent="-457200">
              <a:buFont typeface="Arial" panose="020B0604020202020204" pitchFamily="34" charset="0"/>
              <a:buChar char="•"/>
            </a:pPr>
            <a:endParaRPr lang="nl-NL" sz="2000" b="0" dirty="0">
              <a:solidFill>
                <a:schemeClr val="tx1"/>
              </a:solidFill>
              <a:latin typeface="Calibri" panose="020F0502020204030204" pitchFamily="34" charset="0"/>
            </a:endParaRPr>
          </a:p>
        </p:txBody>
      </p:sp>
      <p:pic>
        <p:nvPicPr>
          <p:cNvPr id="5" name="Afbeelding 4">
            <a:extLst>
              <a:ext uri="{FF2B5EF4-FFF2-40B4-BE49-F238E27FC236}">
                <a16:creationId xmlns:a16="http://schemas.microsoft.com/office/drawing/2014/main" id="{7B2C1478-9BEF-492D-97D8-5ECCA79B2E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8912" y="3068960"/>
            <a:ext cx="62261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a:extLst>
              <a:ext uri="{FF2B5EF4-FFF2-40B4-BE49-F238E27FC236}">
                <a16:creationId xmlns:a16="http://schemas.microsoft.com/office/drawing/2014/main" id="{040CA083-EEB0-43EC-8C17-441FFA4A231A}"/>
              </a:ext>
            </a:extLst>
          </p:cNvPr>
          <p:cNvSpPr txBox="1">
            <a:spLocks noChangeArrowheads="1"/>
          </p:cNvSpPr>
          <p:nvPr/>
        </p:nvSpPr>
        <p:spPr bwMode="auto">
          <a:xfrm>
            <a:off x="0" y="5930443"/>
            <a:ext cx="9261475" cy="954941"/>
          </a:xfrm>
          <a:prstGeom prst="rect">
            <a:avLst/>
          </a:prstGeom>
          <a:solidFill>
            <a:schemeClr val="bg2"/>
          </a:solidFill>
          <a:ln>
            <a:noFill/>
          </a:ln>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174625" eaLnBrk="1" hangingPunct="1">
              <a:lnSpc>
                <a:spcPct val="120000"/>
              </a:lnSpc>
              <a:tabLst>
                <a:tab pos="8697913" algn="l"/>
              </a:tabLst>
            </a:pPr>
            <a:endParaRPr lang="nl-NL" altLang="nl-NL" sz="1200" b="1" dirty="0">
              <a:solidFill>
                <a:schemeClr val="bg1"/>
              </a:solidFill>
              <a:latin typeface="Calibri" panose="020F0502020204030204" pitchFamily="34" charset="0"/>
            </a:endParaRPr>
          </a:p>
          <a:p>
            <a:pPr marL="174625">
              <a:lnSpc>
                <a:spcPct val="120000"/>
              </a:lnSpc>
              <a:tabLst>
                <a:tab pos="8697913" algn="l"/>
              </a:tabLst>
            </a:pPr>
            <a:r>
              <a:rPr lang="nl-NL" altLang="nl-NL" sz="2200" b="1" dirty="0">
                <a:solidFill>
                  <a:schemeClr val="bg1"/>
                </a:solidFill>
                <a:latin typeface="Calibri" panose="020F0502020204030204" pitchFamily="34" charset="0"/>
              </a:rPr>
              <a:t>T.1  Waarom begint het ‘eigenlijke betoog’ pas met de </a:t>
            </a:r>
            <a:r>
              <a:rPr lang="nl-NL" altLang="nl-NL" sz="2200" b="1" dirty="0" err="1">
                <a:solidFill>
                  <a:schemeClr val="bg1"/>
                </a:solidFill>
                <a:latin typeface="Calibri" panose="020F0502020204030204" pitchFamily="34" charset="0"/>
              </a:rPr>
              <a:t>propositio</a:t>
            </a:r>
            <a:r>
              <a:rPr lang="nl-NL" altLang="nl-NL" sz="2200" b="1" dirty="0">
                <a:solidFill>
                  <a:schemeClr val="bg1"/>
                </a:solidFill>
                <a:latin typeface="Calibri" panose="020F0502020204030204" pitchFamily="34" charset="0"/>
              </a:rPr>
              <a:t>?</a:t>
            </a:r>
          </a:p>
          <a:p>
            <a:pPr marL="174625" eaLnBrk="1" hangingPunct="1">
              <a:lnSpc>
                <a:spcPct val="120000"/>
              </a:lnSpc>
              <a:tabLst>
                <a:tab pos="8697913" algn="l"/>
              </a:tabLst>
            </a:pPr>
            <a:endParaRPr lang="nl-NL" altLang="nl-NL" sz="1400" dirty="0"/>
          </a:p>
        </p:txBody>
      </p:sp>
    </p:spTree>
    <p:extLst>
      <p:ext uri="{BB962C8B-B14F-4D97-AF65-F5344CB8AC3E}">
        <p14:creationId xmlns:p14="http://schemas.microsoft.com/office/powerpoint/2010/main" val="1096290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Ordening van een betoog </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r>
              <a:rPr lang="nl-NL" sz="2800" dirty="0">
                <a:solidFill>
                  <a:schemeClr val="accent6">
                    <a:lumMod val="75000"/>
                  </a:schemeClr>
                </a:solidFill>
                <a:latin typeface="Calibri" panose="020F0502020204030204" pitchFamily="34" charset="0"/>
              </a:rPr>
              <a:t>Standaardordening </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Exordium			</a:t>
            </a:r>
            <a:r>
              <a:rPr lang="nl-NL" sz="2800" b="0" dirty="0">
                <a:solidFill>
                  <a:schemeClr val="tx2"/>
                </a:solidFill>
                <a:latin typeface="Calibri" panose="020F0502020204030204" pitchFamily="34" charset="0"/>
              </a:rPr>
              <a:t>(Introductie)</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Narratio			</a:t>
            </a:r>
            <a:r>
              <a:rPr lang="nl-NL" sz="2800" b="0" dirty="0">
                <a:solidFill>
                  <a:schemeClr val="tx2"/>
                </a:solidFill>
                <a:latin typeface="Calibri" panose="020F0502020204030204" pitchFamily="34" charset="0"/>
              </a:rPr>
              <a:t>(Achtergrondinformatie)</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Propositio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(Stellingname)</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Partitio			</a:t>
            </a:r>
            <a:r>
              <a:rPr lang="nl-NL" sz="2800" b="0" dirty="0">
                <a:solidFill>
                  <a:schemeClr val="tx2"/>
                </a:solidFill>
                <a:latin typeface="Calibri" panose="020F0502020204030204" pitchFamily="34" charset="0"/>
              </a:rPr>
              <a:t>(Aankondiging indeling)</a:t>
            </a:r>
          </a:p>
          <a:p>
            <a:pPr marL="914400" lvl="1" indent="-457200">
              <a:buFont typeface="Arial" panose="020B0604020202020204" pitchFamily="34" charset="0"/>
              <a:buChar char="•"/>
            </a:pPr>
            <a:endParaRPr lang="nl-NL" sz="2000" b="0" dirty="0">
              <a:solidFill>
                <a:schemeClr val="tx1"/>
              </a:solidFill>
              <a:latin typeface="Calibri" panose="020F0502020204030204" pitchFamily="34" charset="0"/>
            </a:endParaRPr>
          </a:p>
        </p:txBody>
      </p:sp>
      <p:pic>
        <p:nvPicPr>
          <p:cNvPr id="5" name="Afbeelding 4">
            <a:extLst>
              <a:ext uri="{FF2B5EF4-FFF2-40B4-BE49-F238E27FC236}">
                <a16:creationId xmlns:a16="http://schemas.microsoft.com/office/drawing/2014/main" id="{0FF2C403-3335-4DD1-9F6F-CE17B1FBBB2A}"/>
              </a:ext>
            </a:extLst>
          </p:cNvPr>
          <p:cNvPicPr>
            <a:picLocks noChangeAspect="1"/>
          </p:cNvPicPr>
          <p:nvPr/>
        </p:nvPicPr>
        <p:blipFill>
          <a:blip r:embed="rId2">
            <a:extLst>
              <a:ext uri="{28A0092B-C50C-407E-A947-70E740481C1C}">
                <a14:useLocalDpi xmlns:a14="http://schemas.microsoft.com/office/drawing/2010/main" val="0"/>
              </a:ext>
            </a:extLst>
          </a:blip>
          <a:srcRect l="2432" t="2310" r="1834" b="3185"/>
          <a:stretch>
            <a:fillRect/>
          </a:stretch>
        </p:blipFill>
        <p:spPr bwMode="auto">
          <a:xfrm>
            <a:off x="922347" y="3455784"/>
            <a:ext cx="3433630" cy="217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Afbeelding 5">
            <a:extLst>
              <a:ext uri="{FF2B5EF4-FFF2-40B4-BE49-F238E27FC236}">
                <a16:creationId xmlns:a16="http://schemas.microsoft.com/office/drawing/2014/main" id="{1DEF6BA4-6235-4A9D-B230-F0B36CD48546}"/>
              </a:ext>
            </a:extLst>
          </p:cNvPr>
          <p:cNvPicPr>
            <a:picLocks/>
          </p:cNvPicPr>
          <p:nvPr/>
        </p:nvPicPr>
        <p:blipFill>
          <a:blip r:embed="rId3">
            <a:extLst>
              <a:ext uri="{28A0092B-C50C-407E-A947-70E740481C1C}">
                <a14:useLocalDpi xmlns:a14="http://schemas.microsoft.com/office/drawing/2010/main" val="0"/>
              </a:ext>
            </a:extLst>
          </a:blip>
          <a:srcRect l="12154" b="1836"/>
          <a:stretch>
            <a:fillRect/>
          </a:stretch>
        </p:blipFill>
        <p:spPr bwMode="auto">
          <a:xfrm>
            <a:off x="4688943" y="3458696"/>
            <a:ext cx="3433630" cy="2173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kstvak 6">
            <a:extLst>
              <a:ext uri="{FF2B5EF4-FFF2-40B4-BE49-F238E27FC236}">
                <a16:creationId xmlns:a16="http://schemas.microsoft.com/office/drawing/2014/main" id="{1D9DE147-4C85-48A5-AE26-8E4D8015CD78}"/>
              </a:ext>
            </a:extLst>
          </p:cNvPr>
          <p:cNvSpPr txBox="1">
            <a:spLocks noChangeArrowheads="1"/>
          </p:cNvSpPr>
          <p:nvPr/>
        </p:nvSpPr>
        <p:spPr bwMode="auto">
          <a:xfrm>
            <a:off x="0" y="5930443"/>
            <a:ext cx="9261475" cy="954941"/>
          </a:xfrm>
          <a:prstGeom prst="rect">
            <a:avLst/>
          </a:prstGeom>
          <a:solidFill>
            <a:schemeClr val="bg2"/>
          </a:solidFill>
          <a:ln>
            <a:noFill/>
          </a:ln>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174625" eaLnBrk="1" hangingPunct="1">
              <a:lnSpc>
                <a:spcPct val="120000"/>
              </a:lnSpc>
              <a:tabLst>
                <a:tab pos="8697913" algn="l"/>
              </a:tabLst>
            </a:pPr>
            <a:endParaRPr lang="nl-NL" altLang="nl-NL" sz="1200" b="1" dirty="0">
              <a:solidFill>
                <a:schemeClr val="bg1"/>
              </a:solidFill>
              <a:latin typeface="Calibri" panose="020F0502020204030204" pitchFamily="34" charset="0"/>
            </a:endParaRPr>
          </a:p>
          <a:p>
            <a:pPr marL="174625">
              <a:lnSpc>
                <a:spcPct val="120000"/>
              </a:lnSpc>
              <a:tabLst>
                <a:tab pos="8697913" algn="l"/>
              </a:tabLst>
            </a:pPr>
            <a:r>
              <a:rPr lang="nl-NL" altLang="nl-NL" sz="2200" b="1" dirty="0">
                <a:solidFill>
                  <a:schemeClr val="bg1"/>
                </a:solidFill>
                <a:latin typeface="Calibri" panose="020F0502020204030204" pitchFamily="34" charset="0"/>
              </a:rPr>
              <a:t>T.2  Wat zijn de voor- en nadelen van een </a:t>
            </a:r>
            <a:r>
              <a:rPr lang="nl-NL" altLang="nl-NL" sz="2200" b="1" dirty="0" err="1">
                <a:solidFill>
                  <a:schemeClr val="bg1"/>
                </a:solidFill>
                <a:latin typeface="Calibri" panose="020F0502020204030204" pitchFamily="34" charset="0"/>
              </a:rPr>
              <a:t>partitio</a:t>
            </a:r>
            <a:r>
              <a:rPr lang="nl-NL" altLang="nl-NL" sz="2200" b="1" dirty="0">
                <a:solidFill>
                  <a:schemeClr val="bg1"/>
                </a:solidFill>
                <a:latin typeface="Calibri" panose="020F0502020204030204" pitchFamily="34" charset="0"/>
              </a:rPr>
              <a:t>?</a:t>
            </a:r>
          </a:p>
          <a:p>
            <a:pPr marL="174625" eaLnBrk="1" hangingPunct="1">
              <a:lnSpc>
                <a:spcPct val="120000"/>
              </a:lnSpc>
              <a:tabLst>
                <a:tab pos="8697913" algn="l"/>
              </a:tabLst>
            </a:pPr>
            <a:endParaRPr lang="nl-NL" altLang="nl-NL" sz="1400" dirty="0"/>
          </a:p>
        </p:txBody>
      </p:sp>
    </p:spTree>
    <p:extLst>
      <p:ext uri="{BB962C8B-B14F-4D97-AF65-F5344CB8AC3E}">
        <p14:creationId xmlns:p14="http://schemas.microsoft.com/office/powerpoint/2010/main" val="356033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Ordening van een betoog </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r>
              <a:rPr lang="nl-NL" sz="2800" dirty="0">
                <a:solidFill>
                  <a:schemeClr val="accent6">
                    <a:lumMod val="75000"/>
                  </a:schemeClr>
                </a:solidFill>
                <a:latin typeface="Calibri" panose="020F0502020204030204" pitchFamily="34" charset="0"/>
              </a:rPr>
              <a:t>Standaardordening</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Exordium			</a:t>
            </a:r>
            <a:r>
              <a:rPr lang="nl-NL" sz="2800" b="0" dirty="0">
                <a:solidFill>
                  <a:schemeClr val="tx2"/>
                </a:solidFill>
                <a:latin typeface="Calibri" panose="020F0502020204030204" pitchFamily="34" charset="0"/>
              </a:rPr>
              <a:t>(Introductie)</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Narratio			</a:t>
            </a:r>
            <a:r>
              <a:rPr lang="nl-NL" sz="2800" b="0" dirty="0">
                <a:solidFill>
                  <a:schemeClr val="tx2"/>
                </a:solidFill>
                <a:latin typeface="Calibri" panose="020F0502020204030204" pitchFamily="34" charset="0"/>
              </a:rPr>
              <a:t>(Achtergrondinformatie)</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Propositio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(Stellingname)</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Partitio			</a:t>
            </a:r>
            <a:r>
              <a:rPr lang="nl-NL" sz="2800" b="0" dirty="0">
                <a:solidFill>
                  <a:schemeClr val="tx2"/>
                </a:solidFill>
                <a:latin typeface="Calibri" panose="020F0502020204030204" pitchFamily="34" charset="0"/>
              </a:rPr>
              <a:t>(Aankondiging indeling)</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Argumentatio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(Argumentatie)</a:t>
            </a:r>
          </a:p>
          <a:p>
            <a:pPr marL="914400" lvl="1" indent="-457200">
              <a:buFont typeface="Arial" panose="020B0604020202020204" pitchFamily="34" charset="0"/>
              <a:buChar char="•"/>
            </a:pPr>
            <a:r>
              <a:rPr lang="nl-NL" sz="2400" dirty="0" err="1">
                <a:latin typeface="Calibri" panose="020F0502020204030204" pitchFamily="34" charset="0"/>
              </a:rPr>
              <a:t>Confirmatio</a:t>
            </a:r>
            <a:r>
              <a:rPr lang="nl-NL" sz="2400" dirty="0">
                <a:latin typeface="Calibri" panose="020F0502020204030204" pitchFamily="34" charset="0"/>
              </a:rPr>
              <a:t>		</a:t>
            </a:r>
            <a:r>
              <a:rPr lang="nl-NL" sz="2400" dirty="0">
                <a:solidFill>
                  <a:schemeClr val="tx2"/>
                </a:solidFill>
                <a:latin typeface="Calibri" panose="020F0502020204030204" pitchFamily="34" charset="0"/>
              </a:rPr>
              <a:t>(Bewijsvoering)</a:t>
            </a:r>
          </a:p>
          <a:p>
            <a:pPr marL="914400" lvl="1" indent="-457200">
              <a:buFont typeface="Arial" panose="020B0604020202020204" pitchFamily="34" charset="0"/>
              <a:buChar char="•"/>
            </a:pPr>
            <a:r>
              <a:rPr lang="nl-NL" sz="2400" b="0" dirty="0" err="1">
                <a:solidFill>
                  <a:schemeClr val="tx1"/>
                </a:solidFill>
                <a:latin typeface="Calibri" panose="020F0502020204030204" pitchFamily="34" charset="0"/>
              </a:rPr>
              <a:t>Refutatio</a:t>
            </a:r>
            <a:r>
              <a:rPr lang="nl-NL" sz="2400" b="0" dirty="0">
                <a:solidFill>
                  <a:schemeClr val="tx1"/>
                </a:solidFill>
                <a:latin typeface="Calibri" panose="020F0502020204030204" pitchFamily="34" charset="0"/>
              </a:rPr>
              <a:t>		</a:t>
            </a:r>
            <a:r>
              <a:rPr lang="nl-NL" sz="2400" b="0" dirty="0">
                <a:solidFill>
                  <a:schemeClr val="tx2"/>
                </a:solidFill>
                <a:latin typeface="Calibri" panose="020F0502020204030204" pitchFamily="34" charset="0"/>
              </a:rPr>
              <a:t>(Weerlegging tegenargumenten)</a:t>
            </a:r>
          </a:p>
          <a:p>
            <a:pPr lvl="1"/>
            <a:endParaRPr lang="nl-NL" sz="2000" b="0" dirty="0">
              <a:solidFill>
                <a:schemeClr val="tx1"/>
              </a:solidFill>
              <a:latin typeface="Calibri" panose="020F0502020204030204" pitchFamily="34" charset="0"/>
            </a:endParaRPr>
          </a:p>
        </p:txBody>
      </p:sp>
      <p:pic>
        <p:nvPicPr>
          <p:cNvPr id="6" name="Picture 4" descr="ZITTING">
            <a:extLst>
              <a:ext uri="{FF2B5EF4-FFF2-40B4-BE49-F238E27FC236}">
                <a16:creationId xmlns:a16="http://schemas.microsoft.com/office/drawing/2014/main" id="{789BC473-1F70-4B76-81A6-1691FA199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947" b="39209"/>
          <a:stretch>
            <a:fillRect/>
          </a:stretch>
        </p:blipFill>
        <p:spPr bwMode="auto">
          <a:xfrm flipH="1">
            <a:off x="0" y="4365104"/>
            <a:ext cx="115093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1">
            <a:extLst>
              <a:ext uri="{FF2B5EF4-FFF2-40B4-BE49-F238E27FC236}">
                <a16:creationId xmlns:a16="http://schemas.microsoft.com/office/drawing/2014/main" id="{18167F68-2AD7-45CB-8B44-E8C416D6A4A7}"/>
              </a:ext>
            </a:extLst>
          </p:cNvPr>
          <p:cNvSpPr txBox="1">
            <a:spLocks noChangeArrowheads="1"/>
          </p:cNvSpPr>
          <p:nvPr/>
        </p:nvSpPr>
        <p:spPr bwMode="auto">
          <a:xfrm flipH="1">
            <a:off x="62707" y="6130280"/>
            <a:ext cx="21764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nl-NL" altLang="nl-NL" sz="1800" dirty="0">
                <a:latin typeface="Calibri" panose="020F0502020204030204" pitchFamily="34" charset="0"/>
              </a:rPr>
              <a:t>Officier van Justitie</a:t>
            </a:r>
          </a:p>
          <a:p>
            <a:pPr algn="ctr" eaLnBrk="1" hangingPunct="1">
              <a:spcBef>
                <a:spcPct val="0"/>
              </a:spcBef>
              <a:buFontTx/>
              <a:buNone/>
            </a:pPr>
            <a:endParaRPr lang="en-GB" altLang="nl-NL" sz="1800" dirty="0">
              <a:latin typeface="Calibri" panose="020F0502020204030204" pitchFamily="34" charset="0"/>
            </a:endParaRPr>
          </a:p>
        </p:txBody>
      </p:sp>
      <p:pic>
        <p:nvPicPr>
          <p:cNvPr id="8" name="Picture 5" descr="ZITTING">
            <a:extLst>
              <a:ext uri="{FF2B5EF4-FFF2-40B4-BE49-F238E27FC236}">
                <a16:creationId xmlns:a16="http://schemas.microsoft.com/office/drawing/2014/main" id="{07D1D79F-CE64-4EB8-9C61-ED9A0820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140" t="63222"/>
          <a:stretch>
            <a:fillRect/>
          </a:stretch>
        </p:blipFill>
        <p:spPr bwMode="auto">
          <a:xfrm>
            <a:off x="6948264" y="5084787"/>
            <a:ext cx="23812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1">
            <a:extLst>
              <a:ext uri="{FF2B5EF4-FFF2-40B4-BE49-F238E27FC236}">
                <a16:creationId xmlns:a16="http://schemas.microsoft.com/office/drawing/2014/main" id="{527B132B-B77E-4BAA-81C8-2FDA7FA52738}"/>
              </a:ext>
            </a:extLst>
          </p:cNvPr>
          <p:cNvSpPr txBox="1">
            <a:spLocks noChangeArrowheads="1"/>
          </p:cNvSpPr>
          <p:nvPr/>
        </p:nvSpPr>
        <p:spPr bwMode="auto">
          <a:xfrm flipH="1">
            <a:off x="7380312" y="6130280"/>
            <a:ext cx="2176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nl-NL" altLang="nl-NL" sz="1800" dirty="0">
                <a:latin typeface="Calibri" panose="020F0502020204030204" pitchFamily="34" charset="0"/>
              </a:rPr>
              <a:t>Verdachte</a:t>
            </a:r>
            <a:endParaRPr lang="en-GB" altLang="nl-NL" sz="1800" dirty="0">
              <a:latin typeface="Calibri" panose="020F0502020204030204" pitchFamily="34" charset="0"/>
            </a:endParaRPr>
          </a:p>
        </p:txBody>
      </p:sp>
      <p:sp>
        <p:nvSpPr>
          <p:cNvPr id="10" name="Tekstvak 2">
            <a:extLst>
              <a:ext uri="{FF2B5EF4-FFF2-40B4-BE49-F238E27FC236}">
                <a16:creationId xmlns:a16="http://schemas.microsoft.com/office/drawing/2014/main" id="{2008FA87-588F-4D58-B56F-DFC844C38C11}"/>
              </a:ext>
            </a:extLst>
          </p:cNvPr>
          <p:cNvSpPr txBox="1"/>
          <p:nvPr/>
        </p:nvSpPr>
        <p:spPr>
          <a:xfrm>
            <a:off x="1150938" y="4683960"/>
            <a:ext cx="2880692" cy="646331"/>
          </a:xfrm>
          <a:prstGeom prst="rect">
            <a:avLst/>
          </a:prstGeom>
          <a:noFill/>
          <a:ln w="38100" cmpd="sng">
            <a:solidFill>
              <a:schemeClr val="accent2"/>
            </a:solidFill>
          </a:ln>
        </p:spPr>
        <p:txBody>
          <a:bodyPr wrap="square">
            <a:spAutoFit/>
          </a:bodyPr>
          <a:lstStyle/>
          <a:p>
            <a:pPr algn="r">
              <a:defRPr/>
            </a:pPr>
            <a:endParaRPr lang="nl-NL" sz="600" dirty="0">
              <a:latin typeface="Calibri"/>
              <a:ea typeface="ＭＳ Ｐゴシック" charset="0"/>
              <a:cs typeface="Calibri"/>
            </a:endParaRPr>
          </a:p>
          <a:p>
            <a:pPr>
              <a:defRPr/>
            </a:pPr>
            <a:r>
              <a:rPr lang="nl-NL" sz="2400" b="1" dirty="0">
                <a:solidFill>
                  <a:schemeClr val="accent1">
                    <a:lumMod val="25000"/>
                  </a:schemeClr>
                </a:solidFill>
                <a:latin typeface="Calibri"/>
                <a:ea typeface="ＭＳ Ｐゴシック" charset="0"/>
                <a:cs typeface="Calibri"/>
              </a:rPr>
              <a:t>CONFIRMATIO</a:t>
            </a:r>
            <a:endParaRPr lang="nl-NL" sz="2600" b="1" dirty="0">
              <a:solidFill>
                <a:schemeClr val="accent1">
                  <a:lumMod val="25000"/>
                </a:schemeClr>
              </a:solidFill>
              <a:latin typeface="Calibri"/>
              <a:ea typeface="ＭＳ Ｐゴシック" charset="0"/>
              <a:cs typeface="Calibri"/>
            </a:endParaRPr>
          </a:p>
          <a:p>
            <a:pPr algn="r">
              <a:defRPr/>
            </a:pPr>
            <a:endParaRPr lang="nl-NL" sz="600" dirty="0">
              <a:latin typeface="Calibri"/>
              <a:ea typeface="ＭＳ Ｐゴシック" charset="0"/>
              <a:cs typeface="Calibri"/>
            </a:endParaRPr>
          </a:p>
        </p:txBody>
      </p:sp>
      <p:sp>
        <p:nvSpPr>
          <p:cNvPr id="11" name="Tekstvak 2">
            <a:extLst>
              <a:ext uri="{FF2B5EF4-FFF2-40B4-BE49-F238E27FC236}">
                <a16:creationId xmlns:a16="http://schemas.microsoft.com/office/drawing/2014/main" id="{E0D3DF91-0B78-425C-86A6-2E30C2A74F65}"/>
              </a:ext>
            </a:extLst>
          </p:cNvPr>
          <p:cNvSpPr txBox="1"/>
          <p:nvPr/>
        </p:nvSpPr>
        <p:spPr>
          <a:xfrm>
            <a:off x="1150938" y="5483949"/>
            <a:ext cx="2880692" cy="646331"/>
          </a:xfrm>
          <a:prstGeom prst="rect">
            <a:avLst/>
          </a:prstGeom>
          <a:noFill/>
          <a:ln w="38100" cmpd="sng">
            <a:solidFill>
              <a:schemeClr val="accent2"/>
            </a:solidFill>
          </a:ln>
        </p:spPr>
        <p:txBody>
          <a:bodyPr wrap="square">
            <a:spAutoFit/>
          </a:bodyPr>
          <a:lstStyle/>
          <a:p>
            <a:pPr algn="r">
              <a:defRPr/>
            </a:pPr>
            <a:endParaRPr lang="nl-NL" sz="600" dirty="0">
              <a:latin typeface="Calibri"/>
              <a:ea typeface="ＭＳ Ｐゴシック" charset="0"/>
              <a:cs typeface="Calibri"/>
            </a:endParaRPr>
          </a:p>
          <a:p>
            <a:pPr>
              <a:defRPr/>
            </a:pPr>
            <a:r>
              <a:rPr lang="nl-NL" sz="2400" b="1" dirty="0">
                <a:solidFill>
                  <a:schemeClr val="accent1">
                    <a:lumMod val="25000"/>
                  </a:schemeClr>
                </a:solidFill>
                <a:latin typeface="Calibri"/>
                <a:ea typeface="ＭＳ Ｐゴシック" charset="0"/>
                <a:cs typeface="Calibri"/>
              </a:rPr>
              <a:t>REFUTATIO</a:t>
            </a:r>
            <a:endParaRPr lang="nl-NL" sz="2600" b="1" dirty="0">
              <a:solidFill>
                <a:schemeClr val="accent1">
                  <a:lumMod val="25000"/>
                </a:schemeClr>
              </a:solidFill>
              <a:latin typeface="Calibri"/>
              <a:ea typeface="ＭＳ Ｐゴシック" charset="0"/>
              <a:cs typeface="Calibri"/>
            </a:endParaRPr>
          </a:p>
          <a:p>
            <a:pPr algn="r">
              <a:defRPr/>
            </a:pPr>
            <a:endParaRPr lang="nl-NL" sz="600" dirty="0">
              <a:latin typeface="Calibri"/>
              <a:ea typeface="ＭＳ Ｐゴシック" charset="0"/>
              <a:cs typeface="Calibri"/>
            </a:endParaRPr>
          </a:p>
        </p:txBody>
      </p:sp>
      <p:sp>
        <p:nvSpPr>
          <p:cNvPr id="12" name="Tekstvak 2">
            <a:extLst>
              <a:ext uri="{FF2B5EF4-FFF2-40B4-BE49-F238E27FC236}">
                <a16:creationId xmlns:a16="http://schemas.microsoft.com/office/drawing/2014/main" id="{436D3B00-AEC0-4F61-8418-B9BF0DC629B2}"/>
              </a:ext>
            </a:extLst>
          </p:cNvPr>
          <p:cNvSpPr txBox="1"/>
          <p:nvPr/>
        </p:nvSpPr>
        <p:spPr>
          <a:xfrm>
            <a:off x="4283968" y="4685889"/>
            <a:ext cx="2880692" cy="646331"/>
          </a:xfrm>
          <a:prstGeom prst="rect">
            <a:avLst/>
          </a:prstGeom>
          <a:noFill/>
          <a:ln w="38100" cmpd="sng">
            <a:solidFill>
              <a:schemeClr val="accent4"/>
            </a:solidFill>
          </a:ln>
        </p:spPr>
        <p:txBody>
          <a:bodyPr wrap="square">
            <a:spAutoFit/>
          </a:bodyPr>
          <a:lstStyle/>
          <a:p>
            <a:pPr algn="r">
              <a:defRPr/>
            </a:pPr>
            <a:endParaRPr lang="nl-NL" sz="600" dirty="0">
              <a:latin typeface="Calibri"/>
              <a:ea typeface="ＭＳ Ｐゴシック" charset="0"/>
              <a:cs typeface="Calibri"/>
            </a:endParaRPr>
          </a:p>
          <a:p>
            <a:pPr>
              <a:defRPr/>
            </a:pPr>
            <a:r>
              <a:rPr lang="nl-NL" sz="2400" b="1" dirty="0">
                <a:solidFill>
                  <a:schemeClr val="accent1">
                    <a:lumMod val="25000"/>
                  </a:schemeClr>
                </a:solidFill>
                <a:latin typeface="Calibri"/>
                <a:ea typeface="ＭＳ Ｐゴシック" charset="0"/>
                <a:cs typeface="Calibri"/>
              </a:rPr>
              <a:t>REFUTATIO</a:t>
            </a:r>
            <a:endParaRPr lang="nl-NL" sz="2600" b="1" dirty="0">
              <a:solidFill>
                <a:schemeClr val="accent1">
                  <a:lumMod val="25000"/>
                </a:schemeClr>
              </a:solidFill>
              <a:latin typeface="Calibri"/>
              <a:ea typeface="ＭＳ Ｐゴシック" charset="0"/>
              <a:cs typeface="Calibri"/>
            </a:endParaRPr>
          </a:p>
          <a:p>
            <a:pPr algn="r">
              <a:defRPr/>
            </a:pPr>
            <a:endParaRPr lang="nl-NL" sz="600" dirty="0">
              <a:latin typeface="Calibri"/>
              <a:ea typeface="ＭＳ Ｐゴシック" charset="0"/>
              <a:cs typeface="Calibri"/>
            </a:endParaRPr>
          </a:p>
        </p:txBody>
      </p:sp>
      <p:sp>
        <p:nvSpPr>
          <p:cNvPr id="13" name="Tekstvak 2">
            <a:extLst>
              <a:ext uri="{FF2B5EF4-FFF2-40B4-BE49-F238E27FC236}">
                <a16:creationId xmlns:a16="http://schemas.microsoft.com/office/drawing/2014/main" id="{0EE043BA-9EE1-4813-8E51-D332FE90A388}"/>
              </a:ext>
            </a:extLst>
          </p:cNvPr>
          <p:cNvSpPr txBox="1"/>
          <p:nvPr/>
        </p:nvSpPr>
        <p:spPr>
          <a:xfrm>
            <a:off x="4283968" y="5469309"/>
            <a:ext cx="2880692" cy="646331"/>
          </a:xfrm>
          <a:prstGeom prst="rect">
            <a:avLst/>
          </a:prstGeom>
          <a:noFill/>
          <a:ln w="38100" cmpd="sng">
            <a:solidFill>
              <a:schemeClr val="accent4">
                <a:lumMod val="20000"/>
                <a:lumOff val="80000"/>
              </a:schemeClr>
            </a:solidFill>
          </a:ln>
        </p:spPr>
        <p:txBody>
          <a:bodyPr wrap="square">
            <a:spAutoFit/>
          </a:bodyPr>
          <a:lstStyle/>
          <a:p>
            <a:pPr algn="r">
              <a:defRPr/>
            </a:pPr>
            <a:endParaRPr lang="nl-NL" sz="600" dirty="0">
              <a:latin typeface="Calibri"/>
              <a:ea typeface="ＭＳ Ｐゴシック" charset="0"/>
              <a:cs typeface="Calibri"/>
            </a:endParaRPr>
          </a:p>
          <a:p>
            <a:pPr>
              <a:defRPr/>
            </a:pPr>
            <a:r>
              <a:rPr lang="nl-NL" sz="2400" b="1" dirty="0">
                <a:solidFill>
                  <a:schemeClr val="bg1">
                    <a:lumMod val="75000"/>
                  </a:schemeClr>
                </a:solidFill>
                <a:latin typeface="Calibri"/>
                <a:ea typeface="ＭＳ Ｐゴシック" charset="0"/>
                <a:cs typeface="Calibri"/>
              </a:rPr>
              <a:t>CONFIRMATIO</a:t>
            </a:r>
            <a:endParaRPr lang="nl-NL" sz="2600" b="1" dirty="0">
              <a:solidFill>
                <a:schemeClr val="bg1">
                  <a:lumMod val="75000"/>
                </a:schemeClr>
              </a:solidFill>
              <a:latin typeface="Calibri"/>
              <a:ea typeface="ＭＳ Ｐゴシック" charset="0"/>
              <a:cs typeface="Calibri"/>
            </a:endParaRPr>
          </a:p>
          <a:p>
            <a:pPr algn="r">
              <a:defRPr/>
            </a:pPr>
            <a:endParaRPr lang="nl-NL" sz="600" dirty="0">
              <a:latin typeface="Calibri"/>
              <a:ea typeface="ＭＳ Ｐゴシック" charset="0"/>
              <a:cs typeface="Calibri"/>
            </a:endParaRPr>
          </a:p>
        </p:txBody>
      </p:sp>
    </p:spTree>
    <p:extLst>
      <p:ext uri="{BB962C8B-B14F-4D97-AF65-F5344CB8AC3E}">
        <p14:creationId xmlns:p14="http://schemas.microsoft.com/office/powerpoint/2010/main" val="1616706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Ordening van een betoog </a:t>
            </a:r>
          </a:p>
        </p:txBody>
      </p:sp>
      <p:sp>
        <p:nvSpPr>
          <p:cNvPr id="23" name="Pijl: U-vormig 22">
            <a:extLst>
              <a:ext uri="{FF2B5EF4-FFF2-40B4-BE49-F238E27FC236}">
                <a16:creationId xmlns:a16="http://schemas.microsoft.com/office/drawing/2014/main" id="{65582554-EC02-415E-91CF-095CA75796F4}"/>
              </a:ext>
            </a:extLst>
          </p:cNvPr>
          <p:cNvSpPr/>
          <p:nvPr/>
        </p:nvSpPr>
        <p:spPr>
          <a:xfrm rot="5400000" flipH="1">
            <a:off x="5832140" y="3104964"/>
            <a:ext cx="2808312" cy="2160240"/>
          </a:xfrm>
          <a:prstGeom prst="uturnArrow">
            <a:avLst>
              <a:gd name="adj1" fmla="val 336"/>
              <a:gd name="adj2" fmla="val 4905"/>
              <a:gd name="adj3" fmla="val 15593"/>
              <a:gd name="adj4" fmla="val 35036"/>
              <a:gd name="adj5" fmla="val 46396"/>
            </a:avLst>
          </a:prstGeom>
          <a:solidFill>
            <a:schemeClr val="bg2">
              <a:lumMod val="60000"/>
              <a:lumOff val="40000"/>
            </a:schemeClr>
          </a:solidFill>
          <a:ln w="158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24" name="Pijl: U-vormig 23">
            <a:extLst>
              <a:ext uri="{FF2B5EF4-FFF2-40B4-BE49-F238E27FC236}">
                <a16:creationId xmlns:a16="http://schemas.microsoft.com/office/drawing/2014/main" id="{6F27D142-B003-4A53-B701-A8F7D1453AC2}"/>
              </a:ext>
            </a:extLst>
          </p:cNvPr>
          <p:cNvSpPr/>
          <p:nvPr/>
        </p:nvSpPr>
        <p:spPr>
          <a:xfrm rot="5400000" flipH="1">
            <a:off x="5164418" y="2509251"/>
            <a:ext cx="4248473" cy="2631583"/>
          </a:xfrm>
          <a:prstGeom prst="uturnArrow">
            <a:avLst>
              <a:gd name="adj1" fmla="val 336"/>
              <a:gd name="adj2" fmla="val 4348"/>
              <a:gd name="adj3" fmla="val 20314"/>
              <a:gd name="adj4" fmla="val 35036"/>
              <a:gd name="adj5" fmla="val 100000"/>
            </a:avLst>
          </a:prstGeom>
          <a:solidFill>
            <a:schemeClr val="bg2">
              <a:lumMod val="60000"/>
              <a:lumOff val="40000"/>
            </a:schemeClr>
          </a:solidFill>
          <a:ln w="158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25" name="Rechthoek 24">
            <a:extLst>
              <a:ext uri="{FF2B5EF4-FFF2-40B4-BE49-F238E27FC236}">
                <a16:creationId xmlns:a16="http://schemas.microsoft.com/office/drawing/2014/main" id="{470580BA-86C0-4B63-BC86-8867F5976C16}"/>
              </a:ext>
            </a:extLst>
          </p:cNvPr>
          <p:cNvSpPr/>
          <p:nvPr/>
        </p:nvSpPr>
        <p:spPr>
          <a:xfrm>
            <a:off x="5796136" y="5805264"/>
            <a:ext cx="194421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r>
              <a:rPr lang="nl-NL" sz="2800" dirty="0">
                <a:solidFill>
                  <a:schemeClr val="accent6">
                    <a:lumMod val="75000"/>
                  </a:schemeClr>
                </a:solidFill>
                <a:latin typeface="Calibri" panose="020F0502020204030204" pitchFamily="34" charset="0"/>
              </a:rPr>
              <a:t>Standaardordening</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Exordium			</a:t>
            </a:r>
            <a:r>
              <a:rPr lang="nl-NL" sz="2800" b="0" dirty="0">
                <a:solidFill>
                  <a:schemeClr val="tx2"/>
                </a:solidFill>
                <a:latin typeface="Calibri" panose="020F0502020204030204" pitchFamily="34" charset="0"/>
              </a:rPr>
              <a:t>(Introductie)</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Narratio			</a:t>
            </a:r>
            <a:r>
              <a:rPr lang="nl-NL" sz="2800" b="0" dirty="0">
                <a:solidFill>
                  <a:schemeClr val="tx2"/>
                </a:solidFill>
                <a:latin typeface="Calibri" panose="020F0502020204030204" pitchFamily="34" charset="0"/>
              </a:rPr>
              <a:t>(Achtergrondinformatie)</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Propositio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(Stellingname)</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Partitio			</a:t>
            </a:r>
            <a:r>
              <a:rPr lang="nl-NL" sz="2800" b="0" dirty="0">
                <a:solidFill>
                  <a:schemeClr val="tx2"/>
                </a:solidFill>
                <a:latin typeface="Calibri" panose="020F0502020204030204" pitchFamily="34" charset="0"/>
              </a:rPr>
              <a:t>(Aankondiging indeling)</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Argumentatio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(Argumentatie)</a:t>
            </a:r>
          </a:p>
          <a:p>
            <a:pPr marL="914400" lvl="1" indent="-457200">
              <a:buFont typeface="Arial" panose="020B0604020202020204" pitchFamily="34" charset="0"/>
              <a:buChar char="•"/>
            </a:pPr>
            <a:r>
              <a:rPr lang="nl-NL" sz="2400" dirty="0" err="1">
                <a:latin typeface="Calibri" panose="020F0502020204030204" pitchFamily="34" charset="0"/>
              </a:rPr>
              <a:t>Confirmatio</a:t>
            </a:r>
            <a:r>
              <a:rPr lang="nl-NL" sz="2400" dirty="0">
                <a:latin typeface="Calibri" panose="020F0502020204030204" pitchFamily="34" charset="0"/>
              </a:rPr>
              <a:t>		</a:t>
            </a:r>
            <a:r>
              <a:rPr lang="nl-NL" sz="2400" dirty="0">
                <a:solidFill>
                  <a:schemeClr val="tx2"/>
                </a:solidFill>
                <a:latin typeface="Calibri" panose="020F0502020204030204" pitchFamily="34" charset="0"/>
              </a:rPr>
              <a:t>(Bewijsvoering)</a:t>
            </a:r>
          </a:p>
          <a:p>
            <a:pPr marL="914400" lvl="1" indent="-457200">
              <a:buFont typeface="Arial" panose="020B0604020202020204" pitchFamily="34" charset="0"/>
              <a:buChar char="•"/>
            </a:pPr>
            <a:r>
              <a:rPr lang="nl-NL" sz="2400" b="0" dirty="0" err="1">
                <a:solidFill>
                  <a:schemeClr val="tx1"/>
                </a:solidFill>
                <a:latin typeface="Calibri" panose="020F0502020204030204" pitchFamily="34" charset="0"/>
              </a:rPr>
              <a:t>Refutatio</a:t>
            </a:r>
            <a:r>
              <a:rPr lang="nl-NL" sz="2400" b="0" dirty="0">
                <a:solidFill>
                  <a:schemeClr val="tx1"/>
                </a:solidFill>
                <a:latin typeface="Calibri" panose="020F0502020204030204" pitchFamily="34" charset="0"/>
              </a:rPr>
              <a:t>		</a:t>
            </a:r>
            <a:r>
              <a:rPr lang="nl-NL" sz="2400" b="0" dirty="0">
                <a:solidFill>
                  <a:schemeClr val="tx2"/>
                </a:solidFill>
                <a:latin typeface="Calibri" panose="020F0502020204030204" pitchFamily="34" charset="0"/>
              </a:rPr>
              <a:t>(Weerlegging tegenargumenten)</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a:t>
            </a:r>
            <a:r>
              <a:rPr lang="nl-NL" sz="2800" b="0" dirty="0" err="1">
                <a:solidFill>
                  <a:schemeClr val="tx1"/>
                </a:solidFill>
                <a:latin typeface="Calibri" panose="020F0502020204030204" pitchFamily="34" charset="0"/>
              </a:rPr>
              <a:t>Digressio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(Uitweiding)</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Peroratio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(Conclusie)</a:t>
            </a:r>
          </a:p>
          <a:p>
            <a:pPr marL="914400" lvl="1" indent="-457200">
              <a:buFont typeface="Arial" panose="020B0604020202020204" pitchFamily="34" charset="0"/>
              <a:buChar char="•"/>
            </a:pPr>
            <a:r>
              <a:rPr lang="nl-NL" sz="2400" dirty="0" err="1">
                <a:latin typeface="Calibri" panose="020F0502020204030204" pitchFamily="34" charset="0"/>
              </a:rPr>
              <a:t>Recapitulatio</a:t>
            </a:r>
            <a:r>
              <a:rPr lang="nl-NL" sz="2400" dirty="0">
                <a:latin typeface="Calibri" panose="020F0502020204030204" pitchFamily="34" charset="0"/>
              </a:rPr>
              <a:t>		</a:t>
            </a:r>
            <a:r>
              <a:rPr lang="nl-NL" sz="2400" dirty="0">
                <a:solidFill>
                  <a:schemeClr val="tx2"/>
                </a:solidFill>
                <a:latin typeface="Calibri" panose="020F0502020204030204" pitchFamily="34" charset="0"/>
              </a:rPr>
              <a:t>(Samenvatting)</a:t>
            </a:r>
            <a:r>
              <a:rPr lang="nl-NL" sz="2400" dirty="0">
                <a:latin typeface="Calibri" panose="020F0502020204030204" pitchFamily="34" charset="0"/>
              </a:rPr>
              <a:t>	</a:t>
            </a:r>
          </a:p>
          <a:p>
            <a:pPr marL="914400" lvl="1" indent="-457200">
              <a:buFont typeface="Arial" panose="020B0604020202020204" pitchFamily="34" charset="0"/>
              <a:buChar char="•"/>
            </a:pPr>
            <a:r>
              <a:rPr lang="nl-NL" sz="2400" dirty="0" err="1">
                <a:latin typeface="Calibri" panose="020F0502020204030204" pitchFamily="34" charset="0"/>
              </a:rPr>
              <a:t>Affectus</a:t>
            </a:r>
            <a:r>
              <a:rPr lang="nl-NL" sz="2400" dirty="0">
                <a:latin typeface="Calibri" panose="020F0502020204030204" pitchFamily="34" charset="0"/>
              </a:rPr>
              <a:t>		</a:t>
            </a:r>
            <a:r>
              <a:rPr lang="nl-NL" sz="2400" dirty="0">
                <a:solidFill>
                  <a:schemeClr val="tx2"/>
                </a:solidFill>
                <a:latin typeface="Calibri" panose="020F0502020204030204" pitchFamily="34" charset="0"/>
              </a:rPr>
              <a:t>(Uitsmijter / </a:t>
            </a:r>
            <a:r>
              <a:rPr lang="nl-NL" sz="2400" dirty="0" err="1">
                <a:solidFill>
                  <a:schemeClr val="tx2"/>
                </a:solidFill>
                <a:latin typeface="Calibri" panose="020F0502020204030204" pitchFamily="34" charset="0"/>
              </a:rPr>
              <a:t>Emotionering</a:t>
            </a:r>
            <a:r>
              <a:rPr lang="nl-NL" sz="2400" dirty="0">
                <a:solidFill>
                  <a:schemeClr val="tx2"/>
                </a:solidFill>
                <a:latin typeface="Calibri" panose="020F0502020204030204" pitchFamily="34" charset="0"/>
              </a:rPr>
              <a:t>)</a:t>
            </a:r>
          </a:p>
          <a:p>
            <a:pPr marL="914400" lvl="1" indent="-457200">
              <a:buFont typeface="Arial" panose="020B0604020202020204" pitchFamily="34" charset="0"/>
              <a:buChar char="•"/>
            </a:pPr>
            <a:endParaRPr lang="nl-NL" sz="2000" b="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188410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Hoofdtypen betogen</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457200" indent="-457200">
              <a:buFont typeface="Arial" panose="020B0604020202020204" pitchFamily="34" charset="0"/>
              <a:buChar char="•"/>
            </a:pPr>
            <a:r>
              <a:rPr lang="nl-NL" sz="2800" b="0" dirty="0">
                <a:solidFill>
                  <a:schemeClr val="tx1"/>
                </a:solidFill>
                <a:latin typeface="Calibri" panose="020F0502020204030204" pitchFamily="34" charset="0"/>
              </a:rPr>
              <a:t>Gerechtelijke rede </a:t>
            </a:r>
            <a:r>
              <a:rPr lang="nl-NL" sz="2000" b="0" dirty="0">
                <a:solidFill>
                  <a:schemeClr val="tx1"/>
                </a:solidFill>
                <a:latin typeface="Calibri" panose="020F0502020204030204" pitchFamily="34" charset="0"/>
              </a:rPr>
              <a:t>(</a:t>
            </a:r>
            <a:r>
              <a:rPr lang="nl-NL" sz="2000" b="0" i="1" dirty="0">
                <a:solidFill>
                  <a:schemeClr val="tx1"/>
                </a:solidFill>
                <a:latin typeface="Calibri" panose="020F0502020204030204" pitchFamily="34" charset="0"/>
              </a:rPr>
              <a:t>genus </a:t>
            </a:r>
            <a:r>
              <a:rPr lang="nl-NL" sz="2000" b="0" i="1" dirty="0" err="1">
                <a:solidFill>
                  <a:schemeClr val="tx1"/>
                </a:solidFill>
                <a:latin typeface="Calibri" panose="020F0502020204030204" pitchFamily="34" charset="0"/>
              </a:rPr>
              <a:t>iudicale</a:t>
            </a:r>
            <a:r>
              <a:rPr lang="nl-NL" sz="2000" b="0" dirty="0">
                <a:solidFill>
                  <a:schemeClr val="tx1"/>
                </a:solidFill>
                <a:latin typeface="Calibri" panose="020F0502020204030204" pitchFamily="34" charset="0"/>
              </a:rPr>
              <a:t>)</a:t>
            </a:r>
          </a:p>
          <a:p>
            <a:pPr marL="914400" lvl="1" indent="-457200">
              <a:buFont typeface="Arial" panose="020B0604020202020204" pitchFamily="34" charset="0"/>
              <a:buChar char="•"/>
            </a:pPr>
            <a:r>
              <a:rPr lang="nl-NL" sz="2000" dirty="0">
                <a:latin typeface="Calibri" panose="020F0502020204030204" pitchFamily="34" charset="0"/>
              </a:rPr>
              <a:t>Volgt de standaardopbouw</a:t>
            </a:r>
          </a:p>
          <a:p>
            <a:pPr marL="914400" lvl="1" indent="-457200">
              <a:buFont typeface="Arial" panose="020B0604020202020204" pitchFamily="34" charset="0"/>
              <a:buChar char="•"/>
            </a:pPr>
            <a:r>
              <a:rPr lang="nl-NL" sz="2000" b="0" dirty="0">
                <a:solidFill>
                  <a:schemeClr val="tx1"/>
                </a:solidFill>
                <a:latin typeface="Calibri" panose="020F0502020204030204" pitchFamily="34" charset="0"/>
              </a:rPr>
              <a:t>(Advocaat van) verdachte beperkt zich voornamelijk tot </a:t>
            </a:r>
            <a:r>
              <a:rPr lang="nl-NL" sz="2000" b="0" dirty="0" err="1">
                <a:solidFill>
                  <a:schemeClr val="tx1"/>
                </a:solidFill>
                <a:latin typeface="Calibri" panose="020F0502020204030204" pitchFamily="34" charset="0"/>
              </a:rPr>
              <a:t>refutatio</a:t>
            </a:r>
            <a:endParaRPr lang="nl-NL" sz="2000" b="0" dirty="0">
              <a:solidFill>
                <a:schemeClr val="tx1"/>
              </a:solidFill>
              <a:latin typeface="Calibri" panose="020F0502020204030204" pitchFamily="34" charset="0"/>
            </a:endParaRPr>
          </a:p>
          <a:p>
            <a:pPr lvl="1"/>
            <a:endParaRPr lang="nl-NL" sz="2000" b="0" dirty="0">
              <a:solidFill>
                <a:schemeClr val="tx1"/>
              </a:solidFill>
              <a:latin typeface="Calibri" panose="020F0502020204030204" pitchFamily="34" charset="0"/>
            </a:endParaRP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Politieke rede </a:t>
            </a:r>
            <a:r>
              <a:rPr lang="nl-NL" sz="2000" b="0" dirty="0">
                <a:solidFill>
                  <a:schemeClr val="tx1"/>
                </a:solidFill>
                <a:latin typeface="Calibri" panose="020F0502020204030204" pitchFamily="34" charset="0"/>
              </a:rPr>
              <a:t>(</a:t>
            </a:r>
            <a:r>
              <a:rPr lang="nl-NL" sz="2000" b="0" i="1" dirty="0">
                <a:solidFill>
                  <a:schemeClr val="tx1"/>
                </a:solidFill>
                <a:latin typeface="Calibri" panose="020F0502020204030204" pitchFamily="34" charset="0"/>
              </a:rPr>
              <a:t>genus </a:t>
            </a:r>
            <a:r>
              <a:rPr lang="nl-NL" sz="2000" b="0" i="1" dirty="0" err="1">
                <a:solidFill>
                  <a:schemeClr val="tx1"/>
                </a:solidFill>
                <a:latin typeface="Calibri" panose="020F0502020204030204" pitchFamily="34" charset="0"/>
              </a:rPr>
              <a:t>deliberativum</a:t>
            </a:r>
            <a:r>
              <a:rPr lang="nl-NL" sz="2000" b="0" dirty="0">
                <a:solidFill>
                  <a:schemeClr val="tx1"/>
                </a:solidFill>
                <a:latin typeface="Calibri" panose="020F0502020204030204" pitchFamily="34" charset="0"/>
              </a:rPr>
              <a:t>)</a:t>
            </a:r>
          </a:p>
          <a:p>
            <a:pPr marL="914400" lvl="1" indent="-457200">
              <a:buFont typeface="Arial" panose="020B0604020202020204" pitchFamily="34" charset="0"/>
              <a:buChar char="•"/>
            </a:pPr>
            <a:r>
              <a:rPr lang="nl-NL" sz="2000" dirty="0">
                <a:latin typeface="Calibri" panose="020F0502020204030204" pitchFamily="34" charset="0"/>
              </a:rPr>
              <a:t>Volgt redelijk de standaardopbouw</a:t>
            </a:r>
          </a:p>
          <a:p>
            <a:pPr marL="914400" lvl="1" indent="-457200">
              <a:buFont typeface="Arial" panose="020B0604020202020204" pitchFamily="34" charset="0"/>
              <a:buChar char="•"/>
            </a:pPr>
            <a:r>
              <a:rPr lang="nl-NL" sz="2000" dirty="0">
                <a:latin typeface="Calibri" panose="020F0502020204030204" pitchFamily="34" charset="0"/>
              </a:rPr>
              <a:t>Maar: narratio focust op achtergrondinfo beleid, </a:t>
            </a:r>
            <a:r>
              <a:rPr lang="nl-NL" sz="2000" dirty="0" err="1">
                <a:latin typeface="Calibri" panose="020F0502020204030204" pitchFamily="34" charset="0"/>
              </a:rPr>
              <a:t>affectus</a:t>
            </a:r>
            <a:r>
              <a:rPr lang="nl-NL" sz="2000" dirty="0">
                <a:latin typeface="Calibri" panose="020F0502020204030204" pitchFamily="34" charset="0"/>
              </a:rPr>
              <a:t> niet zozeer gericht op medelijden, maar op bv. bezorgdheid</a:t>
            </a:r>
          </a:p>
          <a:p>
            <a:pPr lvl="1"/>
            <a:endParaRPr lang="nl-NL" sz="2000" b="0" dirty="0">
              <a:solidFill>
                <a:schemeClr val="tx1"/>
              </a:solidFill>
              <a:latin typeface="Calibri" panose="020F0502020204030204" pitchFamily="34" charset="0"/>
            </a:endParaRP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Gelegenheidsrede </a:t>
            </a:r>
            <a:r>
              <a:rPr lang="nl-NL" sz="2000" b="0" dirty="0">
                <a:solidFill>
                  <a:schemeClr val="tx1"/>
                </a:solidFill>
                <a:latin typeface="Calibri" panose="020F0502020204030204" pitchFamily="34" charset="0"/>
              </a:rPr>
              <a:t>(</a:t>
            </a:r>
            <a:r>
              <a:rPr lang="nl-NL" sz="2000" b="0" i="1" dirty="0">
                <a:solidFill>
                  <a:schemeClr val="tx1"/>
                </a:solidFill>
                <a:latin typeface="Calibri" panose="020F0502020204030204" pitchFamily="34" charset="0"/>
              </a:rPr>
              <a:t>genus </a:t>
            </a:r>
            <a:r>
              <a:rPr lang="nl-NL" sz="2000" b="0" i="1" dirty="0" err="1">
                <a:solidFill>
                  <a:schemeClr val="tx1"/>
                </a:solidFill>
                <a:latin typeface="Calibri" panose="020F0502020204030204" pitchFamily="34" charset="0"/>
              </a:rPr>
              <a:t>demonstrativum</a:t>
            </a:r>
            <a:r>
              <a:rPr lang="nl-NL" sz="2000" b="0" dirty="0">
                <a:solidFill>
                  <a:schemeClr val="tx1"/>
                </a:solidFill>
                <a:latin typeface="Calibri" panose="020F0502020204030204" pitchFamily="34" charset="0"/>
              </a:rPr>
              <a:t>) </a:t>
            </a:r>
          </a:p>
          <a:p>
            <a:pPr marL="914400" lvl="1" indent="-457200">
              <a:buFont typeface="Arial" panose="020B0604020202020204" pitchFamily="34" charset="0"/>
              <a:buChar char="•"/>
            </a:pPr>
            <a:r>
              <a:rPr lang="nl-NL" sz="2000" dirty="0">
                <a:latin typeface="Calibri" panose="020F0502020204030204" pitchFamily="34" charset="0"/>
              </a:rPr>
              <a:t>Volgt redelijk de standaardopbouw</a:t>
            </a:r>
          </a:p>
          <a:p>
            <a:pPr marL="914400" lvl="1" indent="-457200">
              <a:buFont typeface="Arial" panose="020B0604020202020204" pitchFamily="34" charset="0"/>
              <a:buChar char="•"/>
            </a:pPr>
            <a:r>
              <a:rPr lang="nl-NL" sz="2000" dirty="0">
                <a:latin typeface="Calibri" panose="020F0502020204030204" pitchFamily="34" charset="0"/>
              </a:rPr>
              <a:t>Maar: narratio en </a:t>
            </a:r>
            <a:r>
              <a:rPr lang="nl-NL" sz="2000" dirty="0" err="1">
                <a:latin typeface="Calibri" panose="020F0502020204030204" pitchFamily="34" charset="0"/>
              </a:rPr>
              <a:t>argumentatio</a:t>
            </a:r>
            <a:r>
              <a:rPr lang="nl-NL" sz="2000" dirty="0">
                <a:latin typeface="Calibri" panose="020F0502020204030204" pitchFamily="34" charset="0"/>
              </a:rPr>
              <a:t> worden ineengeschoven</a:t>
            </a:r>
          </a:p>
          <a:p>
            <a:pPr marL="914400" lvl="1" indent="-457200">
              <a:buFont typeface="Arial" panose="020B0604020202020204" pitchFamily="34" charset="0"/>
              <a:buChar char="•"/>
            </a:pPr>
            <a:endParaRPr lang="nl-NL" sz="2000" b="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154997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Vandaag</a:t>
            </a:r>
          </a:p>
        </p:txBody>
      </p:sp>
      <p:sp>
        <p:nvSpPr>
          <p:cNvPr id="15" name="Rectangle 2">
            <a:extLst>
              <a:ext uri="{FF2B5EF4-FFF2-40B4-BE49-F238E27FC236}">
                <a16:creationId xmlns:a16="http://schemas.microsoft.com/office/drawing/2014/main" id="{B47E24D6-6D97-41D0-BFD9-B2CF99363A55}"/>
              </a:ext>
            </a:extLst>
          </p:cNvPr>
          <p:cNvSpPr txBox="1">
            <a:spLocks noChangeArrowheads="1"/>
          </p:cNvSpPr>
          <p:nvPr/>
        </p:nvSpPr>
        <p:spPr bwMode="auto">
          <a:xfrm>
            <a:off x="392224" y="1196753"/>
            <a:ext cx="8271791"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a:lstStyle>
          <a:p>
            <a:pPr marL="342900" indent="-342900" algn="l" eaLnBrk="1" hangingPunct="1">
              <a:lnSpc>
                <a:spcPct val="130000"/>
              </a:lnSpc>
              <a:buFont typeface="Arial" panose="020B0604020202020204" pitchFamily="34" charset="0"/>
              <a:buChar char="•"/>
            </a:pPr>
            <a:r>
              <a:rPr lang="nl-NL" altLang="nl-NL" sz="3200" kern="0" dirty="0">
                <a:solidFill>
                  <a:schemeClr val="tx1"/>
                </a:solidFill>
                <a:latin typeface="Calibri" panose="020F0502020204030204" pitchFamily="34" charset="0"/>
              </a:rPr>
              <a:t>Standaardordening van een betoog</a:t>
            </a:r>
          </a:p>
          <a:p>
            <a:pPr marL="342900" indent="-342900" algn="l" eaLnBrk="1" hangingPunct="1">
              <a:lnSpc>
                <a:spcPct val="130000"/>
              </a:lnSpc>
              <a:buFont typeface="Arial" panose="020B0604020202020204" pitchFamily="34" charset="0"/>
              <a:buChar char="•"/>
            </a:pPr>
            <a:r>
              <a:rPr lang="nl-NL" altLang="nl-NL" sz="3200" kern="0" dirty="0">
                <a:solidFill>
                  <a:schemeClr val="tx1"/>
                </a:solidFill>
                <a:latin typeface="Calibri" panose="020F0502020204030204" pitchFamily="34" charset="0"/>
              </a:rPr>
              <a:t>Opdrachten</a:t>
            </a:r>
          </a:p>
        </p:txBody>
      </p:sp>
    </p:spTree>
    <p:extLst>
      <p:ext uri="{BB962C8B-B14F-4D97-AF65-F5344CB8AC3E}">
        <p14:creationId xmlns:p14="http://schemas.microsoft.com/office/powerpoint/2010/main" val="2457101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2 (Thieme)</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indent="-457200">
              <a:buAutoNum type="arabicPeriod"/>
            </a:pPr>
            <a:r>
              <a:rPr lang="nl-NL" dirty="0">
                <a:latin typeface="Calibri" panose="020F0502020204030204" pitchFamily="34" charset="0"/>
                <a:cs typeface="Calibri" panose="020F0502020204030204" pitchFamily="34" charset="0"/>
              </a:rPr>
              <a:t>Tot welke type retorische situatie(s) behoort tekst 2?</a:t>
            </a:r>
          </a:p>
          <a:p>
            <a:pPr marL="457200" indent="-457200">
              <a:buAutoNum type="arabicPeriod"/>
            </a:pPr>
            <a:r>
              <a:rPr lang="nl-NL" dirty="0">
                <a:latin typeface="Calibri" panose="020F0502020204030204" pitchFamily="34" charset="0"/>
                <a:cs typeface="Calibri" panose="020F0502020204030204" pitchFamily="34" charset="0"/>
              </a:rPr>
              <a:t>Benoem de verschillen van mening in dit artikel (met bijbehorende protagonisten en antagonisten). </a:t>
            </a:r>
          </a:p>
          <a:p>
            <a:pPr marL="457200" indent="-457200">
              <a:buAutoNum type="arabicPeriod"/>
            </a:pPr>
            <a:r>
              <a:rPr lang="nl-NL" dirty="0">
                <a:latin typeface="Calibri" panose="020F0502020204030204" pitchFamily="34" charset="0"/>
                <a:cs typeface="Calibri" panose="020F0502020204030204" pitchFamily="34" charset="0"/>
              </a:rPr>
              <a:t>Leg uit dat het vanwege de discussiesituatie lastig is om deze tekst in te delen volgens het klassieke model.</a:t>
            </a:r>
          </a:p>
          <a:p>
            <a:pPr marL="457200" indent="-457200">
              <a:buAutoNum type="arabicPeriod"/>
            </a:pPr>
            <a:r>
              <a:rPr lang="nl-NL" dirty="0">
                <a:latin typeface="Calibri" panose="020F0502020204030204" pitchFamily="34" charset="0"/>
                <a:cs typeface="Calibri" panose="020F0502020204030204" pitchFamily="34" charset="0"/>
              </a:rPr>
              <a:t>Hoe zorgt Thieme in de eerste alinea voor aandacht, begrip en welwillendheid? Besteedt zij voldoende aandacht aan deze drieslag?</a:t>
            </a:r>
          </a:p>
          <a:p>
            <a:pPr>
              <a:defRPr/>
            </a:pPr>
            <a:endParaRPr lang="en-NL" sz="2200" dirty="0">
              <a:latin typeface="+mn-lt"/>
              <a:cs typeface="Calibri" panose="020F0502020204030204" pitchFamily="34" charset="0"/>
            </a:endParaRPr>
          </a:p>
        </p:txBody>
      </p:sp>
      <p:pic>
        <p:nvPicPr>
          <p:cNvPr id="7" name="Picture 3">
            <a:extLst>
              <a:ext uri="{FF2B5EF4-FFF2-40B4-BE49-F238E27FC236}">
                <a16:creationId xmlns:a16="http://schemas.microsoft.com/office/drawing/2014/main" id="{18213C85-B8C0-4C31-88CC-5BE19DDE29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0740" y="4504848"/>
            <a:ext cx="3463260" cy="1948488"/>
          </a:xfrm>
          <a:prstGeom prst="rect">
            <a:avLst/>
          </a:prstGeom>
        </p:spPr>
      </p:pic>
    </p:spTree>
    <p:extLst>
      <p:ext uri="{BB962C8B-B14F-4D97-AF65-F5344CB8AC3E}">
        <p14:creationId xmlns:p14="http://schemas.microsoft.com/office/powerpoint/2010/main" val="3224942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2 (Thieme)</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indent="-457200">
              <a:buAutoNum type="arabicPeriod"/>
            </a:pPr>
            <a:r>
              <a:rPr lang="nl-NL" dirty="0">
                <a:latin typeface="Calibri" panose="020F0502020204030204" pitchFamily="34" charset="0"/>
                <a:cs typeface="Calibri" panose="020F0502020204030204" pitchFamily="34" charset="0"/>
              </a:rPr>
              <a:t>Tot welke type retorische situatie(s) behoort tekst 2? </a:t>
            </a:r>
            <a:r>
              <a:rPr lang="nl-NL" b="1" dirty="0">
                <a:latin typeface="Calibri" panose="020F0502020204030204" pitchFamily="34" charset="0"/>
                <a:cs typeface="Calibri" panose="020F0502020204030204" pitchFamily="34" charset="0"/>
              </a:rPr>
              <a:t>Juridisch (verdedigen tegen beschuldigingen) en politiek (beleidspunten)</a:t>
            </a:r>
          </a:p>
          <a:p>
            <a:pPr>
              <a:defRPr/>
            </a:pPr>
            <a:endParaRPr lang="en-NL" sz="2200" dirty="0">
              <a:latin typeface="+mn-lt"/>
              <a:cs typeface="Calibri" panose="020F0502020204030204" pitchFamily="34" charset="0"/>
            </a:endParaRPr>
          </a:p>
        </p:txBody>
      </p:sp>
    </p:spTree>
    <p:extLst>
      <p:ext uri="{BB962C8B-B14F-4D97-AF65-F5344CB8AC3E}">
        <p14:creationId xmlns:p14="http://schemas.microsoft.com/office/powerpoint/2010/main" val="3727704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2 (Thieme)</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630238" indent="-630238">
              <a:buAutoNum type="arabicPeriod" startAt="2"/>
            </a:pPr>
            <a:r>
              <a:rPr lang="nl-NL" dirty="0">
                <a:latin typeface="Calibri" panose="020F0502020204030204" pitchFamily="34" charset="0"/>
                <a:cs typeface="Calibri" panose="020F0502020204030204" pitchFamily="34" charset="0"/>
              </a:rPr>
              <a:t>Benoem de verschillen van mening in dit artikel (met bijbehorende protagonisten en antagonisten). </a:t>
            </a:r>
          </a:p>
          <a:p>
            <a:endParaRPr lang="nl-NL" sz="1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nl-NL" sz="2000" b="1" dirty="0">
                <a:latin typeface="Calibri" panose="020F0502020204030204" pitchFamily="34" charset="0"/>
                <a:cs typeface="Calibri" panose="020F0502020204030204" pitchFamily="34" charset="0"/>
              </a:rPr>
              <a:t>Gemengd geschil Thieme en Smedes </a:t>
            </a:r>
            <a:r>
              <a:rPr lang="nl-NL" sz="2000" dirty="0">
                <a:latin typeface="Calibri" panose="020F0502020204030204" pitchFamily="34" charset="0"/>
                <a:cs typeface="Calibri" panose="020F0502020204030204" pitchFamily="34" charset="0"/>
              </a:rPr>
              <a:t>(propositie: geloof is niet de reden om evolutietheorie niet tot speerpunt van het Europese beleid te maken)</a:t>
            </a:r>
          </a:p>
          <a:p>
            <a:pPr marL="355600"/>
            <a:r>
              <a:rPr lang="nl-NL" sz="1800" dirty="0">
                <a:solidFill>
                  <a:schemeClr val="accent3"/>
                </a:solidFill>
                <a:latin typeface="Calibri" panose="020F0502020204030204" pitchFamily="34" charset="0"/>
                <a:cs typeface="Calibri" panose="020F0502020204030204" pitchFamily="34" charset="0"/>
              </a:rPr>
              <a:t>+p: Thieme protagonist, Smedes antagonist;  -p: Smedes protagonist, Thieme </a:t>
            </a:r>
            <a:r>
              <a:rPr lang="nl-NL" sz="1800" dirty="0" err="1">
                <a:solidFill>
                  <a:schemeClr val="accent3"/>
                </a:solidFill>
                <a:latin typeface="Calibri" panose="020F0502020204030204" pitchFamily="34" charset="0"/>
                <a:cs typeface="Calibri" panose="020F0502020204030204" pitchFamily="34" charset="0"/>
              </a:rPr>
              <a:t>ant</a:t>
            </a:r>
            <a:r>
              <a:rPr lang="nl-NL" sz="1800" dirty="0">
                <a:solidFill>
                  <a:schemeClr val="accent3"/>
                </a:solidFill>
                <a:latin typeface="Calibri" panose="020F0502020204030204" pitchFamily="34" charset="0"/>
                <a:cs typeface="Calibri" panose="020F0502020204030204" pitchFamily="34" charset="0"/>
              </a:rPr>
              <a:t>.</a:t>
            </a:r>
          </a:p>
          <a:p>
            <a:endParaRPr lang="nl-NL" sz="5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nl-NL" sz="2000" b="1" dirty="0">
                <a:latin typeface="Calibri" panose="020F0502020204030204" pitchFamily="34" charset="0"/>
                <a:cs typeface="Calibri" panose="020F0502020204030204" pitchFamily="34" charset="0"/>
              </a:rPr>
              <a:t>Ongemengd geschil Thieme en Telegraaf </a:t>
            </a:r>
            <a:r>
              <a:rPr lang="nl-NL" sz="2000" dirty="0">
                <a:latin typeface="Calibri" panose="020F0502020204030204" pitchFamily="34" charset="0"/>
                <a:cs typeface="Calibri" panose="020F0502020204030204" pitchFamily="34" charset="0"/>
              </a:rPr>
              <a:t>(propositie: het opkomen voor dieren valt met de Bijbel te rijmen).</a:t>
            </a:r>
          </a:p>
          <a:p>
            <a:pPr marL="355600"/>
            <a:r>
              <a:rPr lang="nl-NL" sz="1800" dirty="0">
                <a:solidFill>
                  <a:schemeClr val="accent3"/>
                </a:solidFill>
                <a:latin typeface="Calibri" panose="020F0502020204030204" pitchFamily="34" charset="0"/>
                <a:cs typeface="Calibri" panose="020F0502020204030204" pitchFamily="34" charset="0"/>
              </a:rPr>
              <a:t>+p: Thieme protagonist; ?+p Telegraaf (antagonist, twijfel)</a:t>
            </a:r>
          </a:p>
          <a:p>
            <a:endParaRPr lang="nl-NL" sz="5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nl-NL" sz="2000" b="1" dirty="0">
                <a:latin typeface="Calibri" panose="020F0502020204030204" pitchFamily="34" charset="0"/>
                <a:cs typeface="Calibri" panose="020F0502020204030204" pitchFamily="34" charset="0"/>
              </a:rPr>
              <a:t>Gemengd geschil Thieme en ’t Hart </a:t>
            </a:r>
            <a:r>
              <a:rPr lang="nl-NL" sz="2000" dirty="0">
                <a:latin typeface="Calibri" panose="020F0502020204030204" pitchFamily="34" charset="0"/>
                <a:cs typeface="Calibri" panose="020F0502020204030204" pitchFamily="34" charset="0"/>
              </a:rPr>
              <a:t>(propositie: religieuze opvattingen zijn niet in conflict zijn met het opkomen voor dieren). </a:t>
            </a:r>
          </a:p>
          <a:p>
            <a:pPr marL="355600"/>
            <a:r>
              <a:rPr lang="nl-NL" sz="1800" dirty="0">
                <a:solidFill>
                  <a:schemeClr val="accent3"/>
                </a:solidFill>
                <a:latin typeface="Calibri" panose="020F0502020204030204" pitchFamily="34" charset="0"/>
                <a:cs typeface="Calibri" panose="020F0502020204030204" pitchFamily="34" charset="0"/>
              </a:rPr>
              <a:t>+p: Thieme protagonist, ‘t Hart antagonist; -p: ‘t Hart protagonist, Thieme </a:t>
            </a:r>
            <a:r>
              <a:rPr lang="nl-NL" sz="1800" dirty="0" err="1">
                <a:solidFill>
                  <a:schemeClr val="accent3"/>
                </a:solidFill>
                <a:latin typeface="Calibri" panose="020F0502020204030204" pitchFamily="34" charset="0"/>
                <a:cs typeface="Calibri" panose="020F0502020204030204" pitchFamily="34" charset="0"/>
              </a:rPr>
              <a:t>ant</a:t>
            </a:r>
            <a:r>
              <a:rPr lang="nl-NL" sz="1800" dirty="0">
                <a:solidFill>
                  <a:schemeClr val="accent3"/>
                </a:solidFill>
                <a:latin typeface="Calibri" panose="020F0502020204030204" pitchFamily="34" charset="0"/>
                <a:cs typeface="Calibri" panose="020F0502020204030204" pitchFamily="34" charset="0"/>
              </a:rPr>
              <a:t>.</a:t>
            </a:r>
            <a:endParaRPr lang="nl-NL" sz="1600" dirty="0">
              <a:solidFill>
                <a:schemeClr val="accent3"/>
              </a:solidFill>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nl-NL" sz="2000" b="1" dirty="0">
                <a:latin typeface="Calibri" panose="020F0502020204030204" pitchFamily="34" charset="0"/>
                <a:cs typeface="Calibri" panose="020F0502020204030204" pitchFamily="34" charset="0"/>
              </a:rPr>
              <a:t>Ongemengd geschil tussen Thieme en de lezer </a:t>
            </a:r>
            <a:r>
              <a:rPr lang="nl-NL" sz="2000" dirty="0">
                <a:latin typeface="Calibri" panose="020F0502020204030204" pitchFamily="34" charset="0"/>
                <a:cs typeface="Calibri" panose="020F0502020204030204" pitchFamily="34" charset="0"/>
              </a:rPr>
              <a:t>(bovenstaande proposities + propositie: we moeten dieren meer rechten geven)</a:t>
            </a:r>
          </a:p>
          <a:p>
            <a:pPr marL="355600"/>
            <a:r>
              <a:rPr lang="nl-NL" sz="1800" dirty="0">
                <a:solidFill>
                  <a:schemeClr val="accent3"/>
                </a:solidFill>
                <a:latin typeface="Calibri" panose="020F0502020204030204" pitchFamily="34" charset="0"/>
                <a:cs typeface="Calibri" panose="020F0502020204030204" pitchFamily="34" charset="0"/>
              </a:rPr>
              <a:t>+p: Thieme protagonist; ?+p lezers (antagonist, twijfel)</a:t>
            </a:r>
          </a:p>
          <a:p>
            <a:pPr marL="342900" indent="-342900">
              <a:buFont typeface="Arial" panose="020B0604020202020204" pitchFamily="34" charset="0"/>
              <a:buChar char="•"/>
            </a:pPr>
            <a:endParaRPr lang="nl-NL" dirty="0">
              <a:latin typeface="Calibri" panose="020F0502020204030204" pitchFamily="34" charset="0"/>
              <a:cs typeface="Calibri" panose="020F0502020204030204" pitchFamily="34" charset="0"/>
            </a:endParaRPr>
          </a:p>
          <a:p>
            <a:pPr>
              <a:defRPr/>
            </a:pPr>
            <a:endParaRPr lang="en-NL" sz="2200" dirty="0">
              <a:latin typeface="+mn-lt"/>
              <a:cs typeface="Calibri" panose="020F0502020204030204" pitchFamily="34" charset="0"/>
            </a:endParaRPr>
          </a:p>
        </p:txBody>
      </p:sp>
    </p:spTree>
    <p:extLst>
      <p:ext uri="{BB962C8B-B14F-4D97-AF65-F5344CB8AC3E}">
        <p14:creationId xmlns:p14="http://schemas.microsoft.com/office/powerpoint/2010/main" val="3409773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2 (Thieme)</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538163" indent="-538163">
              <a:buAutoNum type="arabicPeriod" startAt="3"/>
            </a:pPr>
            <a:r>
              <a:rPr lang="nl-NL" dirty="0">
                <a:latin typeface="Calibri" panose="020F0502020204030204" pitchFamily="34" charset="0"/>
                <a:cs typeface="Calibri" panose="020F0502020204030204" pitchFamily="34" charset="0"/>
              </a:rPr>
              <a:t>Leg uit dat het vanwege de discussiesituatie lastig is om deze tekst in te delen volgens het klassieke model.</a:t>
            </a:r>
          </a:p>
          <a:p>
            <a:pPr marL="538163"/>
            <a:r>
              <a:rPr lang="nl-NL" b="1" dirty="0">
                <a:latin typeface="Calibri" panose="020F0502020204030204" pitchFamily="34" charset="0"/>
                <a:cs typeface="Calibri" panose="020F0502020204030204" pitchFamily="34" charset="0"/>
              </a:rPr>
              <a:t>Vanwege de verdediging tegen de drie beschuldigingen. Daardoor komt na de inleiding een middenstuk met driemaal een </a:t>
            </a:r>
            <a:r>
              <a:rPr lang="nl-NL" b="1" dirty="0" err="1">
                <a:latin typeface="Calibri" panose="020F0502020204030204" pitchFamily="34" charset="0"/>
                <a:cs typeface="Calibri" panose="020F0502020204030204" pitchFamily="34" charset="0"/>
              </a:rPr>
              <a:t>propositio</a:t>
            </a:r>
            <a:r>
              <a:rPr lang="nl-NL" b="1" dirty="0">
                <a:latin typeface="Calibri" panose="020F0502020204030204" pitchFamily="34" charset="0"/>
                <a:cs typeface="Calibri" panose="020F0502020204030204" pitchFamily="34" charset="0"/>
              </a:rPr>
              <a:t> en </a:t>
            </a:r>
            <a:r>
              <a:rPr lang="nl-NL" b="1" dirty="0" err="1">
                <a:latin typeface="Calibri" panose="020F0502020204030204" pitchFamily="34" charset="0"/>
                <a:cs typeface="Calibri" panose="020F0502020204030204" pitchFamily="34" charset="0"/>
              </a:rPr>
              <a:t>argumentatio</a:t>
            </a:r>
            <a:r>
              <a:rPr lang="nl-NL" b="1" dirty="0">
                <a:latin typeface="Calibri" panose="020F0502020204030204" pitchFamily="34" charset="0"/>
                <a:cs typeface="Calibri" panose="020F0502020204030204" pitchFamily="34" charset="0"/>
              </a:rPr>
              <a:t>.</a:t>
            </a:r>
          </a:p>
          <a:p>
            <a:pPr>
              <a:defRPr/>
            </a:pPr>
            <a:endParaRPr lang="en-NL" sz="2200" dirty="0">
              <a:latin typeface="+mn-lt"/>
              <a:cs typeface="Calibri" panose="020F0502020204030204" pitchFamily="34" charset="0"/>
            </a:endParaRPr>
          </a:p>
        </p:txBody>
      </p:sp>
    </p:spTree>
    <p:extLst>
      <p:ext uri="{BB962C8B-B14F-4D97-AF65-F5344CB8AC3E}">
        <p14:creationId xmlns:p14="http://schemas.microsoft.com/office/powerpoint/2010/main" val="685894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2 (Thieme)</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538163" indent="-538163">
              <a:buAutoNum type="arabicPeriod" startAt="3"/>
            </a:pPr>
            <a:r>
              <a:rPr lang="nl-NL" dirty="0">
                <a:latin typeface="Calibri" panose="020F0502020204030204" pitchFamily="34" charset="0"/>
                <a:cs typeface="Calibri" panose="020F0502020204030204" pitchFamily="34" charset="0"/>
              </a:rPr>
              <a:t>Hoe zorgt Thieme in de eerste alinea voor aandacht, begrip en welwillendheid? Besteedt zij voldoende aandacht aan deze drieslag?</a:t>
            </a:r>
          </a:p>
          <a:p>
            <a:endParaRPr lang="nl-NL" dirty="0">
              <a:latin typeface="Calibri" panose="020F0502020204030204" pitchFamily="34" charset="0"/>
              <a:cs typeface="Calibri" panose="020F0502020204030204" pitchFamily="34" charset="0"/>
            </a:endParaRPr>
          </a:p>
          <a:p>
            <a:pPr marL="92075"/>
            <a:r>
              <a:rPr lang="nl-NL" dirty="0">
                <a:latin typeface="Calibri" panose="020F0502020204030204" pitchFamily="34" charset="0"/>
                <a:cs typeface="Calibri" panose="020F0502020204030204" pitchFamily="34" charset="0"/>
              </a:rPr>
              <a:t>Eigenlijk is het zonde om energie te steken in beschuldigingen die nergens over gaan. Vooral als er zoveel belangrijker werk te doen is. Maar omdat perceptie kan botsen met realiteit, neem ik de moeite om de selectieve fascinatie van sommigen over mijn privé-opvattingen tegen het licht te houden.</a:t>
            </a:r>
          </a:p>
          <a:p>
            <a:pPr marL="92075"/>
            <a:endParaRPr lang="nl-N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799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2 (Thieme)</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538163" indent="-538163"/>
            <a:r>
              <a:rPr lang="nl-NL" dirty="0">
                <a:latin typeface="Calibri" panose="020F0502020204030204" pitchFamily="34" charset="0"/>
                <a:cs typeface="Calibri" panose="020F0502020204030204" pitchFamily="34" charset="0"/>
              </a:rPr>
              <a:t>4.	Hoe zorgt Thieme in de eerste alinea voor aandacht, begrip en welwillendheid? Besteedt zij voldoende aandacht aan deze drieslag?</a:t>
            </a:r>
          </a:p>
          <a:p>
            <a:endParaRPr lang="nl-NL" dirty="0">
              <a:latin typeface="Calibri" panose="020F0502020204030204" pitchFamily="34" charset="0"/>
              <a:cs typeface="Calibri" panose="020F0502020204030204" pitchFamily="34" charset="0"/>
            </a:endParaRPr>
          </a:p>
          <a:p>
            <a:pPr marL="92075"/>
            <a:r>
              <a:rPr lang="nl-NL" dirty="0">
                <a:solidFill>
                  <a:srgbClr val="7030A0"/>
                </a:solidFill>
                <a:latin typeface="Calibri" panose="020F0502020204030204" pitchFamily="34" charset="0"/>
                <a:cs typeface="Calibri" panose="020F0502020204030204" pitchFamily="34" charset="0"/>
              </a:rPr>
              <a:t>Eigenlijk is het zonde om energie te steken in beschuldigingen die nergens over gaan. </a:t>
            </a:r>
            <a:r>
              <a:rPr lang="nl-NL" dirty="0">
                <a:solidFill>
                  <a:schemeClr val="accent3"/>
                </a:solidFill>
                <a:latin typeface="Calibri" panose="020F0502020204030204" pitchFamily="34" charset="0"/>
                <a:cs typeface="Calibri" panose="020F0502020204030204" pitchFamily="34" charset="0"/>
              </a:rPr>
              <a:t>Vooral als er zoveel belangrijker werk te doen is. </a:t>
            </a:r>
            <a:r>
              <a:rPr lang="nl-NL" dirty="0">
                <a:solidFill>
                  <a:schemeClr val="bg2">
                    <a:lumMod val="60000"/>
                    <a:lumOff val="40000"/>
                  </a:schemeClr>
                </a:solidFill>
                <a:latin typeface="Calibri" panose="020F0502020204030204" pitchFamily="34" charset="0"/>
                <a:cs typeface="Calibri" panose="020F0502020204030204" pitchFamily="34" charset="0"/>
              </a:rPr>
              <a:t>Maar omdat perceptie kan botsen met realiteit, </a:t>
            </a:r>
            <a:r>
              <a:rPr lang="nl-NL" dirty="0">
                <a:solidFill>
                  <a:schemeClr val="accent3"/>
                </a:solidFill>
                <a:latin typeface="Calibri" panose="020F0502020204030204" pitchFamily="34" charset="0"/>
                <a:cs typeface="Calibri" panose="020F0502020204030204" pitchFamily="34" charset="0"/>
              </a:rPr>
              <a:t>neem ik de moeite </a:t>
            </a:r>
            <a:r>
              <a:rPr lang="nl-NL" dirty="0">
                <a:solidFill>
                  <a:schemeClr val="bg2">
                    <a:lumMod val="60000"/>
                    <a:lumOff val="40000"/>
                  </a:schemeClr>
                </a:solidFill>
                <a:latin typeface="Calibri" panose="020F0502020204030204" pitchFamily="34" charset="0"/>
                <a:cs typeface="Calibri" panose="020F0502020204030204" pitchFamily="34" charset="0"/>
              </a:rPr>
              <a:t>om de selectieve fascinatie van sommigen over mijn privé-opvattingen tegen het licht te houden.</a:t>
            </a:r>
          </a:p>
          <a:p>
            <a:pPr marL="92075"/>
            <a:endParaRPr lang="nl-NL" dirty="0">
              <a:latin typeface="Calibri" panose="020F0502020204030204" pitchFamily="34" charset="0"/>
              <a:cs typeface="Calibri" panose="020F0502020204030204" pitchFamily="34" charset="0"/>
            </a:endParaRPr>
          </a:p>
          <a:p>
            <a:pPr marL="92075"/>
            <a:r>
              <a:rPr lang="nl-NL" sz="2000" b="1" dirty="0">
                <a:solidFill>
                  <a:srgbClr val="7030A0"/>
                </a:solidFill>
                <a:latin typeface="Calibri" panose="020F0502020204030204" pitchFamily="34" charset="0"/>
                <a:cs typeface="Calibri" panose="020F0502020204030204" pitchFamily="34" charset="0"/>
              </a:rPr>
              <a:t>Aandacht</a:t>
            </a:r>
            <a:r>
              <a:rPr lang="nl-NL" sz="2000" b="1" dirty="0">
                <a:latin typeface="Calibri" panose="020F0502020204030204" pitchFamily="34" charset="0"/>
                <a:cs typeface="Calibri" panose="020F0502020204030204" pitchFamily="34" charset="0"/>
              </a:rPr>
              <a:t>, </a:t>
            </a:r>
            <a:r>
              <a:rPr lang="nl-NL" sz="2000" b="1" dirty="0">
                <a:solidFill>
                  <a:schemeClr val="bg2">
                    <a:lumMod val="60000"/>
                    <a:lumOff val="40000"/>
                  </a:schemeClr>
                </a:solidFill>
                <a:latin typeface="Calibri" panose="020F0502020204030204" pitchFamily="34" charset="0"/>
                <a:cs typeface="Calibri" panose="020F0502020204030204" pitchFamily="34" charset="0"/>
              </a:rPr>
              <a:t>begrip</a:t>
            </a:r>
            <a:r>
              <a:rPr lang="nl-NL" sz="2000" b="1" dirty="0">
                <a:latin typeface="Calibri" panose="020F0502020204030204" pitchFamily="34" charset="0"/>
                <a:cs typeface="Calibri" panose="020F0502020204030204" pitchFamily="34" charset="0"/>
              </a:rPr>
              <a:t>, </a:t>
            </a:r>
            <a:r>
              <a:rPr lang="nl-NL" sz="2000" b="1" dirty="0">
                <a:solidFill>
                  <a:schemeClr val="accent3"/>
                </a:solidFill>
                <a:latin typeface="Calibri" panose="020F0502020204030204" pitchFamily="34" charset="0"/>
                <a:cs typeface="Calibri" panose="020F0502020204030204" pitchFamily="34" charset="0"/>
              </a:rPr>
              <a:t>welwillendheid</a:t>
            </a:r>
            <a:endParaRPr lang="nl-NL" sz="2000" b="1" dirty="0">
              <a:latin typeface="Calibri" panose="020F0502020204030204" pitchFamily="34" charset="0"/>
              <a:cs typeface="Calibri" panose="020F0502020204030204" pitchFamily="34" charset="0"/>
            </a:endParaRPr>
          </a:p>
          <a:p>
            <a:pPr marL="92075"/>
            <a:endParaRPr lang="nl-NL" dirty="0">
              <a:latin typeface="Calibri" panose="020F0502020204030204" pitchFamily="34" charset="0"/>
              <a:cs typeface="Calibri" panose="020F0502020204030204" pitchFamily="34" charset="0"/>
            </a:endParaRPr>
          </a:p>
          <a:p>
            <a:pPr marL="92075"/>
            <a:r>
              <a:rPr lang="nl-NL" b="1" dirty="0">
                <a:latin typeface="Calibri" panose="020F0502020204030204" pitchFamily="34" charset="0"/>
                <a:cs typeface="Calibri" panose="020F0502020204030204" pitchFamily="34" charset="0"/>
              </a:rPr>
              <a:t>Geslaagd? </a:t>
            </a:r>
          </a:p>
        </p:txBody>
      </p:sp>
    </p:spTree>
    <p:extLst>
      <p:ext uri="{BB962C8B-B14F-4D97-AF65-F5344CB8AC3E}">
        <p14:creationId xmlns:p14="http://schemas.microsoft.com/office/powerpoint/2010/main" val="2033736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indent="-457200">
              <a:buAutoNum type="arabicPeriod"/>
            </a:pPr>
            <a:r>
              <a:rPr lang="nl-NL" dirty="0">
                <a:latin typeface="Calibri" panose="020F0502020204030204" pitchFamily="34" charset="0"/>
                <a:cs typeface="Calibri" panose="020F0502020204030204" pitchFamily="34" charset="0"/>
              </a:rPr>
              <a:t>Van welk type retorische situatie is sprake in tekst 3?</a:t>
            </a:r>
          </a:p>
          <a:p>
            <a:pPr marL="457200" indent="-457200">
              <a:buAutoNum type="arabicPeriod"/>
            </a:pPr>
            <a:r>
              <a:rPr lang="nl-NL" dirty="0">
                <a:latin typeface="Calibri" panose="020F0502020204030204" pitchFamily="34" charset="0"/>
                <a:cs typeface="Calibri" panose="020F0502020204030204" pitchFamily="34" charset="0"/>
              </a:rPr>
              <a:t>Geef aan hoe de klassieke delen van een rede in dit betoog terug te vinden zijn. Verklaar afwijkingen van de standaardindeling.</a:t>
            </a:r>
          </a:p>
          <a:p>
            <a:pPr marL="457200" indent="-457200">
              <a:buAutoNum type="arabicPeriod"/>
            </a:pPr>
            <a:r>
              <a:rPr lang="nl-NL" dirty="0">
                <a:latin typeface="Calibri" panose="020F0502020204030204" pitchFamily="34" charset="0"/>
                <a:cs typeface="Calibri" panose="020F0502020204030204" pitchFamily="34" charset="0"/>
              </a:rPr>
              <a:t>Deel de tekst in </a:t>
            </a:r>
            <a:r>
              <a:rPr lang="nl-NL" dirty="0" err="1">
                <a:latin typeface="Calibri" panose="020F0502020204030204" pitchFamily="34" charset="0"/>
                <a:cs typeface="Calibri" panose="020F0502020204030204" pitchFamily="34" charset="0"/>
              </a:rPr>
              <a:t>in</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pragma</a:t>
            </a:r>
            <a:r>
              <a:rPr lang="nl-NL" dirty="0">
                <a:latin typeface="Calibri" panose="020F0502020204030204" pitchFamily="34" charset="0"/>
                <a:cs typeface="Calibri" panose="020F0502020204030204" pitchFamily="34" charset="0"/>
              </a:rPr>
              <a:t>-dialectische discussiefasen.</a:t>
            </a:r>
          </a:p>
          <a:p>
            <a:pPr marL="457200" indent="-457200">
              <a:buAutoNum type="arabicPeriod"/>
            </a:pPr>
            <a:r>
              <a:rPr lang="nl-NL" dirty="0">
                <a:latin typeface="Calibri" panose="020F0502020204030204" pitchFamily="34" charset="0"/>
                <a:cs typeface="Calibri" panose="020F0502020204030204" pitchFamily="34" charset="0"/>
              </a:rPr>
              <a:t>Maak een argumentatiestructuur.</a:t>
            </a:r>
          </a:p>
          <a:p>
            <a:pPr>
              <a:defRPr/>
            </a:pPr>
            <a:endParaRPr lang="en-NL" sz="2200" dirty="0">
              <a:latin typeface="+mn-lt"/>
              <a:cs typeface="Calibri" panose="020F0502020204030204" pitchFamily="34" charset="0"/>
            </a:endParaRPr>
          </a:p>
        </p:txBody>
      </p:sp>
      <p:pic>
        <p:nvPicPr>
          <p:cNvPr id="9" name="Picture 3">
            <a:extLst>
              <a:ext uri="{FF2B5EF4-FFF2-40B4-BE49-F238E27FC236}">
                <a16:creationId xmlns:a16="http://schemas.microsoft.com/office/drawing/2014/main" id="{CD09F2C7-E88F-435B-B2EC-FFCF3BB24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11" y="3659015"/>
            <a:ext cx="2794321" cy="2794321"/>
          </a:xfrm>
          <a:prstGeom prst="rect">
            <a:avLst/>
          </a:prstGeom>
        </p:spPr>
      </p:pic>
    </p:spTree>
    <p:extLst>
      <p:ext uri="{BB962C8B-B14F-4D97-AF65-F5344CB8AC3E}">
        <p14:creationId xmlns:p14="http://schemas.microsoft.com/office/powerpoint/2010/main" val="197918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indent="-457200">
              <a:buAutoNum type="arabicPeriod"/>
            </a:pPr>
            <a:r>
              <a:rPr lang="nl-NL" dirty="0">
                <a:latin typeface="Calibri" panose="020F0502020204030204" pitchFamily="34" charset="0"/>
                <a:cs typeface="Calibri" panose="020F0502020204030204" pitchFamily="34" charset="0"/>
              </a:rPr>
              <a:t>Van welk type retorische situatie is sprake in tekst 3?</a:t>
            </a:r>
            <a:endParaRPr lang="nl-NL" sz="2200" dirty="0">
              <a:latin typeface="+mn-lt"/>
              <a:cs typeface="Calibri" panose="020F0502020204030204" pitchFamily="34" charset="0"/>
            </a:endParaRPr>
          </a:p>
          <a:p>
            <a:pPr marL="447675"/>
            <a:r>
              <a:rPr lang="nl-NL" sz="2200" b="1" dirty="0">
                <a:latin typeface="Calibri" panose="020F0502020204030204" pitchFamily="34" charset="0"/>
                <a:cs typeface="Calibri" panose="020F0502020204030204" pitchFamily="34" charset="0"/>
              </a:rPr>
              <a:t>Politieke rede.</a:t>
            </a:r>
            <a:endParaRPr lang="nl-NL" b="1" dirty="0">
              <a:latin typeface="Calibri" panose="020F0502020204030204" pitchFamily="34" charset="0"/>
              <a:cs typeface="Calibri" panose="020F0502020204030204" pitchFamily="34" charset="0"/>
            </a:endParaRPr>
          </a:p>
        </p:txBody>
      </p:sp>
      <p:pic>
        <p:nvPicPr>
          <p:cNvPr id="9" name="Picture 3">
            <a:extLst>
              <a:ext uri="{FF2B5EF4-FFF2-40B4-BE49-F238E27FC236}">
                <a16:creationId xmlns:a16="http://schemas.microsoft.com/office/drawing/2014/main" id="{CD09F2C7-E88F-435B-B2EC-FFCF3BB24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11" y="3659015"/>
            <a:ext cx="2794321" cy="2794321"/>
          </a:xfrm>
          <a:prstGeom prst="rect">
            <a:avLst/>
          </a:prstGeom>
        </p:spPr>
      </p:pic>
    </p:spTree>
    <p:extLst>
      <p:ext uri="{BB962C8B-B14F-4D97-AF65-F5344CB8AC3E}">
        <p14:creationId xmlns:p14="http://schemas.microsoft.com/office/powerpoint/2010/main" val="419667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538163" indent="-538163">
              <a:buAutoNum type="arabicPeriod" startAt="2"/>
            </a:pPr>
            <a:r>
              <a:rPr lang="nl-NL" dirty="0">
                <a:latin typeface="Calibri" panose="020F0502020204030204" pitchFamily="34" charset="0"/>
                <a:cs typeface="Calibri" panose="020F0502020204030204" pitchFamily="34" charset="0"/>
              </a:rPr>
              <a:t>Geef aan hoe de klassieke delen van een rede in dit betoog terug te vinden zijn. Verklaar afwijkingen van de standaardindeling.</a:t>
            </a:r>
          </a:p>
          <a:p>
            <a:pPr marL="538163" indent="-538163">
              <a:buFontTx/>
              <a:buAutoNum type="arabicPeriod" startAt="2"/>
            </a:pPr>
            <a:r>
              <a:rPr lang="nl-NL" dirty="0">
                <a:latin typeface="Calibri" panose="020F0502020204030204" pitchFamily="34" charset="0"/>
                <a:cs typeface="Calibri" panose="020F0502020204030204" pitchFamily="34" charset="0"/>
              </a:rPr>
              <a:t>Deel de tekst in </a:t>
            </a:r>
            <a:r>
              <a:rPr lang="nl-NL" dirty="0" err="1">
                <a:latin typeface="Calibri" panose="020F0502020204030204" pitchFamily="34" charset="0"/>
                <a:cs typeface="Calibri" panose="020F0502020204030204" pitchFamily="34" charset="0"/>
              </a:rPr>
              <a:t>in</a:t>
            </a:r>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pragma</a:t>
            </a:r>
            <a:r>
              <a:rPr lang="nl-NL" dirty="0">
                <a:latin typeface="Calibri" panose="020F0502020204030204" pitchFamily="34" charset="0"/>
                <a:cs typeface="Calibri" panose="020F0502020204030204" pitchFamily="34" charset="0"/>
              </a:rPr>
              <a:t>-dialectische discussiefasen.</a:t>
            </a:r>
          </a:p>
          <a:p>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pic>
        <p:nvPicPr>
          <p:cNvPr id="9" name="Picture 3">
            <a:extLst>
              <a:ext uri="{FF2B5EF4-FFF2-40B4-BE49-F238E27FC236}">
                <a16:creationId xmlns:a16="http://schemas.microsoft.com/office/drawing/2014/main" id="{CD09F2C7-E88F-435B-B2EC-FFCF3BB24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11" y="3659015"/>
            <a:ext cx="2794321" cy="2794321"/>
          </a:xfrm>
          <a:prstGeom prst="rect">
            <a:avLst/>
          </a:prstGeom>
        </p:spPr>
      </p:pic>
    </p:spTree>
    <p:extLst>
      <p:ext uri="{BB962C8B-B14F-4D97-AF65-F5344CB8AC3E}">
        <p14:creationId xmlns:p14="http://schemas.microsoft.com/office/powerpoint/2010/main" val="2326154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124744"/>
            <a:ext cx="8208962" cy="4713535"/>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Retorische indeling en </a:t>
            </a:r>
            <a:r>
              <a:rPr lang="nl-NL" b="1" dirty="0" err="1">
                <a:latin typeface="Calibri" panose="020F0502020204030204" pitchFamily="34" charset="0"/>
                <a:cs typeface="Calibri" panose="020F0502020204030204" pitchFamily="34" charset="0"/>
              </a:rPr>
              <a:t>pragma</a:t>
            </a:r>
            <a:r>
              <a:rPr lang="nl-NL" b="1" dirty="0">
                <a:latin typeface="Calibri" panose="020F0502020204030204" pitchFamily="34" charset="0"/>
                <a:cs typeface="Calibri" panose="020F0502020204030204" pitchFamily="34" charset="0"/>
              </a:rPr>
              <a:t>-dialectische discussiefases</a:t>
            </a:r>
          </a:p>
          <a:p>
            <a:endParaRPr lang="nl-NL" sz="1200"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Exordium</a:t>
            </a:r>
          </a:p>
          <a:p>
            <a:endParaRPr lang="nl-NL" sz="500"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Narratio</a:t>
            </a:r>
          </a:p>
          <a:p>
            <a:r>
              <a:rPr lang="nl-NL" dirty="0" err="1">
                <a:latin typeface="Calibri" panose="020F0502020204030204" pitchFamily="34" charset="0"/>
                <a:cs typeface="Calibri" panose="020F0502020204030204" pitchFamily="34" charset="0"/>
              </a:rPr>
              <a:t>Propositio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Partitio</a:t>
            </a: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Argumentatio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Confirmatio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Refutatio</a:t>
            </a:r>
            <a:endParaRPr lang="nl-NL" dirty="0">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Digressio</a:t>
            </a:r>
            <a:endParaRPr lang="nl-NL" dirty="0">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Peroratio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Recapitulatio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Affectus</a:t>
            </a:r>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1386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Retorica</a:t>
            </a:r>
          </a:p>
        </p:txBody>
      </p:sp>
      <p:sp>
        <p:nvSpPr>
          <p:cNvPr id="4" name="Text Box 2">
            <a:extLst>
              <a:ext uri="{FF2B5EF4-FFF2-40B4-BE49-F238E27FC236}">
                <a16:creationId xmlns:a16="http://schemas.microsoft.com/office/drawing/2014/main" id="{8A9CF36F-CF2E-416E-AF7E-44B0502440FC}"/>
              </a:ext>
            </a:extLst>
          </p:cNvPr>
          <p:cNvSpPr txBox="1">
            <a:spLocks noChangeArrowheads="1"/>
          </p:cNvSpPr>
          <p:nvPr/>
        </p:nvSpPr>
        <p:spPr bwMode="auto">
          <a:xfrm>
            <a:off x="3446462" y="1953443"/>
            <a:ext cx="2055170" cy="310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nl-NL" sz="2800" dirty="0">
              <a:solidFill>
                <a:srgbClr val="000000"/>
              </a:solidFill>
              <a:latin typeface="Calibri"/>
              <a:cs typeface="Calibri"/>
            </a:endParaRPr>
          </a:p>
          <a:p>
            <a:pPr eaLnBrk="1" hangingPunct="1">
              <a:defRPr/>
            </a:pPr>
            <a:endParaRPr lang="nl-NL" sz="2800" dirty="0">
              <a:solidFill>
                <a:srgbClr val="000000"/>
              </a:solidFill>
              <a:latin typeface="Calibri"/>
              <a:cs typeface="Calibri"/>
            </a:endParaRPr>
          </a:p>
          <a:p>
            <a:pPr eaLnBrk="1" hangingPunct="1">
              <a:defRPr/>
            </a:pPr>
            <a:r>
              <a:rPr lang="nl-NL" sz="2800" dirty="0">
                <a:solidFill>
                  <a:srgbClr val="000000"/>
                </a:solidFill>
                <a:latin typeface="Calibri"/>
                <a:cs typeface="Calibri"/>
              </a:rPr>
              <a:t>Inhoud</a:t>
            </a:r>
          </a:p>
          <a:p>
            <a:pPr eaLnBrk="1" hangingPunct="1">
              <a:defRPr/>
            </a:pPr>
            <a:r>
              <a:rPr lang="nl-NL" sz="2800" b="1" dirty="0">
                <a:solidFill>
                  <a:srgbClr val="000000"/>
                </a:solidFill>
                <a:latin typeface="Calibri"/>
                <a:cs typeface="Calibri"/>
              </a:rPr>
              <a:t>Ordening</a:t>
            </a:r>
          </a:p>
          <a:p>
            <a:pPr eaLnBrk="1" hangingPunct="1">
              <a:defRPr/>
            </a:pPr>
            <a:r>
              <a:rPr lang="nl-NL" sz="2800" dirty="0">
                <a:solidFill>
                  <a:srgbClr val="000000"/>
                </a:solidFill>
                <a:latin typeface="Calibri"/>
                <a:cs typeface="Calibri"/>
              </a:rPr>
              <a:t>Verwoording</a:t>
            </a:r>
          </a:p>
          <a:p>
            <a:pPr eaLnBrk="1" hangingPunct="1">
              <a:defRPr/>
            </a:pPr>
            <a:r>
              <a:rPr lang="nl-NL" sz="2800" dirty="0">
                <a:solidFill>
                  <a:srgbClr val="000000"/>
                </a:solidFill>
                <a:latin typeface="Calibri"/>
                <a:cs typeface="Calibri"/>
              </a:rPr>
              <a:t>(Oefening)</a:t>
            </a:r>
          </a:p>
          <a:p>
            <a:pPr eaLnBrk="1" hangingPunct="1">
              <a:defRPr/>
            </a:pPr>
            <a:r>
              <a:rPr lang="nl-NL" sz="2800" dirty="0">
                <a:solidFill>
                  <a:srgbClr val="000000"/>
                </a:solidFill>
                <a:latin typeface="Calibri"/>
                <a:cs typeface="Calibri"/>
              </a:rPr>
              <a:t>Presentatie</a:t>
            </a:r>
          </a:p>
        </p:txBody>
      </p:sp>
      <p:sp>
        <p:nvSpPr>
          <p:cNvPr id="5" name="Text Box 3">
            <a:extLst>
              <a:ext uri="{FF2B5EF4-FFF2-40B4-BE49-F238E27FC236}">
                <a16:creationId xmlns:a16="http://schemas.microsoft.com/office/drawing/2014/main" id="{9DDA3203-88DC-41DD-A6D1-7B4A12348E53}"/>
              </a:ext>
            </a:extLst>
          </p:cNvPr>
          <p:cNvSpPr txBox="1">
            <a:spLocks noChangeArrowheads="1"/>
          </p:cNvSpPr>
          <p:nvPr/>
        </p:nvSpPr>
        <p:spPr bwMode="auto">
          <a:xfrm>
            <a:off x="549127" y="2500337"/>
            <a:ext cx="1995488"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endParaRPr lang="nl-NL" dirty="0">
              <a:solidFill>
                <a:srgbClr val="000000"/>
              </a:solidFill>
              <a:latin typeface="Calibri"/>
              <a:cs typeface="Calibri"/>
            </a:endParaRPr>
          </a:p>
          <a:p>
            <a:pPr eaLnBrk="1" hangingPunct="1">
              <a:defRPr/>
            </a:pPr>
            <a:endParaRPr lang="nl-NL" dirty="0">
              <a:solidFill>
                <a:srgbClr val="000000"/>
              </a:solidFill>
              <a:latin typeface="Calibri"/>
              <a:cs typeface="Calibri"/>
            </a:endParaRPr>
          </a:p>
          <a:p>
            <a:pPr eaLnBrk="1" hangingPunct="1">
              <a:defRPr/>
            </a:pPr>
            <a:r>
              <a:rPr lang="nl-NL" sz="2800" dirty="0">
                <a:solidFill>
                  <a:srgbClr val="000000"/>
                </a:solidFill>
                <a:latin typeface="Calibri"/>
                <a:cs typeface="Calibri"/>
              </a:rPr>
              <a:t>Aandacht</a:t>
            </a:r>
          </a:p>
          <a:p>
            <a:pPr eaLnBrk="1" hangingPunct="1">
              <a:defRPr/>
            </a:pPr>
            <a:r>
              <a:rPr lang="nl-NL" sz="2800" dirty="0">
                <a:solidFill>
                  <a:srgbClr val="000000"/>
                </a:solidFill>
                <a:latin typeface="Calibri"/>
                <a:cs typeface="Calibri"/>
              </a:rPr>
              <a:t>Begrip </a:t>
            </a:r>
          </a:p>
          <a:p>
            <a:pPr eaLnBrk="1" hangingPunct="1">
              <a:defRPr/>
            </a:pPr>
            <a:r>
              <a:rPr lang="nl-NL" sz="2800" dirty="0">
                <a:solidFill>
                  <a:srgbClr val="000000"/>
                </a:solidFill>
                <a:latin typeface="Calibri"/>
                <a:cs typeface="Calibri"/>
              </a:rPr>
              <a:t>Aanvaarding</a:t>
            </a:r>
          </a:p>
          <a:p>
            <a:pPr eaLnBrk="1" hangingPunct="1">
              <a:defRPr/>
            </a:pPr>
            <a:endParaRPr lang="nl-NL" sz="2800" dirty="0">
              <a:solidFill>
                <a:srgbClr val="000000"/>
              </a:solidFill>
              <a:latin typeface="Calibri"/>
              <a:cs typeface="Calibri"/>
            </a:endParaRPr>
          </a:p>
        </p:txBody>
      </p:sp>
      <p:sp>
        <p:nvSpPr>
          <p:cNvPr id="6" name="AutoShape 4">
            <a:extLst>
              <a:ext uri="{FF2B5EF4-FFF2-40B4-BE49-F238E27FC236}">
                <a16:creationId xmlns:a16="http://schemas.microsoft.com/office/drawing/2014/main" id="{4BDE79E0-7A09-41CF-A158-AF3B23F7E246}"/>
              </a:ext>
            </a:extLst>
          </p:cNvPr>
          <p:cNvSpPr>
            <a:spLocks/>
          </p:cNvSpPr>
          <p:nvPr/>
        </p:nvSpPr>
        <p:spPr bwMode="auto">
          <a:xfrm>
            <a:off x="5749925" y="2890068"/>
            <a:ext cx="217487" cy="1657350"/>
          </a:xfrm>
          <a:prstGeom prst="rightBrace">
            <a:avLst>
              <a:gd name="adj1" fmla="val 6350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nchor="ctr"/>
          <a:lstStyle/>
          <a:p>
            <a:pPr>
              <a:defRPr/>
            </a:pPr>
            <a:endParaRPr lang="en-US">
              <a:solidFill>
                <a:srgbClr val="000000"/>
              </a:solidFill>
              <a:latin typeface="Calibri"/>
              <a:ea typeface="MS PGothic" pitchFamily="34" charset="-128"/>
              <a:cs typeface="Calibri"/>
            </a:endParaRPr>
          </a:p>
        </p:txBody>
      </p:sp>
      <p:sp>
        <p:nvSpPr>
          <p:cNvPr id="7" name="AutoShape 5">
            <a:extLst>
              <a:ext uri="{FF2B5EF4-FFF2-40B4-BE49-F238E27FC236}">
                <a16:creationId xmlns:a16="http://schemas.microsoft.com/office/drawing/2014/main" id="{D8F758C9-094F-4730-B269-7DC802CE7520}"/>
              </a:ext>
            </a:extLst>
          </p:cNvPr>
          <p:cNvSpPr>
            <a:spLocks/>
          </p:cNvSpPr>
          <p:nvPr/>
        </p:nvSpPr>
        <p:spPr bwMode="auto">
          <a:xfrm>
            <a:off x="2781152" y="2925787"/>
            <a:ext cx="215900" cy="1657350"/>
          </a:xfrm>
          <a:prstGeom prst="rightBrace">
            <a:avLst>
              <a:gd name="adj1" fmla="val 639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nchor="ctr"/>
          <a:lstStyle/>
          <a:p>
            <a:pPr>
              <a:defRPr/>
            </a:pPr>
            <a:endParaRPr lang="en-US">
              <a:solidFill>
                <a:srgbClr val="000000"/>
              </a:solidFill>
              <a:latin typeface="Calibri"/>
              <a:ea typeface="MS PGothic" pitchFamily="34" charset="-128"/>
              <a:cs typeface="Calibri"/>
            </a:endParaRPr>
          </a:p>
        </p:txBody>
      </p:sp>
      <p:sp>
        <p:nvSpPr>
          <p:cNvPr id="9" name="Text Box 8">
            <a:extLst>
              <a:ext uri="{FF2B5EF4-FFF2-40B4-BE49-F238E27FC236}">
                <a16:creationId xmlns:a16="http://schemas.microsoft.com/office/drawing/2014/main" id="{3787C03B-C4C6-4A7B-9B70-0A6F41ED4015}"/>
              </a:ext>
            </a:extLst>
          </p:cNvPr>
          <p:cNvSpPr txBox="1">
            <a:spLocks noChangeArrowheads="1"/>
          </p:cNvSpPr>
          <p:nvPr/>
        </p:nvSpPr>
        <p:spPr bwMode="auto">
          <a:xfrm>
            <a:off x="6327624" y="3414737"/>
            <a:ext cx="20875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defRPr/>
            </a:pPr>
            <a:r>
              <a:rPr lang="nl-NL" sz="2800" dirty="0">
                <a:solidFill>
                  <a:srgbClr val="000000"/>
                </a:solidFill>
                <a:latin typeface="Calibri"/>
                <a:cs typeface="Calibri"/>
              </a:rPr>
              <a:t>Overtuigen</a:t>
            </a:r>
          </a:p>
        </p:txBody>
      </p:sp>
      <p:sp>
        <p:nvSpPr>
          <p:cNvPr id="10" name="Text Box 9">
            <a:extLst>
              <a:ext uri="{FF2B5EF4-FFF2-40B4-BE49-F238E27FC236}">
                <a16:creationId xmlns:a16="http://schemas.microsoft.com/office/drawing/2014/main" id="{9509DCEB-6FBB-4AA9-B162-6CE68A18B7CC}"/>
              </a:ext>
            </a:extLst>
          </p:cNvPr>
          <p:cNvSpPr txBox="1">
            <a:spLocks noChangeArrowheads="1"/>
          </p:cNvSpPr>
          <p:nvPr/>
        </p:nvSpPr>
        <p:spPr bwMode="auto">
          <a:xfrm>
            <a:off x="3517900" y="1593081"/>
            <a:ext cx="21082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b="1" dirty="0">
                <a:solidFill>
                  <a:schemeClr val="accent6">
                    <a:lumMod val="75000"/>
                  </a:schemeClr>
                </a:solidFill>
                <a:latin typeface="Calibri"/>
                <a:cs typeface="Calibri"/>
              </a:rPr>
              <a:t>Retorische </a:t>
            </a:r>
          </a:p>
          <a:p>
            <a:pPr eaLnBrk="1" hangingPunct="1">
              <a:defRPr/>
            </a:pPr>
            <a:r>
              <a:rPr lang="nl-NL" sz="2800" b="1" dirty="0">
                <a:solidFill>
                  <a:schemeClr val="accent6">
                    <a:lumMod val="75000"/>
                  </a:schemeClr>
                </a:solidFill>
                <a:latin typeface="Calibri"/>
                <a:cs typeface="Calibri"/>
              </a:rPr>
              <a:t>taken</a:t>
            </a:r>
          </a:p>
        </p:txBody>
      </p:sp>
      <p:sp>
        <p:nvSpPr>
          <p:cNvPr id="11" name="Text Box 10">
            <a:extLst>
              <a:ext uri="{FF2B5EF4-FFF2-40B4-BE49-F238E27FC236}">
                <a16:creationId xmlns:a16="http://schemas.microsoft.com/office/drawing/2014/main" id="{E0F57A1F-6C6D-4BC4-9DEE-1A8975FB94F4}"/>
              </a:ext>
            </a:extLst>
          </p:cNvPr>
          <p:cNvSpPr txBox="1">
            <a:spLocks noChangeArrowheads="1"/>
          </p:cNvSpPr>
          <p:nvPr/>
        </p:nvSpPr>
        <p:spPr bwMode="auto">
          <a:xfrm>
            <a:off x="404665" y="1628800"/>
            <a:ext cx="217646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b="1" dirty="0">
                <a:solidFill>
                  <a:schemeClr val="accent6">
                    <a:lumMod val="75000"/>
                  </a:schemeClr>
                </a:solidFill>
                <a:latin typeface="Calibri"/>
                <a:cs typeface="Calibri"/>
              </a:rPr>
              <a:t>Retorische</a:t>
            </a:r>
          </a:p>
          <a:p>
            <a:pPr eaLnBrk="1" hangingPunct="1">
              <a:defRPr/>
            </a:pPr>
            <a:r>
              <a:rPr lang="nl-NL" sz="2800" b="1" dirty="0">
                <a:solidFill>
                  <a:schemeClr val="accent6">
                    <a:lumMod val="75000"/>
                  </a:schemeClr>
                </a:solidFill>
                <a:latin typeface="Calibri"/>
                <a:cs typeface="Calibri"/>
              </a:rPr>
              <a:t>voorwaarden</a:t>
            </a:r>
          </a:p>
        </p:txBody>
      </p:sp>
      <p:sp>
        <p:nvSpPr>
          <p:cNvPr id="12" name="Text Box 13">
            <a:extLst>
              <a:ext uri="{FF2B5EF4-FFF2-40B4-BE49-F238E27FC236}">
                <a16:creationId xmlns:a16="http://schemas.microsoft.com/office/drawing/2014/main" id="{7C25FF86-84AB-438E-896A-8A996EE2D51A}"/>
              </a:ext>
            </a:extLst>
          </p:cNvPr>
          <p:cNvSpPr txBox="1">
            <a:spLocks noChangeArrowheads="1"/>
          </p:cNvSpPr>
          <p:nvPr/>
        </p:nvSpPr>
        <p:spPr bwMode="auto">
          <a:xfrm>
            <a:off x="6215705" y="1628800"/>
            <a:ext cx="2311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91436" tIns="45718" rIns="91436" bIns="45718">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nl-NL" sz="2800" b="1" dirty="0">
                <a:solidFill>
                  <a:schemeClr val="accent6">
                    <a:lumMod val="75000"/>
                  </a:schemeClr>
                </a:solidFill>
                <a:latin typeface="Calibri"/>
                <a:cs typeface="Calibri"/>
              </a:rPr>
              <a:t>Retorisch doel</a:t>
            </a:r>
          </a:p>
        </p:txBody>
      </p:sp>
    </p:spTree>
    <p:extLst>
      <p:ext uri="{BB962C8B-B14F-4D97-AF65-F5344CB8AC3E}">
        <p14:creationId xmlns:p14="http://schemas.microsoft.com/office/powerpoint/2010/main" val="372392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124744"/>
            <a:ext cx="8208962" cy="4713535"/>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Retorische indeling en </a:t>
            </a:r>
            <a:r>
              <a:rPr lang="nl-NL" b="1" dirty="0" err="1">
                <a:latin typeface="Calibri" panose="020F0502020204030204" pitchFamily="34" charset="0"/>
                <a:cs typeface="Calibri" panose="020F0502020204030204" pitchFamily="34" charset="0"/>
              </a:rPr>
              <a:t>pragma</a:t>
            </a:r>
            <a:r>
              <a:rPr lang="nl-NL" b="1" dirty="0">
                <a:latin typeface="Calibri" panose="020F0502020204030204" pitchFamily="34" charset="0"/>
                <a:cs typeface="Calibri" panose="020F0502020204030204" pitchFamily="34" charset="0"/>
              </a:rPr>
              <a:t>-dialectische discussiefases</a:t>
            </a:r>
          </a:p>
          <a:p>
            <a:endParaRPr lang="nl-NL" sz="1200"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Exordium</a:t>
            </a:r>
          </a:p>
          <a:p>
            <a:endParaRPr lang="nl-NL" sz="500"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Narratio</a:t>
            </a:r>
          </a:p>
          <a:p>
            <a:r>
              <a:rPr lang="nl-NL" dirty="0" err="1">
                <a:solidFill>
                  <a:srgbClr val="FF0000"/>
                </a:solidFill>
                <a:latin typeface="Calibri" panose="020F0502020204030204" pitchFamily="34" charset="0"/>
                <a:cs typeface="Calibri" panose="020F0502020204030204" pitchFamily="34" charset="0"/>
              </a:rPr>
              <a:t>Propositio</a:t>
            </a:r>
            <a:endParaRPr lang="nl-NL" dirty="0">
              <a:solidFill>
                <a:srgbClr val="FF0000"/>
              </a:solidFill>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Partitio</a:t>
            </a: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Argumentatio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Confirmatio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Refutatio</a:t>
            </a:r>
            <a:endParaRPr lang="nl-NL" dirty="0">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Digressio</a:t>
            </a:r>
            <a:endParaRPr lang="nl-NL" dirty="0">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Peroratio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Recapitulatio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Affectus</a:t>
            </a:r>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
        <p:nvSpPr>
          <p:cNvPr id="7" name="Rectangle 3">
            <a:extLst>
              <a:ext uri="{FF2B5EF4-FFF2-40B4-BE49-F238E27FC236}">
                <a16:creationId xmlns:a16="http://schemas.microsoft.com/office/drawing/2014/main" id="{C7991650-6501-4420-A170-39F3CCEB7B93}"/>
              </a:ext>
            </a:extLst>
          </p:cNvPr>
          <p:cNvSpPr txBox="1">
            <a:spLocks noChangeArrowheads="1"/>
          </p:cNvSpPr>
          <p:nvPr/>
        </p:nvSpPr>
        <p:spPr bwMode="auto">
          <a:xfrm>
            <a:off x="3851920" y="1124744"/>
            <a:ext cx="8208962" cy="4713535"/>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nl-NL" b="1" dirty="0">
              <a:latin typeface="Calibri" panose="020F0502020204030204" pitchFamily="34" charset="0"/>
              <a:cs typeface="Calibri" panose="020F0502020204030204" pitchFamily="34" charset="0"/>
            </a:endParaRPr>
          </a:p>
          <a:p>
            <a:endParaRPr lang="nl-NL" sz="1200" dirty="0">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(niet argumentatief)</a:t>
            </a: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Openingsfase: </a:t>
            </a:r>
            <a:r>
              <a:rPr lang="nl-NL" sz="1800" dirty="0">
                <a:solidFill>
                  <a:schemeClr val="bg1"/>
                </a:solidFill>
                <a:latin typeface="Calibri" panose="020F0502020204030204" pitchFamily="34" charset="0"/>
                <a:cs typeface="Calibri" panose="020F0502020204030204" pitchFamily="34" charset="0"/>
              </a:rPr>
              <a:t>materiële uitgangspunten</a:t>
            </a:r>
            <a:endParaRPr lang="nl-NL" dirty="0">
              <a:solidFill>
                <a:schemeClr val="bg1"/>
              </a:solidFill>
              <a:latin typeface="Calibri" panose="020F0502020204030204" pitchFamily="34" charset="0"/>
              <a:cs typeface="Calibri" panose="020F0502020204030204" pitchFamily="34" charset="0"/>
            </a:endParaRPr>
          </a:p>
          <a:p>
            <a:r>
              <a:rPr lang="nl-NL" dirty="0">
                <a:solidFill>
                  <a:srgbClr val="FF0000"/>
                </a:solidFill>
                <a:latin typeface="Calibri" panose="020F0502020204030204" pitchFamily="34" charset="0"/>
                <a:cs typeface="Calibri" panose="020F0502020204030204" pitchFamily="34" charset="0"/>
              </a:rPr>
              <a:t>Confrontatiefase</a:t>
            </a:r>
          </a:p>
          <a:p>
            <a:r>
              <a:rPr lang="nl-NL" dirty="0">
                <a:solidFill>
                  <a:schemeClr val="bg1"/>
                </a:solidFill>
                <a:latin typeface="Calibri" panose="020F0502020204030204" pitchFamily="34" charset="0"/>
                <a:cs typeface="Calibri" panose="020F0502020204030204" pitchFamily="34" charset="0"/>
              </a:rPr>
              <a:t>Openingsfase: </a:t>
            </a:r>
            <a:r>
              <a:rPr lang="nl-NL" sz="1800" dirty="0">
                <a:solidFill>
                  <a:schemeClr val="bg1"/>
                </a:solidFill>
                <a:latin typeface="Calibri" panose="020F0502020204030204" pitchFamily="34" charset="0"/>
                <a:cs typeface="Calibri" panose="020F0502020204030204" pitchFamily="34" charset="0"/>
              </a:rPr>
              <a:t>procedurele uitgangspunten</a:t>
            </a:r>
            <a:endParaRPr lang="nl-NL" dirty="0">
              <a:solidFill>
                <a:schemeClr val="bg1"/>
              </a:solidFill>
              <a:latin typeface="Calibri" panose="020F0502020204030204" pitchFamily="34" charset="0"/>
              <a:cs typeface="Calibri" panose="020F0502020204030204" pitchFamily="34" charset="0"/>
            </a:endParaRP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Argumentatiefase</a:t>
            </a:r>
          </a:p>
          <a:p>
            <a:endParaRPr lang="nl-NL" dirty="0">
              <a:solidFill>
                <a:schemeClr val="bg1"/>
              </a:solidFill>
              <a:latin typeface="Calibri" panose="020F0502020204030204" pitchFamily="34" charset="0"/>
              <a:cs typeface="Calibri" panose="020F0502020204030204" pitchFamily="34" charset="0"/>
            </a:endParaRPr>
          </a:p>
          <a:p>
            <a:endParaRPr lang="nl-NL" dirty="0">
              <a:solidFill>
                <a:schemeClr val="bg1"/>
              </a:solidFill>
              <a:latin typeface="Calibri" panose="020F0502020204030204" pitchFamily="34" charset="0"/>
              <a:cs typeface="Calibri" panose="020F0502020204030204" pitchFamily="34" charset="0"/>
            </a:endParaRP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a:t>
            </a: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(niet argumentatief)</a:t>
            </a:r>
          </a:p>
          <a:p>
            <a:endParaRPr lang="nl-NL" dirty="0">
              <a:solidFill>
                <a:schemeClr val="bg1"/>
              </a:solidFill>
              <a:latin typeface="Calibri" panose="020F0502020204030204" pitchFamily="34" charset="0"/>
              <a:cs typeface="Calibri" panose="020F0502020204030204" pitchFamily="34" charset="0"/>
            </a:endParaRPr>
          </a:p>
          <a:p>
            <a:endParaRPr lang="nl-NL"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Ontbrekend: Afsluitingsfase</a:t>
            </a: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8553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124744"/>
            <a:ext cx="8208962" cy="4713535"/>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Retorische indeling en </a:t>
            </a:r>
            <a:r>
              <a:rPr lang="nl-NL" b="1" dirty="0" err="1">
                <a:latin typeface="Calibri" panose="020F0502020204030204" pitchFamily="34" charset="0"/>
                <a:cs typeface="Calibri" panose="020F0502020204030204" pitchFamily="34" charset="0"/>
              </a:rPr>
              <a:t>pragma</a:t>
            </a:r>
            <a:r>
              <a:rPr lang="nl-NL" b="1" dirty="0">
                <a:latin typeface="Calibri" panose="020F0502020204030204" pitchFamily="34" charset="0"/>
                <a:cs typeface="Calibri" panose="020F0502020204030204" pitchFamily="34" charset="0"/>
              </a:rPr>
              <a:t>-dialectische discussiefases</a:t>
            </a:r>
          </a:p>
          <a:p>
            <a:endParaRPr lang="nl-NL" sz="1200"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Exordium</a:t>
            </a:r>
          </a:p>
          <a:p>
            <a:endParaRPr lang="nl-NL" sz="500" dirty="0">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Narratio</a:t>
            </a:r>
          </a:p>
          <a:p>
            <a:r>
              <a:rPr lang="nl-NL" dirty="0" err="1">
                <a:solidFill>
                  <a:srgbClr val="FF0000"/>
                </a:solidFill>
                <a:latin typeface="Calibri" panose="020F0502020204030204" pitchFamily="34" charset="0"/>
                <a:cs typeface="Calibri" panose="020F0502020204030204" pitchFamily="34" charset="0"/>
              </a:rPr>
              <a:t>Propositio</a:t>
            </a:r>
            <a:endParaRPr lang="nl-NL" dirty="0">
              <a:solidFill>
                <a:srgbClr val="FF0000"/>
              </a:solidFill>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Partitio</a:t>
            </a: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Argumentatio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Confirmatio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Refutatio</a:t>
            </a:r>
            <a:endParaRPr lang="nl-NL" dirty="0">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Digressio</a:t>
            </a:r>
            <a:endParaRPr lang="nl-NL" dirty="0">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Peroratio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Recapitulatio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Affectus</a:t>
            </a:r>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
        <p:nvSpPr>
          <p:cNvPr id="7" name="Rectangle 3">
            <a:extLst>
              <a:ext uri="{FF2B5EF4-FFF2-40B4-BE49-F238E27FC236}">
                <a16:creationId xmlns:a16="http://schemas.microsoft.com/office/drawing/2014/main" id="{C7991650-6501-4420-A170-39F3CCEB7B93}"/>
              </a:ext>
            </a:extLst>
          </p:cNvPr>
          <p:cNvSpPr txBox="1">
            <a:spLocks noChangeArrowheads="1"/>
          </p:cNvSpPr>
          <p:nvPr/>
        </p:nvSpPr>
        <p:spPr bwMode="auto">
          <a:xfrm>
            <a:off x="3851920" y="1124744"/>
            <a:ext cx="8208962" cy="4713535"/>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nl-NL" b="1" dirty="0">
              <a:latin typeface="Calibri" panose="020F0502020204030204" pitchFamily="34" charset="0"/>
              <a:cs typeface="Calibri" panose="020F0502020204030204" pitchFamily="34" charset="0"/>
            </a:endParaRPr>
          </a:p>
          <a:p>
            <a:endParaRPr lang="nl-NL" sz="1200" dirty="0">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(niet argumentatief)</a:t>
            </a:r>
          </a:p>
          <a:p>
            <a:endParaRPr lang="nl-NL" sz="500" dirty="0">
              <a:solidFill>
                <a:srgbClr val="FFC000"/>
              </a:solidFill>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Openingsfase: </a:t>
            </a:r>
            <a:r>
              <a:rPr lang="nl-NL" sz="1800" dirty="0">
                <a:solidFill>
                  <a:srgbClr val="FFC000"/>
                </a:solidFill>
                <a:latin typeface="Calibri" panose="020F0502020204030204" pitchFamily="34" charset="0"/>
                <a:cs typeface="Calibri" panose="020F0502020204030204" pitchFamily="34" charset="0"/>
              </a:rPr>
              <a:t>materiële uitgangspunten</a:t>
            </a:r>
            <a:endParaRPr lang="nl-NL" dirty="0">
              <a:solidFill>
                <a:srgbClr val="FFC000"/>
              </a:solidFill>
              <a:latin typeface="Calibri" panose="020F0502020204030204" pitchFamily="34" charset="0"/>
              <a:cs typeface="Calibri" panose="020F0502020204030204" pitchFamily="34" charset="0"/>
            </a:endParaRPr>
          </a:p>
          <a:p>
            <a:r>
              <a:rPr lang="nl-NL" dirty="0">
                <a:solidFill>
                  <a:srgbClr val="FF0000"/>
                </a:solidFill>
                <a:latin typeface="Calibri" panose="020F0502020204030204" pitchFamily="34" charset="0"/>
                <a:cs typeface="Calibri" panose="020F0502020204030204" pitchFamily="34" charset="0"/>
              </a:rPr>
              <a:t>Confrontatiefase</a:t>
            </a:r>
          </a:p>
          <a:p>
            <a:r>
              <a:rPr lang="nl-NL" dirty="0">
                <a:solidFill>
                  <a:srgbClr val="FFC000"/>
                </a:solidFill>
                <a:latin typeface="Calibri" panose="020F0502020204030204" pitchFamily="34" charset="0"/>
                <a:cs typeface="Calibri" panose="020F0502020204030204" pitchFamily="34" charset="0"/>
              </a:rPr>
              <a:t>Openingsfase: </a:t>
            </a:r>
            <a:r>
              <a:rPr lang="nl-NL" sz="1800" dirty="0">
                <a:solidFill>
                  <a:srgbClr val="FFC000"/>
                </a:solidFill>
                <a:latin typeface="Calibri" panose="020F0502020204030204" pitchFamily="34" charset="0"/>
                <a:cs typeface="Calibri" panose="020F0502020204030204" pitchFamily="34" charset="0"/>
              </a:rPr>
              <a:t>procedurele uitgangspunten</a:t>
            </a:r>
            <a:endParaRPr lang="nl-NL" dirty="0">
              <a:solidFill>
                <a:srgbClr val="FFC000"/>
              </a:solidFill>
              <a:latin typeface="Calibri" panose="020F0502020204030204" pitchFamily="34" charset="0"/>
              <a:cs typeface="Calibri" panose="020F0502020204030204" pitchFamily="34" charset="0"/>
            </a:endParaRP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Argumentatiefase</a:t>
            </a:r>
          </a:p>
          <a:p>
            <a:endParaRPr lang="nl-NL" dirty="0">
              <a:solidFill>
                <a:schemeClr val="bg1"/>
              </a:solidFill>
              <a:latin typeface="Calibri" panose="020F0502020204030204" pitchFamily="34" charset="0"/>
              <a:cs typeface="Calibri" panose="020F0502020204030204" pitchFamily="34" charset="0"/>
            </a:endParaRPr>
          </a:p>
          <a:p>
            <a:endParaRPr lang="nl-NL" dirty="0">
              <a:solidFill>
                <a:schemeClr val="bg1"/>
              </a:solidFill>
              <a:latin typeface="Calibri" panose="020F0502020204030204" pitchFamily="34" charset="0"/>
              <a:cs typeface="Calibri" panose="020F0502020204030204" pitchFamily="34" charset="0"/>
            </a:endParaRP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a:t>
            </a: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(niet argumentatief)</a:t>
            </a:r>
          </a:p>
          <a:p>
            <a:endParaRPr lang="nl-NL" dirty="0">
              <a:solidFill>
                <a:schemeClr val="bg1"/>
              </a:solidFill>
              <a:latin typeface="Calibri" panose="020F0502020204030204" pitchFamily="34" charset="0"/>
              <a:cs typeface="Calibri" panose="020F0502020204030204" pitchFamily="34" charset="0"/>
            </a:endParaRPr>
          </a:p>
          <a:p>
            <a:endParaRPr lang="nl-NL"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Ontbrekend: Afsluitingsfase</a:t>
            </a: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7101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124744"/>
            <a:ext cx="8208962" cy="4713535"/>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Retorische indeling en </a:t>
            </a:r>
            <a:r>
              <a:rPr lang="nl-NL" b="1" dirty="0" err="1">
                <a:latin typeface="Calibri" panose="020F0502020204030204" pitchFamily="34" charset="0"/>
                <a:cs typeface="Calibri" panose="020F0502020204030204" pitchFamily="34" charset="0"/>
              </a:rPr>
              <a:t>pragma</a:t>
            </a:r>
            <a:r>
              <a:rPr lang="nl-NL" b="1" dirty="0">
                <a:latin typeface="Calibri" panose="020F0502020204030204" pitchFamily="34" charset="0"/>
                <a:cs typeface="Calibri" panose="020F0502020204030204" pitchFamily="34" charset="0"/>
              </a:rPr>
              <a:t>-dialectische discussiefases</a:t>
            </a:r>
          </a:p>
          <a:p>
            <a:endParaRPr lang="nl-NL" sz="1200"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Exordium</a:t>
            </a:r>
          </a:p>
          <a:p>
            <a:endParaRPr lang="nl-NL" sz="500" dirty="0">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Narratio</a:t>
            </a:r>
          </a:p>
          <a:p>
            <a:r>
              <a:rPr lang="nl-NL" dirty="0" err="1">
                <a:solidFill>
                  <a:srgbClr val="FF0000"/>
                </a:solidFill>
                <a:latin typeface="Calibri" panose="020F0502020204030204" pitchFamily="34" charset="0"/>
                <a:cs typeface="Calibri" panose="020F0502020204030204" pitchFamily="34" charset="0"/>
              </a:rPr>
              <a:t>Propositio</a:t>
            </a:r>
            <a:endParaRPr lang="nl-NL" dirty="0">
              <a:solidFill>
                <a:srgbClr val="FF0000"/>
              </a:solidFill>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Partitio</a:t>
            </a:r>
          </a:p>
          <a:p>
            <a:endParaRPr lang="nl-NL" sz="500" dirty="0">
              <a:latin typeface="Calibri" panose="020F0502020204030204" pitchFamily="34" charset="0"/>
              <a:cs typeface="Calibri" panose="020F0502020204030204" pitchFamily="34" charset="0"/>
            </a:endParaRPr>
          </a:p>
          <a:p>
            <a:r>
              <a:rPr lang="nl-NL" dirty="0" err="1">
                <a:solidFill>
                  <a:srgbClr val="00B050"/>
                </a:solidFill>
                <a:latin typeface="Calibri" panose="020F0502020204030204" pitchFamily="34" charset="0"/>
                <a:cs typeface="Calibri" panose="020F0502020204030204" pitchFamily="34" charset="0"/>
              </a:rPr>
              <a:t>Argumentatio</a:t>
            </a:r>
            <a:endParaRPr lang="nl-NL" dirty="0">
              <a:solidFill>
                <a:srgbClr val="00B050"/>
              </a:solidFill>
              <a:latin typeface="Calibri" panose="020F0502020204030204" pitchFamily="34" charset="0"/>
              <a:cs typeface="Calibri" panose="020F0502020204030204" pitchFamily="34" charset="0"/>
            </a:endParaRPr>
          </a:p>
          <a:p>
            <a:r>
              <a:rPr lang="nl-NL" dirty="0">
                <a:solidFill>
                  <a:srgbClr val="00B050"/>
                </a:solidFill>
                <a:latin typeface="Calibri" panose="020F0502020204030204" pitchFamily="34" charset="0"/>
                <a:cs typeface="Calibri" panose="020F0502020204030204" pitchFamily="34" charset="0"/>
              </a:rPr>
              <a:t>  </a:t>
            </a:r>
            <a:r>
              <a:rPr lang="nl-NL" dirty="0" err="1">
                <a:solidFill>
                  <a:srgbClr val="00B050"/>
                </a:solidFill>
                <a:latin typeface="Calibri" panose="020F0502020204030204" pitchFamily="34" charset="0"/>
                <a:cs typeface="Calibri" panose="020F0502020204030204" pitchFamily="34" charset="0"/>
              </a:rPr>
              <a:t>Confirmatio</a:t>
            </a:r>
            <a:endParaRPr lang="nl-NL" dirty="0">
              <a:solidFill>
                <a:srgbClr val="00B050"/>
              </a:solidFill>
              <a:latin typeface="Calibri" panose="020F0502020204030204" pitchFamily="34" charset="0"/>
              <a:cs typeface="Calibri" panose="020F0502020204030204" pitchFamily="34" charset="0"/>
            </a:endParaRPr>
          </a:p>
          <a:p>
            <a:r>
              <a:rPr lang="nl-NL" dirty="0">
                <a:solidFill>
                  <a:srgbClr val="00B050"/>
                </a:solidFill>
                <a:latin typeface="Calibri" panose="020F0502020204030204" pitchFamily="34" charset="0"/>
                <a:cs typeface="Calibri" panose="020F0502020204030204" pitchFamily="34" charset="0"/>
              </a:rPr>
              <a:t>  </a:t>
            </a:r>
            <a:r>
              <a:rPr lang="nl-NL" dirty="0" err="1">
                <a:solidFill>
                  <a:srgbClr val="00B050"/>
                </a:solidFill>
                <a:latin typeface="Calibri" panose="020F0502020204030204" pitchFamily="34" charset="0"/>
                <a:cs typeface="Calibri" panose="020F0502020204030204" pitchFamily="34" charset="0"/>
              </a:rPr>
              <a:t>Refutatio</a:t>
            </a:r>
            <a:endParaRPr lang="nl-NL" dirty="0">
              <a:solidFill>
                <a:srgbClr val="00B050"/>
              </a:solidFill>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Digressio</a:t>
            </a:r>
            <a:endParaRPr lang="nl-NL" dirty="0">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Peroratio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Recapitulatio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Affectus</a:t>
            </a:r>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
        <p:nvSpPr>
          <p:cNvPr id="7" name="Rectangle 3">
            <a:extLst>
              <a:ext uri="{FF2B5EF4-FFF2-40B4-BE49-F238E27FC236}">
                <a16:creationId xmlns:a16="http://schemas.microsoft.com/office/drawing/2014/main" id="{C7991650-6501-4420-A170-39F3CCEB7B93}"/>
              </a:ext>
            </a:extLst>
          </p:cNvPr>
          <p:cNvSpPr txBox="1">
            <a:spLocks noChangeArrowheads="1"/>
          </p:cNvSpPr>
          <p:nvPr/>
        </p:nvSpPr>
        <p:spPr bwMode="auto">
          <a:xfrm>
            <a:off x="3851920" y="1124744"/>
            <a:ext cx="8208962" cy="4713535"/>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nl-NL" b="1" dirty="0">
              <a:latin typeface="Calibri" panose="020F0502020204030204" pitchFamily="34" charset="0"/>
              <a:cs typeface="Calibri" panose="020F0502020204030204" pitchFamily="34" charset="0"/>
            </a:endParaRPr>
          </a:p>
          <a:p>
            <a:endParaRPr lang="nl-NL" sz="1200" dirty="0">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(niet argumentatief)</a:t>
            </a:r>
          </a:p>
          <a:p>
            <a:endParaRPr lang="nl-NL" sz="500" dirty="0">
              <a:solidFill>
                <a:srgbClr val="FFC000"/>
              </a:solidFill>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Openingsfase: </a:t>
            </a:r>
            <a:r>
              <a:rPr lang="nl-NL" sz="1800" dirty="0">
                <a:solidFill>
                  <a:srgbClr val="FFC000"/>
                </a:solidFill>
                <a:latin typeface="Calibri" panose="020F0502020204030204" pitchFamily="34" charset="0"/>
                <a:cs typeface="Calibri" panose="020F0502020204030204" pitchFamily="34" charset="0"/>
              </a:rPr>
              <a:t>materiële uitgangspunten</a:t>
            </a:r>
            <a:endParaRPr lang="nl-NL" dirty="0">
              <a:solidFill>
                <a:srgbClr val="FFC000"/>
              </a:solidFill>
              <a:latin typeface="Calibri" panose="020F0502020204030204" pitchFamily="34" charset="0"/>
              <a:cs typeface="Calibri" panose="020F0502020204030204" pitchFamily="34" charset="0"/>
            </a:endParaRPr>
          </a:p>
          <a:p>
            <a:r>
              <a:rPr lang="nl-NL" dirty="0">
                <a:solidFill>
                  <a:srgbClr val="FF0000"/>
                </a:solidFill>
                <a:latin typeface="Calibri" panose="020F0502020204030204" pitchFamily="34" charset="0"/>
                <a:cs typeface="Calibri" panose="020F0502020204030204" pitchFamily="34" charset="0"/>
              </a:rPr>
              <a:t>Confrontatiefase</a:t>
            </a:r>
          </a:p>
          <a:p>
            <a:r>
              <a:rPr lang="nl-NL" dirty="0">
                <a:solidFill>
                  <a:srgbClr val="FFC000"/>
                </a:solidFill>
                <a:latin typeface="Calibri" panose="020F0502020204030204" pitchFamily="34" charset="0"/>
                <a:cs typeface="Calibri" panose="020F0502020204030204" pitchFamily="34" charset="0"/>
              </a:rPr>
              <a:t>Openingsfase: </a:t>
            </a:r>
            <a:r>
              <a:rPr lang="nl-NL" sz="1800" dirty="0">
                <a:solidFill>
                  <a:srgbClr val="FFC000"/>
                </a:solidFill>
                <a:latin typeface="Calibri" panose="020F0502020204030204" pitchFamily="34" charset="0"/>
                <a:cs typeface="Calibri" panose="020F0502020204030204" pitchFamily="34" charset="0"/>
              </a:rPr>
              <a:t>procedurele uitgangspunten</a:t>
            </a:r>
            <a:endParaRPr lang="nl-NL" dirty="0">
              <a:solidFill>
                <a:srgbClr val="FFC000"/>
              </a:solidFill>
              <a:latin typeface="Calibri" panose="020F0502020204030204" pitchFamily="34" charset="0"/>
              <a:cs typeface="Calibri" panose="020F0502020204030204" pitchFamily="34" charset="0"/>
            </a:endParaRP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rgbClr val="00B050"/>
                </a:solidFill>
                <a:latin typeface="Calibri" panose="020F0502020204030204" pitchFamily="34" charset="0"/>
                <a:cs typeface="Calibri" panose="020F0502020204030204" pitchFamily="34" charset="0"/>
              </a:rPr>
              <a:t>Argumentatiefase</a:t>
            </a:r>
          </a:p>
          <a:p>
            <a:endParaRPr lang="nl-NL" dirty="0">
              <a:solidFill>
                <a:schemeClr val="bg1"/>
              </a:solidFill>
              <a:latin typeface="Calibri" panose="020F0502020204030204" pitchFamily="34" charset="0"/>
              <a:cs typeface="Calibri" panose="020F0502020204030204" pitchFamily="34" charset="0"/>
            </a:endParaRPr>
          </a:p>
          <a:p>
            <a:endParaRPr lang="nl-NL" dirty="0">
              <a:solidFill>
                <a:schemeClr val="bg1"/>
              </a:solidFill>
              <a:latin typeface="Calibri" panose="020F0502020204030204" pitchFamily="34" charset="0"/>
              <a:cs typeface="Calibri" panose="020F0502020204030204" pitchFamily="34" charset="0"/>
            </a:endParaRP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a:t>
            </a: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(niet argumentatief)</a:t>
            </a:r>
          </a:p>
          <a:p>
            <a:endParaRPr lang="nl-NL" dirty="0">
              <a:solidFill>
                <a:schemeClr val="bg1"/>
              </a:solidFill>
              <a:latin typeface="Calibri" panose="020F0502020204030204" pitchFamily="34" charset="0"/>
              <a:cs typeface="Calibri" panose="020F0502020204030204" pitchFamily="34" charset="0"/>
            </a:endParaRPr>
          </a:p>
          <a:p>
            <a:endParaRPr lang="nl-NL"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Ontbrekend: Afsluitingsfase</a:t>
            </a: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021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124744"/>
            <a:ext cx="8208962" cy="4713535"/>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Retorische indeling en </a:t>
            </a:r>
            <a:r>
              <a:rPr lang="nl-NL" b="1" dirty="0" err="1">
                <a:latin typeface="Calibri" panose="020F0502020204030204" pitchFamily="34" charset="0"/>
                <a:cs typeface="Calibri" panose="020F0502020204030204" pitchFamily="34" charset="0"/>
              </a:rPr>
              <a:t>pragma</a:t>
            </a:r>
            <a:r>
              <a:rPr lang="nl-NL" b="1" dirty="0">
                <a:latin typeface="Calibri" panose="020F0502020204030204" pitchFamily="34" charset="0"/>
                <a:cs typeface="Calibri" panose="020F0502020204030204" pitchFamily="34" charset="0"/>
              </a:rPr>
              <a:t>-dialectische discussiefases</a:t>
            </a:r>
          </a:p>
          <a:p>
            <a:endParaRPr lang="nl-NL" sz="1200"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Exordium</a:t>
            </a:r>
          </a:p>
          <a:p>
            <a:endParaRPr lang="nl-NL" sz="500" dirty="0">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Narratio</a:t>
            </a:r>
          </a:p>
          <a:p>
            <a:r>
              <a:rPr lang="nl-NL" dirty="0" err="1">
                <a:solidFill>
                  <a:srgbClr val="FF0000"/>
                </a:solidFill>
                <a:latin typeface="Calibri" panose="020F0502020204030204" pitchFamily="34" charset="0"/>
                <a:cs typeface="Calibri" panose="020F0502020204030204" pitchFamily="34" charset="0"/>
              </a:rPr>
              <a:t>Propositio</a:t>
            </a:r>
            <a:endParaRPr lang="nl-NL" dirty="0">
              <a:solidFill>
                <a:srgbClr val="FF0000"/>
              </a:solidFill>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Partitio</a:t>
            </a:r>
          </a:p>
          <a:p>
            <a:endParaRPr lang="nl-NL" sz="500" dirty="0">
              <a:latin typeface="Calibri" panose="020F0502020204030204" pitchFamily="34" charset="0"/>
              <a:cs typeface="Calibri" panose="020F0502020204030204" pitchFamily="34" charset="0"/>
            </a:endParaRPr>
          </a:p>
          <a:p>
            <a:r>
              <a:rPr lang="nl-NL" dirty="0" err="1">
                <a:solidFill>
                  <a:srgbClr val="00B050"/>
                </a:solidFill>
                <a:latin typeface="Calibri" panose="020F0502020204030204" pitchFamily="34" charset="0"/>
                <a:cs typeface="Calibri" panose="020F0502020204030204" pitchFamily="34" charset="0"/>
              </a:rPr>
              <a:t>Argumentatio</a:t>
            </a:r>
            <a:endParaRPr lang="nl-NL" dirty="0">
              <a:solidFill>
                <a:srgbClr val="00B050"/>
              </a:solidFill>
              <a:latin typeface="Calibri" panose="020F0502020204030204" pitchFamily="34" charset="0"/>
              <a:cs typeface="Calibri" panose="020F0502020204030204" pitchFamily="34" charset="0"/>
            </a:endParaRPr>
          </a:p>
          <a:p>
            <a:r>
              <a:rPr lang="nl-NL" dirty="0">
                <a:solidFill>
                  <a:srgbClr val="00B050"/>
                </a:solidFill>
                <a:latin typeface="Calibri" panose="020F0502020204030204" pitchFamily="34" charset="0"/>
                <a:cs typeface="Calibri" panose="020F0502020204030204" pitchFamily="34" charset="0"/>
              </a:rPr>
              <a:t>  </a:t>
            </a:r>
            <a:r>
              <a:rPr lang="nl-NL" dirty="0" err="1">
                <a:solidFill>
                  <a:srgbClr val="00B050"/>
                </a:solidFill>
                <a:latin typeface="Calibri" panose="020F0502020204030204" pitchFamily="34" charset="0"/>
                <a:cs typeface="Calibri" panose="020F0502020204030204" pitchFamily="34" charset="0"/>
              </a:rPr>
              <a:t>Confirmatio</a:t>
            </a:r>
            <a:endParaRPr lang="nl-NL" dirty="0">
              <a:solidFill>
                <a:srgbClr val="00B050"/>
              </a:solidFill>
              <a:latin typeface="Calibri" panose="020F0502020204030204" pitchFamily="34" charset="0"/>
              <a:cs typeface="Calibri" panose="020F0502020204030204" pitchFamily="34" charset="0"/>
            </a:endParaRPr>
          </a:p>
          <a:p>
            <a:r>
              <a:rPr lang="nl-NL" dirty="0">
                <a:solidFill>
                  <a:srgbClr val="00B050"/>
                </a:solidFill>
                <a:latin typeface="Calibri" panose="020F0502020204030204" pitchFamily="34" charset="0"/>
                <a:cs typeface="Calibri" panose="020F0502020204030204" pitchFamily="34" charset="0"/>
              </a:rPr>
              <a:t>  </a:t>
            </a:r>
            <a:r>
              <a:rPr lang="nl-NL" dirty="0" err="1">
                <a:solidFill>
                  <a:srgbClr val="00B050"/>
                </a:solidFill>
                <a:latin typeface="Calibri" panose="020F0502020204030204" pitchFamily="34" charset="0"/>
                <a:cs typeface="Calibri" panose="020F0502020204030204" pitchFamily="34" charset="0"/>
              </a:rPr>
              <a:t>Refutatio</a:t>
            </a:r>
            <a:endParaRPr lang="nl-NL" dirty="0">
              <a:solidFill>
                <a:srgbClr val="00B050"/>
              </a:solidFill>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Digressio</a:t>
            </a:r>
            <a:endParaRPr lang="nl-NL" dirty="0">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latin typeface="Calibri" panose="020F0502020204030204" pitchFamily="34" charset="0"/>
                <a:cs typeface="Calibri" panose="020F0502020204030204" pitchFamily="34" charset="0"/>
              </a:rPr>
              <a:t>Peroratio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Recapitulatio</a:t>
            </a:r>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  </a:t>
            </a:r>
            <a:r>
              <a:rPr lang="nl-NL" dirty="0" err="1">
                <a:latin typeface="Calibri" panose="020F0502020204030204" pitchFamily="34" charset="0"/>
                <a:cs typeface="Calibri" panose="020F0502020204030204" pitchFamily="34" charset="0"/>
              </a:rPr>
              <a:t>Affectus</a:t>
            </a:r>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
        <p:nvSpPr>
          <p:cNvPr id="7" name="Rectangle 3">
            <a:extLst>
              <a:ext uri="{FF2B5EF4-FFF2-40B4-BE49-F238E27FC236}">
                <a16:creationId xmlns:a16="http://schemas.microsoft.com/office/drawing/2014/main" id="{C7991650-6501-4420-A170-39F3CCEB7B93}"/>
              </a:ext>
            </a:extLst>
          </p:cNvPr>
          <p:cNvSpPr txBox="1">
            <a:spLocks noChangeArrowheads="1"/>
          </p:cNvSpPr>
          <p:nvPr/>
        </p:nvSpPr>
        <p:spPr bwMode="auto">
          <a:xfrm>
            <a:off x="3851920" y="1124744"/>
            <a:ext cx="8208962" cy="4713535"/>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nl-NL" b="1" dirty="0">
              <a:latin typeface="Calibri" panose="020F0502020204030204" pitchFamily="34" charset="0"/>
              <a:cs typeface="Calibri" panose="020F0502020204030204" pitchFamily="34" charset="0"/>
            </a:endParaRPr>
          </a:p>
          <a:p>
            <a:endParaRPr lang="nl-NL" sz="1200" dirty="0">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(niet argumentatief)</a:t>
            </a:r>
          </a:p>
          <a:p>
            <a:endParaRPr lang="nl-NL" sz="500" dirty="0">
              <a:solidFill>
                <a:srgbClr val="FFC000"/>
              </a:solidFill>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Openingsfase: </a:t>
            </a:r>
            <a:r>
              <a:rPr lang="nl-NL" sz="1800" dirty="0">
                <a:solidFill>
                  <a:srgbClr val="FFC000"/>
                </a:solidFill>
                <a:latin typeface="Calibri" panose="020F0502020204030204" pitchFamily="34" charset="0"/>
                <a:cs typeface="Calibri" panose="020F0502020204030204" pitchFamily="34" charset="0"/>
              </a:rPr>
              <a:t>materiële uitgangspunten</a:t>
            </a:r>
            <a:endParaRPr lang="nl-NL" dirty="0">
              <a:solidFill>
                <a:srgbClr val="FFC000"/>
              </a:solidFill>
              <a:latin typeface="Calibri" panose="020F0502020204030204" pitchFamily="34" charset="0"/>
              <a:cs typeface="Calibri" panose="020F0502020204030204" pitchFamily="34" charset="0"/>
            </a:endParaRPr>
          </a:p>
          <a:p>
            <a:r>
              <a:rPr lang="nl-NL" dirty="0">
                <a:solidFill>
                  <a:srgbClr val="FF0000"/>
                </a:solidFill>
                <a:latin typeface="Calibri" panose="020F0502020204030204" pitchFamily="34" charset="0"/>
                <a:cs typeface="Calibri" panose="020F0502020204030204" pitchFamily="34" charset="0"/>
              </a:rPr>
              <a:t>Confrontatiefase</a:t>
            </a:r>
          </a:p>
          <a:p>
            <a:r>
              <a:rPr lang="nl-NL" dirty="0">
                <a:solidFill>
                  <a:srgbClr val="FFC000"/>
                </a:solidFill>
                <a:latin typeface="Calibri" panose="020F0502020204030204" pitchFamily="34" charset="0"/>
                <a:cs typeface="Calibri" panose="020F0502020204030204" pitchFamily="34" charset="0"/>
              </a:rPr>
              <a:t>Openingsfase: </a:t>
            </a:r>
            <a:r>
              <a:rPr lang="nl-NL" sz="1800" dirty="0">
                <a:solidFill>
                  <a:srgbClr val="FFC000"/>
                </a:solidFill>
                <a:latin typeface="Calibri" panose="020F0502020204030204" pitchFamily="34" charset="0"/>
                <a:cs typeface="Calibri" panose="020F0502020204030204" pitchFamily="34" charset="0"/>
              </a:rPr>
              <a:t>procedurele uitgangspunten</a:t>
            </a:r>
            <a:endParaRPr lang="nl-NL" dirty="0">
              <a:solidFill>
                <a:srgbClr val="FFC000"/>
              </a:solidFill>
              <a:latin typeface="Calibri" panose="020F0502020204030204" pitchFamily="34" charset="0"/>
              <a:cs typeface="Calibri" panose="020F0502020204030204" pitchFamily="34" charset="0"/>
            </a:endParaRP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rgbClr val="00B050"/>
                </a:solidFill>
                <a:latin typeface="Calibri" panose="020F0502020204030204" pitchFamily="34" charset="0"/>
                <a:cs typeface="Calibri" panose="020F0502020204030204" pitchFamily="34" charset="0"/>
              </a:rPr>
              <a:t>Argumentatiefase</a:t>
            </a:r>
          </a:p>
          <a:p>
            <a:endParaRPr lang="nl-NL" dirty="0">
              <a:solidFill>
                <a:schemeClr val="bg1"/>
              </a:solidFill>
              <a:latin typeface="Calibri" panose="020F0502020204030204" pitchFamily="34" charset="0"/>
              <a:cs typeface="Calibri" panose="020F0502020204030204" pitchFamily="34" charset="0"/>
            </a:endParaRPr>
          </a:p>
          <a:p>
            <a:endParaRPr lang="nl-NL" dirty="0">
              <a:solidFill>
                <a:schemeClr val="bg1"/>
              </a:solidFill>
              <a:latin typeface="Calibri" panose="020F0502020204030204" pitchFamily="34" charset="0"/>
              <a:cs typeface="Calibri" panose="020F0502020204030204" pitchFamily="34" charset="0"/>
            </a:endParaRP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a:t>
            </a: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chemeClr val="bg1"/>
                </a:solidFill>
                <a:latin typeface="Calibri" panose="020F0502020204030204" pitchFamily="34" charset="0"/>
                <a:cs typeface="Calibri" panose="020F0502020204030204" pitchFamily="34" charset="0"/>
              </a:rPr>
              <a:t>(niet argumentatief)</a:t>
            </a:r>
          </a:p>
          <a:p>
            <a:endParaRPr lang="nl-NL" dirty="0">
              <a:solidFill>
                <a:schemeClr val="bg1"/>
              </a:solidFill>
              <a:latin typeface="Calibri" panose="020F0502020204030204" pitchFamily="34" charset="0"/>
              <a:cs typeface="Calibri" panose="020F0502020204030204" pitchFamily="34" charset="0"/>
            </a:endParaRPr>
          </a:p>
          <a:p>
            <a:endParaRPr lang="nl-NL" dirty="0">
              <a:solidFill>
                <a:schemeClr val="bg1"/>
              </a:solidFill>
              <a:latin typeface="Calibri" panose="020F0502020204030204" pitchFamily="34" charset="0"/>
              <a:cs typeface="Calibri" panose="020F0502020204030204" pitchFamily="34" charset="0"/>
            </a:endParaRPr>
          </a:p>
          <a:p>
            <a:r>
              <a:rPr lang="nl-NL" dirty="0">
                <a:solidFill>
                  <a:schemeClr val="bg2">
                    <a:lumMod val="60000"/>
                    <a:lumOff val="40000"/>
                  </a:schemeClr>
                </a:solidFill>
                <a:latin typeface="Calibri" panose="020F0502020204030204" pitchFamily="34" charset="0"/>
                <a:cs typeface="Calibri" panose="020F0502020204030204" pitchFamily="34" charset="0"/>
              </a:rPr>
              <a:t>Ontbrekend: Afsluitingsfase</a:t>
            </a: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1217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124744"/>
            <a:ext cx="8208962" cy="4713535"/>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Retorische indeling en </a:t>
            </a:r>
            <a:r>
              <a:rPr lang="nl-NL" b="1" dirty="0" err="1">
                <a:latin typeface="Calibri" panose="020F0502020204030204" pitchFamily="34" charset="0"/>
                <a:cs typeface="Calibri" panose="020F0502020204030204" pitchFamily="34" charset="0"/>
              </a:rPr>
              <a:t>pragma</a:t>
            </a:r>
            <a:r>
              <a:rPr lang="nl-NL" b="1" dirty="0">
                <a:latin typeface="Calibri" panose="020F0502020204030204" pitchFamily="34" charset="0"/>
                <a:cs typeface="Calibri" panose="020F0502020204030204" pitchFamily="34" charset="0"/>
              </a:rPr>
              <a:t>-dialectische discussiefases</a:t>
            </a:r>
          </a:p>
          <a:p>
            <a:endParaRPr lang="nl-NL" sz="1200" dirty="0">
              <a:latin typeface="Calibri" panose="020F0502020204030204" pitchFamily="34" charset="0"/>
              <a:cs typeface="Calibri" panose="020F0502020204030204" pitchFamily="34" charset="0"/>
            </a:endParaRPr>
          </a:p>
          <a:p>
            <a:r>
              <a:rPr lang="nl-NL" dirty="0">
                <a:solidFill>
                  <a:schemeClr val="bg1">
                    <a:lumMod val="65000"/>
                  </a:schemeClr>
                </a:solidFill>
                <a:latin typeface="Calibri" panose="020F0502020204030204" pitchFamily="34" charset="0"/>
                <a:cs typeface="Calibri" panose="020F0502020204030204" pitchFamily="34" charset="0"/>
              </a:rPr>
              <a:t>Exordium</a:t>
            </a:r>
          </a:p>
          <a:p>
            <a:endParaRPr lang="nl-NL" sz="500" dirty="0">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Narratio</a:t>
            </a:r>
          </a:p>
          <a:p>
            <a:r>
              <a:rPr lang="nl-NL" dirty="0" err="1">
                <a:solidFill>
                  <a:srgbClr val="FF0000"/>
                </a:solidFill>
                <a:latin typeface="Calibri" panose="020F0502020204030204" pitchFamily="34" charset="0"/>
                <a:cs typeface="Calibri" panose="020F0502020204030204" pitchFamily="34" charset="0"/>
              </a:rPr>
              <a:t>Propositio</a:t>
            </a:r>
            <a:endParaRPr lang="nl-NL" dirty="0">
              <a:solidFill>
                <a:srgbClr val="FF0000"/>
              </a:solidFill>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Partitio</a:t>
            </a:r>
          </a:p>
          <a:p>
            <a:endParaRPr lang="nl-NL" sz="500" dirty="0">
              <a:latin typeface="Calibri" panose="020F0502020204030204" pitchFamily="34" charset="0"/>
              <a:cs typeface="Calibri" panose="020F0502020204030204" pitchFamily="34" charset="0"/>
            </a:endParaRPr>
          </a:p>
          <a:p>
            <a:r>
              <a:rPr lang="nl-NL" dirty="0" err="1">
                <a:solidFill>
                  <a:srgbClr val="00B050"/>
                </a:solidFill>
                <a:latin typeface="Calibri" panose="020F0502020204030204" pitchFamily="34" charset="0"/>
                <a:cs typeface="Calibri" panose="020F0502020204030204" pitchFamily="34" charset="0"/>
              </a:rPr>
              <a:t>Argumentatio</a:t>
            </a:r>
            <a:endParaRPr lang="nl-NL" dirty="0">
              <a:solidFill>
                <a:srgbClr val="00B050"/>
              </a:solidFill>
              <a:latin typeface="Calibri" panose="020F0502020204030204" pitchFamily="34" charset="0"/>
              <a:cs typeface="Calibri" panose="020F0502020204030204" pitchFamily="34" charset="0"/>
            </a:endParaRPr>
          </a:p>
          <a:p>
            <a:r>
              <a:rPr lang="nl-NL" dirty="0">
                <a:solidFill>
                  <a:srgbClr val="00B050"/>
                </a:solidFill>
                <a:latin typeface="Calibri" panose="020F0502020204030204" pitchFamily="34" charset="0"/>
                <a:cs typeface="Calibri" panose="020F0502020204030204" pitchFamily="34" charset="0"/>
              </a:rPr>
              <a:t>  </a:t>
            </a:r>
            <a:r>
              <a:rPr lang="nl-NL" dirty="0" err="1">
                <a:solidFill>
                  <a:srgbClr val="00B050"/>
                </a:solidFill>
                <a:latin typeface="Calibri" panose="020F0502020204030204" pitchFamily="34" charset="0"/>
                <a:cs typeface="Calibri" panose="020F0502020204030204" pitchFamily="34" charset="0"/>
              </a:rPr>
              <a:t>Confirmatio</a:t>
            </a:r>
            <a:endParaRPr lang="nl-NL" dirty="0">
              <a:solidFill>
                <a:srgbClr val="00B050"/>
              </a:solidFill>
              <a:latin typeface="Calibri" panose="020F0502020204030204" pitchFamily="34" charset="0"/>
              <a:cs typeface="Calibri" panose="020F0502020204030204" pitchFamily="34" charset="0"/>
            </a:endParaRPr>
          </a:p>
          <a:p>
            <a:r>
              <a:rPr lang="nl-NL" dirty="0">
                <a:solidFill>
                  <a:srgbClr val="00B050"/>
                </a:solidFill>
                <a:latin typeface="Calibri" panose="020F0502020204030204" pitchFamily="34" charset="0"/>
                <a:cs typeface="Calibri" panose="020F0502020204030204" pitchFamily="34" charset="0"/>
              </a:rPr>
              <a:t>  </a:t>
            </a:r>
            <a:r>
              <a:rPr lang="nl-NL" dirty="0" err="1">
                <a:solidFill>
                  <a:srgbClr val="00B050"/>
                </a:solidFill>
                <a:latin typeface="Calibri" panose="020F0502020204030204" pitchFamily="34" charset="0"/>
                <a:cs typeface="Calibri" panose="020F0502020204030204" pitchFamily="34" charset="0"/>
              </a:rPr>
              <a:t>Refutatio</a:t>
            </a:r>
            <a:endParaRPr lang="nl-NL" dirty="0">
              <a:solidFill>
                <a:srgbClr val="00B050"/>
              </a:solidFill>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solidFill>
                  <a:schemeClr val="bg1">
                    <a:lumMod val="65000"/>
                  </a:schemeClr>
                </a:solidFill>
                <a:latin typeface="Calibri" panose="020F0502020204030204" pitchFamily="34" charset="0"/>
                <a:cs typeface="Calibri" panose="020F0502020204030204" pitchFamily="34" charset="0"/>
              </a:rPr>
              <a:t>Digressio</a:t>
            </a:r>
            <a:endParaRPr lang="nl-NL" dirty="0">
              <a:solidFill>
                <a:schemeClr val="bg1">
                  <a:lumMod val="65000"/>
                </a:schemeClr>
              </a:solidFill>
              <a:latin typeface="Calibri" panose="020F0502020204030204" pitchFamily="34" charset="0"/>
              <a:cs typeface="Calibri" panose="020F0502020204030204" pitchFamily="34" charset="0"/>
            </a:endParaRPr>
          </a:p>
          <a:p>
            <a:endParaRPr lang="nl-NL" sz="500" dirty="0">
              <a:latin typeface="Calibri" panose="020F0502020204030204" pitchFamily="34" charset="0"/>
              <a:cs typeface="Calibri" panose="020F0502020204030204" pitchFamily="34" charset="0"/>
            </a:endParaRPr>
          </a:p>
          <a:p>
            <a:r>
              <a:rPr lang="nl-NL" dirty="0" err="1">
                <a:solidFill>
                  <a:schemeClr val="bg1">
                    <a:lumMod val="65000"/>
                  </a:schemeClr>
                </a:solidFill>
                <a:latin typeface="Calibri" panose="020F0502020204030204" pitchFamily="34" charset="0"/>
                <a:cs typeface="Calibri" panose="020F0502020204030204" pitchFamily="34" charset="0"/>
              </a:rPr>
              <a:t>Peroratio</a:t>
            </a:r>
            <a:endParaRPr lang="nl-NL" dirty="0">
              <a:solidFill>
                <a:schemeClr val="bg1">
                  <a:lumMod val="65000"/>
                </a:schemeClr>
              </a:solidFill>
              <a:latin typeface="Calibri" panose="020F0502020204030204" pitchFamily="34" charset="0"/>
              <a:cs typeface="Calibri" panose="020F0502020204030204" pitchFamily="34" charset="0"/>
            </a:endParaRPr>
          </a:p>
          <a:p>
            <a:r>
              <a:rPr lang="nl-NL" dirty="0">
                <a:solidFill>
                  <a:schemeClr val="bg1">
                    <a:lumMod val="65000"/>
                  </a:schemeClr>
                </a:solidFill>
                <a:latin typeface="Calibri" panose="020F0502020204030204" pitchFamily="34" charset="0"/>
                <a:cs typeface="Calibri" panose="020F0502020204030204" pitchFamily="34" charset="0"/>
              </a:rPr>
              <a:t>  </a:t>
            </a:r>
            <a:r>
              <a:rPr lang="nl-NL" dirty="0" err="1">
                <a:solidFill>
                  <a:schemeClr val="bg1">
                    <a:lumMod val="65000"/>
                  </a:schemeClr>
                </a:solidFill>
                <a:latin typeface="Calibri" panose="020F0502020204030204" pitchFamily="34" charset="0"/>
                <a:cs typeface="Calibri" panose="020F0502020204030204" pitchFamily="34" charset="0"/>
              </a:rPr>
              <a:t>Recapitulatio</a:t>
            </a:r>
            <a:endParaRPr lang="nl-NL" dirty="0">
              <a:solidFill>
                <a:schemeClr val="bg1">
                  <a:lumMod val="65000"/>
                </a:schemeClr>
              </a:solidFill>
              <a:latin typeface="Calibri" panose="020F0502020204030204" pitchFamily="34" charset="0"/>
              <a:cs typeface="Calibri" panose="020F0502020204030204" pitchFamily="34" charset="0"/>
            </a:endParaRPr>
          </a:p>
          <a:p>
            <a:r>
              <a:rPr lang="nl-NL" dirty="0">
                <a:solidFill>
                  <a:schemeClr val="bg1">
                    <a:lumMod val="65000"/>
                  </a:schemeClr>
                </a:solidFill>
                <a:latin typeface="Calibri" panose="020F0502020204030204" pitchFamily="34" charset="0"/>
                <a:cs typeface="Calibri" panose="020F0502020204030204" pitchFamily="34" charset="0"/>
              </a:rPr>
              <a:t>  </a:t>
            </a:r>
            <a:r>
              <a:rPr lang="nl-NL" dirty="0" err="1">
                <a:solidFill>
                  <a:schemeClr val="bg1">
                    <a:lumMod val="65000"/>
                  </a:schemeClr>
                </a:solidFill>
                <a:latin typeface="Calibri" panose="020F0502020204030204" pitchFamily="34" charset="0"/>
                <a:cs typeface="Calibri" panose="020F0502020204030204" pitchFamily="34" charset="0"/>
              </a:rPr>
              <a:t>Affectus</a:t>
            </a:r>
            <a:endParaRPr lang="nl-NL" dirty="0">
              <a:solidFill>
                <a:schemeClr val="bg1">
                  <a:lumMod val="65000"/>
                </a:schemeClr>
              </a:solidFill>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
        <p:nvSpPr>
          <p:cNvPr id="7" name="Rectangle 3">
            <a:extLst>
              <a:ext uri="{FF2B5EF4-FFF2-40B4-BE49-F238E27FC236}">
                <a16:creationId xmlns:a16="http://schemas.microsoft.com/office/drawing/2014/main" id="{C7991650-6501-4420-A170-39F3CCEB7B93}"/>
              </a:ext>
            </a:extLst>
          </p:cNvPr>
          <p:cNvSpPr txBox="1">
            <a:spLocks noChangeArrowheads="1"/>
          </p:cNvSpPr>
          <p:nvPr/>
        </p:nvSpPr>
        <p:spPr bwMode="auto">
          <a:xfrm>
            <a:off x="3851920" y="1124744"/>
            <a:ext cx="5022302" cy="4713535"/>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nl-NL" b="1" dirty="0">
              <a:latin typeface="Calibri" panose="020F0502020204030204" pitchFamily="34" charset="0"/>
              <a:cs typeface="Calibri" panose="020F0502020204030204" pitchFamily="34" charset="0"/>
            </a:endParaRPr>
          </a:p>
          <a:p>
            <a:endParaRPr lang="nl-NL" sz="1200" dirty="0">
              <a:latin typeface="Calibri" panose="020F0502020204030204" pitchFamily="34" charset="0"/>
              <a:cs typeface="Calibri" panose="020F0502020204030204" pitchFamily="34" charset="0"/>
            </a:endParaRPr>
          </a:p>
          <a:p>
            <a:r>
              <a:rPr lang="nl-NL" dirty="0">
                <a:solidFill>
                  <a:schemeClr val="bg1">
                    <a:lumMod val="65000"/>
                  </a:schemeClr>
                </a:solidFill>
                <a:latin typeface="Calibri" panose="020F0502020204030204" pitchFamily="34" charset="0"/>
                <a:cs typeface="Calibri" panose="020F0502020204030204" pitchFamily="34" charset="0"/>
              </a:rPr>
              <a:t>(niet argumentatief)</a:t>
            </a:r>
          </a:p>
          <a:p>
            <a:endParaRPr lang="nl-NL" sz="500" dirty="0">
              <a:solidFill>
                <a:srgbClr val="FFC000"/>
              </a:solidFill>
              <a:latin typeface="Calibri" panose="020F0502020204030204" pitchFamily="34" charset="0"/>
              <a:cs typeface="Calibri" panose="020F0502020204030204" pitchFamily="34" charset="0"/>
            </a:endParaRPr>
          </a:p>
          <a:p>
            <a:r>
              <a:rPr lang="nl-NL" dirty="0">
                <a:solidFill>
                  <a:srgbClr val="FFC000"/>
                </a:solidFill>
                <a:latin typeface="Calibri" panose="020F0502020204030204" pitchFamily="34" charset="0"/>
                <a:cs typeface="Calibri" panose="020F0502020204030204" pitchFamily="34" charset="0"/>
              </a:rPr>
              <a:t>Openingsfase: </a:t>
            </a:r>
            <a:r>
              <a:rPr lang="nl-NL" sz="1800" dirty="0">
                <a:solidFill>
                  <a:srgbClr val="FFC000"/>
                </a:solidFill>
                <a:latin typeface="Calibri" panose="020F0502020204030204" pitchFamily="34" charset="0"/>
                <a:cs typeface="Calibri" panose="020F0502020204030204" pitchFamily="34" charset="0"/>
              </a:rPr>
              <a:t>materiële uitgangspunten</a:t>
            </a:r>
            <a:endParaRPr lang="nl-NL" dirty="0">
              <a:solidFill>
                <a:srgbClr val="FFC000"/>
              </a:solidFill>
              <a:latin typeface="Calibri" panose="020F0502020204030204" pitchFamily="34" charset="0"/>
              <a:cs typeface="Calibri" panose="020F0502020204030204" pitchFamily="34" charset="0"/>
            </a:endParaRPr>
          </a:p>
          <a:p>
            <a:r>
              <a:rPr lang="nl-NL" dirty="0">
                <a:solidFill>
                  <a:srgbClr val="FF0000"/>
                </a:solidFill>
                <a:latin typeface="Calibri" panose="020F0502020204030204" pitchFamily="34" charset="0"/>
                <a:cs typeface="Calibri" panose="020F0502020204030204" pitchFamily="34" charset="0"/>
              </a:rPr>
              <a:t>Confrontatiefase</a:t>
            </a:r>
          </a:p>
          <a:p>
            <a:r>
              <a:rPr lang="nl-NL" dirty="0">
                <a:solidFill>
                  <a:srgbClr val="FFC000"/>
                </a:solidFill>
                <a:latin typeface="Calibri" panose="020F0502020204030204" pitchFamily="34" charset="0"/>
                <a:cs typeface="Calibri" panose="020F0502020204030204" pitchFamily="34" charset="0"/>
              </a:rPr>
              <a:t>Openingsfase: </a:t>
            </a:r>
            <a:r>
              <a:rPr lang="nl-NL" sz="1800" dirty="0">
                <a:solidFill>
                  <a:srgbClr val="FFC000"/>
                </a:solidFill>
                <a:latin typeface="Calibri" panose="020F0502020204030204" pitchFamily="34" charset="0"/>
                <a:cs typeface="Calibri" panose="020F0502020204030204" pitchFamily="34" charset="0"/>
              </a:rPr>
              <a:t>procedurele uitgangspunten</a:t>
            </a:r>
            <a:endParaRPr lang="nl-NL" dirty="0">
              <a:solidFill>
                <a:srgbClr val="FFC000"/>
              </a:solidFill>
              <a:latin typeface="Calibri" panose="020F0502020204030204" pitchFamily="34" charset="0"/>
              <a:cs typeface="Calibri" panose="020F0502020204030204" pitchFamily="34" charset="0"/>
            </a:endParaRPr>
          </a:p>
          <a:p>
            <a:endParaRPr lang="nl-NL" sz="500" dirty="0">
              <a:solidFill>
                <a:schemeClr val="bg1"/>
              </a:solidFill>
              <a:latin typeface="Calibri" panose="020F0502020204030204" pitchFamily="34" charset="0"/>
              <a:cs typeface="Calibri" panose="020F0502020204030204" pitchFamily="34" charset="0"/>
            </a:endParaRPr>
          </a:p>
          <a:p>
            <a:r>
              <a:rPr lang="nl-NL" dirty="0">
                <a:solidFill>
                  <a:srgbClr val="00B050"/>
                </a:solidFill>
                <a:latin typeface="Calibri" panose="020F0502020204030204" pitchFamily="34" charset="0"/>
                <a:cs typeface="Calibri" panose="020F0502020204030204" pitchFamily="34" charset="0"/>
              </a:rPr>
              <a:t>Argumentatiefase</a:t>
            </a:r>
          </a:p>
          <a:p>
            <a:endParaRPr lang="nl-NL" dirty="0">
              <a:solidFill>
                <a:schemeClr val="bg1"/>
              </a:solidFill>
              <a:latin typeface="Calibri" panose="020F0502020204030204" pitchFamily="34" charset="0"/>
              <a:cs typeface="Calibri" panose="020F0502020204030204" pitchFamily="34" charset="0"/>
            </a:endParaRPr>
          </a:p>
          <a:p>
            <a:endParaRPr lang="nl-NL" dirty="0">
              <a:solidFill>
                <a:schemeClr val="bg1"/>
              </a:solidFill>
              <a:latin typeface="Calibri" panose="020F0502020204030204" pitchFamily="34" charset="0"/>
              <a:cs typeface="Calibri" panose="020F0502020204030204" pitchFamily="34" charset="0"/>
            </a:endParaRPr>
          </a:p>
          <a:p>
            <a:endParaRPr lang="nl-NL" sz="500" dirty="0">
              <a:solidFill>
                <a:schemeClr val="bg1"/>
              </a:solidFill>
              <a:latin typeface="Calibri" panose="020F0502020204030204" pitchFamily="34" charset="0"/>
              <a:cs typeface="Calibri" panose="020F0502020204030204" pitchFamily="34" charset="0"/>
            </a:endParaRPr>
          </a:p>
          <a:p>
            <a:r>
              <a:rPr lang="nl-NL" sz="2000" dirty="0">
                <a:solidFill>
                  <a:schemeClr val="bg1">
                    <a:lumMod val="65000"/>
                  </a:schemeClr>
                </a:solidFill>
                <a:latin typeface="Calibri" panose="020F0502020204030204" pitchFamily="34" charset="0"/>
                <a:cs typeface="Calibri" panose="020F0502020204030204" pitchFamily="34" charset="0"/>
              </a:rPr>
              <a:t>(afhankelijk van inhoud, maar in principe niet relevant voor standpunt)</a:t>
            </a:r>
            <a:endParaRPr lang="nl-NL" sz="400" dirty="0">
              <a:solidFill>
                <a:schemeClr val="bg1">
                  <a:lumMod val="65000"/>
                </a:schemeClr>
              </a:solidFill>
              <a:latin typeface="Calibri" panose="020F0502020204030204" pitchFamily="34" charset="0"/>
              <a:cs typeface="Calibri" panose="020F0502020204030204" pitchFamily="34" charset="0"/>
            </a:endParaRPr>
          </a:p>
          <a:p>
            <a:r>
              <a:rPr lang="nl-NL" dirty="0">
                <a:solidFill>
                  <a:schemeClr val="bg1">
                    <a:lumMod val="65000"/>
                  </a:schemeClr>
                </a:solidFill>
                <a:latin typeface="Calibri" panose="020F0502020204030204" pitchFamily="34" charset="0"/>
                <a:cs typeface="Calibri" panose="020F0502020204030204" pitchFamily="34" charset="0"/>
              </a:rPr>
              <a:t>(niet argumentatief)</a:t>
            </a:r>
          </a:p>
          <a:p>
            <a:endParaRPr lang="nl-NL" dirty="0">
              <a:solidFill>
                <a:schemeClr val="bg1"/>
              </a:solidFill>
              <a:latin typeface="Calibri" panose="020F0502020204030204" pitchFamily="34" charset="0"/>
              <a:cs typeface="Calibri" panose="020F0502020204030204" pitchFamily="34" charset="0"/>
            </a:endParaRPr>
          </a:p>
          <a:p>
            <a:r>
              <a:rPr lang="nl-NL" dirty="0">
                <a:solidFill>
                  <a:schemeClr val="bg2">
                    <a:lumMod val="60000"/>
                    <a:lumOff val="40000"/>
                  </a:schemeClr>
                </a:solidFill>
                <a:latin typeface="Calibri" panose="020F0502020204030204" pitchFamily="34" charset="0"/>
                <a:cs typeface="Calibri" panose="020F0502020204030204" pitchFamily="34" charset="0"/>
              </a:rPr>
              <a:t>Ontbrekend: Afsluitingsfase</a:t>
            </a: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4623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019721"/>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r.1-11</a:t>
            </a:r>
          </a:p>
          <a:p>
            <a:r>
              <a:rPr lang="nl-NL" dirty="0">
                <a:latin typeface="Calibri" panose="020F0502020204030204" pitchFamily="34" charset="0"/>
                <a:cs typeface="Calibri" panose="020F0502020204030204" pitchFamily="34" charset="0"/>
              </a:rPr>
              <a:t>Mevrouw de voorzitter. Je hebt van die onderwerpen die om de zoveel tijd langskomen en waarbij je op een gegeven moment het gevoel hebt dat inhoudelijk eigenlijk alles er wel over gezegd is in de loop van de tijd. Drugs is er een van. (…)</a:t>
            </a:r>
          </a:p>
          <a:p>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Wat dat betreft heb ik namens de SGP vanavond niet veel spannends te bieden. Onze stellingname blijft dezelfde. Het enige spannende was dat de woordvoerders ter linkerzijde in de Kamer mij uitdaagden om mijn betoog met een passende Bijbeltekst te larderen. Dat was de laatste aantekening die ik nog opkrabbelde. Aan het einde van mijn betoog zal ik proberen om aan die uitdaging invulling te geven.</a:t>
            </a: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7368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019721"/>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r.1-11</a:t>
            </a:r>
          </a:p>
          <a:p>
            <a:r>
              <a:rPr lang="nl-NL" dirty="0">
                <a:latin typeface="Calibri" panose="020F0502020204030204" pitchFamily="34" charset="0"/>
                <a:cs typeface="Calibri" panose="020F0502020204030204" pitchFamily="34" charset="0"/>
              </a:rPr>
              <a:t>Mevrouw de voorzitter. Je hebt van die onderwerpen die om de zoveel tijd langskomen en waarbij je op een gegeven moment het gevoel hebt dat inhoudelijk eigenlijk alles er wel over gezegd is in de loop van de tijd. Drugs is er een van. (…)</a:t>
            </a:r>
          </a:p>
          <a:p>
            <a:endParaRPr lang="nl-NL" dirty="0">
              <a:latin typeface="Calibri" panose="020F0502020204030204" pitchFamily="34" charset="0"/>
              <a:cs typeface="Calibri" panose="020F0502020204030204" pitchFamily="34" charset="0"/>
            </a:endParaRPr>
          </a:p>
          <a:p>
            <a:r>
              <a:rPr lang="nl-NL" dirty="0">
                <a:latin typeface="Calibri" panose="020F0502020204030204" pitchFamily="34" charset="0"/>
                <a:cs typeface="Calibri" panose="020F0502020204030204" pitchFamily="34" charset="0"/>
              </a:rPr>
              <a:t>Wat dat betreft heb ik namens de SGP vanavond niet veel spannends te bieden. </a:t>
            </a:r>
            <a:r>
              <a:rPr lang="nl-NL" dirty="0">
                <a:solidFill>
                  <a:schemeClr val="accent3"/>
                </a:solidFill>
                <a:latin typeface="Calibri" panose="020F0502020204030204" pitchFamily="34" charset="0"/>
                <a:cs typeface="Calibri" panose="020F0502020204030204" pitchFamily="34" charset="0"/>
              </a:rPr>
              <a:t>Onze stellingname blijft dezelfde</a:t>
            </a:r>
            <a:r>
              <a:rPr lang="nl-NL" dirty="0">
                <a:latin typeface="Calibri" panose="020F0502020204030204" pitchFamily="34" charset="0"/>
                <a:cs typeface="Calibri" panose="020F0502020204030204" pitchFamily="34" charset="0"/>
              </a:rPr>
              <a:t>. Het enige spannende was dat de woordvoerders ter linkerzijde in de Kamer mij uitdaagden om mijn betoog met een passende Bijbeltekst te larderen. Dat was de laatste aantekening die ik nog opkrabbelde. Aan het einde van mijn betoog zal ik proberen om aan die uitdaging invulling te geven.</a:t>
            </a:r>
          </a:p>
          <a:p>
            <a:endParaRPr lang="nl-NL" sz="1000" dirty="0">
              <a:latin typeface="Calibri" panose="020F0502020204030204" pitchFamily="34" charset="0"/>
              <a:cs typeface="Calibri" panose="020F0502020204030204" pitchFamily="34" charset="0"/>
            </a:endParaRPr>
          </a:p>
          <a:p>
            <a:r>
              <a:rPr lang="nl-NL" b="1" dirty="0">
                <a:latin typeface="Calibri" panose="020F0502020204030204" pitchFamily="34" charset="0"/>
                <a:cs typeface="Calibri" panose="020F0502020204030204" pitchFamily="34" charset="0"/>
              </a:rPr>
              <a:t>Exordium + </a:t>
            </a:r>
            <a:r>
              <a:rPr lang="nl-NL" dirty="0">
                <a:solidFill>
                  <a:schemeClr val="accent3"/>
                </a:solidFill>
                <a:latin typeface="Calibri" panose="020F0502020204030204" pitchFamily="34" charset="0"/>
                <a:cs typeface="Calibri" panose="020F0502020204030204" pitchFamily="34" charset="0"/>
              </a:rPr>
              <a:t>ingebedde propositie (confrontatiefase)</a:t>
            </a:r>
          </a:p>
          <a:p>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3107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019721"/>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r.13-20</a:t>
            </a:r>
          </a:p>
          <a:p>
            <a:r>
              <a:rPr lang="nl-NL" sz="2000" dirty="0">
                <a:latin typeface="Calibri" panose="020F0502020204030204" pitchFamily="34" charset="0"/>
                <a:cs typeface="Calibri" panose="020F0502020204030204" pitchFamily="34" charset="0"/>
              </a:rPr>
              <a:t>Allereerst maak ik nu een compliment aan mevrouw Bergkamp voor het feit dat haar wetsvoorstel vandaag in deze Kamer besproken wordt en dat zij dit wetsvoorstel heeft geschreven en verdedigd. Het is altijd een hele uitdaging. Alleen al het feit dat mevrouw Bergkamp die uitdaging aangaat — dan heb ik het niet over de inhoud, maar over de uitdaging als zodanig — is een compliment waard. Maar ook voor de inhoud kan ik nog een stevig compliment geven, en dat betreft de probleemanalyse. Die analyse is dat er een onhoudbare spagaat is. Inderdaad heeft het huidige gedoogbeleid, waarin verkoop en gebruik wel gedoogd zijn maar de productie van hennep en hasjiesj niet, een onwerkbare situatie gecreëerd. En ja, daardoor is er inderdaad een probleem ontstaan, maar dat is natuurlijk in feite niets nieuws. Het is nieuw dat dit steeds breder wordt ingezien, maar vanaf het begin van de gedoogsituatie in Nederland was dat al het geval. </a:t>
            </a: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1560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019721"/>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r.13-20</a:t>
            </a:r>
          </a:p>
          <a:p>
            <a:r>
              <a:rPr lang="nl-NL" sz="2000" dirty="0">
                <a:latin typeface="Calibri" panose="020F0502020204030204" pitchFamily="34" charset="0"/>
                <a:cs typeface="Calibri" panose="020F0502020204030204" pitchFamily="34" charset="0"/>
              </a:rPr>
              <a:t>Allereerst maak ik nu een compliment aan mevrouw Bergkamp voor het feit dat haar wetsvoorstel vandaag in deze Kamer besproken wordt en dat zij dit wetsvoorstel heeft geschreven en verdedigd. Het is altijd een hele uitdaging. Alleen al het feit dat mevrouw Bergkamp die uitdaging aangaat — dan heb ik het niet over de inhoud, maar over de uitdaging als zodanig — is een compliment waard. Maar ook voor de inhoud kan ik nog een stevig compliment geven, en dat betreft de probleemanalyse. </a:t>
            </a:r>
            <a:r>
              <a:rPr lang="nl-NL" sz="2000" dirty="0">
                <a:solidFill>
                  <a:schemeClr val="accent3"/>
                </a:solidFill>
                <a:latin typeface="Calibri" panose="020F0502020204030204" pitchFamily="34" charset="0"/>
                <a:cs typeface="Calibri" panose="020F0502020204030204" pitchFamily="34" charset="0"/>
              </a:rPr>
              <a:t>Die analyse is dat er een onhoudbare spagaat is. Inderdaad heeft het huidige gedoogbeleid, waarin verkoop en gebruik wel gedoogd zijn maar de productie van hennep en hasjiesj niet, een onwerkbare situatie gecreëerd. En ja, daardoor is er inderdaad een probleem ontstaan, maar dat is natuurlijk in feite niets nieuws</a:t>
            </a:r>
            <a:r>
              <a:rPr lang="nl-NL" sz="2000" dirty="0">
                <a:latin typeface="Calibri" panose="020F0502020204030204" pitchFamily="34" charset="0"/>
                <a:cs typeface="Calibri" panose="020F0502020204030204" pitchFamily="34" charset="0"/>
              </a:rPr>
              <a:t>. Het is nieuw dat dit steeds breder wordt ingezien, maar vanaf het begin van de gedoogsituatie in Nederland was dat al het geval. </a:t>
            </a:r>
          </a:p>
          <a:p>
            <a:endParaRPr lang="nl-NL" sz="1200" b="1" dirty="0">
              <a:latin typeface="Calibri" panose="020F0502020204030204" pitchFamily="34" charset="0"/>
              <a:cs typeface="Calibri" panose="020F0502020204030204" pitchFamily="34" charset="0"/>
            </a:endParaRPr>
          </a:p>
          <a:p>
            <a:r>
              <a:rPr lang="nl-NL" b="1" dirty="0">
                <a:latin typeface="Calibri" panose="020F0502020204030204" pitchFamily="34" charset="0"/>
                <a:cs typeface="Calibri" panose="020F0502020204030204" pitchFamily="34" charset="0"/>
              </a:rPr>
              <a:t>Narratio  (</a:t>
            </a:r>
            <a:r>
              <a:rPr lang="nl-NL" b="1" dirty="0">
                <a:solidFill>
                  <a:schemeClr val="accent3"/>
                </a:solidFill>
                <a:latin typeface="Calibri" panose="020F0502020204030204" pitchFamily="34" charset="0"/>
                <a:cs typeface="Calibri" panose="020F0502020204030204" pitchFamily="34" charset="0"/>
              </a:rPr>
              <a:t>openingsfase</a:t>
            </a:r>
            <a:r>
              <a:rPr lang="nl-NL" b="1" dirty="0">
                <a:latin typeface="Calibri" panose="020F0502020204030204" pitchFamily="34" charset="0"/>
                <a:cs typeface="Calibri" panose="020F0502020204030204" pitchFamily="34" charset="0"/>
              </a:rPr>
              <a:t>)</a:t>
            </a: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9687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019721"/>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r.22-28</a:t>
            </a:r>
          </a:p>
          <a:p>
            <a:r>
              <a:rPr lang="nl-NL" sz="2000" dirty="0">
                <a:latin typeface="Calibri" panose="020F0502020204030204" pitchFamily="34" charset="0"/>
                <a:cs typeface="Calibri" panose="020F0502020204030204" pitchFamily="34" charset="0"/>
              </a:rPr>
              <a:t>Onze politieke wens is niet om in deze verkeerde richting van gedogen verder te gaan, maar juist om van die gedoogroute terug te keren en te stoppen met het hele gedoogbeleid. Daarmee willen wij juist stoppen omdat wij sinds het begin van het gedoogbeleid al te veel en al te vaak hebben gezien dat drugs, in welke vorm dan ook, resulteren in verslavingen, gezondheidsproblemen en financiële problemen. Natuurlijk zijn die gevolgen er niet voor alle drugs in dezelfde mate en zijn de effecten niet altijd dezelfde, maar dat die verslavingsproblematiek er is en dat die gezondheidseffecten vaak nadelig zijn, is in alle documenten voldoende naar voren gekomen. Dat horen wij ook terugkomen in de praktijkverhalen van heel veel mensen, die zeggen: alsjeblieft, ga niet op deze route voort.  (…) </a:t>
            </a: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687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solidFill>
                  <a:schemeClr val="tx1"/>
                </a:solidFill>
                <a:latin typeface="Calibri" panose="020F0502020204030204" pitchFamily="34" charset="0"/>
              </a:rPr>
              <a:t>D</a:t>
            </a:r>
            <a:r>
              <a:rPr lang="nl-NL" dirty="0" err="1">
                <a:solidFill>
                  <a:schemeClr val="tx1"/>
                </a:solidFill>
                <a:latin typeface="Calibri" panose="020F0502020204030204" pitchFamily="34" charset="0"/>
              </a:rPr>
              <a:t>ialectica</a:t>
            </a:r>
            <a:r>
              <a:rPr lang="nl-NL" dirty="0">
                <a:solidFill>
                  <a:schemeClr val="tx1"/>
                </a:solidFill>
                <a:latin typeface="Calibri" panose="020F0502020204030204" pitchFamily="34" charset="0"/>
              </a:rPr>
              <a:t> (argumentatietheorie)</a:t>
            </a:r>
          </a:p>
        </p:txBody>
      </p:sp>
      <p:pic>
        <p:nvPicPr>
          <p:cNvPr id="1026" name="Picture 2" descr="5,600+ Two Speech Bubbles Stock Photos, Pictures &amp; Royalty-Free Images -  iStock">
            <a:extLst>
              <a:ext uri="{FF2B5EF4-FFF2-40B4-BE49-F238E27FC236}">
                <a16:creationId xmlns:a16="http://schemas.microsoft.com/office/drawing/2014/main" id="{1480BA9B-AE39-6776-052B-E9E250EE2D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30" t="11706" r="4295" b="27765"/>
          <a:stretch/>
        </p:blipFill>
        <p:spPr bwMode="auto">
          <a:xfrm>
            <a:off x="2231740" y="1412776"/>
            <a:ext cx="4680520" cy="3141719"/>
          </a:xfrm>
          <a:prstGeom prst="rect">
            <a:avLst/>
          </a:prstGeom>
          <a:noFill/>
          <a:extLst>
            <a:ext uri="{909E8E84-426E-40DD-AFC4-6F175D3DCCD1}">
              <a14:hiddenFill xmlns:a14="http://schemas.microsoft.com/office/drawing/2010/main">
                <a:solidFill>
                  <a:srgbClr val="FFFFFF"/>
                </a:solidFill>
              </a14:hiddenFill>
            </a:ext>
          </a:extLst>
        </p:spPr>
      </p:pic>
      <p:sp>
        <p:nvSpPr>
          <p:cNvPr id="8" name="Titel 1">
            <a:extLst>
              <a:ext uri="{FF2B5EF4-FFF2-40B4-BE49-F238E27FC236}">
                <a16:creationId xmlns:a16="http://schemas.microsoft.com/office/drawing/2014/main" id="{D05459B9-7DEA-C90C-97B2-C6F41D47C644}"/>
              </a:ext>
            </a:extLst>
          </p:cNvPr>
          <p:cNvSpPr txBox="1">
            <a:spLocks/>
          </p:cNvSpPr>
          <p:nvPr/>
        </p:nvSpPr>
        <p:spPr>
          <a:xfrm>
            <a:off x="539552" y="4877780"/>
            <a:ext cx="8330478"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lnSpc>
                <a:spcPct val="150000"/>
              </a:lnSpc>
            </a:pPr>
            <a:r>
              <a:rPr lang="nl-NL" sz="2800" b="0" dirty="0">
                <a:solidFill>
                  <a:schemeClr val="tx1"/>
                </a:solidFill>
                <a:latin typeface="Calibri" panose="020F0502020204030204" pitchFamily="34" charset="0"/>
              </a:rPr>
              <a:t>Gericht op redelijkheid en dus sterk gefocust op inhoud</a:t>
            </a:r>
            <a:endParaRPr lang="nl-NL" sz="600" b="0" dirty="0">
              <a:solidFill>
                <a:schemeClr val="tx2"/>
              </a:solidFill>
              <a:latin typeface="Calibri" panose="020F0502020204030204" pitchFamily="34" charset="0"/>
            </a:endParaRPr>
          </a:p>
        </p:txBody>
      </p:sp>
    </p:spTree>
    <p:extLst>
      <p:ext uri="{BB962C8B-B14F-4D97-AF65-F5344CB8AC3E}">
        <p14:creationId xmlns:p14="http://schemas.microsoft.com/office/powerpoint/2010/main" val="1927894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019721"/>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r.22-28</a:t>
            </a:r>
          </a:p>
          <a:p>
            <a:r>
              <a:rPr lang="nl-NL" sz="2000" dirty="0">
                <a:solidFill>
                  <a:schemeClr val="accent3"/>
                </a:solidFill>
                <a:latin typeface="Calibri" panose="020F0502020204030204" pitchFamily="34" charset="0"/>
                <a:cs typeface="Calibri" panose="020F0502020204030204" pitchFamily="34" charset="0"/>
              </a:rPr>
              <a:t>Onze politieke wens is niet om in deze verkeerde richting van gedogen verder te gaan, maar juist om van die gedoogroute terug te keren en te stoppen met het hele gedoogbeleid. </a:t>
            </a:r>
            <a:r>
              <a:rPr lang="nl-NL" sz="2000" dirty="0">
                <a:solidFill>
                  <a:schemeClr val="accent6"/>
                </a:solidFill>
                <a:latin typeface="Calibri" panose="020F0502020204030204" pitchFamily="34" charset="0"/>
                <a:cs typeface="Calibri" panose="020F0502020204030204" pitchFamily="34" charset="0"/>
              </a:rPr>
              <a:t>Daarmee willen wij juist stoppen omdat wij sinds het begin van het gedoogbeleid al te veel en al te vaak hebben gezien dat drugs, in welke vorm dan ook, resulteren in verslavingen, gezondheidsproblemen en financiële problemen. Natuurlijk zijn die gevolgen er niet voor alle drugs in dezelfde mate en zijn de effecten niet altijd dezelfde, maar dat die verslavingsproblematiek er is en dat die gezondheidseffecten vaak nadelig zijn, is in alle documenten voldoende naar voren gekomen. Dat horen wij ook terugkomen in de praktijkverhalen van heel veel mensen, die zeggen: alsjeblieft, ga niet op deze route voort.  </a:t>
            </a:r>
            <a:r>
              <a:rPr lang="nl-NL" sz="2000" dirty="0">
                <a:latin typeface="Calibri" panose="020F0502020204030204" pitchFamily="34" charset="0"/>
                <a:cs typeface="Calibri" panose="020F0502020204030204" pitchFamily="34" charset="0"/>
              </a:rPr>
              <a:t>(…) </a:t>
            </a:r>
          </a:p>
          <a:p>
            <a:endParaRPr lang="nl-NL" dirty="0">
              <a:latin typeface="Calibri" panose="020F0502020204030204" pitchFamily="34" charset="0"/>
              <a:cs typeface="Calibri" panose="020F0502020204030204" pitchFamily="34" charset="0"/>
            </a:endParaRPr>
          </a:p>
          <a:p>
            <a:r>
              <a:rPr lang="nl-NL" b="1" dirty="0" err="1">
                <a:solidFill>
                  <a:schemeClr val="accent3"/>
                </a:solidFill>
                <a:latin typeface="Calibri" panose="020F0502020204030204" pitchFamily="34" charset="0"/>
                <a:cs typeface="Calibri" panose="020F0502020204030204" pitchFamily="34" charset="0"/>
              </a:rPr>
              <a:t>Propositio</a:t>
            </a:r>
            <a:r>
              <a:rPr lang="nl-NL" b="1" dirty="0">
                <a:solidFill>
                  <a:schemeClr val="accent3"/>
                </a:solidFill>
                <a:latin typeface="Calibri" panose="020F0502020204030204" pitchFamily="34" charset="0"/>
                <a:cs typeface="Calibri" panose="020F0502020204030204" pitchFamily="34" charset="0"/>
              </a:rPr>
              <a:t> (confrontatiefase) </a:t>
            </a:r>
            <a:r>
              <a:rPr lang="nl-NL" b="1" dirty="0">
                <a:latin typeface="Calibri" panose="020F0502020204030204" pitchFamily="34" charset="0"/>
                <a:cs typeface="Calibri" panose="020F0502020204030204" pitchFamily="34" charset="0"/>
              </a:rPr>
              <a:t>+ </a:t>
            </a:r>
            <a:r>
              <a:rPr lang="nl-NL" b="1" dirty="0" err="1">
                <a:solidFill>
                  <a:schemeClr val="accent6"/>
                </a:solidFill>
                <a:latin typeface="Calibri" panose="020F0502020204030204" pitchFamily="34" charset="0"/>
                <a:cs typeface="Calibri" panose="020F0502020204030204" pitchFamily="34" charset="0"/>
              </a:rPr>
              <a:t>argumentatio</a:t>
            </a:r>
            <a:r>
              <a:rPr lang="nl-NL" b="1" dirty="0">
                <a:solidFill>
                  <a:schemeClr val="accent6"/>
                </a:solidFill>
                <a:latin typeface="Calibri" panose="020F0502020204030204" pitchFamily="34" charset="0"/>
                <a:cs typeface="Calibri" panose="020F0502020204030204" pitchFamily="34" charset="0"/>
              </a:rPr>
              <a:t>: </a:t>
            </a:r>
            <a:r>
              <a:rPr lang="nl-NL" b="1" dirty="0" err="1">
                <a:solidFill>
                  <a:schemeClr val="accent6"/>
                </a:solidFill>
                <a:latin typeface="Calibri" panose="020F0502020204030204" pitchFamily="34" charset="0"/>
                <a:cs typeface="Calibri" panose="020F0502020204030204" pitchFamily="34" charset="0"/>
              </a:rPr>
              <a:t>confirmatio</a:t>
            </a:r>
            <a:r>
              <a:rPr lang="nl-NL" b="1" dirty="0">
                <a:solidFill>
                  <a:schemeClr val="accent6"/>
                </a:solidFill>
                <a:latin typeface="Calibri" panose="020F0502020204030204" pitchFamily="34" charset="0"/>
                <a:cs typeface="Calibri" panose="020F0502020204030204" pitchFamily="34" charset="0"/>
              </a:rPr>
              <a:t> (argumentatiefase)</a:t>
            </a:r>
          </a:p>
          <a:p>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6971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0" y="1019721"/>
            <a:ext cx="8542167"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r.30-42</a:t>
            </a:r>
          </a:p>
          <a:p>
            <a:r>
              <a:rPr lang="nl-NL" sz="2000" dirty="0">
                <a:latin typeface="Calibri" panose="020F0502020204030204" pitchFamily="34" charset="0"/>
                <a:cs typeface="Calibri" panose="020F0502020204030204" pitchFamily="34" charset="0"/>
              </a:rPr>
              <a:t>Bovendien loop je het gevaar, waarop de Raad van State ook wees, dat je met deze verdere stappen op het terrein van het gedogen eigenlijk meewerkt aan een maatschappelijk klimaat waarin het gebruik van welke drugs dan ook nog meer als normaal wordt gezien. Wij zeggen: geen wiet is beter dan gereguleerde wiet. </a:t>
            </a:r>
          </a:p>
          <a:p>
            <a:endParaRPr lang="nl-NL" sz="700" dirty="0">
              <a:latin typeface="Calibri" panose="020F0502020204030204" pitchFamily="34" charset="0"/>
              <a:cs typeface="Calibri" panose="020F0502020204030204" pitchFamily="34" charset="0"/>
            </a:endParaRPr>
          </a:p>
          <a:p>
            <a:r>
              <a:rPr lang="nl-NL" sz="2000" dirty="0">
                <a:latin typeface="Calibri" panose="020F0502020204030204" pitchFamily="34" charset="0"/>
                <a:cs typeface="Calibri" panose="020F0502020204030204" pitchFamily="34" charset="0"/>
              </a:rPr>
              <a:t>Het idee van de initiatiefneemster is dat verdere regulering een soort van kanalisatie kan opleveren en dat daardoor allerlei nadelige effecten teniet worden gedaan. Daarvoor moeten allerlei gedoogbesluiten worden aangevraagd. Ik vroeg me wel af of het niet van een rotsvast vertrouwen van de initiatiefneemster in de intrinsieke goedheid van de mens getuigt dat zij meent dat degenen die nu winsten behalen met illegale praktijken, allemaal bereid zullen zijn om voor deze gereguleerde route te kiezen. (…)</a:t>
            </a:r>
          </a:p>
          <a:p>
            <a:r>
              <a:rPr lang="nl-NL" sz="900" dirty="0">
                <a:latin typeface="Calibri" panose="020F0502020204030204" pitchFamily="34" charset="0"/>
                <a:cs typeface="Calibri" panose="020F0502020204030204" pitchFamily="34" charset="0"/>
              </a:rPr>
              <a:t> </a:t>
            </a:r>
            <a:endParaRPr lang="nl-NL" sz="400" dirty="0">
              <a:latin typeface="Calibri" panose="020F0502020204030204" pitchFamily="34" charset="0"/>
              <a:cs typeface="Calibri" panose="020F0502020204030204" pitchFamily="34" charset="0"/>
            </a:endParaRPr>
          </a:p>
          <a:p>
            <a:r>
              <a:rPr lang="nl-NL" sz="2000" dirty="0">
                <a:latin typeface="Calibri" panose="020F0502020204030204" pitchFamily="34" charset="0"/>
                <a:cs typeface="Calibri" panose="020F0502020204030204" pitchFamily="34" charset="0"/>
              </a:rPr>
              <a:t>De initiatiefneemster verwacht dat haar wetsvoorstel zal bijdragen aan de vermindering van de illegale wietteelt. Ik gaf al aan dat dit voor ons maar zeer de vraag is. (…)</a:t>
            </a:r>
          </a:p>
          <a:p>
            <a:endParaRPr lang="nl-NL" sz="2000"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7926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0" y="1019721"/>
            <a:ext cx="8542167"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r.30-42</a:t>
            </a:r>
          </a:p>
          <a:p>
            <a:r>
              <a:rPr lang="nl-NL" sz="2000" dirty="0">
                <a:solidFill>
                  <a:schemeClr val="accent6"/>
                </a:solidFill>
                <a:latin typeface="Calibri" panose="020F0502020204030204" pitchFamily="34" charset="0"/>
                <a:cs typeface="Calibri" panose="020F0502020204030204" pitchFamily="34" charset="0"/>
              </a:rPr>
              <a:t>Bovendien loop je het gevaar, waarop de Raad van State ook wees, dat je met deze verdere stappen op het terrein van het gedogen eigenlijk meewerkt aan een maatschappelijk klimaat waarin het gebruik van welke drugs dan ook nog meer als normaal wordt gezien. Wij zeggen: geen wiet is beter dan gereguleerde wiet. </a:t>
            </a:r>
          </a:p>
          <a:p>
            <a:endParaRPr lang="nl-NL" sz="700" dirty="0">
              <a:latin typeface="Calibri" panose="020F0502020204030204" pitchFamily="34" charset="0"/>
              <a:cs typeface="Calibri" panose="020F0502020204030204" pitchFamily="34" charset="0"/>
            </a:endParaRPr>
          </a:p>
          <a:p>
            <a:r>
              <a:rPr lang="nl-NL" sz="2000" dirty="0">
                <a:solidFill>
                  <a:schemeClr val="accent3"/>
                </a:solidFill>
                <a:latin typeface="Calibri" panose="020F0502020204030204" pitchFamily="34" charset="0"/>
                <a:cs typeface="Calibri" panose="020F0502020204030204" pitchFamily="34" charset="0"/>
              </a:rPr>
              <a:t>Het idee van de initiatiefneemster is dat verdere regulering een soort van kanalisatie kan opleveren en dat daardoor allerlei nadelige effecten teniet worden gedaan. Daarvoor moeten allerlei gedoogbesluiten worden aangevraagd. Ik vroeg me wel af of het niet van een rotsvast vertrouwen van de initiatiefneemster in de intrinsieke goedheid van de mens getuigt dat zij meent dat degenen die nu winsten behalen met illegale praktijken, allemaal bereid zullen zijn om voor deze gereguleerde route te kiezen. (…)</a:t>
            </a:r>
          </a:p>
          <a:p>
            <a:r>
              <a:rPr lang="nl-NL" sz="900" dirty="0">
                <a:solidFill>
                  <a:schemeClr val="accent3"/>
                </a:solidFill>
                <a:latin typeface="Calibri" panose="020F0502020204030204" pitchFamily="34" charset="0"/>
                <a:cs typeface="Calibri" panose="020F0502020204030204" pitchFamily="34" charset="0"/>
              </a:rPr>
              <a:t> </a:t>
            </a:r>
            <a:endParaRPr lang="nl-NL" sz="400" dirty="0">
              <a:solidFill>
                <a:schemeClr val="accent3"/>
              </a:solidFill>
              <a:latin typeface="Calibri" panose="020F0502020204030204" pitchFamily="34" charset="0"/>
              <a:cs typeface="Calibri" panose="020F0502020204030204" pitchFamily="34" charset="0"/>
            </a:endParaRPr>
          </a:p>
          <a:p>
            <a:r>
              <a:rPr lang="nl-NL" sz="2000" dirty="0">
                <a:solidFill>
                  <a:schemeClr val="accent3"/>
                </a:solidFill>
                <a:latin typeface="Calibri" panose="020F0502020204030204" pitchFamily="34" charset="0"/>
                <a:cs typeface="Calibri" panose="020F0502020204030204" pitchFamily="34" charset="0"/>
              </a:rPr>
              <a:t>De initiatiefneemster verwacht dat haar wetsvoorstel zal bijdragen aan de vermindering van de illegale wietteelt. Ik gaf al aan dat dit voor ons maar zeer de vraag is. (…)  </a:t>
            </a:r>
            <a:r>
              <a:rPr lang="nl-NL" sz="2000" dirty="0">
                <a:latin typeface="Calibri" panose="020F0502020204030204" pitchFamily="34" charset="0"/>
                <a:cs typeface="Calibri" panose="020F0502020204030204" pitchFamily="34" charset="0"/>
              </a:rPr>
              <a:t>	</a:t>
            </a:r>
            <a:r>
              <a:rPr lang="nl-NL" b="1" dirty="0" err="1">
                <a:latin typeface="Calibri" panose="020F0502020204030204" pitchFamily="34" charset="0"/>
                <a:cs typeface="Calibri" panose="020F0502020204030204" pitchFamily="34" charset="0"/>
              </a:rPr>
              <a:t>Argumentatio</a:t>
            </a:r>
            <a:r>
              <a:rPr lang="nl-NL" b="1" dirty="0">
                <a:latin typeface="Calibri" panose="020F0502020204030204" pitchFamily="34" charset="0"/>
                <a:cs typeface="Calibri" panose="020F0502020204030204" pitchFamily="34" charset="0"/>
              </a:rPr>
              <a:t>: </a:t>
            </a:r>
            <a:r>
              <a:rPr lang="nl-NL" b="1" dirty="0" err="1">
                <a:solidFill>
                  <a:schemeClr val="accent6"/>
                </a:solidFill>
                <a:latin typeface="Calibri" panose="020F0502020204030204" pitchFamily="34" charset="0"/>
                <a:cs typeface="Calibri" panose="020F0502020204030204" pitchFamily="34" charset="0"/>
              </a:rPr>
              <a:t>confirmatio</a:t>
            </a:r>
            <a:r>
              <a:rPr lang="nl-NL" b="1" dirty="0">
                <a:latin typeface="Calibri" panose="020F0502020204030204" pitchFamily="34" charset="0"/>
                <a:cs typeface="Calibri" panose="020F0502020204030204" pitchFamily="34" charset="0"/>
              </a:rPr>
              <a:t> + </a:t>
            </a:r>
            <a:r>
              <a:rPr lang="nl-NL" b="1" dirty="0" err="1">
                <a:solidFill>
                  <a:schemeClr val="accent3"/>
                </a:solidFill>
                <a:latin typeface="Calibri" panose="020F0502020204030204" pitchFamily="34" charset="0"/>
                <a:cs typeface="Calibri" panose="020F0502020204030204" pitchFamily="34" charset="0"/>
              </a:rPr>
              <a:t>refutatio</a:t>
            </a:r>
            <a:r>
              <a:rPr lang="nl-NL" b="1" dirty="0">
                <a:solidFill>
                  <a:schemeClr val="accent3"/>
                </a:solidFill>
                <a:latin typeface="Calibri" panose="020F0502020204030204" pitchFamily="34" charset="0"/>
                <a:cs typeface="Calibri" panose="020F0502020204030204" pitchFamily="34" charset="0"/>
              </a:rPr>
              <a:t> </a:t>
            </a:r>
            <a:r>
              <a:rPr lang="nl-NL" sz="1200" b="1" dirty="0">
                <a:latin typeface="Calibri" panose="020F0502020204030204" pitchFamily="34" charset="0"/>
                <a:cs typeface="Calibri" panose="020F0502020204030204" pitchFamily="34" charset="0"/>
              </a:rPr>
              <a:t>(</a:t>
            </a:r>
            <a:r>
              <a:rPr lang="nl-NL" sz="1600" b="1" dirty="0">
                <a:latin typeface="Calibri" panose="020F0502020204030204" pitchFamily="34" charset="0"/>
                <a:cs typeface="Calibri" panose="020F0502020204030204" pitchFamily="34" charset="0"/>
              </a:rPr>
              <a:t>argumentatiefase)</a:t>
            </a:r>
          </a:p>
          <a:p>
            <a:endParaRPr lang="nl-NL" sz="2000"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006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019721"/>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r.43-48</a:t>
            </a:r>
          </a:p>
          <a:p>
            <a:r>
              <a:rPr lang="nl-NL" sz="2000" dirty="0">
                <a:latin typeface="Calibri" panose="020F0502020204030204" pitchFamily="34" charset="0"/>
                <a:cs typeface="Calibri" panose="020F0502020204030204" pitchFamily="34" charset="0"/>
              </a:rPr>
              <a:t>Tot slot nog de beloofde Bijbeltekst. Het zijn meestal van die negatieve teksten over waarom het allemaal niet goed is en allemaal niet deugt. Dat brengt partijen vaak tot de verzuchting of er dan niets moois meer mogelijk is. Ik ken dat persoonlijk niet zo, dat je je afvraagt of het leven nog wel leuk is zonder wiet. Je moet je echter ook kunnen verplaatsen in de gedachtewereld van anderen. Daarom toch maar een positieve opmerking om af te sluiten. Het is wat de wijze Prediker zegt: "Ziet, wat ik gezien heb, een goede zaak, die schoon is: te eten en te drinken, en te genieten het goede ..." Zouden we nou niet meer mogelijkheden kunnen zien om te genieten van het goede?  </a:t>
            </a:r>
          </a:p>
          <a:p>
            <a:endParaRPr lang="nl-NL" sz="2000" dirty="0">
              <a:latin typeface="Calibri" panose="020F0502020204030204" pitchFamily="34" charset="0"/>
              <a:cs typeface="Calibri" panose="020F0502020204030204" pitchFamily="34" charset="0"/>
            </a:endParaRPr>
          </a:p>
          <a:p>
            <a:endParaRPr lang="nl-NL" sz="2000"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562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019721"/>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b="1" dirty="0">
                <a:latin typeface="Calibri" panose="020F0502020204030204" pitchFamily="34" charset="0"/>
                <a:cs typeface="Calibri" panose="020F0502020204030204" pitchFamily="34" charset="0"/>
              </a:rPr>
              <a:t>r.43-48</a:t>
            </a:r>
          </a:p>
          <a:p>
            <a:r>
              <a:rPr lang="nl-NL" sz="2000" dirty="0">
                <a:latin typeface="Calibri" panose="020F0502020204030204" pitchFamily="34" charset="0"/>
                <a:cs typeface="Calibri" panose="020F0502020204030204" pitchFamily="34" charset="0"/>
              </a:rPr>
              <a:t>Tot slot nog de beloofde Bijbeltekst. Het zijn meestal van die negatieve teksten over waarom het allemaal niet goed is en allemaal niet deugt. Dat brengt partijen vaak tot de verzuchting of er dan niets moois meer mogelijk is. Ik ken dat persoonlijk niet zo, dat je je afvraagt of het leven nog wel leuk is zonder wiet. Je moet je echter ook kunnen verplaatsen in de gedachtewereld van anderen. Daarom toch maar een positieve opmerking om af te sluiten. Het is wat de wijze Prediker zegt: "Ziet, wat ik gezien heb, een goede zaak, die schoon is: te eten en te drinken, en te genieten het goede ..." Zouden we nou niet meer mogelijkheden kunnen zien om te genieten van het goede?  </a:t>
            </a:r>
          </a:p>
          <a:p>
            <a:endParaRPr lang="nl-NL" sz="2000" dirty="0">
              <a:latin typeface="Calibri" panose="020F0502020204030204" pitchFamily="34" charset="0"/>
              <a:cs typeface="Calibri" panose="020F0502020204030204" pitchFamily="34" charset="0"/>
            </a:endParaRPr>
          </a:p>
          <a:p>
            <a:r>
              <a:rPr lang="nl-NL" b="1" dirty="0" err="1">
                <a:latin typeface="Calibri" panose="020F0502020204030204" pitchFamily="34" charset="0"/>
                <a:cs typeface="Calibri" panose="020F0502020204030204" pitchFamily="34" charset="0"/>
              </a:rPr>
              <a:t>Peroratio</a:t>
            </a:r>
            <a:r>
              <a:rPr lang="nl-NL" b="1" dirty="0">
                <a:latin typeface="Calibri" panose="020F0502020204030204" pitchFamily="34" charset="0"/>
                <a:cs typeface="Calibri" panose="020F0502020204030204" pitchFamily="34" charset="0"/>
              </a:rPr>
              <a:t> (maar geen afsluitingsfase!)</a:t>
            </a:r>
          </a:p>
          <a:p>
            <a:endParaRPr lang="nl-NL" dirty="0">
              <a:latin typeface="Calibri" panose="020F0502020204030204" pitchFamily="34" charset="0"/>
              <a:cs typeface="Calibri" panose="020F0502020204030204" pitchFamily="34" charset="0"/>
            </a:endParaRPr>
          </a:p>
          <a:p>
            <a:endParaRPr lang="nl-NL" dirty="0">
              <a:latin typeface="Calibri" panose="020F0502020204030204" pitchFamily="34" charset="0"/>
              <a:cs typeface="Calibri" panose="020F0502020204030204" pitchFamily="34" charset="0"/>
            </a:endParaRPr>
          </a:p>
          <a:p>
            <a:endParaRPr lang="nl-NL" b="1" dirty="0">
              <a:latin typeface="Calibri" panose="020F0502020204030204" pitchFamily="34" charset="0"/>
              <a:cs typeface="Calibri" panose="020F0502020204030204" pitchFamily="34" charset="0"/>
            </a:endParaRPr>
          </a:p>
        </p:txBody>
      </p:sp>
      <p:sp>
        <p:nvSpPr>
          <p:cNvPr id="5" name="Tekstvak 4">
            <a:extLst>
              <a:ext uri="{FF2B5EF4-FFF2-40B4-BE49-F238E27FC236}">
                <a16:creationId xmlns:a16="http://schemas.microsoft.com/office/drawing/2014/main" id="{B3471DF9-A83A-490F-8B5C-A5EEC251EB12}"/>
              </a:ext>
            </a:extLst>
          </p:cNvPr>
          <p:cNvSpPr txBox="1">
            <a:spLocks noChangeArrowheads="1"/>
          </p:cNvSpPr>
          <p:nvPr/>
        </p:nvSpPr>
        <p:spPr bwMode="auto">
          <a:xfrm>
            <a:off x="-58738" y="5459846"/>
            <a:ext cx="9261475" cy="1435073"/>
          </a:xfrm>
          <a:prstGeom prst="rect">
            <a:avLst/>
          </a:prstGeom>
          <a:solidFill>
            <a:schemeClr val="bg2"/>
          </a:solidFill>
          <a:ln>
            <a:noFill/>
          </a:ln>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174625" eaLnBrk="1" hangingPunct="1">
              <a:lnSpc>
                <a:spcPct val="120000"/>
              </a:lnSpc>
              <a:tabLst>
                <a:tab pos="8697913" algn="l"/>
              </a:tabLst>
            </a:pPr>
            <a:endParaRPr lang="nl-NL" altLang="nl-NL" sz="1200" b="1" dirty="0">
              <a:solidFill>
                <a:schemeClr val="bg1"/>
              </a:solidFill>
              <a:latin typeface="Calibri" panose="020F0502020204030204" pitchFamily="34" charset="0"/>
            </a:endParaRPr>
          </a:p>
          <a:p>
            <a:pPr marL="174625" eaLnBrk="1" hangingPunct="1">
              <a:lnSpc>
                <a:spcPct val="120000"/>
              </a:lnSpc>
              <a:tabLst>
                <a:tab pos="8697913" algn="l"/>
              </a:tabLst>
            </a:pPr>
            <a:r>
              <a:rPr lang="nl-NL" altLang="nl-NL" sz="2800" b="1" dirty="0">
                <a:solidFill>
                  <a:schemeClr val="bg1"/>
                </a:solidFill>
                <a:latin typeface="Calibri" panose="020F0502020204030204" pitchFamily="34" charset="0"/>
              </a:rPr>
              <a:t>Verklaar de afwijkingen van de standaardindeling.</a:t>
            </a:r>
          </a:p>
          <a:p>
            <a:pPr marL="174625" eaLnBrk="1" hangingPunct="1">
              <a:lnSpc>
                <a:spcPct val="120000"/>
              </a:lnSpc>
              <a:tabLst>
                <a:tab pos="8697913" algn="l"/>
              </a:tabLst>
            </a:pPr>
            <a:r>
              <a:rPr lang="nl-NL" altLang="nl-NL" sz="2000" dirty="0">
                <a:solidFill>
                  <a:schemeClr val="bg1"/>
                </a:solidFill>
                <a:latin typeface="Calibri" panose="020F0502020204030204" pitchFamily="34" charset="0"/>
              </a:rPr>
              <a:t>Geen </a:t>
            </a:r>
            <a:r>
              <a:rPr lang="nl-NL" altLang="nl-NL" sz="2000" dirty="0" err="1">
                <a:solidFill>
                  <a:schemeClr val="bg1"/>
                </a:solidFill>
                <a:latin typeface="Calibri" panose="020F0502020204030204" pitchFamily="34" charset="0"/>
              </a:rPr>
              <a:t>partitio</a:t>
            </a:r>
            <a:r>
              <a:rPr lang="nl-NL" altLang="nl-NL" sz="2000" dirty="0">
                <a:solidFill>
                  <a:schemeClr val="bg1"/>
                </a:solidFill>
                <a:latin typeface="Calibri" panose="020F0502020204030204" pitchFamily="34" charset="0"/>
              </a:rPr>
              <a:t> en geen </a:t>
            </a:r>
            <a:r>
              <a:rPr lang="nl-NL" altLang="nl-NL" sz="2000" dirty="0" err="1">
                <a:solidFill>
                  <a:schemeClr val="bg1"/>
                </a:solidFill>
                <a:latin typeface="Calibri" panose="020F0502020204030204" pitchFamily="34" charset="0"/>
              </a:rPr>
              <a:t>digressio</a:t>
            </a:r>
            <a:r>
              <a:rPr lang="nl-NL" altLang="nl-NL" sz="2000" dirty="0">
                <a:solidFill>
                  <a:schemeClr val="bg1"/>
                </a:solidFill>
                <a:latin typeface="Calibri" panose="020F0502020204030204" pitchFamily="34" charset="0"/>
              </a:rPr>
              <a:t> (onnodig bij een korte tekst)</a:t>
            </a:r>
          </a:p>
          <a:p>
            <a:pPr marL="174625" eaLnBrk="1" hangingPunct="1">
              <a:lnSpc>
                <a:spcPct val="120000"/>
              </a:lnSpc>
              <a:tabLst>
                <a:tab pos="8697913" algn="l"/>
              </a:tabLst>
            </a:pPr>
            <a:endParaRPr lang="nl-NL" altLang="nl-NL" sz="1400" dirty="0"/>
          </a:p>
        </p:txBody>
      </p:sp>
    </p:spTree>
    <p:extLst>
      <p:ext uri="{BB962C8B-B14F-4D97-AF65-F5344CB8AC3E}">
        <p14:creationId xmlns:p14="http://schemas.microsoft.com/office/powerpoint/2010/main" val="1280128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dirty="0">
                <a:latin typeface="Calibri" panose="020F0502020204030204" pitchFamily="34" charset="0"/>
                <a:cs typeface="Calibri" panose="020F0502020204030204" pitchFamily="34" charset="0"/>
              </a:rPr>
              <a:t>4.	Maak een argumentatiestructuur.</a:t>
            </a:r>
          </a:p>
          <a:p>
            <a:endParaRPr lang="nl-NL" b="1" dirty="0">
              <a:latin typeface="Calibri" panose="020F0502020204030204" pitchFamily="34" charset="0"/>
              <a:cs typeface="Calibri" panose="020F0502020204030204" pitchFamily="34" charset="0"/>
            </a:endParaRPr>
          </a:p>
        </p:txBody>
      </p:sp>
      <p:pic>
        <p:nvPicPr>
          <p:cNvPr id="9" name="Picture 3">
            <a:extLst>
              <a:ext uri="{FF2B5EF4-FFF2-40B4-BE49-F238E27FC236}">
                <a16:creationId xmlns:a16="http://schemas.microsoft.com/office/drawing/2014/main" id="{CD09F2C7-E88F-435B-B2EC-FFCF3BB24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11" y="3659015"/>
            <a:ext cx="2794321" cy="2794321"/>
          </a:xfrm>
          <a:prstGeom prst="rect">
            <a:avLst/>
          </a:prstGeom>
        </p:spPr>
      </p:pic>
    </p:spTree>
    <p:extLst>
      <p:ext uri="{BB962C8B-B14F-4D97-AF65-F5344CB8AC3E}">
        <p14:creationId xmlns:p14="http://schemas.microsoft.com/office/powerpoint/2010/main" val="1830227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indent="-457200">
              <a:buAutoNum type="arabicPeriod"/>
            </a:pPr>
            <a:r>
              <a:rPr lang="nl-NL" b="1" dirty="0">
                <a:latin typeface="Calibri" panose="020F0502020204030204" pitchFamily="34" charset="0"/>
                <a:cs typeface="Calibri" panose="020F0502020204030204" pitchFamily="34" charset="0"/>
              </a:rPr>
              <a:t>We moeten stoppen met het hele gedoogbeleid van wiet.</a:t>
            </a:r>
          </a:p>
          <a:p>
            <a:r>
              <a:rPr lang="nl-NL" dirty="0">
                <a:latin typeface="Calibri" panose="020F0502020204030204" pitchFamily="34" charset="0"/>
                <a:cs typeface="Calibri" panose="020F0502020204030204" pitchFamily="34" charset="0"/>
              </a:rPr>
              <a:t>1.1	Geen wiet is beter dan gereguleerde wiet.</a:t>
            </a:r>
          </a:p>
          <a:p>
            <a:pPr marL="1260475" indent="-996950"/>
            <a:r>
              <a:rPr lang="nl-NL" sz="2000" dirty="0">
                <a:latin typeface="Calibri" panose="020F0502020204030204" pitchFamily="34" charset="0"/>
                <a:cs typeface="Calibri" panose="020F0502020204030204" pitchFamily="34" charset="0"/>
              </a:rPr>
              <a:t>1.1.1a</a:t>
            </a:r>
            <a:r>
              <a:rPr lang="nl-NL" dirty="0">
                <a:latin typeface="Calibri" panose="020F0502020204030204" pitchFamily="34" charset="0"/>
                <a:cs typeface="Calibri" panose="020F0502020204030204" pitchFamily="34" charset="0"/>
              </a:rPr>
              <a:t> 	</a:t>
            </a:r>
            <a:r>
              <a:rPr lang="nl-NL" sz="2000" dirty="0">
                <a:latin typeface="Calibri" panose="020F0502020204030204" pitchFamily="34" charset="0"/>
                <a:cs typeface="Calibri" panose="020F0502020204030204" pitchFamily="34" charset="0"/>
              </a:rPr>
              <a:t>Sinds het begin van het gedoogbeleid hebben we al veel te vaak gezien dat drugs in welke vorm dan ook, resulteren in verslavingen, gezondheidsproblemen en financiële problemen.</a:t>
            </a:r>
          </a:p>
          <a:p>
            <a:pPr marL="1616075" indent="-996950"/>
            <a:r>
              <a:rPr lang="nl-NL" sz="2000" dirty="0">
                <a:latin typeface="Calibri" panose="020F0502020204030204" pitchFamily="34" charset="0"/>
                <a:cs typeface="Calibri" panose="020F0502020204030204" pitchFamily="34" charset="0"/>
              </a:rPr>
              <a:t>1.1.1a.1	Dat is in alle documenten naar voren gekomen.</a:t>
            </a:r>
          </a:p>
          <a:p>
            <a:pPr marL="1616075" indent="-996950"/>
            <a:r>
              <a:rPr lang="nl-NL" sz="2000" dirty="0">
                <a:latin typeface="Calibri" panose="020F0502020204030204" pitchFamily="34" charset="0"/>
                <a:cs typeface="Calibri" panose="020F0502020204030204" pitchFamily="34" charset="0"/>
              </a:rPr>
              <a:t>1.1.1a.2	Dat horen wij ook terugkomen in de praktijkverhalen.</a:t>
            </a:r>
          </a:p>
          <a:p>
            <a:pPr marL="1260475" indent="-996950"/>
            <a:r>
              <a:rPr lang="nl-NL" sz="2000" dirty="0">
                <a:latin typeface="Calibri" panose="020F0502020204030204" pitchFamily="34" charset="0"/>
                <a:cs typeface="Calibri" panose="020F0502020204030204" pitchFamily="34" charset="0"/>
              </a:rPr>
              <a:t>1.1.1b	(en dat is onwenselijk.)</a:t>
            </a:r>
          </a:p>
          <a:p>
            <a:pPr marL="1260475" indent="-996950"/>
            <a:endParaRPr lang="nl-NL" sz="2000" dirty="0">
              <a:latin typeface="Calibri" panose="020F0502020204030204" pitchFamily="34" charset="0"/>
              <a:cs typeface="Calibri" panose="020F0502020204030204" pitchFamily="34" charset="0"/>
            </a:endParaRPr>
          </a:p>
          <a:p>
            <a:pPr marL="1260475" indent="-996950"/>
            <a:r>
              <a:rPr lang="nl-NL" sz="2000" dirty="0">
                <a:latin typeface="Calibri" panose="020F0502020204030204" pitchFamily="34" charset="0"/>
                <a:cs typeface="Calibri" panose="020F0502020204030204" pitchFamily="34" charset="0"/>
              </a:rPr>
              <a:t>1.1.2a	Je loopt het gevaar dat je met deze verdere stappen op het terrein van het gedogen eigenlijk meewerkt aan een maatschappelijk klimaat waarin het gebruik van welke drugs dan ook nog meer als normaal wordt gezien.</a:t>
            </a:r>
          </a:p>
          <a:p>
            <a:pPr marL="1260475" indent="-996950"/>
            <a:r>
              <a:rPr lang="nl-NL" sz="2000" dirty="0">
                <a:latin typeface="Calibri" panose="020F0502020204030204" pitchFamily="34" charset="0"/>
                <a:cs typeface="Calibri" panose="020F0502020204030204" pitchFamily="34" charset="0"/>
              </a:rPr>
              <a:t>1.1.2b	(en dat is onwenselijk.)</a:t>
            </a:r>
            <a:endParaRPr lang="nl-N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252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Tekst 3 (Van der Staaij)</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endParaRPr lang="nl-NL" sz="2000" b="0" dirty="0">
              <a:solidFill>
                <a:schemeClr val="tx1"/>
              </a:solidFill>
              <a:latin typeface="Calibri" panose="020F0502020204030204" pitchFamily="34" charset="0"/>
            </a:endParaRPr>
          </a:p>
        </p:txBody>
      </p:sp>
      <p:sp>
        <p:nvSpPr>
          <p:cNvPr id="6" name="Rectangle 3">
            <a:extLst>
              <a:ext uri="{FF2B5EF4-FFF2-40B4-BE49-F238E27FC236}">
                <a16:creationId xmlns:a16="http://schemas.microsoft.com/office/drawing/2014/main" id="{D844507B-F980-41C8-9692-A2A20B97C1D6}"/>
              </a:ext>
            </a:extLst>
          </p:cNvPr>
          <p:cNvSpPr txBox="1">
            <a:spLocks noChangeArrowheads="1"/>
          </p:cNvSpPr>
          <p:nvPr/>
        </p:nvSpPr>
        <p:spPr bwMode="auto">
          <a:xfrm>
            <a:off x="422321" y="1340768"/>
            <a:ext cx="8208962" cy="4497511"/>
          </a:xfrm>
          <a:prstGeom prst="rect">
            <a:avLst/>
          </a:prstGeom>
          <a:noFill/>
          <a:ln>
            <a:noFill/>
          </a:ln>
          <a:effec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indent="-457200">
              <a:buAutoNum type="arabicPeriod"/>
            </a:pPr>
            <a:r>
              <a:rPr lang="nl-NL" b="1" dirty="0">
                <a:latin typeface="Calibri" panose="020F0502020204030204" pitchFamily="34" charset="0"/>
                <a:cs typeface="Calibri" panose="020F0502020204030204" pitchFamily="34" charset="0"/>
              </a:rPr>
              <a:t>We moeten stoppen met het hele gedoogbeleid van wiet.</a:t>
            </a:r>
          </a:p>
          <a:p>
            <a:r>
              <a:rPr lang="nl-NL" dirty="0">
                <a:latin typeface="Calibri" panose="020F0502020204030204" pitchFamily="34" charset="0"/>
                <a:cs typeface="Calibri" panose="020F0502020204030204" pitchFamily="34" charset="0"/>
              </a:rPr>
              <a:t>1.1	Geen wiet is beter dan gereguleerde wiet.</a:t>
            </a:r>
          </a:p>
          <a:p>
            <a:pPr marL="1260475" indent="-996950"/>
            <a:r>
              <a:rPr lang="nl-NL" sz="2000" dirty="0">
                <a:latin typeface="Calibri" panose="020F0502020204030204" pitchFamily="34" charset="0"/>
                <a:cs typeface="Calibri" panose="020F0502020204030204" pitchFamily="34" charset="0"/>
              </a:rPr>
              <a:t>1.1.3</a:t>
            </a:r>
            <a:r>
              <a:rPr lang="nl-NL" dirty="0">
                <a:latin typeface="Calibri" panose="020F0502020204030204" pitchFamily="34" charset="0"/>
                <a:cs typeface="Calibri" panose="020F0502020204030204" pitchFamily="34" charset="0"/>
              </a:rPr>
              <a:t> 	</a:t>
            </a:r>
            <a:r>
              <a:rPr lang="nl-NL" sz="2000" dirty="0">
                <a:latin typeface="Calibri" panose="020F0502020204030204" pitchFamily="34" charset="0"/>
                <a:cs typeface="Calibri" panose="020F0502020204030204" pitchFamily="34" charset="0"/>
              </a:rPr>
              <a:t>Het idee van de initiatiefneemster dat verdere regulering een soort van kanalisatie kan opleveren en dat daardoor allerlei nadelige gevolgen teniet worden gedaan is onjuist.</a:t>
            </a:r>
          </a:p>
          <a:p>
            <a:pPr marL="1524000" indent="-996950"/>
            <a:r>
              <a:rPr lang="nl-NL" sz="2000" dirty="0">
                <a:latin typeface="Calibri" panose="020F0502020204030204" pitchFamily="34" charset="0"/>
                <a:cs typeface="Calibri" panose="020F0502020204030204" pitchFamily="34" charset="0"/>
              </a:rPr>
              <a:t>1.1.3.1a	Het getuigt van een rotsvast vertrouwen van de initiatiefneemster in de intrinsieke goedheid van de mens dat zij meent dat degenen die nu winsten behalen met illegale praktijken, allemaal bereid zullen zijn om voor deze gereguleerde route te kiezen</a:t>
            </a:r>
          </a:p>
          <a:p>
            <a:pPr marL="1524000" indent="-996950"/>
            <a:r>
              <a:rPr lang="nl-NL" sz="2000" dirty="0">
                <a:latin typeface="Calibri" panose="020F0502020204030204" pitchFamily="34" charset="0"/>
                <a:cs typeface="Calibri" panose="020F0502020204030204" pitchFamily="34" charset="0"/>
              </a:rPr>
              <a:t>1.1.3.1b	(en dat vertrouwen is onterecht) </a:t>
            </a:r>
          </a:p>
          <a:p>
            <a:pPr marL="1260475" indent="-996950"/>
            <a:endParaRPr lang="nl-NL" sz="2000" dirty="0">
              <a:latin typeface="Calibri" panose="020F0502020204030204" pitchFamily="34" charset="0"/>
              <a:cs typeface="Calibri" panose="020F0502020204030204" pitchFamily="34" charset="0"/>
            </a:endParaRPr>
          </a:p>
          <a:p>
            <a:pPr marL="1260475" indent="-996950"/>
            <a:r>
              <a:rPr lang="nl-NL" sz="2000" dirty="0">
                <a:latin typeface="Calibri" panose="020F0502020204030204" pitchFamily="34" charset="0"/>
                <a:cs typeface="Calibri" panose="020F0502020204030204" pitchFamily="34" charset="0"/>
              </a:rPr>
              <a:t>1.1.4	Het is maar zeer de vraag of het wetsvoorstel, zoals de initiatiefneemster verwacht, zal bijdragen aan vermindering van de illegale wietteelt</a:t>
            </a:r>
          </a:p>
        </p:txBody>
      </p:sp>
    </p:spTree>
    <p:extLst>
      <p:ext uri="{BB962C8B-B14F-4D97-AF65-F5344CB8AC3E}">
        <p14:creationId xmlns:p14="http://schemas.microsoft.com/office/powerpoint/2010/main" val="2410667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5" y="440537"/>
            <a:ext cx="8334670" cy="432048"/>
          </a:xfrm>
        </p:spPr>
        <p:txBody>
          <a:bodyPr/>
          <a:lstStyle/>
          <a:p>
            <a:r>
              <a:rPr lang="nl-NL" dirty="0">
                <a:solidFill>
                  <a:schemeClr val="tx1"/>
                </a:solidFill>
                <a:latin typeface="Calibri" panose="020F0502020204030204" pitchFamily="34" charset="0"/>
              </a:rPr>
              <a:t>Volgende week </a:t>
            </a:r>
            <a:r>
              <a:rPr lang="nl-NL">
                <a:solidFill>
                  <a:schemeClr val="tx1"/>
                </a:solidFill>
                <a:latin typeface="Calibri" panose="020F0502020204030204" pitchFamily="34" charset="0"/>
              </a:rPr>
              <a:t>(18 </a:t>
            </a:r>
            <a:r>
              <a:rPr lang="nl-NL" dirty="0">
                <a:solidFill>
                  <a:schemeClr val="tx1"/>
                </a:solidFill>
                <a:latin typeface="Calibri" panose="020F0502020204030204" pitchFamily="34" charset="0"/>
              </a:rPr>
              <a:t>april)</a:t>
            </a:r>
          </a:p>
        </p:txBody>
      </p:sp>
      <p:sp>
        <p:nvSpPr>
          <p:cNvPr id="5" name="Titel 1">
            <a:extLst>
              <a:ext uri="{FF2B5EF4-FFF2-40B4-BE49-F238E27FC236}">
                <a16:creationId xmlns:a16="http://schemas.microsoft.com/office/drawing/2014/main" id="{FC3C6EA9-3D60-74A8-D09D-4EC553E9AEB2}"/>
              </a:ext>
            </a:extLst>
          </p:cNvPr>
          <p:cNvSpPr txBox="1">
            <a:spLocks/>
          </p:cNvSpPr>
          <p:nvPr/>
        </p:nvSpPr>
        <p:spPr>
          <a:xfrm>
            <a:off x="179512" y="3195105"/>
            <a:ext cx="3452173" cy="1080120"/>
          </a:xfrm>
          <a:prstGeom prst="rect">
            <a:avLst/>
          </a:prstGeom>
        </p:spPr>
        <p:txBody>
          <a:bodyPr vert="horz" lIns="0" tIns="0" rIns="0" bIns="0" rtlCol="0" anchor="ctr">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endParaRPr lang="nl-NL" sz="2800" b="0" dirty="0">
              <a:solidFill>
                <a:schemeClr val="tx1"/>
              </a:solidFill>
              <a:latin typeface="Calibri" panose="020F0502020204030204" pitchFamily="34" charset="0"/>
            </a:endParaRPr>
          </a:p>
        </p:txBody>
      </p:sp>
      <p:pic>
        <p:nvPicPr>
          <p:cNvPr id="3" name="Picture 2">
            <a:extLst>
              <a:ext uri="{FF2B5EF4-FFF2-40B4-BE49-F238E27FC236}">
                <a16:creationId xmlns:a16="http://schemas.microsoft.com/office/drawing/2014/main" id="{17BBDB01-8F04-C534-24F6-D7FA4E401781}"/>
              </a:ext>
            </a:extLst>
          </p:cNvPr>
          <p:cNvPicPr>
            <a:picLocks noChangeAspect="1"/>
          </p:cNvPicPr>
          <p:nvPr/>
        </p:nvPicPr>
        <p:blipFill rotWithShape="1">
          <a:blip r:embed="rId2"/>
          <a:srcRect b="17449"/>
          <a:stretch/>
        </p:blipFill>
        <p:spPr>
          <a:xfrm>
            <a:off x="1700535" y="980728"/>
            <a:ext cx="5742930" cy="5113261"/>
          </a:xfrm>
          <a:prstGeom prst="rect">
            <a:avLst/>
          </a:prstGeom>
        </p:spPr>
      </p:pic>
    </p:spTree>
    <p:extLst>
      <p:ext uri="{BB962C8B-B14F-4D97-AF65-F5344CB8AC3E}">
        <p14:creationId xmlns:p14="http://schemas.microsoft.com/office/powerpoint/2010/main" val="982808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Retorica</a:t>
            </a:r>
          </a:p>
        </p:txBody>
      </p:sp>
      <p:sp>
        <p:nvSpPr>
          <p:cNvPr id="3" name="Titel 1">
            <a:extLst>
              <a:ext uri="{FF2B5EF4-FFF2-40B4-BE49-F238E27FC236}">
                <a16:creationId xmlns:a16="http://schemas.microsoft.com/office/drawing/2014/main" id="{36F201D3-A4E5-D839-F62D-F80E0351D7DA}"/>
              </a:ext>
            </a:extLst>
          </p:cNvPr>
          <p:cNvSpPr txBox="1">
            <a:spLocks/>
          </p:cNvSpPr>
          <p:nvPr/>
        </p:nvSpPr>
        <p:spPr>
          <a:xfrm>
            <a:off x="899592" y="5517232"/>
            <a:ext cx="7344816"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lnSpc>
                <a:spcPct val="150000"/>
              </a:lnSpc>
            </a:pPr>
            <a:r>
              <a:rPr lang="nl-NL" sz="2800" b="0" dirty="0">
                <a:solidFill>
                  <a:schemeClr val="tx1"/>
                </a:solidFill>
                <a:latin typeface="Calibri" panose="020F0502020204030204" pitchFamily="34" charset="0"/>
              </a:rPr>
              <a:t>Gericht op effectiviteit en dus gefocust op publiek</a:t>
            </a:r>
            <a:endParaRPr lang="nl-NL" sz="600" b="0" dirty="0">
              <a:solidFill>
                <a:schemeClr val="tx2"/>
              </a:solidFill>
              <a:latin typeface="Calibri" panose="020F0502020204030204" pitchFamily="34" charset="0"/>
            </a:endParaRPr>
          </a:p>
        </p:txBody>
      </p:sp>
      <p:pic>
        <p:nvPicPr>
          <p:cNvPr id="2050" name="Picture 2" descr="Before your next presentation or speech, here's the first thing you must  think about |">
            <a:extLst>
              <a:ext uri="{FF2B5EF4-FFF2-40B4-BE49-F238E27FC236}">
                <a16:creationId xmlns:a16="http://schemas.microsoft.com/office/drawing/2014/main" id="{210FE7AC-52B4-BC2C-8E27-84EB209B2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124744"/>
            <a:ext cx="71437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499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Retorische theorievorming</a:t>
            </a:r>
          </a:p>
        </p:txBody>
      </p:sp>
      <p:sp>
        <p:nvSpPr>
          <p:cNvPr id="3" name="Tekstvak 2">
            <a:extLst>
              <a:ext uri="{FF2B5EF4-FFF2-40B4-BE49-F238E27FC236}">
                <a16:creationId xmlns:a16="http://schemas.microsoft.com/office/drawing/2014/main" id="{6ACCC586-8CA4-4972-A4F7-A1771AEFDF4D}"/>
              </a:ext>
            </a:extLst>
          </p:cNvPr>
          <p:cNvSpPr txBox="1"/>
          <p:nvPr/>
        </p:nvSpPr>
        <p:spPr>
          <a:xfrm>
            <a:off x="1043608" y="2828835"/>
            <a:ext cx="2304256" cy="1200329"/>
          </a:xfrm>
          <a:prstGeom prst="rect">
            <a:avLst/>
          </a:prstGeom>
          <a:solidFill>
            <a:schemeClr val="accent3"/>
          </a:solidFill>
          <a:ln>
            <a:solidFill>
              <a:schemeClr val="accent3"/>
            </a:solidFill>
          </a:ln>
        </p:spPr>
        <p:txBody>
          <a:bodyPr wrap="square" rtlCol="0">
            <a:spAutoFit/>
          </a:bodyPr>
          <a:lstStyle/>
          <a:p>
            <a:pPr algn="ctr"/>
            <a:endParaRPr lang="nl-NL" b="1" dirty="0">
              <a:solidFill>
                <a:schemeClr val="bg1"/>
              </a:solidFill>
              <a:latin typeface="Calibri" panose="020F0502020204030204" pitchFamily="34" charset="0"/>
              <a:cs typeface="Calibri" panose="020F0502020204030204" pitchFamily="34" charset="0"/>
            </a:endParaRPr>
          </a:p>
          <a:p>
            <a:pPr algn="ctr"/>
            <a:r>
              <a:rPr lang="nl-NL" sz="3600" b="1" dirty="0">
                <a:solidFill>
                  <a:schemeClr val="bg1"/>
                </a:solidFill>
                <a:latin typeface="Calibri" panose="020F0502020204030204" pitchFamily="34" charset="0"/>
                <a:cs typeface="Calibri" panose="020F0502020204030204" pitchFamily="34" charset="0"/>
              </a:rPr>
              <a:t>THEORIE</a:t>
            </a:r>
          </a:p>
          <a:p>
            <a:endParaRPr lang="nl-NL" b="1" dirty="0">
              <a:solidFill>
                <a:schemeClr val="bg1"/>
              </a:solidFill>
              <a:latin typeface="Calibri" panose="020F0502020204030204" pitchFamily="34" charset="0"/>
              <a:cs typeface="Calibri" panose="020F0502020204030204" pitchFamily="34" charset="0"/>
            </a:endParaRPr>
          </a:p>
        </p:txBody>
      </p:sp>
      <p:sp>
        <p:nvSpPr>
          <p:cNvPr id="5" name="Tekstvak 4">
            <a:extLst>
              <a:ext uri="{FF2B5EF4-FFF2-40B4-BE49-F238E27FC236}">
                <a16:creationId xmlns:a16="http://schemas.microsoft.com/office/drawing/2014/main" id="{4F7F42FC-3290-4570-B36D-65428C15E81F}"/>
              </a:ext>
            </a:extLst>
          </p:cNvPr>
          <p:cNvSpPr txBox="1"/>
          <p:nvPr/>
        </p:nvSpPr>
        <p:spPr>
          <a:xfrm>
            <a:off x="5580112" y="2824147"/>
            <a:ext cx="2304256" cy="1200329"/>
          </a:xfrm>
          <a:prstGeom prst="rect">
            <a:avLst/>
          </a:prstGeom>
          <a:solidFill>
            <a:schemeClr val="bg2">
              <a:lumMod val="60000"/>
              <a:lumOff val="40000"/>
            </a:schemeClr>
          </a:solidFill>
          <a:ln>
            <a:solidFill>
              <a:schemeClr val="bg2">
                <a:lumMod val="60000"/>
                <a:lumOff val="40000"/>
              </a:schemeClr>
            </a:solidFill>
          </a:ln>
        </p:spPr>
        <p:txBody>
          <a:bodyPr wrap="square" rtlCol="0">
            <a:spAutoFit/>
          </a:bodyPr>
          <a:lstStyle/>
          <a:p>
            <a:pPr algn="ctr"/>
            <a:endParaRPr lang="nl-NL" b="1" dirty="0">
              <a:solidFill>
                <a:schemeClr val="bg1"/>
              </a:solidFill>
              <a:latin typeface="Calibri" panose="020F0502020204030204" pitchFamily="34" charset="0"/>
              <a:cs typeface="Calibri" panose="020F0502020204030204" pitchFamily="34" charset="0"/>
            </a:endParaRPr>
          </a:p>
          <a:p>
            <a:pPr algn="ctr"/>
            <a:r>
              <a:rPr lang="nl-NL" sz="3600" b="1" dirty="0">
                <a:solidFill>
                  <a:schemeClr val="bg1"/>
                </a:solidFill>
                <a:latin typeface="Calibri" panose="020F0502020204030204" pitchFamily="34" charset="0"/>
                <a:cs typeface="Calibri" panose="020F0502020204030204" pitchFamily="34" charset="0"/>
              </a:rPr>
              <a:t>PRAKTIJK</a:t>
            </a:r>
          </a:p>
          <a:p>
            <a:endParaRPr lang="nl-NL" b="1" dirty="0">
              <a:solidFill>
                <a:schemeClr val="bg1"/>
              </a:solidFill>
              <a:latin typeface="Calibri" panose="020F0502020204030204" pitchFamily="34" charset="0"/>
              <a:cs typeface="Calibri" panose="020F0502020204030204" pitchFamily="34" charset="0"/>
            </a:endParaRPr>
          </a:p>
        </p:txBody>
      </p:sp>
      <p:cxnSp>
        <p:nvCxnSpPr>
          <p:cNvPr id="7" name="Verbindingslijn: gebogen 6">
            <a:extLst>
              <a:ext uri="{FF2B5EF4-FFF2-40B4-BE49-F238E27FC236}">
                <a16:creationId xmlns:a16="http://schemas.microsoft.com/office/drawing/2014/main" id="{B96A4E94-04F3-434D-ACCD-3609B61A3D2A}"/>
              </a:ext>
            </a:extLst>
          </p:cNvPr>
          <p:cNvCxnSpPr>
            <a:stCxn id="3" idx="0"/>
            <a:endCxn id="5" idx="0"/>
          </p:cNvCxnSpPr>
          <p:nvPr/>
        </p:nvCxnSpPr>
        <p:spPr>
          <a:xfrm rot="5400000" flipH="1" flipV="1">
            <a:off x="4461644" y="558239"/>
            <a:ext cx="4688" cy="4536504"/>
          </a:xfrm>
          <a:prstGeom prst="bentConnector3">
            <a:avLst>
              <a:gd name="adj1" fmla="val 1993020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Verbindingslijn: gebogen 8">
            <a:extLst>
              <a:ext uri="{FF2B5EF4-FFF2-40B4-BE49-F238E27FC236}">
                <a16:creationId xmlns:a16="http://schemas.microsoft.com/office/drawing/2014/main" id="{F111FF0A-A240-4088-A4ED-F090FA373BFF}"/>
              </a:ext>
            </a:extLst>
          </p:cNvPr>
          <p:cNvCxnSpPr>
            <a:cxnSpLocks/>
          </p:cNvCxnSpPr>
          <p:nvPr/>
        </p:nvCxnSpPr>
        <p:spPr>
          <a:xfrm rot="16200000" flipH="1">
            <a:off x="4461644" y="1767944"/>
            <a:ext cx="4688" cy="4536504"/>
          </a:xfrm>
          <a:prstGeom prst="bentConnector3">
            <a:avLst>
              <a:gd name="adj1" fmla="val 1993020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B48267D8-8AFB-46A4-B662-FADC34E7BAE4}"/>
              </a:ext>
            </a:extLst>
          </p:cNvPr>
          <p:cNvSpPr txBox="1"/>
          <p:nvPr/>
        </p:nvSpPr>
        <p:spPr>
          <a:xfrm>
            <a:off x="2843808" y="4985926"/>
            <a:ext cx="3456384" cy="400110"/>
          </a:xfrm>
          <a:prstGeom prst="rect">
            <a:avLst/>
          </a:prstGeom>
          <a:noFill/>
        </p:spPr>
        <p:txBody>
          <a:bodyPr wrap="square" rtlCol="0">
            <a:spAutoFit/>
          </a:bodyPr>
          <a:lstStyle/>
          <a:p>
            <a:pPr algn="ctr"/>
            <a:r>
              <a:rPr lang="nl-NL" sz="2000" dirty="0">
                <a:latin typeface="Calibri" panose="020F0502020204030204" pitchFamily="34" charset="0"/>
                <a:cs typeface="Calibri" panose="020F0502020204030204" pitchFamily="34" charset="0"/>
              </a:rPr>
              <a:t>Retorische analyse </a:t>
            </a:r>
          </a:p>
        </p:txBody>
      </p:sp>
      <p:sp>
        <p:nvSpPr>
          <p:cNvPr id="11" name="Tekstvak 10">
            <a:extLst>
              <a:ext uri="{FF2B5EF4-FFF2-40B4-BE49-F238E27FC236}">
                <a16:creationId xmlns:a16="http://schemas.microsoft.com/office/drawing/2014/main" id="{5E1A0DA6-2DAD-444F-807D-9860411D33DD}"/>
              </a:ext>
            </a:extLst>
          </p:cNvPr>
          <p:cNvSpPr txBox="1"/>
          <p:nvPr/>
        </p:nvSpPr>
        <p:spPr>
          <a:xfrm>
            <a:off x="2735796" y="1471963"/>
            <a:ext cx="3456384" cy="400110"/>
          </a:xfrm>
          <a:prstGeom prst="rect">
            <a:avLst/>
          </a:prstGeom>
          <a:noFill/>
        </p:spPr>
        <p:txBody>
          <a:bodyPr wrap="square" rtlCol="0">
            <a:spAutoFit/>
          </a:bodyPr>
          <a:lstStyle/>
          <a:p>
            <a:pPr algn="ctr"/>
            <a:r>
              <a:rPr lang="nl-NL" sz="2000" dirty="0">
                <a:latin typeface="Calibri" panose="020F0502020204030204" pitchFamily="34" charset="0"/>
                <a:cs typeface="Calibri" panose="020F0502020204030204" pitchFamily="34" charset="0"/>
              </a:rPr>
              <a:t>Retorische toepassing </a:t>
            </a:r>
          </a:p>
        </p:txBody>
      </p:sp>
      <p:cxnSp>
        <p:nvCxnSpPr>
          <p:cNvPr id="4" name="Verbindingslijn: gebogen 6">
            <a:extLst>
              <a:ext uri="{FF2B5EF4-FFF2-40B4-BE49-F238E27FC236}">
                <a16:creationId xmlns:a16="http://schemas.microsoft.com/office/drawing/2014/main" id="{88A2761B-C4D2-C723-8706-8818C7192148}"/>
              </a:ext>
            </a:extLst>
          </p:cNvPr>
          <p:cNvCxnSpPr>
            <a:cxnSpLocks/>
            <a:stCxn id="5" idx="1"/>
            <a:endCxn id="3" idx="3"/>
          </p:cNvCxnSpPr>
          <p:nvPr/>
        </p:nvCxnSpPr>
        <p:spPr>
          <a:xfrm rot="10800000" flipV="1">
            <a:off x="3347864" y="3424312"/>
            <a:ext cx="2232248" cy="468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246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Ordening van een betoog </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r>
              <a:rPr lang="nl-NL" sz="2800" dirty="0">
                <a:solidFill>
                  <a:schemeClr val="accent6">
                    <a:lumMod val="75000"/>
                  </a:schemeClr>
                </a:solidFill>
                <a:latin typeface="Calibri" panose="020F0502020204030204" pitchFamily="34" charset="0"/>
              </a:rPr>
              <a:t>Standaardordening</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Exordium			</a:t>
            </a:r>
            <a:r>
              <a:rPr lang="nl-NL" sz="2800" b="0" dirty="0">
                <a:solidFill>
                  <a:schemeClr val="tx2"/>
                </a:solidFill>
                <a:latin typeface="Calibri" panose="020F0502020204030204" pitchFamily="34" charset="0"/>
              </a:rPr>
              <a:t>(Introductie)</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Narratio			</a:t>
            </a:r>
            <a:r>
              <a:rPr lang="nl-NL" sz="2800" b="0" dirty="0">
                <a:solidFill>
                  <a:schemeClr val="tx2"/>
                </a:solidFill>
                <a:latin typeface="Calibri" panose="020F0502020204030204" pitchFamily="34" charset="0"/>
              </a:rPr>
              <a:t>(Achtergrondinformatie)</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Propositio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(Stellingname)</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Partitio			</a:t>
            </a:r>
            <a:r>
              <a:rPr lang="nl-NL" sz="2800" b="0" dirty="0">
                <a:solidFill>
                  <a:schemeClr val="tx2"/>
                </a:solidFill>
                <a:latin typeface="Calibri" panose="020F0502020204030204" pitchFamily="34" charset="0"/>
              </a:rPr>
              <a:t>(Aankondiging indeling)</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Argumentatio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(Argumentatie)</a:t>
            </a:r>
          </a:p>
          <a:p>
            <a:pPr marL="914400" lvl="1" indent="-457200">
              <a:buFont typeface="Arial" panose="020B0604020202020204" pitchFamily="34" charset="0"/>
              <a:buChar char="•"/>
            </a:pPr>
            <a:r>
              <a:rPr lang="nl-NL" sz="2400" dirty="0" err="1">
                <a:latin typeface="Calibri" panose="020F0502020204030204" pitchFamily="34" charset="0"/>
              </a:rPr>
              <a:t>Confirmatio</a:t>
            </a:r>
            <a:r>
              <a:rPr lang="nl-NL" sz="2400" dirty="0">
                <a:latin typeface="Calibri" panose="020F0502020204030204" pitchFamily="34" charset="0"/>
              </a:rPr>
              <a:t>		</a:t>
            </a:r>
            <a:r>
              <a:rPr lang="nl-NL" sz="2400" dirty="0">
                <a:solidFill>
                  <a:schemeClr val="tx2"/>
                </a:solidFill>
                <a:latin typeface="Calibri" panose="020F0502020204030204" pitchFamily="34" charset="0"/>
              </a:rPr>
              <a:t>(Bewijsvoering)</a:t>
            </a:r>
          </a:p>
          <a:p>
            <a:pPr marL="914400" lvl="1" indent="-457200">
              <a:buFont typeface="Arial" panose="020B0604020202020204" pitchFamily="34" charset="0"/>
              <a:buChar char="•"/>
            </a:pPr>
            <a:r>
              <a:rPr lang="nl-NL" sz="2400" b="0" dirty="0" err="1">
                <a:solidFill>
                  <a:schemeClr val="tx1"/>
                </a:solidFill>
                <a:latin typeface="Calibri" panose="020F0502020204030204" pitchFamily="34" charset="0"/>
              </a:rPr>
              <a:t>Refutatio</a:t>
            </a:r>
            <a:r>
              <a:rPr lang="nl-NL" sz="2400" b="0" dirty="0">
                <a:solidFill>
                  <a:schemeClr val="tx1"/>
                </a:solidFill>
                <a:latin typeface="Calibri" panose="020F0502020204030204" pitchFamily="34" charset="0"/>
              </a:rPr>
              <a:t>		</a:t>
            </a:r>
            <a:r>
              <a:rPr lang="nl-NL" sz="2400" b="0" dirty="0">
                <a:solidFill>
                  <a:schemeClr val="tx2"/>
                </a:solidFill>
                <a:latin typeface="Calibri" panose="020F0502020204030204" pitchFamily="34" charset="0"/>
              </a:rPr>
              <a:t>(Weerlegging tegenargumenten)</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a:t>
            </a:r>
            <a:r>
              <a:rPr lang="nl-NL" sz="2800" b="0" dirty="0" err="1">
                <a:solidFill>
                  <a:schemeClr val="tx1"/>
                </a:solidFill>
                <a:latin typeface="Calibri" panose="020F0502020204030204" pitchFamily="34" charset="0"/>
              </a:rPr>
              <a:t>Digressio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(Uitweiding)</a:t>
            </a:r>
          </a:p>
          <a:p>
            <a:pPr marL="457200" indent="-457200">
              <a:buFont typeface="Arial" panose="020B0604020202020204" pitchFamily="34" charset="0"/>
              <a:buChar char="•"/>
            </a:pPr>
            <a:r>
              <a:rPr lang="nl-NL" sz="2800" b="0" dirty="0" err="1">
                <a:solidFill>
                  <a:schemeClr val="tx1"/>
                </a:solidFill>
                <a:latin typeface="Calibri" panose="020F0502020204030204" pitchFamily="34" charset="0"/>
              </a:rPr>
              <a:t>Peroratio</a:t>
            </a:r>
            <a:r>
              <a:rPr lang="nl-NL" sz="2800" b="0" dirty="0">
                <a:solidFill>
                  <a:schemeClr val="tx1"/>
                </a:solidFill>
                <a:latin typeface="Calibri" panose="020F0502020204030204" pitchFamily="34" charset="0"/>
              </a:rPr>
              <a:t>			</a:t>
            </a:r>
            <a:r>
              <a:rPr lang="nl-NL" sz="2800" b="0" dirty="0">
                <a:solidFill>
                  <a:schemeClr val="tx2"/>
                </a:solidFill>
                <a:latin typeface="Calibri" panose="020F0502020204030204" pitchFamily="34" charset="0"/>
              </a:rPr>
              <a:t>(Conclusie)</a:t>
            </a:r>
          </a:p>
          <a:p>
            <a:pPr marL="914400" lvl="1" indent="-457200">
              <a:buFont typeface="Arial" panose="020B0604020202020204" pitchFamily="34" charset="0"/>
              <a:buChar char="•"/>
            </a:pPr>
            <a:r>
              <a:rPr lang="nl-NL" sz="2400" dirty="0" err="1">
                <a:latin typeface="Calibri" panose="020F0502020204030204" pitchFamily="34" charset="0"/>
              </a:rPr>
              <a:t>Recapitulatio</a:t>
            </a:r>
            <a:r>
              <a:rPr lang="nl-NL" sz="2400" dirty="0">
                <a:latin typeface="Calibri" panose="020F0502020204030204" pitchFamily="34" charset="0"/>
              </a:rPr>
              <a:t>		</a:t>
            </a:r>
            <a:r>
              <a:rPr lang="nl-NL" sz="2400" dirty="0">
                <a:solidFill>
                  <a:schemeClr val="tx2"/>
                </a:solidFill>
                <a:latin typeface="Calibri" panose="020F0502020204030204" pitchFamily="34" charset="0"/>
              </a:rPr>
              <a:t>(Samenvatting)</a:t>
            </a:r>
            <a:r>
              <a:rPr lang="nl-NL" sz="2400" dirty="0">
                <a:latin typeface="Calibri" panose="020F0502020204030204" pitchFamily="34" charset="0"/>
              </a:rPr>
              <a:t>	</a:t>
            </a:r>
          </a:p>
          <a:p>
            <a:pPr marL="914400" lvl="1" indent="-457200">
              <a:buFont typeface="Arial" panose="020B0604020202020204" pitchFamily="34" charset="0"/>
              <a:buChar char="•"/>
            </a:pPr>
            <a:r>
              <a:rPr lang="nl-NL" sz="2400" dirty="0" err="1">
                <a:latin typeface="Calibri" panose="020F0502020204030204" pitchFamily="34" charset="0"/>
              </a:rPr>
              <a:t>Affectus</a:t>
            </a:r>
            <a:r>
              <a:rPr lang="nl-NL" sz="2400" dirty="0">
                <a:latin typeface="Calibri" panose="020F0502020204030204" pitchFamily="34" charset="0"/>
              </a:rPr>
              <a:t>		</a:t>
            </a:r>
            <a:r>
              <a:rPr lang="nl-NL" sz="2400" dirty="0">
                <a:solidFill>
                  <a:schemeClr val="tx2"/>
                </a:solidFill>
                <a:latin typeface="Calibri" panose="020F0502020204030204" pitchFamily="34" charset="0"/>
              </a:rPr>
              <a:t>(Uitsmijter / </a:t>
            </a:r>
            <a:r>
              <a:rPr lang="nl-NL" sz="2400" dirty="0" err="1">
                <a:solidFill>
                  <a:schemeClr val="tx2"/>
                </a:solidFill>
                <a:latin typeface="Calibri" panose="020F0502020204030204" pitchFamily="34" charset="0"/>
              </a:rPr>
              <a:t>Emotionering</a:t>
            </a:r>
            <a:r>
              <a:rPr lang="nl-NL" sz="2400" dirty="0">
                <a:solidFill>
                  <a:schemeClr val="tx2"/>
                </a:solidFill>
                <a:latin typeface="Calibri" panose="020F0502020204030204" pitchFamily="34" charset="0"/>
              </a:rPr>
              <a:t>)</a:t>
            </a:r>
          </a:p>
          <a:p>
            <a:pPr marL="914400" lvl="1" indent="-457200">
              <a:buFont typeface="Arial" panose="020B0604020202020204" pitchFamily="34" charset="0"/>
              <a:buChar char="•"/>
            </a:pPr>
            <a:endParaRPr lang="nl-NL" sz="2000" b="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064385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4000" dirty="0">
                <a:solidFill>
                  <a:schemeClr val="tx1"/>
                </a:solidFill>
                <a:latin typeface="Calibri" panose="020F0502020204030204" pitchFamily="34" charset="0"/>
              </a:rPr>
              <a:t>Ordening van een betoog </a:t>
            </a:r>
          </a:p>
        </p:txBody>
      </p:sp>
      <p:sp>
        <p:nvSpPr>
          <p:cNvPr id="4" name="Titel 1">
            <a:extLst>
              <a:ext uri="{FF2B5EF4-FFF2-40B4-BE49-F238E27FC236}">
                <a16:creationId xmlns:a16="http://schemas.microsoft.com/office/drawing/2014/main" id="{7C4FD858-A7C0-4B5D-9790-819CA51FF37F}"/>
              </a:ext>
            </a:extLst>
          </p:cNvPr>
          <p:cNvSpPr txBox="1">
            <a:spLocks/>
          </p:cNvSpPr>
          <p:nvPr/>
        </p:nvSpPr>
        <p:spPr>
          <a:xfrm>
            <a:off x="539552" y="1196752"/>
            <a:ext cx="8334670" cy="3960440"/>
          </a:xfrm>
          <a:prstGeom prst="rect">
            <a:avLst/>
          </a:prstGeom>
        </p:spPr>
        <p:txBody>
          <a:bodyPr vert="horz" lIns="0" tIns="0" rIns="0" bIns="0" rtlCol="0" anchor="t" anchorCtr="0">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pPr marL="358775" indent="-358775"/>
            <a:r>
              <a:rPr lang="nl-NL" sz="2800" dirty="0">
                <a:solidFill>
                  <a:schemeClr val="accent6">
                    <a:lumMod val="75000"/>
                  </a:schemeClr>
                </a:solidFill>
                <a:latin typeface="Calibri" panose="020F0502020204030204" pitchFamily="34" charset="0"/>
              </a:rPr>
              <a:t>Standaardordening</a:t>
            </a:r>
          </a:p>
          <a:p>
            <a:pPr marL="457200" indent="-457200">
              <a:buFont typeface="Arial" panose="020B0604020202020204" pitchFamily="34" charset="0"/>
              <a:buChar char="•"/>
            </a:pPr>
            <a:r>
              <a:rPr lang="nl-NL" sz="2800" b="0" dirty="0">
                <a:solidFill>
                  <a:schemeClr val="tx1"/>
                </a:solidFill>
                <a:latin typeface="Calibri" panose="020F0502020204030204" pitchFamily="34" charset="0"/>
              </a:rPr>
              <a:t>Exordium			</a:t>
            </a:r>
            <a:r>
              <a:rPr lang="nl-NL" sz="2800" b="0" dirty="0">
                <a:solidFill>
                  <a:schemeClr val="tx2"/>
                </a:solidFill>
                <a:latin typeface="Calibri" panose="020F0502020204030204" pitchFamily="34" charset="0"/>
              </a:rPr>
              <a:t>(Introductie)</a:t>
            </a:r>
            <a:endParaRPr lang="nl-NL" sz="2000" b="0" dirty="0">
              <a:solidFill>
                <a:schemeClr val="tx1"/>
              </a:solidFill>
              <a:latin typeface="Calibri" panose="020F0502020204030204" pitchFamily="34" charset="0"/>
            </a:endParaRPr>
          </a:p>
          <a:p>
            <a:pPr marL="457200" indent="-457200">
              <a:buFont typeface="Arial" panose="020B0604020202020204" pitchFamily="34" charset="0"/>
              <a:buChar char="•"/>
            </a:pPr>
            <a:endParaRPr lang="nl-NL" sz="2000" b="0" dirty="0">
              <a:solidFill>
                <a:schemeClr val="tx1"/>
              </a:solidFill>
              <a:latin typeface="Calibri" panose="020F0502020204030204" pitchFamily="34" charset="0"/>
            </a:endParaRPr>
          </a:p>
          <a:p>
            <a:pPr marL="803275" indent="-457200">
              <a:buFont typeface="Wingdings" panose="05000000000000000000" pitchFamily="2" charset="2"/>
              <a:buChar char="ü"/>
            </a:pPr>
            <a:r>
              <a:rPr lang="nl-NL" sz="2800" dirty="0" err="1">
                <a:solidFill>
                  <a:schemeClr val="tx1"/>
                </a:solidFill>
                <a:latin typeface="Calibri" panose="020F0502020204030204" pitchFamily="34" charset="0"/>
              </a:rPr>
              <a:t>Attentum</a:t>
            </a:r>
            <a:r>
              <a:rPr lang="nl-NL" sz="2800" b="0" dirty="0">
                <a:solidFill>
                  <a:schemeClr val="tx1"/>
                </a:solidFill>
                <a:latin typeface="Calibri" panose="020F0502020204030204" pitchFamily="34" charset="0"/>
              </a:rPr>
              <a:t> (aandacht): </a:t>
            </a:r>
            <a:r>
              <a:rPr lang="nl-NL" sz="2400" b="0" dirty="0">
                <a:solidFill>
                  <a:srgbClr val="8592BC"/>
                </a:solidFill>
                <a:latin typeface="Calibri" panose="020F0502020204030204" pitchFamily="34" charset="0"/>
              </a:rPr>
              <a:t>vragen stellen, controversiële stellingen, anekdote, grap, etc.</a:t>
            </a:r>
            <a:r>
              <a:rPr lang="nl-NL" sz="2800" b="0" dirty="0">
                <a:solidFill>
                  <a:srgbClr val="8592BC"/>
                </a:solidFill>
                <a:latin typeface="Calibri" panose="020F0502020204030204" pitchFamily="34" charset="0"/>
              </a:rPr>
              <a:t> </a:t>
            </a:r>
          </a:p>
          <a:p>
            <a:pPr marL="803275" indent="-457200">
              <a:buFont typeface="Wingdings" panose="05000000000000000000" pitchFamily="2" charset="2"/>
              <a:buChar char="ü"/>
            </a:pPr>
            <a:r>
              <a:rPr lang="nl-NL" sz="2800" dirty="0" err="1">
                <a:solidFill>
                  <a:schemeClr val="tx1"/>
                </a:solidFill>
                <a:latin typeface="Calibri" panose="020F0502020204030204" pitchFamily="34" charset="0"/>
              </a:rPr>
              <a:t>Docilem</a:t>
            </a:r>
            <a:r>
              <a:rPr lang="nl-NL" sz="2800" b="0" dirty="0">
                <a:solidFill>
                  <a:schemeClr val="tx1"/>
                </a:solidFill>
                <a:latin typeface="Calibri" panose="020F0502020204030204" pitchFamily="34" charset="0"/>
              </a:rPr>
              <a:t> (begrijpelijkheid): </a:t>
            </a:r>
            <a:r>
              <a:rPr lang="nl-NL" sz="2400" b="0" dirty="0">
                <a:solidFill>
                  <a:srgbClr val="8592BC"/>
                </a:solidFill>
                <a:latin typeface="Calibri" panose="020F0502020204030204" pitchFamily="34" charset="0"/>
              </a:rPr>
              <a:t>formuleren doel, metacommunicatie, etc. </a:t>
            </a:r>
            <a:endParaRPr lang="nl-NL" sz="2800" b="0" dirty="0">
              <a:solidFill>
                <a:srgbClr val="8592BC"/>
              </a:solidFill>
              <a:latin typeface="Calibri" panose="020F0502020204030204" pitchFamily="34" charset="0"/>
            </a:endParaRPr>
          </a:p>
          <a:p>
            <a:pPr marL="803275" indent="-457200">
              <a:buFont typeface="Wingdings" panose="05000000000000000000" pitchFamily="2" charset="2"/>
              <a:buChar char="ü"/>
            </a:pPr>
            <a:r>
              <a:rPr lang="nl-NL" sz="2800" dirty="0" err="1">
                <a:solidFill>
                  <a:schemeClr val="tx1"/>
                </a:solidFill>
                <a:latin typeface="Calibri" panose="020F0502020204030204" pitchFamily="34" charset="0"/>
              </a:rPr>
              <a:t>Benevolem</a:t>
            </a:r>
            <a:r>
              <a:rPr lang="nl-NL" sz="2800" b="0" dirty="0">
                <a:solidFill>
                  <a:schemeClr val="tx1"/>
                </a:solidFill>
                <a:latin typeface="Calibri" panose="020F0502020204030204" pitchFamily="34" charset="0"/>
              </a:rPr>
              <a:t> (welwillendheid): </a:t>
            </a:r>
            <a:r>
              <a:rPr lang="nl-NL" sz="2400" b="0" dirty="0">
                <a:solidFill>
                  <a:srgbClr val="8592BC"/>
                </a:solidFill>
                <a:latin typeface="Calibri" panose="020F0502020204030204" pitchFamily="34" charset="0"/>
              </a:rPr>
              <a:t>vleien, prijzen (jezelf, publiek), zelfspot, ijsbreker, humor, belang benadrukken etc.</a:t>
            </a:r>
          </a:p>
          <a:p>
            <a:endParaRPr lang="nl-NL" sz="1400" b="0" dirty="0">
              <a:solidFill>
                <a:schemeClr val="tx1"/>
              </a:solidFill>
              <a:latin typeface="Calibri" panose="020F0502020204030204" pitchFamily="34" charset="0"/>
            </a:endParaRPr>
          </a:p>
          <a:p>
            <a:r>
              <a:rPr lang="nl-NL" sz="1400" b="0" dirty="0">
                <a:solidFill>
                  <a:schemeClr val="tx1"/>
                </a:solidFill>
                <a:latin typeface="Calibri" panose="020F0502020204030204" pitchFamily="34" charset="0"/>
              </a:rPr>
              <a:t>Meer lezen? De Jong, J.C. &amp; </a:t>
            </a:r>
            <a:r>
              <a:rPr lang="nl-NL" sz="1400" b="0" dirty="0" err="1">
                <a:solidFill>
                  <a:schemeClr val="tx1"/>
                </a:solidFill>
                <a:latin typeface="Calibri" panose="020F0502020204030204" pitchFamily="34" charset="0"/>
              </a:rPr>
              <a:t>Andeweg</a:t>
            </a:r>
            <a:r>
              <a:rPr lang="nl-NL" sz="1400" b="0" dirty="0">
                <a:solidFill>
                  <a:schemeClr val="tx1"/>
                </a:solidFill>
                <a:latin typeface="Calibri" panose="020F0502020204030204" pitchFamily="34" charset="0"/>
              </a:rPr>
              <a:t>, B.A. (2004). </a:t>
            </a:r>
            <a:r>
              <a:rPr lang="nl-NL" sz="1400" b="0" i="1" dirty="0">
                <a:solidFill>
                  <a:schemeClr val="tx1"/>
                </a:solidFill>
                <a:latin typeface="Calibri" panose="020F0502020204030204" pitchFamily="34" charset="0"/>
              </a:rPr>
              <a:t>De Eerste Minuten. </a:t>
            </a:r>
            <a:r>
              <a:rPr lang="nl-NL" sz="1400" b="0" i="1" dirty="0" err="1">
                <a:solidFill>
                  <a:schemeClr val="tx1"/>
                </a:solidFill>
                <a:latin typeface="Calibri" panose="020F0502020204030204" pitchFamily="34" charset="0"/>
              </a:rPr>
              <a:t>Attentum</a:t>
            </a:r>
            <a:r>
              <a:rPr lang="nl-NL" sz="1400" b="0" i="1" dirty="0">
                <a:solidFill>
                  <a:schemeClr val="tx1"/>
                </a:solidFill>
                <a:latin typeface="Calibri" panose="020F0502020204030204" pitchFamily="34" charset="0"/>
              </a:rPr>
              <a:t>, </a:t>
            </a:r>
            <a:r>
              <a:rPr lang="nl-NL" sz="1400" b="0" i="1" dirty="0" err="1">
                <a:solidFill>
                  <a:schemeClr val="tx1"/>
                </a:solidFill>
                <a:latin typeface="Calibri" panose="020F0502020204030204" pitchFamily="34" charset="0"/>
              </a:rPr>
              <a:t>benevolum</a:t>
            </a:r>
            <a:r>
              <a:rPr lang="nl-NL" sz="1400" b="0" i="1" dirty="0">
                <a:solidFill>
                  <a:schemeClr val="tx1"/>
                </a:solidFill>
                <a:latin typeface="Calibri" panose="020F0502020204030204" pitchFamily="34" charset="0"/>
              </a:rPr>
              <a:t> en </a:t>
            </a:r>
            <a:r>
              <a:rPr lang="nl-NL" sz="1400" b="0" i="1" dirty="0" err="1">
                <a:solidFill>
                  <a:schemeClr val="tx1"/>
                </a:solidFill>
                <a:latin typeface="Calibri" panose="020F0502020204030204" pitchFamily="34" charset="0"/>
              </a:rPr>
              <a:t>docilem</a:t>
            </a:r>
            <a:r>
              <a:rPr lang="nl-NL" sz="1400" b="0" i="1" dirty="0">
                <a:solidFill>
                  <a:schemeClr val="tx1"/>
                </a:solidFill>
                <a:latin typeface="Calibri" panose="020F0502020204030204" pitchFamily="34" charset="0"/>
              </a:rPr>
              <a:t> </a:t>
            </a:r>
            <a:r>
              <a:rPr lang="nl-NL" sz="1400" b="0" i="1" dirty="0" err="1">
                <a:solidFill>
                  <a:schemeClr val="tx1"/>
                </a:solidFill>
                <a:latin typeface="Calibri" panose="020F0502020204030204" pitchFamily="34" charset="0"/>
              </a:rPr>
              <a:t>parare</a:t>
            </a:r>
            <a:r>
              <a:rPr lang="nl-NL" sz="1400" b="0" i="1" dirty="0">
                <a:solidFill>
                  <a:schemeClr val="tx1"/>
                </a:solidFill>
                <a:latin typeface="Calibri" panose="020F0502020204030204" pitchFamily="34" charset="0"/>
              </a:rPr>
              <a:t> in de inleiding van toespraken.</a:t>
            </a:r>
            <a:r>
              <a:rPr lang="nl-NL" sz="1400" b="0" dirty="0">
                <a:solidFill>
                  <a:schemeClr val="tx1"/>
                </a:solidFill>
                <a:latin typeface="Calibri" panose="020F0502020204030204" pitchFamily="34" charset="0"/>
              </a:rPr>
              <a:t> Dissertatie Katholieke Universiteit Nijmegen. (http://deeersteminuten.tudelft.nl/Bijlagen/DeEersteMinuten.pdf)</a:t>
            </a:r>
          </a:p>
        </p:txBody>
      </p:sp>
      <p:sp>
        <p:nvSpPr>
          <p:cNvPr id="5" name="Tekstvak 4">
            <a:extLst>
              <a:ext uri="{FF2B5EF4-FFF2-40B4-BE49-F238E27FC236}">
                <a16:creationId xmlns:a16="http://schemas.microsoft.com/office/drawing/2014/main" id="{B5F6B7C0-2A70-4839-B387-1F4CA83C3A00}"/>
              </a:ext>
            </a:extLst>
          </p:cNvPr>
          <p:cNvSpPr txBox="1">
            <a:spLocks noChangeArrowheads="1"/>
          </p:cNvSpPr>
          <p:nvPr/>
        </p:nvSpPr>
        <p:spPr bwMode="auto">
          <a:xfrm>
            <a:off x="-58738" y="5686660"/>
            <a:ext cx="9261475" cy="1342740"/>
          </a:xfrm>
          <a:prstGeom prst="rect">
            <a:avLst/>
          </a:prstGeom>
          <a:solidFill>
            <a:schemeClr val="bg2"/>
          </a:solidFill>
          <a:ln>
            <a:noFill/>
          </a:ln>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174625">
              <a:tabLst>
                <a:tab pos="8697913" algn="l"/>
              </a:tabLst>
            </a:pPr>
            <a:r>
              <a:rPr lang="nl-NL" altLang="nl-NL" sz="2200" b="1" dirty="0">
                <a:solidFill>
                  <a:schemeClr val="bg1"/>
                </a:solidFill>
                <a:latin typeface="Calibri" panose="020F0502020204030204" pitchFamily="34" charset="0"/>
              </a:rPr>
              <a:t>T.3   De drieslag aandacht, begrip en welwillendheid wordt in het schema van de delen van de rede bij het exordium gezet. Leg uit waarom dit een verkeerde suggestie wekt.</a:t>
            </a:r>
          </a:p>
          <a:p>
            <a:pPr marL="174625" eaLnBrk="1" hangingPunct="1">
              <a:lnSpc>
                <a:spcPct val="120000"/>
              </a:lnSpc>
              <a:tabLst>
                <a:tab pos="8697913" algn="l"/>
              </a:tabLst>
            </a:pPr>
            <a:endParaRPr lang="nl-NL" altLang="nl-NL" sz="1400" dirty="0"/>
          </a:p>
        </p:txBody>
      </p:sp>
    </p:spTree>
    <p:extLst>
      <p:ext uri="{BB962C8B-B14F-4D97-AF65-F5344CB8AC3E}">
        <p14:creationId xmlns:p14="http://schemas.microsoft.com/office/powerpoint/2010/main" val="912202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F9638C78-4DD7-4C5E-9F15-63E65543C060}"/>
              </a:ext>
            </a:extLst>
          </p:cNvPr>
          <p:cNvPicPr>
            <a:picLocks noChangeAspect="1"/>
          </p:cNvPicPr>
          <p:nvPr/>
        </p:nvPicPr>
        <p:blipFill>
          <a:blip r:embed="rId2"/>
          <a:stretch>
            <a:fillRect/>
          </a:stretch>
        </p:blipFill>
        <p:spPr>
          <a:xfrm>
            <a:off x="319266" y="-96636"/>
            <a:ext cx="8285182" cy="6693988"/>
          </a:xfrm>
          <a:prstGeom prst="rect">
            <a:avLst/>
          </a:prstGeom>
        </p:spPr>
      </p:pic>
    </p:spTree>
    <p:extLst>
      <p:ext uri="{BB962C8B-B14F-4D97-AF65-F5344CB8AC3E}">
        <p14:creationId xmlns:p14="http://schemas.microsoft.com/office/powerpoint/2010/main" val="1057535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756615d22909dbfc8fa990fe52c2f054c552"/>
</p:tagLst>
</file>

<file path=ppt/theme/theme1.xml><?xml version="1.0" encoding="utf-8"?>
<a:theme xmlns:a="http://schemas.openxmlformats.org/drawingml/2006/main" name="Corporate template-set Universiteit Leiden">
  <a:themeElements>
    <a:clrScheme name="Aangepast 28">
      <a:dk1>
        <a:srgbClr val="000000"/>
      </a:dk1>
      <a:lt1>
        <a:srgbClr val="FFFFFF"/>
      </a:lt1>
      <a:dk2>
        <a:srgbClr val="8592BC"/>
      </a:dk2>
      <a:lt2>
        <a:srgbClr val="0C2577"/>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7" id="{842D47AB-63E3-2E4E-A211-FE96BDB8D9F5}" vid="{4EF20B40-D169-7F40-A0A0-7C273282363C}"/>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Weergave</Template>
  <TotalTime>0</TotalTime>
  <Words>3724</Words>
  <Application>Microsoft Office PowerPoint</Application>
  <PresentationFormat>On-screen Show (4:3)</PresentationFormat>
  <Paragraphs>473</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Georgia</vt:lpstr>
      <vt:lpstr>Minion</vt:lpstr>
      <vt:lpstr>Wingdings</vt:lpstr>
      <vt:lpstr>Corporate template-set Universiteit Leiden</vt:lpstr>
      <vt:lpstr>Argumenteren en Overtuigen College 8: retorische eisen, retorische structuur</vt:lpstr>
      <vt:lpstr>Vandaag</vt:lpstr>
      <vt:lpstr>Retorica</vt:lpstr>
      <vt:lpstr>Dialectica (argumentatietheorie)</vt:lpstr>
      <vt:lpstr>Retorica</vt:lpstr>
      <vt:lpstr>Retorische theorievorming</vt:lpstr>
      <vt:lpstr>Ordening van een betoog </vt:lpstr>
      <vt:lpstr>Ordening van een betoog </vt:lpstr>
      <vt:lpstr>PowerPoint Presentation</vt:lpstr>
      <vt:lpstr>PowerPoint Presentation</vt:lpstr>
      <vt:lpstr>PowerPoint Presentation</vt:lpstr>
      <vt:lpstr>PowerPoint Presentation</vt:lpstr>
      <vt:lpstr>Ordening van een betoog </vt:lpstr>
      <vt:lpstr>Ordening van een betoog </vt:lpstr>
      <vt:lpstr>Ordening van een betoog </vt:lpstr>
      <vt:lpstr>Ordening van een betoog </vt:lpstr>
      <vt:lpstr>Ordening van een betoog </vt:lpstr>
      <vt:lpstr>Ordening van een betoog </vt:lpstr>
      <vt:lpstr>Hoofdtypen betogen</vt:lpstr>
      <vt:lpstr>Tekst 2 (Thieme)</vt:lpstr>
      <vt:lpstr>Tekst 2 (Thieme)</vt:lpstr>
      <vt:lpstr>Tekst 2 (Thieme)</vt:lpstr>
      <vt:lpstr>Tekst 2 (Thieme)</vt:lpstr>
      <vt:lpstr>Tekst 2 (Thieme)</vt:lpstr>
      <vt:lpstr>Tekst 2 (Thieme)</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Tekst 3 (Van der Staaij)</vt:lpstr>
      <vt:lpstr>Volgende week (18 april)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Argumenteren en Overtuigen College 1: Typen geschil; discussiefasen; herkennen argumentatie</dc:title>
  <dc:creator>Voort, C. van der (Charlotte)</dc:creator>
  <cp:lastModifiedBy>Mila Nieuwenhuizen, van</cp:lastModifiedBy>
  <cp:revision>116</cp:revision>
  <dcterms:created xsi:type="dcterms:W3CDTF">2022-02-01T10:30:25Z</dcterms:created>
  <dcterms:modified xsi:type="dcterms:W3CDTF">2024-04-16T13:47:09Z</dcterms:modified>
</cp:coreProperties>
</file>