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30" r:id="rId3"/>
    <p:sldId id="327" r:id="rId4"/>
    <p:sldId id="331" r:id="rId5"/>
    <p:sldId id="398" r:id="rId6"/>
    <p:sldId id="399" r:id="rId7"/>
    <p:sldId id="274" r:id="rId8"/>
    <p:sldId id="348" r:id="rId9"/>
    <p:sldId id="311" r:id="rId10"/>
    <p:sldId id="332"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6" r:id="rId25"/>
    <p:sldId id="335" r:id="rId26"/>
    <p:sldId id="391" r:id="rId27"/>
    <p:sldId id="336" r:id="rId28"/>
    <p:sldId id="337" r:id="rId29"/>
    <p:sldId id="340" r:id="rId30"/>
    <p:sldId id="339" r:id="rId31"/>
    <p:sldId id="338" r:id="rId32"/>
    <p:sldId id="329" r:id="rId33"/>
    <p:sldId id="275" r:id="rId34"/>
    <p:sldId id="341" r:id="rId35"/>
    <p:sldId id="342" r:id="rId36"/>
    <p:sldId id="343" r:id="rId37"/>
    <p:sldId id="346" r:id="rId38"/>
    <p:sldId id="347" r:id="rId39"/>
    <p:sldId id="349" r:id="rId40"/>
    <p:sldId id="350" r:id="rId41"/>
    <p:sldId id="351" r:id="rId42"/>
    <p:sldId id="352" r:id="rId43"/>
    <p:sldId id="355" r:id="rId44"/>
    <p:sldId id="356" r:id="rId45"/>
    <p:sldId id="357" r:id="rId46"/>
    <p:sldId id="358" r:id="rId47"/>
    <p:sldId id="360" r:id="rId48"/>
    <p:sldId id="392" r:id="rId49"/>
    <p:sldId id="361" r:id="rId50"/>
    <p:sldId id="363" r:id="rId51"/>
    <p:sldId id="364" r:id="rId52"/>
    <p:sldId id="393" r:id="rId53"/>
    <p:sldId id="366" r:id="rId54"/>
    <p:sldId id="367" r:id="rId55"/>
    <p:sldId id="368" r:id="rId56"/>
    <p:sldId id="369" r:id="rId57"/>
    <p:sldId id="370" r:id="rId58"/>
    <p:sldId id="397" r:id="rId59"/>
    <p:sldId id="362" r:id="rId60"/>
    <p:sldId id="394" r:id="rId61"/>
    <p:sldId id="395" r:id="rId62"/>
    <p:sldId id="365" r:id="rId63"/>
    <p:sldId id="371" r:id="rId64"/>
    <p:sldId id="372" r:id="rId65"/>
    <p:sldId id="373" r:id="rId66"/>
    <p:sldId id="380" r:id="rId67"/>
    <p:sldId id="379" r:id="rId68"/>
    <p:sldId id="375" r:id="rId69"/>
    <p:sldId id="381" r:id="rId70"/>
    <p:sldId id="382" r:id="rId71"/>
    <p:sldId id="384" r:id="rId72"/>
    <p:sldId id="383" r:id="rId73"/>
    <p:sldId id="385" r:id="rId74"/>
    <p:sldId id="376" r:id="rId75"/>
    <p:sldId id="386" r:id="rId76"/>
    <p:sldId id="387" r:id="rId77"/>
    <p:sldId id="396" r:id="rId78"/>
    <p:sldId id="378" r:id="rId79"/>
    <p:sldId id="374" r:id="rId80"/>
    <p:sldId id="388" r:id="rId81"/>
    <p:sldId id="389" r:id="rId82"/>
    <p:sldId id="390" r:id="rId83"/>
    <p:sldId id="310" r:id="rId84"/>
    <p:sldId id="268" r:id="rId85"/>
  </p:sldIdLst>
  <p:sldSz cx="9144000" cy="6858000" type="screen4x3"/>
  <p:notesSz cx="6858000" cy="9144000"/>
  <p:custDataLst>
    <p:tags r:id="rId87"/>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0" autoAdjust="0"/>
    <p:restoredTop sz="96364" autoAdjust="0"/>
  </p:normalViewPr>
  <p:slideViewPr>
    <p:cSldViewPr>
      <p:cViewPr varScale="1">
        <p:scale>
          <a:sx n="110" d="100"/>
          <a:sy n="110" d="100"/>
        </p:scale>
        <p:origin x="201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15-2-2024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dirty="0"/>
          </a:p>
        </p:txBody>
      </p:sp>
    </p:spTree>
    <p:extLst>
      <p:ext uri="{BB962C8B-B14F-4D97-AF65-F5344CB8AC3E}">
        <p14:creationId xmlns:p14="http://schemas.microsoft.com/office/powerpoint/2010/main" val="236990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30</a:t>
            </a:fld>
            <a:endParaRPr lang="nl-NL"/>
          </a:p>
        </p:txBody>
      </p:sp>
    </p:spTree>
    <p:extLst>
      <p:ext uri="{BB962C8B-B14F-4D97-AF65-F5344CB8AC3E}">
        <p14:creationId xmlns:p14="http://schemas.microsoft.com/office/powerpoint/2010/main" val="346424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31</a:t>
            </a:fld>
            <a:endParaRPr lang="nl-NL"/>
          </a:p>
        </p:txBody>
      </p:sp>
    </p:spTree>
    <p:extLst>
      <p:ext uri="{BB962C8B-B14F-4D97-AF65-F5344CB8AC3E}">
        <p14:creationId xmlns:p14="http://schemas.microsoft.com/office/powerpoint/2010/main" val="46579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38</a:t>
            </a:fld>
            <a:endParaRPr lang="nl-NL"/>
          </a:p>
        </p:txBody>
      </p:sp>
    </p:spTree>
    <p:extLst>
      <p:ext uri="{BB962C8B-B14F-4D97-AF65-F5344CB8AC3E}">
        <p14:creationId xmlns:p14="http://schemas.microsoft.com/office/powerpoint/2010/main" val="1618106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39</a:t>
            </a:fld>
            <a:endParaRPr lang="nl-NL"/>
          </a:p>
        </p:txBody>
      </p:sp>
    </p:spTree>
    <p:extLst>
      <p:ext uri="{BB962C8B-B14F-4D97-AF65-F5344CB8AC3E}">
        <p14:creationId xmlns:p14="http://schemas.microsoft.com/office/powerpoint/2010/main" val="3048685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63</a:t>
            </a:fld>
            <a:endParaRPr lang="nl-NL"/>
          </a:p>
        </p:txBody>
      </p:sp>
    </p:spTree>
    <p:extLst>
      <p:ext uri="{BB962C8B-B14F-4D97-AF65-F5344CB8AC3E}">
        <p14:creationId xmlns:p14="http://schemas.microsoft.com/office/powerpoint/2010/main" val="295920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77</a:t>
            </a:fld>
            <a:endParaRPr lang="nl-NL"/>
          </a:p>
        </p:txBody>
      </p:sp>
    </p:spTree>
    <p:extLst>
      <p:ext uri="{BB962C8B-B14F-4D97-AF65-F5344CB8AC3E}">
        <p14:creationId xmlns:p14="http://schemas.microsoft.com/office/powerpoint/2010/main" val="348350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78</a:t>
            </a:fld>
            <a:endParaRPr lang="nl-NL"/>
          </a:p>
        </p:txBody>
      </p:sp>
    </p:spTree>
    <p:extLst>
      <p:ext uri="{BB962C8B-B14F-4D97-AF65-F5344CB8AC3E}">
        <p14:creationId xmlns:p14="http://schemas.microsoft.com/office/powerpoint/2010/main" val="8460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Uiteraard versimpeld weergegeven</a:t>
            </a:r>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131048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Uiteraard versimpeld weergegeven</a:t>
            </a:r>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6</a:t>
            </a:fld>
            <a:endParaRPr lang="nl-NL"/>
          </a:p>
        </p:txBody>
      </p:sp>
    </p:spTree>
    <p:extLst>
      <p:ext uri="{BB962C8B-B14F-4D97-AF65-F5344CB8AC3E}">
        <p14:creationId xmlns:p14="http://schemas.microsoft.com/office/powerpoint/2010/main" val="1047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7</a:t>
            </a:fld>
            <a:endParaRPr lang="nl-NL"/>
          </a:p>
        </p:txBody>
      </p:sp>
    </p:spTree>
    <p:extLst>
      <p:ext uri="{BB962C8B-B14F-4D97-AF65-F5344CB8AC3E}">
        <p14:creationId xmlns:p14="http://schemas.microsoft.com/office/powerpoint/2010/main" val="4249142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25</a:t>
            </a:fld>
            <a:endParaRPr lang="nl-NL"/>
          </a:p>
        </p:txBody>
      </p:sp>
    </p:spTree>
    <p:extLst>
      <p:ext uri="{BB962C8B-B14F-4D97-AF65-F5344CB8AC3E}">
        <p14:creationId xmlns:p14="http://schemas.microsoft.com/office/powerpoint/2010/main" val="209346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26</a:t>
            </a:fld>
            <a:endParaRPr lang="nl-NL"/>
          </a:p>
        </p:txBody>
      </p:sp>
    </p:spTree>
    <p:extLst>
      <p:ext uri="{BB962C8B-B14F-4D97-AF65-F5344CB8AC3E}">
        <p14:creationId xmlns:p14="http://schemas.microsoft.com/office/powerpoint/2010/main" val="251946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27</a:t>
            </a:fld>
            <a:endParaRPr lang="nl-NL"/>
          </a:p>
        </p:txBody>
      </p:sp>
    </p:spTree>
    <p:extLst>
      <p:ext uri="{BB962C8B-B14F-4D97-AF65-F5344CB8AC3E}">
        <p14:creationId xmlns:p14="http://schemas.microsoft.com/office/powerpoint/2010/main" val="1015996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28</a:t>
            </a:fld>
            <a:endParaRPr lang="nl-NL"/>
          </a:p>
        </p:txBody>
      </p:sp>
    </p:spTree>
    <p:extLst>
      <p:ext uri="{BB962C8B-B14F-4D97-AF65-F5344CB8AC3E}">
        <p14:creationId xmlns:p14="http://schemas.microsoft.com/office/powerpoint/2010/main" val="314004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2ECD43-08E5-4945-BC4F-4857758E978F}" type="slidenum">
              <a:rPr lang="nl-NL" smtClean="0"/>
              <a:t>29</a:t>
            </a:fld>
            <a:endParaRPr lang="nl-NL"/>
          </a:p>
        </p:txBody>
      </p:sp>
    </p:spTree>
    <p:extLst>
      <p:ext uri="{BB962C8B-B14F-4D97-AF65-F5344CB8AC3E}">
        <p14:creationId xmlns:p14="http://schemas.microsoft.com/office/powerpoint/2010/main" val="1328672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nl-NL" noProof="0" dirty="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nl-NL" noProof="0" dirty="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nl-NL" noProof="0" dirty="0"/>
              <a:t>Titel van de presentatie</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nl-NL" noProof="0" dirty="0"/>
              <a:t>Subtitel presentatie</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endParaRPr lang="nl-NL" noProof="0" dirty="0"/>
          </a:p>
        </p:txBody>
      </p:sp>
      <p:pic>
        <p:nvPicPr>
          <p:cNvPr id="9"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grafiek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video in te voegen</a:t>
            </a:r>
          </a:p>
        </p:txBody>
      </p:sp>
      <p:pic>
        <p:nvPicPr>
          <p:cNvPr id="14" name="Afbeelding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331640" y="1052736"/>
            <a:ext cx="7390800" cy="1656184"/>
          </a:xfrm>
        </p:spPr>
        <p:txBody>
          <a:bodyPr/>
          <a:lstStyle>
            <a:lvl1pPr algn="l">
              <a:defRPr sz="4800">
                <a:solidFill>
                  <a:schemeClr val="bg1"/>
                </a:solidFill>
              </a:defRPr>
            </a:lvl1pPr>
          </a:lstStyle>
          <a:p>
            <a:r>
              <a:rPr lang="nl-NL" dirty="0"/>
              <a:t>Titel afsluiting</a:t>
            </a:r>
          </a:p>
        </p:txBody>
      </p:sp>
      <p:pic>
        <p:nvPicPr>
          <p:cNvPr id="7"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a:solidFill>
                  <a:schemeClr val="bg2"/>
                </a:solidFill>
              </a:defRPr>
            </a:lvl9pPr>
          </a:lstStyle>
          <a:p>
            <a:pPr lvl="0"/>
            <a:r>
              <a:rPr lang="nl-NL" noProof="0" dirty="0"/>
              <a:t>Opsomming</a:t>
            </a:r>
          </a:p>
          <a:p>
            <a:pPr lvl="1"/>
            <a:r>
              <a:rPr lang="nl-NL" noProof="0" dirty="0" err="1"/>
              <a:t>Bullet</a:t>
            </a:r>
            <a:endParaRPr lang="nl-NL" noProof="0" dirty="0"/>
          </a:p>
          <a:p>
            <a:pPr lvl="2"/>
            <a:r>
              <a:rPr lang="nl-NL" noProof="0" dirty="0"/>
              <a:t>Leestekst</a:t>
            </a:r>
          </a:p>
          <a:p>
            <a:pPr lvl="3"/>
            <a:r>
              <a:rPr lang="nl-NL" noProof="0" dirty="0"/>
              <a:t>Kopje wit</a:t>
            </a:r>
          </a:p>
          <a:p>
            <a:pPr lvl="4"/>
            <a:r>
              <a:rPr lang="nl-NL" noProof="0" dirty="0"/>
              <a:t>Kopje geel</a:t>
            </a:r>
          </a:p>
          <a:p>
            <a:pPr lvl="5"/>
            <a:r>
              <a:rPr lang="nl-NL" noProof="0" dirty="0"/>
              <a:t>Opsomming</a:t>
            </a:r>
          </a:p>
          <a:p>
            <a:pPr lvl="6"/>
            <a:r>
              <a:rPr lang="nl-NL" noProof="0" dirty="0" err="1"/>
              <a:t>Bullet</a:t>
            </a:r>
            <a:endParaRPr lang="nl-NL" noProof="0" dirty="0"/>
          </a:p>
          <a:p>
            <a:pPr lvl="7"/>
            <a:r>
              <a:rPr lang="nl-NL" sz="1349" noProof="0" dirty="0"/>
              <a:t>Leestekst</a:t>
            </a:r>
          </a:p>
          <a:p>
            <a:pPr lvl="8"/>
            <a:r>
              <a:rPr lang="nl-NL" noProof="0" dirty="0"/>
              <a:t>Kopje wit</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p:txBody>
          <a:bodyPr vert="horz"/>
          <a:lstStyle>
            <a:lvl8pPr>
              <a:defRPr sz="1600"/>
            </a:lvl8p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20" name="Afbeelding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nl-NL" noProof="0" dirty="0"/>
              <a:t>Titel</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sp>
        <p:nvSpPr>
          <p:cNvPr id="20" name="Rechthoek 19"/>
          <p:cNvSpPr/>
          <p:nvPr userDrawn="1"/>
        </p:nvSpPr>
        <p:spPr bwMode="auto">
          <a:xfrm>
            <a:off x="0" y="6453336"/>
            <a:ext cx="9144000" cy="404664"/>
          </a:xfrm>
          <a:prstGeom prst="rect">
            <a:avLst/>
          </a:prstGeom>
          <a:solidFill>
            <a:schemeClr val="bg2"/>
          </a:solidFill>
          <a:ln>
            <a:noFill/>
          </a:ln>
          <a:effec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noProof="0" dirty="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4" y="6453336"/>
            <a:ext cx="381346" cy="404664"/>
          </a:xfrm>
          <a:prstGeom prst="rect">
            <a:avLst/>
          </a:prstGeom>
        </p:spPr>
        <p:txBody>
          <a:bodyPr vert="horz" lIns="0" tIns="0" rIns="0" bIns="0" rtlCol="0" anchor="ctr"/>
          <a:lstStyle>
            <a:lvl1pPr algn="l">
              <a:defRPr lang="nl-NL" sz="1200" b="1" smtClean="0">
                <a:solidFill>
                  <a:schemeClr val="bg1"/>
                </a:solidFill>
              </a:defRPr>
            </a:lvl1pPr>
          </a:lstStyle>
          <a:p>
            <a:fld id="{21272068-81DC-4C45-9305-5AD5E2019168}" type="slidenum">
              <a:rPr lang="nl-NL" noProof="0" smtClean="0"/>
              <a:pPr/>
              <a:t>‹#›</a:t>
            </a:fld>
            <a:endParaRPr lang="nl-NL" noProof="0" dirty="0"/>
          </a:p>
        </p:txBody>
      </p:sp>
      <p:sp>
        <p:nvSpPr>
          <p:cNvPr id="14" name="Tijdelijke aanduiding voor dianummer 5"/>
          <p:cNvSpPr txBox="1">
            <a:spLocks/>
          </p:cNvSpPr>
          <p:nvPr userDrawn="1"/>
        </p:nvSpPr>
        <p:spPr>
          <a:xfrm>
            <a:off x="6681815" y="6453337"/>
            <a:ext cx="2057519" cy="416127"/>
          </a:xfrm>
          <a:prstGeom prst="rect">
            <a:avLst/>
          </a:prstGeom>
        </p:spPr>
        <p:txBody>
          <a:bodyPr vert="horz" lIns="68544" tIns="34272" rIns="68544" bIns="34272"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nl-NL" sz="1100" noProof="0" smtClean="0">
                <a:solidFill>
                  <a:schemeClr val="bg1"/>
                </a:solidFill>
              </a:rPr>
              <a:pPr/>
              <a:t>‹#›</a:t>
            </a:fld>
            <a:endParaRPr lang="nl-NL" sz="900" noProof="0" dirty="0">
              <a:solidFill>
                <a:schemeClr val="bg1"/>
              </a:solidFill>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2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jdelijke aanduiding voor tekst 15"/>
          <p:cNvSpPr>
            <a:spLocks noGrp="1"/>
          </p:cNvSpPr>
          <p:nvPr>
            <p:ph type="body" sz="quarter" idx="13"/>
          </p:nvPr>
        </p:nvSpPr>
        <p:spPr/>
        <p:txBody>
          <a:bodyPr/>
          <a:lstStyle/>
          <a:p>
            <a:r>
              <a:rPr lang="nl-NL" dirty="0"/>
              <a:t> </a:t>
            </a:r>
          </a:p>
        </p:txBody>
      </p:sp>
      <p:sp>
        <p:nvSpPr>
          <p:cNvPr id="15" name="Tijdelijke aanduiding voor tekst 14"/>
          <p:cNvSpPr>
            <a:spLocks noGrp="1"/>
          </p:cNvSpPr>
          <p:nvPr>
            <p:ph type="body" sz="quarter" idx="12"/>
          </p:nvPr>
        </p:nvSpPr>
        <p:spPr/>
        <p:txBody>
          <a:bodyPr/>
          <a:lstStyle/>
          <a:p>
            <a:r>
              <a:rPr lang="nl-NL" dirty="0"/>
              <a:t> </a:t>
            </a:r>
          </a:p>
        </p:txBody>
      </p:sp>
      <p:sp>
        <p:nvSpPr>
          <p:cNvPr id="4" name="Titel 3"/>
          <p:cNvSpPr>
            <a:spLocks noGrp="1"/>
          </p:cNvSpPr>
          <p:nvPr>
            <p:ph type="title"/>
          </p:nvPr>
        </p:nvSpPr>
        <p:spPr>
          <a:xfrm>
            <a:off x="503548" y="1031576"/>
            <a:ext cx="8136904" cy="2037383"/>
          </a:xfrm>
        </p:spPr>
        <p:txBody>
          <a:bodyPr/>
          <a:lstStyle/>
          <a:p>
            <a:pPr algn="ctr"/>
            <a:r>
              <a:rPr lang="nl-NL" dirty="0">
                <a:latin typeface="Calibri" panose="020F0502020204030204" pitchFamily="34" charset="0"/>
              </a:rPr>
              <a:t>Argumenteren en Overtuigen</a:t>
            </a:r>
            <a:br>
              <a:rPr lang="nl-NL" dirty="0">
                <a:latin typeface="Calibri" panose="020F0502020204030204" pitchFamily="34" charset="0"/>
              </a:rPr>
            </a:br>
            <a:r>
              <a:rPr lang="nl-NL" sz="2400" b="0" dirty="0">
                <a:latin typeface="Calibri" panose="020F0502020204030204" pitchFamily="34" charset="0"/>
              </a:rPr>
              <a:t>College 2: Argumentatiestructuur</a:t>
            </a:r>
            <a:endParaRPr lang="nl-NL" b="0" dirty="0">
              <a:latin typeface="Calibri" panose="020F0502020204030204" pitchFamily="34" charset="0"/>
            </a:endParaRPr>
          </a:p>
        </p:txBody>
      </p:sp>
      <p:sp>
        <p:nvSpPr>
          <p:cNvPr id="5" name="Tijdelijke aanduiding voor tekst 4"/>
          <p:cNvSpPr>
            <a:spLocks noGrp="1"/>
          </p:cNvSpPr>
          <p:nvPr>
            <p:ph type="body" sz="quarter" idx="14"/>
          </p:nvPr>
        </p:nvSpPr>
        <p:spPr>
          <a:xfrm>
            <a:off x="503548" y="3934610"/>
            <a:ext cx="6876764" cy="393700"/>
          </a:xfrm>
        </p:spPr>
        <p:txBody>
          <a:bodyPr>
            <a:normAutofit fontScale="85000" lnSpcReduction="10000"/>
          </a:bodyPr>
          <a:lstStyle/>
          <a:p>
            <a:r>
              <a:rPr lang="nl-NL" dirty="0"/>
              <a:t>Mila van Nieuwenhuizen   (m.van.nieuwenhuizen@hum.leidenuniv.nl)</a:t>
            </a:r>
          </a:p>
        </p:txBody>
      </p:sp>
    </p:spTree>
    <p:extLst>
      <p:ext uri="{BB962C8B-B14F-4D97-AF65-F5344CB8AC3E}">
        <p14:creationId xmlns:p14="http://schemas.microsoft.com/office/powerpoint/2010/main" val="297781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395399"/>
          </a:xfrm>
          <a:prstGeom prst="rect">
            <a:avLst/>
          </a:prstGeom>
          <a:noFill/>
        </p:spPr>
        <p:txBody>
          <a:bodyPr wrap="square">
            <a:spAutoFit/>
          </a:bodyPr>
          <a:lstStyle/>
          <a:p>
            <a:r>
              <a:rPr lang="nl-NL" sz="2800" b="1" dirty="0">
                <a:solidFill>
                  <a:schemeClr val="tx1"/>
                </a:solidFill>
                <a:latin typeface="Calibri" panose="020F0502020204030204" pitchFamily="34" charset="0"/>
              </a:rPr>
              <a:t>Complexe argumentatie:</a:t>
            </a:r>
          </a:p>
          <a:p>
            <a:pPr marL="457200" indent="-457200">
              <a:lnSpc>
                <a:spcPct val="150000"/>
              </a:lnSpc>
              <a:buFontTx/>
              <a:buChar char="-"/>
            </a:pPr>
            <a:r>
              <a:rPr lang="nl-NL" sz="2800" dirty="0">
                <a:latin typeface="Calibri" panose="020F0502020204030204" pitchFamily="34" charset="0"/>
              </a:rPr>
              <a:t>Onderschikkende argumentatie</a:t>
            </a:r>
          </a:p>
          <a:p>
            <a:pPr marL="457200" indent="-457200">
              <a:lnSpc>
                <a:spcPct val="150000"/>
              </a:lnSpc>
              <a:buFontTx/>
              <a:buChar char="-"/>
            </a:pPr>
            <a:r>
              <a:rPr lang="nl-NL" sz="2800" dirty="0">
                <a:solidFill>
                  <a:schemeClr val="tx1"/>
                </a:solidFill>
                <a:latin typeface="Calibri" panose="020F0502020204030204" pitchFamily="34" charset="0"/>
              </a:rPr>
              <a:t>Nevenschikkende argumentatie</a:t>
            </a:r>
          </a:p>
          <a:p>
            <a:pPr marL="457200" indent="-457200">
              <a:lnSpc>
                <a:spcPct val="150000"/>
              </a:lnSpc>
              <a:buFontTx/>
              <a:buChar char="-"/>
            </a:pPr>
            <a:r>
              <a:rPr lang="nl-NL" sz="2800" dirty="0">
                <a:latin typeface="Calibri" panose="020F0502020204030204" pitchFamily="34" charset="0"/>
              </a:rPr>
              <a:t>Meervoudige argumentatie</a:t>
            </a:r>
            <a:endParaRPr lang="nl-NL" sz="2800" dirty="0">
              <a:solidFill>
                <a:schemeClr val="tx1"/>
              </a:solidFill>
              <a:latin typeface="Calibri" panose="020F0502020204030204" pitchFamily="34" charset="0"/>
            </a:endParaRPr>
          </a:p>
        </p:txBody>
      </p:sp>
      <p:sp>
        <p:nvSpPr>
          <p:cNvPr id="4" name="Tekstvak 3">
            <a:extLst>
              <a:ext uri="{FF2B5EF4-FFF2-40B4-BE49-F238E27FC236}">
                <a16:creationId xmlns:a16="http://schemas.microsoft.com/office/drawing/2014/main" id="{47F1B2CD-7CCB-4ADC-B0EE-5AB9739F7891}"/>
              </a:ext>
            </a:extLst>
          </p:cNvPr>
          <p:cNvSpPr txBox="1"/>
          <p:nvPr/>
        </p:nvSpPr>
        <p:spPr>
          <a:xfrm>
            <a:off x="2249742" y="4061073"/>
            <a:ext cx="4644516" cy="646331"/>
          </a:xfrm>
          <a:prstGeom prst="rect">
            <a:avLst/>
          </a:prstGeom>
          <a:noFill/>
        </p:spPr>
        <p:txBody>
          <a:bodyPr wrap="square">
            <a:spAutoFit/>
          </a:bodyPr>
          <a:lstStyle/>
          <a:p>
            <a:pPr algn="ctr"/>
            <a:r>
              <a:rPr lang="en-US" altLang="nl-NL" sz="3600" dirty="0" err="1">
                <a:latin typeface="Calibri" panose="020F0502020204030204" pitchFamily="34" charset="0"/>
              </a:rPr>
              <a:t>Een</a:t>
            </a:r>
            <a:r>
              <a:rPr lang="en-US" altLang="nl-NL" sz="3600" dirty="0">
                <a:latin typeface="Calibri" panose="020F0502020204030204" pitchFamily="34" charset="0"/>
              </a:rPr>
              <a:t> </a:t>
            </a:r>
            <a:r>
              <a:rPr lang="en-US" altLang="nl-NL" sz="3600" dirty="0" err="1">
                <a:latin typeface="Calibri" panose="020F0502020204030204" pitchFamily="34" charset="0"/>
              </a:rPr>
              <a:t>voorbeeld</a:t>
            </a:r>
            <a:r>
              <a:rPr lang="en-US" altLang="nl-NL" sz="3600" dirty="0">
                <a:latin typeface="Calibri" panose="020F0502020204030204" pitchFamily="34" charset="0"/>
              </a:rPr>
              <a:t>!</a:t>
            </a:r>
          </a:p>
        </p:txBody>
      </p:sp>
    </p:spTree>
    <p:extLst>
      <p:ext uri="{BB962C8B-B14F-4D97-AF65-F5344CB8AC3E}">
        <p14:creationId xmlns:p14="http://schemas.microsoft.com/office/powerpoint/2010/main" val="8421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want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
        <p:nvSpPr>
          <p:cNvPr id="4" name="Tekstvak 3">
            <a:extLst>
              <a:ext uri="{FF2B5EF4-FFF2-40B4-BE49-F238E27FC236}">
                <a16:creationId xmlns:a16="http://schemas.microsoft.com/office/drawing/2014/main" id="{646D9A14-639C-46A9-BEA6-A906E64AD01C}"/>
              </a:ext>
            </a:extLst>
          </p:cNvPr>
          <p:cNvSpPr txBox="1"/>
          <p:nvPr/>
        </p:nvSpPr>
        <p:spPr>
          <a:xfrm>
            <a:off x="575556" y="4888728"/>
            <a:ext cx="7992888" cy="523220"/>
          </a:xfrm>
          <a:prstGeom prst="rect">
            <a:avLst/>
          </a:prstGeom>
          <a:noFill/>
        </p:spPr>
        <p:txBody>
          <a:bodyPr wrap="square">
            <a:spAutoFit/>
          </a:bodyPr>
          <a:lstStyle/>
          <a:p>
            <a:r>
              <a:rPr lang="nl-NL" sz="2800" dirty="0">
                <a:solidFill>
                  <a:schemeClr val="bg2"/>
                </a:solidFill>
                <a:latin typeface="Calibri" panose="020F0502020204030204" pitchFamily="34" charset="0"/>
              </a:rPr>
              <a:t>Standpunt en argumenten?</a:t>
            </a:r>
          </a:p>
        </p:txBody>
      </p:sp>
    </p:spTree>
    <p:extLst>
      <p:ext uri="{BB962C8B-B14F-4D97-AF65-F5344CB8AC3E}">
        <p14:creationId xmlns:p14="http://schemas.microsoft.com/office/powerpoint/2010/main" val="1314495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241381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Tree>
    <p:extLst>
      <p:ext uri="{BB962C8B-B14F-4D97-AF65-F5344CB8AC3E}">
        <p14:creationId xmlns:p14="http://schemas.microsoft.com/office/powerpoint/2010/main" val="53674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6326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Tree>
    <p:extLst>
      <p:ext uri="{BB962C8B-B14F-4D97-AF65-F5344CB8AC3E}">
        <p14:creationId xmlns:p14="http://schemas.microsoft.com/office/powerpoint/2010/main" val="422188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802938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1.1b </a:t>
            </a:r>
          </a:p>
          <a:p>
            <a:pPr eaLnBrk="1" hangingPunct="1"/>
            <a:r>
              <a:rPr lang="nl-NL" altLang="nl-NL" sz="220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1.1b.1 </a:t>
            </a:r>
          </a:p>
          <a:p>
            <a:pPr eaLnBrk="1" hangingPunct="1"/>
            <a:r>
              <a:rPr lang="nl-NL" altLang="nl-NL" sz="2200" dirty="0">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24839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707792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1.1b.1 </a:t>
            </a:r>
          </a:p>
          <a:p>
            <a:pPr eaLnBrk="1" hangingPunct="1"/>
            <a:r>
              <a:rPr lang="nl-NL" altLang="nl-NL" sz="2200">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 </a:t>
            </a:r>
          </a:p>
          <a:p>
            <a:pPr eaLnBrk="1" hangingPunct="1"/>
            <a:r>
              <a:rPr lang="nl-NL" altLang="nl-NL" sz="2200">
                <a:latin typeface="Calibri" panose="020F0502020204030204" pitchFamily="34" charset="0"/>
              </a:rPr>
              <a:t>Er is een taxistaking </a:t>
            </a:r>
          </a:p>
        </p:txBody>
      </p:sp>
    </p:spTree>
    <p:extLst>
      <p:ext uri="{BB962C8B-B14F-4D97-AF65-F5344CB8AC3E}">
        <p14:creationId xmlns:p14="http://schemas.microsoft.com/office/powerpoint/2010/main" val="691664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4D406-EF10-D8C4-06A6-929D03735BB7}"/>
              </a:ext>
            </a:extLst>
          </p:cNvPr>
          <p:cNvSpPr>
            <a:spLocks noGrp="1"/>
          </p:cNvSpPr>
          <p:nvPr>
            <p:ph type="title"/>
          </p:nvPr>
        </p:nvSpPr>
        <p:spPr/>
        <p:txBody>
          <a:bodyPr/>
          <a:lstStyle/>
          <a:p>
            <a:endParaRPr lang="nl-NL"/>
          </a:p>
        </p:txBody>
      </p:sp>
      <p:pic>
        <p:nvPicPr>
          <p:cNvPr id="6" name="Picture 5">
            <a:extLst>
              <a:ext uri="{FF2B5EF4-FFF2-40B4-BE49-F238E27FC236}">
                <a16:creationId xmlns:a16="http://schemas.microsoft.com/office/drawing/2014/main" id="{DFF448E8-6490-DC34-5C3D-EC6ABE786467}"/>
              </a:ext>
            </a:extLst>
          </p:cNvPr>
          <p:cNvPicPr>
            <a:picLocks noChangeAspect="1"/>
          </p:cNvPicPr>
          <p:nvPr/>
        </p:nvPicPr>
        <p:blipFill rotWithShape="1">
          <a:blip r:embed="rId2"/>
          <a:srcRect l="15350" t="22000" r="29525" b="41701"/>
          <a:stretch/>
        </p:blipFill>
        <p:spPr>
          <a:xfrm>
            <a:off x="739074" y="589586"/>
            <a:ext cx="7665851" cy="2839414"/>
          </a:xfrm>
          <a:prstGeom prst="rect">
            <a:avLst/>
          </a:prstGeom>
        </p:spPr>
      </p:pic>
    </p:spTree>
    <p:extLst>
      <p:ext uri="{BB962C8B-B14F-4D97-AF65-F5344CB8AC3E}">
        <p14:creationId xmlns:p14="http://schemas.microsoft.com/office/powerpoint/2010/main" val="76305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28376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1.1b.1 </a:t>
            </a:r>
          </a:p>
          <a:p>
            <a:pPr eaLnBrk="1" hangingPunct="1"/>
            <a:r>
              <a:rPr lang="nl-NL" altLang="nl-NL" sz="2200">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 </a:t>
            </a:r>
          </a:p>
          <a:p>
            <a:pPr eaLnBrk="1" hangingPunct="1"/>
            <a:r>
              <a:rPr lang="nl-NL" altLang="nl-NL" sz="2200">
                <a:latin typeface="Calibri" panose="020F0502020204030204" pitchFamily="34" charset="0"/>
              </a:rPr>
              <a:t>Er is een taxistaking </a:t>
            </a:r>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1.1c.1 </a:t>
            </a:r>
          </a:p>
          <a:p>
            <a:pPr eaLnBrk="1" hangingPunct="1"/>
            <a:r>
              <a:rPr lang="nl-NL" altLang="nl-NL" sz="2200">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263967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114186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1.1b.1 </a:t>
            </a:r>
          </a:p>
          <a:p>
            <a:pPr eaLnBrk="1" hangingPunct="1"/>
            <a:r>
              <a:rPr lang="nl-NL" altLang="nl-NL" sz="2200">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 </a:t>
            </a:r>
          </a:p>
          <a:p>
            <a:pPr eaLnBrk="1" hangingPunct="1"/>
            <a:r>
              <a:rPr lang="nl-NL" altLang="nl-NL" sz="2200">
                <a:latin typeface="Calibri" panose="020F0502020204030204" pitchFamily="34" charset="0"/>
              </a:rPr>
              <a:t>Er is een taxistaking </a:t>
            </a:r>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1.1c.1 </a:t>
            </a:r>
          </a:p>
          <a:p>
            <a:pPr eaLnBrk="1" hangingPunct="1"/>
            <a:r>
              <a:rPr lang="nl-NL" altLang="nl-NL" sz="2200">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8">
            <a:extLst>
              <a:ext uri="{FF2B5EF4-FFF2-40B4-BE49-F238E27FC236}">
                <a16:creationId xmlns:a16="http://schemas.microsoft.com/office/drawing/2014/main" id="{1A093853-8C34-4E4A-B4FF-1093BD1D8277}"/>
              </a:ext>
            </a:extLst>
          </p:cNvPr>
          <p:cNvSpPr txBox="1">
            <a:spLocks noChangeArrowheads="1"/>
          </p:cNvSpPr>
          <p:nvPr/>
        </p:nvSpPr>
        <p:spPr bwMode="auto">
          <a:xfrm>
            <a:off x="6091789" y="1917154"/>
            <a:ext cx="2703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1.2 </a:t>
            </a:r>
          </a:p>
          <a:p>
            <a:pPr eaLnBrk="1" hangingPunct="1"/>
            <a:r>
              <a:rPr lang="nl-NL" altLang="nl-NL" sz="2200">
                <a:latin typeface="Calibri" panose="020F0502020204030204" pitchFamily="34" charset="0"/>
              </a:rPr>
              <a:t>Ik voel me niet lekker</a:t>
            </a:r>
          </a:p>
        </p:txBody>
      </p:sp>
      <p:sp>
        <p:nvSpPr>
          <p:cNvPr id="15" name="Line 14">
            <a:extLst>
              <a:ext uri="{FF2B5EF4-FFF2-40B4-BE49-F238E27FC236}">
                <a16:creationId xmlns:a16="http://schemas.microsoft.com/office/drawing/2014/main" id="{6906E52D-9643-4163-8017-FA6AD9664C73}"/>
              </a:ext>
            </a:extLst>
          </p:cNvPr>
          <p:cNvSpPr>
            <a:spLocks noChangeShapeType="1"/>
          </p:cNvSpPr>
          <p:nvPr/>
        </p:nvSpPr>
        <p:spPr bwMode="auto">
          <a:xfrm flipH="1" flipV="1">
            <a:off x="5509176" y="1053555"/>
            <a:ext cx="503238" cy="701674"/>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3166457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Argumentatiestructuur</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a:t>
            </a:r>
            <a:r>
              <a:rPr lang="en-US" altLang="nl-NL" sz="2800" dirty="0" err="1">
                <a:latin typeface="Calibri" panose="020F0502020204030204" pitchFamily="34" charset="0"/>
              </a:rPr>
              <a:t>niet</a:t>
            </a:r>
            <a:r>
              <a:rPr lang="en-US" altLang="nl-NL" sz="2800" dirty="0">
                <a:latin typeface="Calibri" panose="020F0502020204030204" pitchFamily="34" charset="0"/>
              </a:rPr>
              <a:t> </a:t>
            </a:r>
            <a:r>
              <a:rPr lang="en-US" altLang="nl-NL" sz="2800" dirty="0" err="1">
                <a:latin typeface="Calibri" panose="020F0502020204030204" pitchFamily="34" charset="0"/>
              </a:rPr>
              <a:t>naar</a:t>
            </a:r>
            <a:r>
              <a:rPr lang="en-US" altLang="nl-NL" sz="2800" dirty="0">
                <a:latin typeface="Calibri" panose="020F0502020204030204" pitchFamily="34" charset="0"/>
              </a:rPr>
              <a:t> college </a:t>
            </a:r>
            <a:r>
              <a:rPr lang="en-US" altLang="nl-NL" sz="2800" dirty="0" err="1">
                <a:latin typeface="Calibri" panose="020F0502020204030204" pitchFamily="34" charset="0"/>
              </a:rPr>
              <a:t>komen</a:t>
            </a:r>
            <a:r>
              <a:rPr lang="en-US" altLang="nl-NL" sz="2800" dirty="0">
                <a:latin typeface="Calibri" panose="020F0502020204030204" pitchFamily="34" charset="0"/>
              </a:rPr>
              <a:t>, </a:t>
            </a:r>
            <a:r>
              <a:rPr lang="en-US" altLang="nl-NL" sz="2800" dirty="0">
                <a:solidFill>
                  <a:schemeClr val="accent3"/>
                </a:solidFill>
                <a:latin typeface="Calibri" panose="020F0502020204030204" pitchFamily="34" charset="0"/>
              </a:rPr>
              <a:t>want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loop op </a:t>
            </a:r>
            <a:r>
              <a:rPr lang="en-US" altLang="nl-NL" sz="2800" dirty="0" err="1">
                <a:latin typeface="Calibri" panose="020F0502020204030204" pitchFamily="34" charset="0"/>
              </a:rPr>
              <a:t>krukken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a:t>
            </a:r>
            <a:r>
              <a:rPr lang="en-US" altLang="nl-NL" sz="2800" dirty="0" err="1">
                <a:latin typeface="Calibri" panose="020F0502020204030204" pitchFamily="34" charset="0"/>
              </a:rPr>
              <a:t>niemand</a:t>
            </a:r>
            <a:r>
              <a:rPr lang="en-US" altLang="nl-NL" sz="2800" dirty="0">
                <a:latin typeface="Calibri" panose="020F0502020204030204" pitchFamily="34" charset="0"/>
              </a:rPr>
              <a:t> </a:t>
            </a:r>
            <a:r>
              <a:rPr lang="en-US" altLang="nl-NL" sz="2800" dirty="0" err="1">
                <a:latin typeface="Calibri" panose="020F0502020204030204" pitchFamily="34" charset="0"/>
              </a:rPr>
              <a:t>kan</a:t>
            </a:r>
            <a:r>
              <a:rPr lang="en-US" altLang="nl-NL" sz="2800" dirty="0">
                <a:latin typeface="Calibri" panose="020F0502020204030204" pitchFamily="34" charset="0"/>
              </a:rPr>
              <a:t> me </a:t>
            </a:r>
            <a:r>
              <a:rPr lang="en-US" altLang="nl-NL" sz="2800" dirty="0" err="1">
                <a:latin typeface="Calibri" panose="020F0502020204030204" pitchFamily="34" charset="0"/>
              </a:rPr>
              <a:t>brengen</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aangezien</a:t>
            </a:r>
            <a:r>
              <a:rPr lang="en-US" altLang="nl-NL" sz="2800" dirty="0">
                <a:latin typeface="Calibri" panose="020F0502020204030204" pitchFamily="34" charset="0"/>
              </a:rPr>
              <a:t> </a:t>
            </a:r>
            <a:r>
              <a:rPr lang="en-US" altLang="nl-NL" sz="2800" dirty="0" err="1">
                <a:latin typeface="Calibri" panose="020F0502020204030204" pitchFamily="34" charset="0"/>
              </a:rPr>
              <a:t>iedereen</a:t>
            </a:r>
            <a:r>
              <a:rPr lang="en-US" altLang="nl-NL" sz="2800" dirty="0">
                <a:latin typeface="Calibri" panose="020F0502020204030204" pitchFamily="34" charset="0"/>
              </a:rPr>
              <a:t> die </a:t>
            </a:r>
            <a:r>
              <a:rPr lang="en-US" altLang="nl-NL" sz="2800" dirty="0" err="1">
                <a:latin typeface="Calibri" panose="020F0502020204030204" pitchFamily="34" charset="0"/>
              </a:rPr>
              <a:t>ik</a:t>
            </a:r>
            <a:r>
              <a:rPr lang="en-US" altLang="nl-NL" sz="2800" dirty="0">
                <a:latin typeface="Calibri" panose="020F0502020204030204" pitchFamily="34" charset="0"/>
              </a:rPr>
              <a:t> ken </a:t>
            </a:r>
            <a:r>
              <a:rPr lang="en-US" altLang="nl-NL" sz="2800" dirty="0" err="1">
                <a:latin typeface="Calibri" panose="020F0502020204030204" pitchFamily="34" charset="0"/>
              </a:rPr>
              <a:t>aan</a:t>
            </a:r>
            <a:r>
              <a:rPr lang="en-US" altLang="nl-NL" sz="2800" dirty="0">
                <a:latin typeface="Calibri" panose="020F0502020204030204" pitchFamily="34" charset="0"/>
              </a:rPr>
              <a:t> het </a:t>
            </a:r>
            <a:r>
              <a:rPr lang="en-US" altLang="nl-NL" sz="2800" dirty="0" err="1">
                <a:latin typeface="Calibri" panose="020F0502020204030204" pitchFamily="34" charset="0"/>
              </a:rPr>
              <a:t>werk</a:t>
            </a:r>
            <a:r>
              <a:rPr lang="en-US" altLang="nl-NL" sz="2800" dirty="0">
                <a:latin typeface="Calibri" panose="020F0502020204030204" pitchFamily="34" charset="0"/>
              </a:rPr>
              <a:t> is. </a:t>
            </a:r>
            <a:r>
              <a:rPr lang="en-US" altLang="nl-NL" sz="2800" dirty="0" err="1">
                <a:solidFill>
                  <a:schemeClr val="accent3"/>
                </a:solidFill>
                <a:latin typeface="Calibri" panose="020F0502020204030204" pitchFamily="34" charset="0"/>
              </a:rPr>
              <a:t>En</a:t>
            </a:r>
            <a:r>
              <a:rPr lang="en-US" altLang="nl-NL" sz="2800" dirty="0">
                <a:latin typeface="Calibri" panose="020F0502020204030204" pitchFamily="34" charset="0"/>
              </a:rPr>
              <a:t> er is </a:t>
            </a:r>
            <a:r>
              <a:rPr lang="en-US" altLang="nl-NL" sz="2800" dirty="0" err="1">
                <a:latin typeface="Calibri" panose="020F0502020204030204" pitchFamily="34" charset="0"/>
              </a:rPr>
              <a:t>ook</a:t>
            </a:r>
            <a:r>
              <a:rPr lang="en-US" altLang="nl-NL" sz="2800" dirty="0">
                <a:latin typeface="Calibri" panose="020F0502020204030204" pitchFamily="34" charset="0"/>
              </a:rPr>
              <a:t> </a:t>
            </a:r>
            <a:r>
              <a:rPr lang="en-US" altLang="nl-NL" sz="2800" dirty="0" err="1">
                <a:latin typeface="Calibri" panose="020F0502020204030204" pitchFamily="34" charset="0"/>
              </a:rPr>
              <a:t>nog</a:t>
            </a:r>
            <a:r>
              <a:rPr lang="en-US" altLang="nl-NL" sz="2800" dirty="0">
                <a:latin typeface="Calibri" panose="020F0502020204030204" pitchFamily="34" charset="0"/>
              </a:rPr>
              <a:t> </a:t>
            </a:r>
            <a:r>
              <a:rPr lang="en-US" altLang="nl-NL" sz="2800" dirty="0" err="1">
                <a:latin typeface="Calibri" panose="020F0502020204030204" pitchFamily="34" charset="0"/>
              </a:rPr>
              <a:t>een</a:t>
            </a:r>
            <a:r>
              <a:rPr lang="en-US" altLang="nl-NL" sz="2800" dirty="0">
                <a:latin typeface="Calibri" panose="020F0502020204030204" pitchFamily="34" charset="0"/>
              </a:rPr>
              <a:t> </a:t>
            </a:r>
            <a:r>
              <a:rPr lang="en-US" altLang="nl-NL" sz="2800" dirty="0" err="1">
                <a:latin typeface="Calibri" panose="020F0502020204030204" pitchFamily="34" charset="0"/>
              </a:rPr>
              <a:t>taxistaking</a:t>
            </a:r>
            <a:r>
              <a:rPr lang="en-US" altLang="nl-NL" sz="2800" dirty="0">
                <a:latin typeface="Calibri" panose="020F0502020204030204" pitchFamily="34" charset="0"/>
              </a:rPr>
              <a:t>, </a:t>
            </a:r>
            <a:r>
              <a:rPr lang="en-US" altLang="nl-NL" sz="2800" dirty="0" err="1">
                <a:latin typeface="Calibri" panose="020F0502020204030204" pitchFamily="34" charset="0"/>
              </a:rPr>
              <a:t>dat</a:t>
            </a:r>
            <a:r>
              <a:rPr lang="en-US" altLang="nl-NL" sz="2800" dirty="0">
                <a:latin typeface="Calibri" panose="020F0502020204030204" pitchFamily="34" charset="0"/>
              </a:rPr>
              <a:t> </a:t>
            </a:r>
            <a:r>
              <a:rPr lang="en-US" altLang="nl-NL" sz="2800" dirty="0" err="1">
                <a:latin typeface="Calibri" panose="020F0502020204030204" pitchFamily="34" charset="0"/>
              </a:rPr>
              <a:t>hoorde</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namelijk</a:t>
            </a:r>
            <a:r>
              <a:rPr lang="en-US" altLang="nl-NL" sz="2800" dirty="0">
                <a:latin typeface="Calibri" panose="020F0502020204030204" pitchFamily="34" charset="0"/>
              </a:rPr>
              <a:t> net op het </a:t>
            </a:r>
            <a:r>
              <a:rPr lang="en-US" altLang="nl-NL" sz="2800" dirty="0" err="1">
                <a:latin typeface="Calibri" panose="020F0502020204030204" pitchFamily="34" charset="0"/>
              </a:rPr>
              <a:t>nieuws</a:t>
            </a:r>
            <a:r>
              <a:rPr lang="en-US" altLang="nl-NL" sz="2800" dirty="0">
                <a:latin typeface="Calibri" panose="020F0502020204030204" pitchFamily="34" charset="0"/>
              </a:rPr>
              <a:t>. </a:t>
            </a:r>
            <a:r>
              <a:rPr lang="en-US" altLang="nl-NL" sz="2800" dirty="0" err="1">
                <a:solidFill>
                  <a:schemeClr val="accent3"/>
                </a:solidFill>
                <a:latin typeface="Calibri" panose="020F0502020204030204" pitchFamily="34" charset="0"/>
              </a:rPr>
              <a:t>Bovendien</a:t>
            </a:r>
            <a:r>
              <a:rPr lang="en-US" altLang="nl-NL" sz="2800" dirty="0">
                <a:latin typeface="Calibri" panose="020F0502020204030204" pitchFamily="34" charset="0"/>
              </a:rPr>
              <a:t> </a:t>
            </a:r>
            <a:r>
              <a:rPr lang="en-US" altLang="nl-NL" sz="2800" dirty="0" err="1">
                <a:latin typeface="Calibri" panose="020F0502020204030204" pitchFamily="34" charset="0"/>
              </a:rPr>
              <a:t>voel</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me </a:t>
            </a:r>
            <a:r>
              <a:rPr lang="en-US" altLang="nl-NL" sz="2800" dirty="0" err="1">
                <a:latin typeface="Calibri" panose="020F0502020204030204" pitchFamily="34" charset="0"/>
              </a:rPr>
              <a:t>niet</a:t>
            </a:r>
            <a:r>
              <a:rPr lang="en-US" altLang="nl-NL" sz="2800" dirty="0">
                <a:latin typeface="Calibri" panose="020F0502020204030204" pitchFamily="34" charset="0"/>
              </a:rPr>
              <a:t> lekker</a:t>
            </a:r>
            <a:r>
              <a:rPr lang="en-US" altLang="nl-NL" sz="2800" dirty="0">
                <a:solidFill>
                  <a:schemeClr val="accent3"/>
                </a:solidFill>
                <a:latin typeface="Calibri" panose="020F0502020204030204" pitchFamily="34" charset="0"/>
              </a:rPr>
              <a:t>:</a:t>
            </a:r>
            <a:r>
              <a:rPr lang="en-US" altLang="nl-NL" sz="2800" dirty="0">
                <a:latin typeface="Calibri" panose="020F0502020204030204" pitchFamily="34" charset="0"/>
              </a:rPr>
              <a:t> </a:t>
            </a:r>
            <a:r>
              <a:rPr lang="en-US" altLang="nl-NL" sz="2800" dirty="0" err="1">
                <a:latin typeface="Calibri" panose="020F0502020204030204" pitchFamily="34" charset="0"/>
              </a:rPr>
              <a:t>ik</a:t>
            </a:r>
            <a:r>
              <a:rPr lang="en-US" altLang="nl-NL" sz="2800" dirty="0">
                <a:latin typeface="Calibri" panose="020F0502020204030204" pitchFamily="34" charset="0"/>
              </a:rPr>
              <a:t> </a:t>
            </a:r>
            <a:r>
              <a:rPr lang="en-US" altLang="nl-NL" sz="2800" dirty="0" err="1">
                <a:latin typeface="Calibri" panose="020F0502020204030204" pitchFamily="34" charset="0"/>
              </a:rPr>
              <a:t>heb</a:t>
            </a:r>
            <a:r>
              <a:rPr lang="en-US" altLang="nl-NL" sz="2800" dirty="0">
                <a:latin typeface="Calibri" panose="020F0502020204030204" pitchFamily="34" charset="0"/>
              </a:rPr>
              <a:t> net </a:t>
            </a:r>
            <a:r>
              <a:rPr lang="en-US" altLang="nl-NL" sz="2800" dirty="0" err="1">
                <a:latin typeface="Calibri" panose="020F0502020204030204" pitchFamily="34" charset="0"/>
              </a:rPr>
              <a:t>overgegeven</a:t>
            </a:r>
            <a:r>
              <a:rPr lang="en-US" altLang="nl-NL" sz="2800" dirty="0">
                <a:latin typeface="Calibri" panose="020F0502020204030204" pitchFamily="34" charset="0"/>
              </a:rPr>
              <a:t>. </a:t>
            </a:r>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23712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1.1b.1 </a:t>
            </a:r>
          </a:p>
          <a:p>
            <a:pPr eaLnBrk="1" hangingPunct="1"/>
            <a:r>
              <a:rPr lang="nl-NL" altLang="nl-NL" sz="2200" dirty="0">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 </a:t>
            </a:r>
          </a:p>
          <a:p>
            <a:pPr eaLnBrk="1" hangingPunct="1"/>
            <a:r>
              <a:rPr lang="nl-NL" altLang="nl-NL" sz="2200">
                <a:latin typeface="Calibri" panose="020F0502020204030204" pitchFamily="34" charset="0"/>
              </a:rPr>
              <a:t>Er is een taxistaking </a:t>
            </a:r>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1.1c.1 </a:t>
            </a:r>
          </a:p>
          <a:p>
            <a:pPr eaLnBrk="1" hangingPunct="1"/>
            <a:r>
              <a:rPr lang="nl-NL" altLang="nl-NL" sz="2200" dirty="0">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8">
            <a:extLst>
              <a:ext uri="{FF2B5EF4-FFF2-40B4-BE49-F238E27FC236}">
                <a16:creationId xmlns:a16="http://schemas.microsoft.com/office/drawing/2014/main" id="{1A093853-8C34-4E4A-B4FF-1093BD1D8277}"/>
              </a:ext>
            </a:extLst>
          </p:cNvPr>
          <p:cNvSpPr txBox="1">
            <a:spLocks noChangeArrowheads="1"/>
          </p:cNvSpPr>
          <p:nvPr/>
        </p:nvSpPr>
        <p:spPr bwMode="auto">
          <a:xfrm>
            <a:off x="6091789" y="1917154"/>
            <a:ext cx="2703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 </a:t>
            </a:r>
          </a:p>
          <a:p>
            <a:pPr eaLnBrk="1" hangingPunct="1"/>
            <a:r>
              <a:rPr lang="nl-NL" altLang="nl-NL" sz="2200" dirty="0">
                <a:latin typeface="Calibri" panose="020F0502020204030204" pitchFamily="34" charset="0"/>
              </a:rPr>
              <a:t>Ik voel me niet lekker</a:t>
            </a:r>
          </a:p>
        </p:txBody>
      </p:sp>
      <p:sp>
        <p:nvSpPr>
          <p:cNvPr id="15" name="Line 14">
            <a:extLst>
              <a:ext uri="{FF2B5EF4-FFF2-40B4-BE49-F238E27FC236}">
                <a16:creationId xmlns:a16="http://schemas.microsoft.com/office/drawing/2014/main" id="{6906E52D-9643-4163-8017-FA6AD9664C73}"/>
              </a:ext>
            </a:extLst>
          </p:cNvPr>
          <p:cNvSpPr>
            <a:spLocks noChangeShapeType="1"/>
          </p:cNvSpPr>
          <p:nvPr/>
        </p:nvSpPr>
        <p:spPr bwMode="auto">
          <a:xfrm flipH="1" flipV="1">
            <a:off x="5509176" y="1053555"/>
            <a:ext cx="503238" cy="7016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6" name="Text Box 10">
            <a:extLst>
              <a:ext uri="{FF2B5EF4-FFF2-40B4-BE49-F238E27FC236}">
                <a16:creationId xmlns:a16="http://schemas.microsoft.com/office/drawing/2014/main" id="{3B1F79B7-219C-44AC-B6FD-320D2799646F}"/>
              </a:ext>
            </a:extLst>
          </p:cNvPr>
          <p:cNvSpPr txBox="1">
            <a:spLocks noChangeArrowheads="1"/>
          </p:cNvSpPr>
          <p:nvPr/>
        </p:nvSpPr>
        <p:spPr bwMode="auto">
          <a:xfrm>
            <a:off x="6141164" y="3364955"/>
            <a:ext cx="266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1.2.1 </a:t>
            </a:r>
          </a:p>
          <a:p>
            <a:pPr eaLnBrk="1" hangingPunct="1"/>
            <a:r>
              <a:rPr lang="nl-NL" altLang="nl-NL" sz="2200" dirty="0">
                <a:latin typeface="Calibri" panose="020F0502020204030204" pitchFamily="34" charset="0"/>
              </a:rPr>
              <a:t>Ik heb net overgegeven</a:t>
            </a:r>
          </a:p>
        </p:txBody>
      </p:sp>
      <p:sp>
        <p:nvSpPr>
          <p:cNvPr id="17" name="Line 15">
            <a:extLst>
              <a:ext uri="{FF2B5EF4-FFF2-40B4-BE49-F238E27FC236}">
                <a16:creationId xmlns:a16="http://schemas.microsoft.com/office/drawing/2014/main" id="{6C34186F-9843-4DCF-9D36-D11ADD396DC9}"/>
              </a:ext>
            </a:extLst>
          </p:cNvPr>
          <p:cNvSpPr>
            <a:spLocks noChangeShapeType="1"/>
          </p:cNvSpPr>
          <p:nvPr/>
        </p:nvSpPr>
        <p:spPr bwMode="auto">
          <a:xfrm flipV="1">
            <a:off x="7041277" y="2888705"/>
            <a:ext cx="0"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2886154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a:latin typeface="Calibri" panose="020F0502020204030204" pitchFamily="34" charset="0"/>
              </a:rPr>
              <a:t>1.1a </a:t>
            </a:r>
          </a:p>
          <a:p>
            <a:pPr eaLnBrk="1" hangingPunct="1"/>
            <a:r>
              <a:rPr lang="nl-NL" altLang="nl-NL" sz="2200">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latin typeface="Calibri" panose="020F0502020204030204" pitchFamily="34" charset="0"/>
              </a:rPr>
              <a:t>1.1b </a:t>
            </a:r>
          </a:p>
          <a:p>
            <a:pPr eaLnBrk="1" hangingPunct="1"/>
            <a:r>
              <a:rPr lang="nl-NL" altLang="nl-NL" sz="2200" dirty="0">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1.1b.1 </a:t>
            </a:r>
          </a:p>
          <a:p>
            <a:pPr eaLnBrk="1" hangingPunct="1"/>
            <a:r>
              <a:rPr lang="nl-NL" altLang="nl-NL" sz="2200" dirty="0">
                <a:solidFill>
                  <a:schemeClr val="bg1">
                    <a:lumMod val="85000"/>
                  </a:schemeClr>
                </a:solidFill>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1.1c </a:t>
            </a:r>
          </a:p>
          <a:p>
            <a:pPr eaLnBrk="1" hangingPunct="1"/>
            <a:r>
              <a:rPr lang="nl-NL" altLang="nl-NL" sz="2200">
                <a:latin typeface="Calibri" panose="020F0502020204030204" pitchFamily="34" charset="0"/>
              </a:rPr>
              <a:t>Er is een taxistaking </a:t>
            </a:r>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1.1c.1 </a:t>
            </a:r>
          </a:p>
          <a:p>
            <a:pPr eaLnBrk="1" hangingPunct="1"/>
            <a:r>
              <a:rPr lang="nl-NL" altLang="nl-NL" sz="2200" dirty="0">
                <a:solidFill>
                  <a:schemeClr val="bg1">
                    <a:lumMod val="85000"/>
                  </a:schemeClr>
                </a:solidFill>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8">
            <a:extLst>
              <a:ext uri="{FF2B5EF4-FFF2-40B4-BE49-F238E27FC236}">
                <a16:creationId xmlns:a16="http://schemas.microsoft.com/office/drawing/2014/main" id="{1A093853-8C34-4E4A-B4FF-1093BD1D8277}"/>
              </a:ext>
            </a:extLst>
          </p:cNvPr>
          <p:cNvSpPr txBox="1">
            <a:spLocks noChangeArrowheads="1"/>
          </p:cNvSpPr>
          <p:nvPr/>
        </p:nvSpPr>
        <p:spPr bwMode="auto">
          <a:xfrm>
            <a:off x="6091789" y="1917154"/>
            <a:ext cx="2703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1.2 </a:t>
            </a:r>
          </a:p>
          <a:p>
            <a:pPr eaLnBrk="1" hangingPunct="1"/>
            <a:r>
              <a:rPr lang="nl-NL" altLang="nl-NL" sz="2200" dirty="0">
                <a:solidFill>
                  <a:schemeClr val="bg1">
                    <a:lumMod val="85000"/>
                  </a:schemeClr>
                </a:solidFill>
                <a:latin typeface="Calibri" panose="020F0502020204030204" pitchFamily="34" charset="0"/>
              </a:rPr>
              <a:t>Ik voel me niet lekker</a:t>
            </a:r>
          </a:p>
        </p:txBody>
      </p:sp>
      <p:sp>
        <p:nvSpPr>
          <p:cNvPr id="15" name="Line 14">
            <a:extLst>
              <a:ext uri="{FF2B5EF4-FFF2-40B4-BE49-F238E27FC236}">
                <a16:creationId xmlns:a16="http://schemas.microsoft.com/office/drawing/2014/main" id="{6906E52D-9643-4163-8017-FA6AD9664C73}"/>
              </a:ext>
            </a:extLst>
          </p:cNvPr>
          <p:cNvSpPr>
            <a:spLocks noChangeShapeType="1"/>
          </p:cNvSpPr>
          <p:nvPr/>
        </p:nvSpPr>
        <p:spPr bwMode="auto">
          <a:xfrm flipH="1" flipV="1">
            <a:off x="5509176" y="1053555"/>
            <a:ext cx="503238" cy="701674"/>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6" name="Text Box 10">
            <a:extLst>
              <a:ext uri="{FF2B5EF4-FFF2-40B4-BE49-F238E27FC236}">
                <a16:creationId xmlns:a16="http://schemas.microsoft.com/office/drawing/2014/main" id="{3B1F79B7-219C-44AC-B6FD-320D2799646F}"/>
              </a:ext>
            </a:extLst>
          </p:cNvPr>
          <p:cNvSpPr txBox="1">
            <a:spLocks noChangeArrowheads="1"/>
          </p:cNvSpPr>
          <p:nvPr/>
        </p:nvSpPr>
        <p:spPr bwMode="auto">
          <a:xfrm>
            <a:off x="6141164" y="3364955"/>
            <a:ext cx="266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1.2.1 </a:t>
            </a:r>
          </a:p>
          <a:p>
            <a:pPr eaLnBrk="1" hangingPunct="1"/>
            <a:r>
              <a:rPr lang="nl-NL" altLang="nl-NL" sz="2200" dirty="0">
                <a:solidFill>
                  <a:schemeClr val="bg1">
                    <a:lumMod val="85000"/>
                  </a:schemeClr>
                </a:solidFill>
                <a:latin typeface="Calibri" panose="020F0502020204030204" pitchFamily="34" charset="0"/>
              </a:rPr>
              <a:t>Ik heb net overgegeven</a:t>
            </a:r>
          </a:p>
        </p:txBody>
      </p:sp>
      <p:sp>
        <p:nvSpPr>
          <p:cNvPr id="17" name="Line 15">
            <a:extLst>
              <a:ext uri="{FF2B5EF4-FFF2-40B4-BE49-F238E27FC236}">
                <a16:creationId xmlns:a16="http://schemas.microsoft.com/office/drawing/2014/main" id="{6C34186F-9843-4DCF-9D36-D11ADD396DC9}"/>
              </a:ext>
            </a:extLst>
          </p:cNvPr>
          <p:cNvSpPr>
            <a:spLocks noChangeShapeType="1"/>
          </p:cNvSpPr>
          <p:nvPr/>
        </p:nvSpPr>
        <p:spPr bwMode="auto">
          <a:xfrm flipV="1">
            <a:off x="7041277" y="2888705"/>
            <a:ext cx="0" cy="360362"/>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2287897" y="5374051"/>
            <a:ext cx="2663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b="1" dirty="0">
                <a:latin typeface="Calibri" panose="020F0502020204030204" pitchFamily="34" charset="0"/>
              </a:rPr>
              <a:t>Nevenschikkende </a:t>
            </a:r>
          </a:p>
          <a:p>
            <a:pPr eaLnBrk="1" hangingPunct="1"/>
            <a:r>
              <a:rPr lang="nl-NL" altLang="nl-NL" b="1" dirty="0">
                <a:latin typeface="Calibri" panose="020F0502020204030204" pitchFamily="34" charset="0"/>
              </a:rPr>
              <a:t>argumentatie</a:t>
            </a:r>
          </a:p>
        </p:txBody>
      </p:sp>
      <p:sp>
        <p:nvSpPr>
          <p:cNvPr id="20" name="Text Box 12">
            <a:extLst>
              <a:ext uri="{FF2B5EF4-FFF2-40B4-BE49-F238E27FC236}">
                <a16:creationId xmlns:a16="http://schemas.microsoft.com/office/drawing/2014/main" id="{9590C1AF-5D3A-4F12-9386-3CD2345AB729}"/>
              </a:ext>
            </a:extLst>
          </p:cNvPr>
          <p:cNvSpPr txBox="1">
            <a:spLocks noChangeArrowheads="1"/>
          </p:cNvSpPr>
          <p:nvPr/>
        </p:nvSpPr>
        <p:spPr bwMode="auto">
          <a:xfrm>
            <a:off x="4921317" y="4888532"/>
            <a:ext cx="4104729" cy="1446550"/>
          </a:xfrm>
          <a:prstGeom prst="rect">
            <a:avLst/>
          </a:prstGeom>
          <a:noFill/>
          <a:ln>
            <a:noFill/>
          </a:ln>
          <a:effectLst/>
        </p:spPr>
        <p:txBody>
          <a:bodyPr wrap="square">
            <a:spAutoFit/>
          </a:bodyPr>
          <a:lstStyle/>
          <a:p>
            <a:pPr eaLnBrk="1" hangingPunct="1">
              <a:defRPr/>
            </a:pPr>
            <a:r>
              <a:rPr lang="nl-NL" sz="2200" dirty="0">
                <a:solidFill>
                  <a:schemeClr val="accent3"/>
                </a:solidFill>
                <a:latin typeface="Calibri" panose="020F0502020204030204" pitchFamily="34" charset="0"/>
                <a:ea typeface="ＭＳ Ｐゴシック" charset="0"/>
              </a:rPr>
              <a:t>Alleen tezamen (1a-c) vormt de nevenschikkende argumentatie voldoende verdediging voor het standpunt.</a:t>
            </a:r>
          </a:p>
        </p:txBody>
      </p:sp>
    </p:spTree>
    <p:extLst>
      <p:ext uri="{BB962C8B-B14F-4D97-AF65-F5344CB8AC3E}">
        <p14:creationId xmlns:p14="http://schemas.microsoft.com/office/powerpoint/2010/main" val="424001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391083" y="260648"/>
            <a:ext cx="6845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3200" b="1" dirty="0">
                <a:latin typeface="Calibri" panose="020F0502020204030204" pitchFamily="34" charset="0"/>
              </a:rPr>
              <a:t>Nevenschikkende argumentatie</a:t>
            </a:r>
          </a:p>
        </p:txBody>
      </p:sp>
      <p:sp>
        <p:nvSpPr>
          <p:cNvPr id="22" name="Text Box 2">
            <a:extLst>
              <a:ext uri="{FF2B5EF4-FFF2-40B4-BE49-F238E27FC236}">
                <a16:creationId xmlns:a16="http://schemas.microsoft.com/office/drawing/2014/main" id="{4E43FD5A-F8C7-4D48-B078-DC1DB8469668}"/>
              </a:ext>
            </a:extLst>
          </p:cNvPr>
          <p:cNvSpPr txBox="1">
            <a:spLocks noChangeArrowheads="1"/>
          </p:cNvSpPr>
          <p:nvPr/>
        </p:nvSpPr>
        <p:spPr bwMode="auto">
          <a:xfrm>
            <a:off x="468313" y="908050"/>
            <a:ext cx="86756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b="1" dirty="0">
                <a:solidFill>
                  <a:srgbClr val="000000"/>
                </a:solidFill>
                <a:latin typeface="Calibri" panose="020F0502020204030204" pitchFamily="34" charset="0"/>
              </a:rPr>
              <a:t>P1:</a:t>
            </a:r>
            <a:r>
              <a:rPr lang="nl-NL" altLang="nl-NL" dirty="0">
                <a:solidFill>
                  <a:srgbClr val="000000"/>
                </a:solidFill>
                <a:latin typeface="Calibri" panose="020F0502020204030204" pitchFamily="34" charset="0"/>
              </a:rPr>
              <a:t> Ik kan niet naar college komen, want ik loop op krukken.</a:t>
            </a:r>
            <a:br>
              <a:rPr lang="nl-NL" altLang="nl-NL" dirty="0">
                <a:solidFill>
                  <a:srgbClr val="000000"/>
                </a:solidFill>
                <a:latin typeface="Calibri" panose="020F0502020204030204" pitchFamily="34" charset="0"/>
              </a:rPr>
            </a:br>
            <a:r>
              <a:rPr lang="nl-NL" altLang="nl-NL" b="1" dirty="0">
                <a:solidFill>
                  <a:srgbClr val="000000"/>
                </a:solidFill>
                <a:latin typeface="Calibri" panose="020F0502020204030204" pitchFamily="34" charset="0"/>
              </a:rPr>
              <a:t>A1:</a:t>
            </a:r>
            <a:r>
              <a:rPr lang="nl-NL" altLang="nl-NL" dirty="0">
                <a:solidFill>
                  <a:srgbClr val="000000"/>
                </a:solidFill>
                <a:latin typeface="Calibri" panose="020F0502020204030204" pitchFamily="34" charset="0"/>
              </a:rPr>
              <a:t> Dan laat je je toch brengen? </a:t>
            </a:r>
          </a:p>
          <a:p>
            <a:pPr eaLnBrk="1" hangingPunct="1"/>
            <a:r>
              <a:rPr lang="nl-NL" altLang="nl-NL" dirty="0">
                <a:solidFill>
                  <a:schemeClr val="bg2">
                    <a:lumMod val="60000"/>
                    <a:lumOff val="40000"/>
                  </a:schemeClr>
                </a:solidFill>
                <a:latin typeface="Calibri" panose="020F0502020204030204" pitchFamily="34" charset="0"/>
              </a:rPr>
              <a:t>[Twijfel aan de rechtvaardigingskracht van P1]</a:t>
            </a:r>
            <a:br>
              <a:rPr lang="nl-NL" altLang="nl-NL" b="1" dirty="0">
                <a:solidFill>
                  <a:srgbClr val="000000"/>
                </a:solidFill>
                <a:latin typeface="Calibri" panose="020F0502020204030204" pitchFamily="34" charset="0"/>
              </a:rPr>
            </a:br>
            <a:endParaRPr lang="nl-NL" altLang="nl-NL" b="1" dirty="0">
              <a:solidFill>
                <a:srgbClr val="000000"/>
              </a:solidFill>
              <a:latin typeface="Calibri" panose="020F0502020204030204" pitchFamily="34" charset="0"/>
            </a:endParaRPr>
          </a:p>
          <a:p>
            <a:pPr eaLnBrk="1" hangingPunct="1"/>
            <a:r>
              <a:rPr lang="nl-NL" altLang="nl-NL" b="1" dirty="0">
                <a:solidFill>
                  <a:srgbClr val="000000"/>
                </a:solidFill>
                <a:latin typeface="Calibri" panose="020F0502020204030204" pitchFamily="34" charset="0"/>
              </a:rPr>
              <a:t>P2:</a:t>
            </a:r>
            <a:r>
              <a:rPr lang="nl-NL" altLang="nl-NL" dirty="0">
                <a:solidFill>
                  <a:srgbClr val="000000"/>
                </a:solidFill>
                <a:latin typeface="Calibri" panose="020F0502020204030204" pitchFamily="34" charset="0"/>
              </a:rPr>
              <a:t> Ik heb niemand die me kan brengen.</a:t>
            </a:r>
          </a:p>
          <a:p>
            <a:pPr eaLnBrk="1" hangingPunct="1"/>
            <a:r>
              <a:rPr lang="nl-NL" altLang="nl-NL" dirty="0">
                <a:solidFill>
                  <a:schemeClr val="bg2">
                    <a:lumMod val="60000"/>
                    <a:lumOff val="40000"/>
                  </a:schemeClr>
                </a:solidFill>
                <a:latin typeface="Calibri" panose="020F0502020204030204" pitchFamily="34" charset="0"/>
              </a:rPr>
              <a:t>[P2 is reactie op A1]</a:t>
            </a:r>
          </a:p>
          <a:p>
            <a:pPr eaLnBrk="1" hangingPunct="1"/>
            <a:endParaRPr lang="nl-NL" altLang="nl-NL" b="1" dirty="0">
              <a:solidFill>
                <a:srgbClr val="000000"/>
              </a:solidFill>
              <a:latin typeface="Calibri" panose="020F0502020204030204" pitchFamily="34" charset="0"/>
            </a:endParaRPr>
          </a:p>
          <a:p>
            <a:pPr eaLnBrk="1" hangingPunct="1"/>
            <a:r>
              <a:rPr lang="nl-NL" altLang="nl-NL" b="1" dirty="0">
                <a:solidFill>
                  <a:srgbClr val="000000"/>
                </a:solidFill>
                <a:latin typeface="Calibri" panose="020F0502020204030204" pitchFamily="34" charset="0"/>
              </a:rPr>
              <a:t>A2:</a:t>
            </a:r>
            <a:r>
              <a:rPr lang="nl-NL" altLang="nl-NL" dirty="0">
                <a:solidFill>
                  <a:srgbClr val="000000"/>
                </a:solidFill>
                <a:latin typeface="Calibri" panose="020F0502020204030204" pitchFamily="34" charset="0"/>
              </a:rPr>
              <a:t> Dan neem je toch een taxi?</a:t>
            </a:r>
          </a:p>
          <a:p>
            <a:pPr eaLnBrk="1" hangingPunct="1"/>
            <a:r>
              <a:rPr lang="nl-NL" altLang="nl-NL" dirty="0">
                <a:solidFill>
                  <a:schemeClr val="bg2">
                    <a:lumMod val="60000"/>
                    <a:lumOff val="40000"/>
                  </a:schemeClr>
                </a:solidFill>
                <a:latin typeface="Calibri" panose="020F0502020204030204" pitchFamily="34" charset="0"/>
              </a:rPr>
              <a:t>[Twijfel aan de rechtvaardigingskracht van P2]</a:t>
            </a:r>
          </a:p>
          <a:p>
            <a:pPr eaLnBrk="1" hangingPunct="1"/>
            <a:endParaRPr lang="nl-NL" altLang="nl-NL" b="1" dirty="0">
              <a:solidFill>
                <a:srgbClr val="000000"/>
              </a:solidFill>
              <a:latin typeface="Calibri" panose="020F0502020204030204" pitchFamily="34" charset="0"/>
            </a:endParaRPr>
          </a:p>
          <a:p>
            <a:pPr eaLnBrk="1" hangingPunct="1"/>
            <a:r>
              <a:rPr lang="nl-NL" altLang="nl-NL" b="1" dirty="0">
                <a:solidFill>
                  <a:srgbClr val="000000"/>
                </a:solidFill>
                <a:latin typeface="Calibri" panose="020F0502020204030204" pitchFamily="34" charset="0"/>
              </a:rPr>
              <a:t>P3:</a:t>
            </a:r>
            <a:r>
              <a:rPr lang="nl-NL" altLang="nl-NL" dirty="0">
                <a:solidFill>
                  <a:srgbClr val="000000"/>
                </a:solidFill>
                <a:latin typeface="Calibri" panose="020F0502020204030204" pitchFamily="34" charset="0"/>
              </a:rPr>
              <a:t> Nee, die staken. </a:t>
            </a:r>
          </a:p>
          <a:p>
            <a:pPr eaLnBrk="1" hangingPunct="1"/>
            <a:r>
              <a:rPr lang="nl-NL" altLang="nl-NL" dirty="0">
                <a:solidFill>
                  <a:schemeClr val="bg2">
                    <a:lumMod val="60000"/>
                    <a:lumOff val="40000"/>
                  </a:schemeClr>
                </a:solidFill>
                <a:latin typeface="Calibri" panose="020F0502020204030204" pitchFamily="34" charset="0"/>
              </a:rPr>
              <a:t>[P3 is reactie op A2]</a:t>
            </a:r>
          </a:p>
        </p:txBody>
      </p:sp>
      <p:sp>
        <p:nvSpPr>
          <p:cNvPr id="21" name="Tekstvak 20">
            <a:extLst>
              <a:ext uri="{FF2B5EF4-FFF2-40B4-BE49-F238E27FC236}">
                <a16:creationId xmlns:a16="http://schemas.microsoft.com/office/drawing/2014/main" id="{E9041A22-6FEE-419F-9CD0-02E91D76A1A9}"/>
              </a:ext>
            </a:extLst>
          </p:cNvPr>
          <p:cNvSpPr txBox="1"/>
          <p:nvPr/>
        </p:nvSpPr>
        <p:spPr>
          <a:xfrm>
            <a:off x="6660232" y="3398845"/>
            <a:ext cx="2286000" cy="2308324"/>
          </a:xfrm>
          <a:prstGeom prst="rect">
            <a:avLst/>
          </a:prstGeom>
          <a:noFill/>
        </p:spPr>
        <p:txBody>
          <a:bodyPr wrap="square">
            <a:spAutoFit/>
          </a:bodyPr>
          <a:lstStyle/>
          <a:p>
            <a:pPr eaLnBrk="1" hangingPunct="1">
              <a:defRPr/>
            </a:pPr>
            <a:r>
              <a:rPr lang="nl-NL" sz="2400" dirty="0">
                <a:solidFill>
                  <a:schemeClr val="accent3"/>
                </a:solidFill>
                <a:latin typeface="Calibri" panose="020F0502020204030204" pitchFamily="34" charset="0"/>
                <a:ea typeface="ＭＳ Ｐゴシック" charset="0"/>
              </a:rPr>
              <a:t>= Anticipatie op mogelijke kritiek op de rechtvaardigingskracht van het vorige argument</a:t>
            </a:r>
          </a:p>
        </p:txBody>
      </p:sp>
      <p:sp>
        <p:nvSpPr>
          <p:cNvPr id="5" name="Tekstvak 4">
            <a:extLst>
              <a:ext uri="{FF2B5EF4-FFF2-40B4-BE49-F238E27FC236}">
                <a16:creationId xmlns:a16="http://schemas.microsoft.com/office/drawing/2014/main" id="{B57AF7A7-B013-41BD-A95A-03DD32161650}"/>
              </a:ext>
            </a:extLst>
          </p:cNvPr>
          <p:cNvSpPr txBox="1"/>
          <p:nvPr/>
        </p:nvSpPr>
        <p:spPr>
          <a:xfrm>
            <a:off x="-53975" y="5964825"/>
            <a:ext cx="9251950" cy="877163"/>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000" dirty="0">
                <a:solidFill>
                  <a:schemeClr val="bg1"/>
                </a:solidFill>
                <a:latin typeface="Calibri" panose="020F0502020204030204" pitchFamily="34" charset="0"/>
              </a:rPr>
              <a:t>‘De argumentatiestructuur van het betoog hangt ook altijd af van de reacties waar in het betoog op geantwoord of geanticipeerd wordt.’ (p.63)</a:t>
            </a:r>
          </a:p>
          <a:p>
            <a:pPr eaLnBrk="1" hangingPunct="1"/>
            <a:endParaRPr lang="nl-NL" altLang="nl-NL" sz="1100" b="1" u="sng" dirty="0">
              <a:solidFill>
                <a:schemeClr val="bg1"/>
              </a:solidFill>
              <a:latin typeface="Calibri" panose="020F0502020204030204" pitchFamily="34" charset="0"/>
            </a:endParaRPr>
          </a:p>
        </p:txBody>
      </p:sp>
      <p:sp>
        <p:nvSpPr>
          <p:cNvPr id="6" name="Tekstvak 20">
            <a:extLst>
              <a:ext uri="{FF2B5EF4-FFF2-40B4-BE49-F238E27FC236}">
                <a16:creationId xmlns:a16="http://schemas.microsoft.com/office/drawing/2014/main" id="{66CF1D30-3A1F-4A8D-BD67-0C81579A11A0}"/>
              </a:ext>
            </a:extLst>
          </p:cNvPr>
          <p:cNvSpPr txBox="1"/>
          <p:nvPr/>
        </p:nvSpPr>
        <p:spPr>
          <a:xfrm>
            <a:off x="6861646" y="137536"/>
            <a:ext cx="2286000" cy="830997"/>
          </a:xfrm>
          <a:prstGeom prst="rect">
            <a:avLst/>
          </a:prstGeom>
          <a:noFill/>
        </p:spPr>
        <p:txBody>
          <a:bodyPr wrap="square">
            <a:spAutoFit/>
          </a:bodyPr>
          <a:lstStyle/>
          <a:p>
            <a:pPr eaLnBrk="1" hangingPunct="1">
              <a:defRPr/>
            </a:pPr>
            <a:r>
              <a:rPr lang="nl-NL" sz="2400" dirty="0">
                <a:highlight>
                  <a:srgbClr val="FFFF00"/>
                </a:highlight>
                <a:latin typeface="Courier New" panose="02070309020205020404" pitchFamily="49" charset="0"/>
                <a:ea typeface="ＭＳ Ｐゴシック" charset="0"/>
                <a:cs typeface="Courier New" panose="02070309020205020404" pitchFamily="49" charset="0"/>
              </a:rPr>
              <a:t>Impliciete discussie!</a:t>
            </a:r>
          </a:p>
        </p:txBody>
      </p:sp>
    </p:spTree>
    <p:extLst>
      <p:ext uri="{BB962C8B-B14F-4D97-AF65-F5344CB8AC3E}">
        <p14:creationId xmlns:p14="http://schemas.microsoft.com/office/powerpoint/2010/main" val="178959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107504" y="1888956"/>
            <a:ext cx="432080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nl-NL" altLang="nl-NL" sz="2200" dirty="0">
                <a:latin typeface="Calibri" panose="020F0502020204030204" pitchFamily="34" charset="0"/>
              </a:rPr>
              <a:t>1.1a-1.1c</a:t>
            </a:r>
          </a:p>
          <a:p>
            <a:pPr algn="ctr" eaLnBrk="1" hangingPunct="1"/>
            <a:r>
              <a:rPr lang="nl-NL" altLang="nl-NL" sz="2200" dirty="0">
                <a:latin typeface="Calibri" panose="020F0502020204030204" pitchFamily="34" charset="0"/>
              </a:rPr>
              <a:t>Ik loop op krukken, niemand kan me brengen en er is een taxistaking</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87897" y="1053554"/>
            <a:ext cx="482662" cy="769938"/>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1.1b.1 </a:t>
            </a:r>
          </a:p>
          <a:p>
            <a:pPr eaLnBrk="1" hangingPunct="1"/>
            <a:r>
              <a:rPr lang="nl-NL" altLang="nl-NL" sz="2200" dirty="0">
                <a:solidFill>
                  <a:schemeClr val="bg1">
                    <a:lumMod val="85000"/>
                  </a:schemeClr>
                </a:solidFill>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1.1c.1 </a:t>
            </a:r>
          </a:p>
          <a:p>
            <a:pPr eaLnBrk="1" hangingPunct="1"/>
            <a:r>
              <a:rPr lang="nl-NL" altLang="nl-NL" sz="2200" dirty="0">
                <a:solidFill>
                  <a:schemeClr val="bg1">
                    <a:lumMod val="85000"/>
                  </a:schemeClr>
                </a:solidFill>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8">
            <a:extLst>
              <a:ext uri="{FF2B5EF4-FFF2-40B4-BE49-F238E27FC236}">
                <a16:creationId xmlns:a16="http://schemas.microsoft.com/office/drawing/2014/main" id="{1A093853-8C34-4E4A-B4FF-1093BD1D8277}"/>
              </a:ext>
            </a:extLst>
          </p:cNvPr>
          <p:cNvSpPr txBox="1">
            <a:spLocks noChangeArrowheads="1"/>
          </p:cNvSpPr>
          <p:nvPr/>
        </p:nvSpPr>
        <p:spPr bwMode="auto">
          <a:xfrm>
            <a:off x="6091789" y="1917154"/>
            <a:ext cx="2703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 </a:t>
            </a:r>
          </a:p>
          <a:p>
            <a:pPr eaLnBrk="1" hangingPunct="1"/>
            <a:r>
              <a:rPr lang="nl-NL" altLang="nl-NL" sz="2200" dirty="0">
                <a:latin typeface="Calibri" panose="020F0502020204030204" pitchFamily="34" charset="0"/>
              </a:rPr>
              <a:t>Ik voel me niet lekker</a:t>
            </a:r>
          </a:p>
        </p:txBody>
      </p:sp>
      <p:sp>
        <p:nvSpPr>
          <p:cNvPr id="15" name="Line 14">
            <a:extLst>
              <a:ext uri="{FF2B5EF4-FFF2-40B4-BE49-F238E27FC236}">
                <a16:creationId xmlns:a16="http://schemas.microsoft.com/office/drawing/2014/main" id="{6906E52D-9643-4163-8017-FA6AD9664C73}"/>
              </a:ext>
            </a:extLst>
          </p:cNvPr>
          <p:cNvSpPr>
            <a:spLocks noChangeShapeType="1"/>
          </p:cNvSpPr>
          <p:nvPr/>
        </p:nvSpPr>
        <p:spPr bwMode="auto">
          <a:xfrm flipH="1" flipV="1">
            <a:off x="5509176" y="1053555"/>
            <a:ext cx="503238" cy="701674"/>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6" name="Text Box 10">
            <a:extLst>
              <a:ext uri="{FF2B5EF4-FFF2-40B4-BE49-F238E27FC236}">
                <a16:creationId xmlns:a16="http://schemas.microsoft.com/office/drawing/2014/main" id="{3B1F79B7-219C-44AC-B6FD-320D2799646F}"/>
              </a:ext>
            </a:extLst>
          </p:cNvPr>
          <p:cNvSpPr txBox="1">
            <a:spLocks noChangeArrowheads="1"/>
          </p:cNvSpPr>
          <p:nvPr/>
        </p:nvSpPr>
        <p:spPr bwMode="auto">
          <a:xfrm>
            <a:off x="6141164" y="3364955"/>
            <a:ext cx="266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1.2.1 </a:t>
            </a:r>
          </a:p>
          <a:p>
            <a:pPr eaLnBrk="1" hangingPunct="1"/>
            <a:r>
              <a:rPr lang="nl-NL" altLang="nl-NL" sz="2200" dirty="0">
                <a:solidFill>
                  <a:schemeClr val="bg1">
                    <a:lumMod val="85000"/>
                  </a:schemeClr>
                </a:solidFill>
                <a:latin typeface="Calibri" panose="020F0502020204030204" pitchFamily="34" charset="0"/>
              </a:rPr>
              <a:t>Ik heb net overgegeven</a:t>
            </a:r>
          </a:p>
        </p:txBody>
      </p:sp>
      <p:sp>
        <p:nvSpPr>
          <p:cNvPr id="17" name="Line 15">
            <a:extLst>
              <a:ext uri="{FF2B5EF4-FFF2-40B4-BE49-F238E27FC236}">
                <a16:creationId xmlns:a16="http://schemas.microsoft.com/office/drawing/2014/main" id="{6C34186F-9843-4DCF-9D36-D11ADD396DC9}"/>
              </a:ext>
            </a:extLst>
          </p:cNvPr>
          <p:cNvSpPr>
            <a:spLocks noChangeShapeType="1"/>
          </p:cNvSpPr>
          <p:nvPr/>
        </p:nvSpPr>
        <p:spPr bwMode="auto">
          <a:xfrm flipV="1">
            <a:off x="7041277" y="2888705"/>
            <a:ext cx="0" cy="360362"/>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2287897" y="5374051"/>
            <a:ext cx="2663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b="1" dirty="0">
                <a:latin typeface="Calibri" panose="020F0502020204030204" pitchFamily="34" charset="0"/>
              </a:rPr>
              <a:t>Meervoudige </a:t>
            </a:r>
          </a:p>
          <a:p>
            <a:pPr eaLnBrk="1" hangingPunct="1"/>
            <a:r>
              <a:rPr lang="nl-NL" altLang="nl-NL" b="1" dirty="0">
                <a:latin typeface="Calibri" panose="020F0502020204030204" pitchFamily="34" charset="0"/>
              </a:rPr>
              <a:t>argumentatie</a:t>
            </a:r>
          </a:p>
        </p:txBody>
      </p:sp>
      <p:sp>
        <p:nvSpPr>
          <p:cNvPr id="20" name="Text Box 12">
            <a:extLst>
              <a:ext uri="{FF2B5EF4-FFF2-40B4-BE49-F238E27FC236}">
                <a16:creationId xmlns:a16="http://schemas.microsoft.com/office/drawing/2014/main" id="{9590C1AF-5D3A-4F12-9386-3CD2345AB729}"/>
              </a:ext>
            </a:extLst>
          </p:cNvPr>
          <p:cNvSpPr txBox="1">
            <a:spLocks noChangeArrowheads="1"/>
          </p:cNvSpPr>
          <p:nvPr/>
        </p:nvSpPr>
        <p:spPr bwMode="auto">
          <a:xfrm>
            <a:off x="4921317" y="5273332"/>
            <a:ext cx="4104729" cy="1107996"/>
          </a:xfrm>
          <a:prstGeom prst="rect">
            <a:avLst/>
          </a:prstGeom>
          <a:noFill/>
          <a:ln>
            <a:noFill/>
          </a:ln>
          <a:effectLst/>
        </p:spPr>
        <p:txBody>
          <a:bodyPr wrap="square">
            <a:spAutoFit/>
          </a:bodyPr>
          <a:lstStyle/>
          <a:p>
            <a:pPr eaLnBrk="1" hangingPunct="1">
              <a:defRPr/>
            </a:pPr>
            <a:r>
              <a:rPr lang="nl-NL" sz="2200" dirty="0">
                <a:solidFill>
                  <a:schemeClr val="accent3"/>
                </a:solidFill>
                <a:latin typeface="Calibri" panose="020F0502020204030204" pitchFamily="34" charset="0"/>
                <a:ea typeface="ＭＳ Ｐゴシック" charset="0"/>
              </a:rPr>
              <a:t>Alternatieve en onafhankelijke verdedigingspogingen van hetzelfde standpunt</a:t>
            </a:r>
          </a:p>
        </p:txBody>
      </p:sp>
    </p:spTree>
    <p:extLst>
      <p:ext uri="{BB962C8B-B14F-4D97-AF65-F5344CB8AC3E}">
        <p14:creationId xmlns:p14="http://schemas.microsoft.com/office/powerpoint/2010/main" val="3363207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391083" y="260648"/>
            <a:ext cx="6845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3200" b="1" dirty="0">
                <a:latin typeface="Calibri" panose="020F0502020204030204" pitchFamily="34" charset="0"/>
              </a:rPr>
              <a:t>Meervoudige argumentatie</a:t>
            </a:r>
          </a:p>
        </p:txBody>
      </p:sp>
      <p:sp>
        <p:nvSpPr>
          <p:cNvPr id="21" name="Tekstvak 20">
            <a:extLst>
              <a:ext uri="{FF2B5EF4-FFF2-40B4-BE49-F238E27FC236}">
                <a16:creationId xmlns:a16="http://schemas.microsoft.com/office/drawing/2014/main" id="{E9041A22-6FEE-419F-9CD0-02E91D76A1A9}"/>
              </a:ext>
            </a:extLst>
          </p:cNvPr>
          <p:cNvSpPr txBox="1"/>
          <p:nvPr/>
        </p:nvSpPr>
        <p:spPr>
          <a:xfrm>
            <a:off x="4627732" y="4749621"/>
            <a:ext cx="5217127" cy="1200329"/>
          </a:xfrm>
          <a:prstGeom prst="rect">
            <a:avLst/>
          </a:prstGeom>
          <a:noFill/>
        </p:spPr>
        <p:txBody>
          <a:bodyPr wrap="square">
            <a:spAutoFit/>
          </a:bodyPr>
          <a:lstStyle/>
          <a:p>
            <a:pPr>
              <a:defRPr/>
            </a:pPr>
            <a:r>
              <a:rPr lang="nl-NL" sz="2400" dirty="0">
                <a:solidFill>
                  <a:schemeClr val="accent3"/>
                </a:solidFill>
                <a:latin typeface="Calibri" panose="020F0502020204030204" pitchFamily="34" charset="0"/>
                <a:ea typeface="ＭＳ Ｐゴシック" charset="0"/>
              </a:rPr>
              <a:t>= Anticipatie </a:t>
            </a:r>
            <a:r>
              <a:rPr lang="nl-NL" altLang="nl-NL" sz="2400" dirty="0">
                <a:solidFill>
                  <a:srgbClr val="3C8C93"/>
                </a:solidFill>
                <a:latin typeface="Calibri" panose="020F0502020204030204" pitchFamily="34" charset="0"/>
              </a:rPr>
              <a:t>op het mogelijk niet aanvaarden van de vorige argumentatielijn</a:t>
            </a:r>
            <a:endParaRPr lang="nl-NL" sz="2400" dirty="0">
              <a:solidFill>
                <a:schemeClr val="accent3"/>
              </a:solidFill>
              <a:latin typeface="Calibri" panose="020F0502020204030204" pitchFamily="34" charset="0"/>
              <a:ea typeface="ＭＳ Ｐゴシック" charset="0"/>
            </a:endParaRPr>
          </a:p>
        </p:txBody>
      </p:sp>
      <p:sp>
        <p:nvSpPr>
          <p:cNvPr id="5" name="Text Box 2">
            <a:extLst>
              <a:ext uri="{FF2B5EF4-FFF2-40B4-BE49-F238E27FC236}">
                <a16:creationId xmlns:a16="http://schemas.microsoft.com/office/drawing/2014/main" id="{7D61508F-9B1F-47C6-BCCA-63E016C6454C}"/>
              </a:ext>
            </a:extLst>
          </p:cNvPr>
          <p:cNvSpPr txBox="1">
            <a:spLocks noChangeArrowheads="1"/>
          </p:cNvSpPr>
          <p:nvPr/>
        </p:nvSpPr>
        <p:spPr bwMode="auto">
          <a:xfrm>
            <a:off x="468313" y="908050"/>
            <a:ext cx="8675687" cy="4154984"/>
          </a:xfrm>
          <a:prstGeom prst="rect">
            <a:avLst/>
          </a:prstGeom>
          <a:noFill/>
          <a:ln>
            <a:noFill/>
          </a:ln>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eaLnBrk="1" hangingPunct="1">
              <a:defRPr/>
            </a:pPr>
            <a:r>
              <a:rPr lang="nl-NL" sz="2400" b="1" dirty="0">
                <a:solidFill>
                  <a:schemeClr val="bg1">
                    <a:lumMod val="65000"/>
                  </a:schemeClr>
                </a:solidFill>
                <a:latin typeface="Calibri" charset="0"/>
              </a:rPr>
              <a:t>P1:</a:t>
            </a:r>
            <a:r>
              <a:rPr lang="nl-NL" sz="2400" dirty="0">
                <a:solidFill>
                  <a:schemeClr val="bg1">
                    <a:lumMod val="65000"/>
                  </a:schemeClr>
                </a:solidFill>
                <a:latin typeface="Calibri" charset="0"/>
              </a:rPr>
              <a:t> Ik kan niet naar college komen, want ik loop op krukken.</a:t>
            </a:r>
            <a:br>
              <a:rPr lang="nl-NL" sz="2400" dirty="0">
                <a:solidFill>
                  <a:schemeClr val="bg1">
                    <a:lumMod val="65000"/>
                  </a:schemeClr>
                </a:solidFill>
                <a:latin typeface="Calibri" charset="0"/>
              </a:rPr>
            </a:br>
            <a:r>
              <a:rPr lang="nl-NL" sz="2400" b="1" dirty="0">
                <a:solidFill>
                  <a:schemeClr val="bg1">
                    <a:lumMod val="65000"/>
                  </a:schemeClr>
                </a:solidFill>
                <a:latin typeface="Calibri" charset="0"/>
              </a:rPr>
              <a:t>A1:</a:t>
            </a:r>
            <a:r>
              <a:rPr lang="nl-NL" sz="2400" dirty="0">
                <a:solidFill>
                  <a:schemeClr val="bg1">
                    <a:lumMod val="65000"/>
                  </a:schemeClr>
                </a:solidFill>
                <a:latin typeface="Calibri" charset="0"/>
              </a:rPr>
              <a:t> Dan laat je je toch brengen? </a:t>
            </a:r>
          </a:p>
          <a:p>
            <a:pPr eaLnBrk="1" hangingPunct="1">
              <a:defRPr/>
            </a:pPr>
            <a:r>
              <a:rPr lang="nl-NL" sz="2400" b="1" dirty="0">
                <a:solidFill>
                  <a:schemeClr val="bg1">
                    <a:lumMod val="65000"/>
                  </a:schemeClr>
                </a:solidFill>
                <a:latin typeface="Calibri" charset="0"/>
              </a:rPr>
              <a:t>P2:</a:t>
            </a:r>
            <a:r>
              <a:rPr lang="nl-NL" sz="2400" dirty="0">
                <a:solidFill>
                  <a:schemeClr val="bg1">
                    <a:lumMod val="65000"/>
                  </a:schemeClr>
                </a:solidFill>
                <a:latin typeface="Calibri" charset="0"/>
              </a:rPr>
              <a:t> Ik heb niemand die me kan brengen.</a:t>
            </a:r>
            <a:endParaRPr lang="nl-NL" sz="2400" b="1" dirty="0">
              <a:solidFill>
                <a:schemeClr val="bg1">
                  <a:lumMod val="65000"/>
                </a:schemeClr>
              </a:solidFill>
              <a:latin typeface="Calibri" charset="0"/>
            </a:endParaRPr>
          </a:p>
          <a:p>
            <a:pPr eaLnBrk="1" hangingPunct="1">
              <a:defRPr/>
            </a:pPr>
            <a:r>
              <a:rPr lang="nl-NL" sz="2400" b="1" dirty="0">
                <a:solidFill>
                  <a:schemeClr val="bg1">
                    <a:lumMod val="65000"/>
                  </a:schemeClr>
                </a:solidFill>
                <a:latin typeface="Calibri" charset="0"/>
              </a:rPr>
              <a:t>A2:</a:t>
            </a:r>
            <a:r>
              <a:rPr lang="nl-NL" sz="2400" dirty="0">
                <a:solidFill>
                  <a:schemeClr val="bg1">
                    <a:lumMod val="65000"/>
                  </a:schemeClr>
                </a:solidFill>
                <a:latin typeface="Calibri" charset="0"/>
              </a:rPr>
              <a:t> Dan neem je toch een taxi?</a:t>
            </a:r>
            <a:endParaRPr lang="nl-NL" sz="2400" b="1" dirty="0">
              <a:solidFill>
                <a:schemeClr val="bg1">
                  <a:lumMod val="65000"/>
                </a:schemeClr>
              </a:solidFill>
              <a:latin typeface="Calibri" charset="0"/>
            </a:endParaRPr>
          </a:p>
          <a:p>
            <a:pPr eaLnBrk="1" hangingPunct="1">
              <a:defRPr/>
            </a:pPr>
            <a:r>
              <a:rPr lang="nl-NL" sz="2400" b="1" dirty="0">
                <a:solidFill>
                  <a:schemeClr val="bg1">
                    <a:lumMod val="65000"/>
                  </a:schemeClr>
                </a:solidFill>
                <a:latin typeface="Calibri" charset="0"/>
              </a:rPr>
              <a:t>P3:</a:t>
            </a:r>
            <a:r>
              <a:rPr lang="nl-NL" sz="2400" dirty="0">
                <a:solidFill>
                  <a:schemeClr val="bg1">
                    <a:lumMod val="65000"/>
                  </a:schemeClr>
                </a:solidFill>
                <a:latin typeface="Calibri" charset="0"/>
              </a:rPr>
              <a:t> Nee, die staken.</a:t>
            </a:r>
          </a:p>
          <a:p>
            <a:pPr eaLnBrk="1" hangingPunct="1">
              <a:defRPr/>
            </a:pPr>
            <a:r>
              <a:rPr lang="nl-NL" sz="2400" b="1" dirty="0">
                <a:latin typeface="Calibri" panose="020F0502020204030204" pitchFamily="34" charset="0"/>
              </a:rPr>
              <a:t>A3:</a:t>
            </a:r>
            <a:r>
              <a:rPr lang="nl-NL" sz="2400" dirty="0">
                <a:latin typeface="Calibri" panose="020F0502020204030204" pitchFamily="34" charset="0"/>
              </a:rPr>
              <a:t> Dan kom ik je wel halen met de auto.</a:t>
            </a:r>
          </a:p>
          <a:p>
            <a:pPr eaLnBrk="1" hangingPunct="1">
              <a:defRPr/>
            </a:pPr>
            <a:r>
              <a:rPr lang="nl-NL" sz="2400" dirty="0">
                <a:solidFill>
                  <a:schemeClr val="bg2">
                    <a:lumMod val="60000"/>
                    <a:lumOff val="40000"/>
                  </a:schemeClr>
                </a:solidFill>
                <a:latin typeface="Calibri" panose="020F0502020204030204" pitchFamily="34" charset="0"/>
              </a:rPr>
              <a:t>[De gehele vorige argumentatielijn (1a-c) vervalt]</a:t>
            </a:r>
          </a:p>
          <a:p>
            <a:pPr eaLnBrk="1" hangingPunct="1">
              <a:defRPr/>
            </a:pPr>
            <a:endParaRPr lang="nl-NL" sz="2400" dirty="0">
              <a:latin typeface="Calibri" panose="020F0502020204030204" pitchFamily="34" charset="0"/>
            </a:endParaRPr>
          </a:p>
          <a:p>
            <a:pPr eaLnBrk="1" hangingPunct="1">
              <a:defRPr/>
            </a:pPr>
            <a:r>
              <a:rPr lang="nl-NL" sz="2400" b="1" dirty="0">
                <a:latin typeface="Calibri" panose="020F0502020204030204" pitchFamily="34" charset="0"/>
              </a:rPr>
              <a:t>P4:</a:t>
            </a:r>
            <a:r>
              <a:rPr lang="nl-NL" sz="2400" dirty="0">
                <a:latin typeface="Calibri" panose="020F0502020204030204" pitchFamily="34" charset="0"/>
              </a:rPr>
              <a:t> Ik kan sowieso niet komen, want ik voel me niet lekker.</a:t>
            </a:r>
          </a:p>
          <a:p>
            <a:pPr eaLnBrk="1" hangingPunct="1">
              <a:defRPr/>
            </a:pPr>
            <a:r>
              <a:rPr lang="nl-NL" sz="2400" dirty="0">
                <a:solidFill>
                  <a:schemeClr val="bg2">
                    <a:lumMod val="60000"/>
                    <a:lumOff val="40000"/>
                  </a:schemeClr>
                </a:solidFill>
                <a:latin typeface="Calibri" panose="020F0502020204030204" pitchFamily="34" charset="0"/>
              </a:rPr>
              <a:t>[Reactie op A3 om het standpunt alsnog aanvaard te krijgen]</a:t>
            </a:r>
          </a:p>
          <a:p>
            <a:pPr eaLnBrk="1" hangingPunct="1">
              <a:defRPr/>
            </a:pPr>
            <a:r>
              <a:rPr lang="nl-NL" sz="2400" dirty="0">
                <a:solidFill>
                  <a:srgbClr val="000000"/>
                </a:solidFill>
                <a:latin typeface="Calibri" charset="0"/>
              </a:rPr>
              <a:t> </a:t>
            </a:r>
          </a:p>
        </p:txBody>
      </p:sp>
      <p:sp>
        <p:nvSpPr>
          <p:cNvPr id="6" name="Tekstvak 5">
            <a:extLst>
              <a:ext uri="{FF2B5EF4-FFF2-40B4-BE49-F238E27FC236}">
                <a16:creationId xmlns:a16="http://schemas.microsoft.com/office/drawing/2014/main" id="{80F8F51D-0E4D-47B2-98A7-B891250E2F59}"/>
              </a:ext>
            </a:extLst>
          </p:cNvPr>
          <p:cNvSpPr txBox="1"/>
          <p:nvPr/>
        </p:nvSpPr>
        <p:spPr>
          <a:xfrm>
            <a:off x="-53975" y="5964825"/>
            <a:ext cx="9251950" cy="877163"/>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000" dirty="0">
                <a:solidFill>
                  <a:schemeClr val="bg1"/>
                </a:solidFill>
                <a:latin typeface="Calibri" panose="020F0502020204030204" pitchFamily="34" charset="0"/>
              </a:rPr>
              <a:t>‘De argumentatiestructuur van het betoog hangt ook altijd af van de reacties waar in het betoog op geantwoord of geanticipeerd wordt.’ (p.63)</a:t>
            </a:r>
          </a:p>
          <a:p>
            <a:pPr eaLnBrk="1" hangingPunct="1"/>
            <a:endParaRPr lang="nl-NL" altLang="nl-NL" sz="1100" b="1" u="sng"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40572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94010269-047D-4550-9687-C0ED052ABC41}"/>
              </a:ext>
            </a:extLst>
          </p:cNvPr>
          <p:cNvSpPr txBox="1"/>
          <p:nvPr/>
        </p:nvSpPr>
        <p:spPr>
          <a:xfrm>
            <a:off x="2817224" y="2146319"/>
            <a:ext cx="2736304"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 (</a:t>
            </a:r>
            <a:r>
              <a:rPr lang="en-US" altLang="nl-NL" sz="2400" b="1" dirty="0" err="1">
                <a:solidFill>
                  <a:schemeClr val="bg2"/>
                </a:solidFill>
                <a:latin typeface="Calibri" panose="020F0502020204030204" pitchFamily="34" charset="0"/>
              </a:rPr>
              <a:t>Standpunt</a:t>
            </a:r>
            <a:r>
              <a:rPr lang="en-US" altLang="nl-NL" sz="2400" b="1" dirty="0">
                <a:solidFill>
                  <a:schemeClr val="bg2"/>
                </a:solidFill>
                <a:latin typeface="Calibri" panose="020F0502020204030204" pitchFamily="34" charset="0"/>
              </a:rPr>
              <a:t>)</a:t>
            </a: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Enkelvoudige argumentatie</a:t>
            </a:r>
          </a:p>
        </p:txBody>
      </p:sp>
      <p:sp>
        <p:nvSpPr>
          <p:cNvPr id="7" name="Tekstvak 6">
            <a:extLst>
              <a:ext uri="{FF2B5EF4-FFF2-40B4-BE49-F238E27FC236}">
                <a16:creationId xmlns:a16="http://schemas.microsoft.com/office/drawing/2014/main" id="{CE77B017-6415-4EEE-A382-A5E676A5531D}"/>
              </a:ext>
            </a:extLst>
          </p:cNvPr>
          <p:cNvSpPr txBox="1"/>
          <p:nvPr/>
        </p:nvSpPr>
        <p:spPr>
          <a:xfrm>
            <a:off x="539552" y="1196752"/>
            <a:ext cx="6393571" cy="892552"/>
          </a:xfrm>
          <a:prstGeom prst="rect">
            <a:avLst/>
          </a:prstGeom>
          <a:noFill/>
        </p:spPr>
        <p:txBody>
          <a:bodyPr wrap="square">
            <a:spAutoFit/>
          </a:bodyPr>
          <a:lstStyle/>
          <a:p>
            <a:r>
              <a:rPr lang="en-US" altLang="nl-NL" sz="2800" b="1" dirty="0" err="1">
                <a:latin typeface="Calibri" panose="020F0502020204030204" pitchFamily="34" charset="0"/>
              </a:rPr>
              <a:t>Basisstructuur</a:t>
            </a:r>
            <a:endParaRPr lang="en-US" sz="2400" dirty="0">
              <a:latin typeface="Calibri" panose="020F0502020204030204" pitchFamily="34" charset="0"/>
            </a:endParaRPr>
          </a:p>
          <a:p>
            <a:endParaRPr lang="en-US" sz="2400" dirty="0">
              <a:latin typeface="Calibri" panose="020F0502020204030204" pitchFamily="34" charset="0"/>
            </a:endParaRPr>
          </a:p>
        </p:txBody>
      </p:sp>
      <p:sp>
        <p:nvSpPr>
          <p:cNvPr id="12" name="Line 9">
            <a:extLst>
              <a:ext uri="{FF2B5EF4-FFF2-40B4-BE49-F238E27FC236}">
                <a16:creationId xmlns:a16="http://schemas.microsoft.com/office/drawing/2014/main" id="{B0AB6338-E01D-4903-B707-1F0AE0EFB2E9}"/>
              </a:ext>
            </a:extLst>
          </p:cNvPr>
          <p:cNvSpPr>
            <a:spLocks noChangeShapeType="1"/>
          </p:cNvSpPr>
          <p:nvPr/>
        </p:nvSpPr>
        <p:spPr bwMode="auto">
          <a:xfrm flipV="1">
            <a:off x="2339752" y="2727687"/>
            <a:ext cx="894378" cy="911466"/>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13" name="Tekstvak 12">
            <a:extLst>
              <a:ext uri="{FF2B5EF4-FFF2-40B4-BE49-F238E27FC236}">
                <a16:creationId xmlns:a16="http://schemas.microsoft.com/office/drawing/2014/main" id="{B01C437E-3B36-4718-AC5D-F534879C35C6}"/>
              </a:ext>
            </a:extLst>
          </p:cNvPr>
          <p:cNvSpPr txBox="1"/>
          <p:nvPr/>
        </p:nvSpPr>
        <p:spPr>
          <a:xfrm>
            <a:off x="1043608" y="3737717"/>
            <a:ext cx="2592288"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1.1 Argument</a:t>
            </a:r>
            <a:endParaRPr lang="en-US" altLang="nl-NL" sz="2000" b="1" dirty="0">
              <a:solidFill>
                <a:schemeClr val="bg2"/>
              </a:solidFill>
              <a:latin typeface="Calibri" panose="020F0502020204030204" pitchFamily="34" charset="0"/>
            </a:endParaRPr>
          </a:p>
        </p:txBody>
      </p:sp>
      <p:cxnSp>
        <p:nvCxnSpPr>
          <p:cNvPr id="14" name="Rechte verbindingslijn 13">
            <a:extLst>
              <a:ext uri="{FF2B5EF4-FFF2-40B4-BE49-F238E27FC236}">
                <a16:creationId xmlns:a16="http://schemas.microsoft.com/office/drawing/2014/main" id="{395D68B7-6F42-40ED-A8E4-D9E872A015C2}"/>
              </a:ext>
            </a:extLst>
          </p:cNvPr>
          <p:cNvCxnSpPr>
            <a:cxnSpLocks/>
            <a:stCxn id="13" idx="3"/>
          </p:cNvCxnSpPr>
          <p:nvPr/>
        </p:nvCxnSpPr>
        <p:spPr>
          <a:xfrm flipV="1">
            <a:off x="3635896" y="3968549"/>
            <a:ext cx="1269560" cy="1"/>
          </a:xfrm>
          <a:prstGeom prst="line">
            <a:avLst/>
          </a:prstGeom>
          <a:ln w="381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1C291B2D-8B61-4A80-BD74-2FDC624CB9D8}"/>
              </a:ext>
            </a:extLst>
          </p:cNvPr>
          <p:cNvSpPr txBox="1"/>
          <p:nvPr/>
        </p:nvSpPr>
        <p:spPr>
          <a:xfrm>
            <a:off x="4774181" y="3737717"/>
            <a:ext cx="3672408" cy="1200329"/>
          </a:xfrm>
          <a:prstGeom prst="rect">
            <a:avLst/>
          </a:prstGeom>
          <a:noFill/>
        </p:spPr>
        <p:txBody>
          <a:bodyPr wrap="square">
            <a:spAutoFit/>
          </a:bodyPr>
          <a:lstStyle/>
          <a:p>
            <a:pPr algn="ctr"/>
            <a:r>
              <a:rPr lang="en-US" altLang="nl-NL" sz="2400" b="1" dirty="0">
                <a:solidFill>
                  <a:schemeClr val="tx2"/>
                </a:solidFill>
                <a:latin typeface="Calibri" panose="020F0502020204030204" pitchFamily="34" charset="0"/>
              </a:rPr>
              <a:t>(1.1’ [</a:t>
            </a:r>
            <a:r>
              <a:rPr lang="en-US" altLang="nl-NL" sz="2400" b="1" dirty="0" err="1">
                <a:solidFill>
                  <a:schemeClr val="tx2"/>
                </a:solidFill>
                <a:latin typeface="Calibri" panose="020F0502020204030204" pitchFamily="34" charset="0"/>
              </a:rPr>
              <a:t>verbinding</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tussen</a:t>
            </a:r>
            <a:r>
              <a:rPr lang="en-US" altLang="nl-NL" sz="2400" b="1" dirty="0">
                <a:solidFill>
                  <a:schemeClr val="tx2"/>
                </a:solidFill>
                <a:latin typeface="Calibri" panose="020F0502020204030204" pitchFamily="34" charset="0"/>
              </a:rPr>
              <a:t> argument </a:t>
            </a:r>
            <a:r>
              <a:rPr lang="en-US" altLang="nl-NL" sz="2400" b="1" dirty="0" err="1">
                <a:solidFill>
                  <a:schemeClr val="tx2"/>
                </a:solidFill>
                <a:latin typeface="Calibri" panose="020F0502020204030204" pitchFamily="34" charset="0"/>
              </a:rPr>
              <a:t>en</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te</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verdedigen</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standpunt</a:t>
            </a:r>
            <a:r>
              <a:rPr lang="en-US" altLang="nl-NL" sz="2400" b="1" dirty="0">
                <a:solidFill>
                  <a:schemeClr val="tx2"/>
                </a:solidFill>
                <a:latin typeface="Calibri" panose="020F0502020204030204" pitchFamily="34" charset="0"/>
              </a:rPr>
              <a:t>])</a:t>
            </a:r>
            <a:endParaRPr lang="en-US" altLang="nl-NL" sz="2000" b="1" dirty="0">
              <a:solidFill>
                <a:schemeClr val="tx2"/>
              </a:solidFill>
              <a:latin typeface="Calibri" panose="020F0502020204030204" pitchFamily="34" charset="0"/>
            </a:endParaRPr>
          </a:p>
        </p:txBody>
      </p:sp>
      <p:sp>
        <p:nvSpPr>
          <p:cNvPr id="18" name="Tekstvak 17">
            <a:extLst>
              <a:ext uri="{FF2B5EF4-FFF2-40B4-BE49-F238E27FC236}">
                <a16:creationId xmlns:a16="http://schemas.microsoft.com/office/drawing/2014/main" id="{A717BBA2-15FF-4CC2-9328-E36CD9616FC6}"/>
              </a:ext>
            </a:extLst>
          </p:cNvPr>
          <p:cNvSpPr txBox="1"/>
          <p:nvPr/>
        </p:nvSpPr>
        <p:spPr>
          <a:xfrm>
            <a:off x="1786399" y="1800071"/>
            <a:ext cx="4968553" cy="461665"/>
          </a:xfrm>
          <a:prstGeom prst="rect">
            <a:avLst/>
          </a:prstGeom>
          <a:noFill/>
        </p:spPr>
        <p:txBody>
          <a:bodyPr wrap="square">
            <a:spAutoFit/>
          </a:bodyPr>
          <a:lstStyle/>
          <a:p>
            <a:pPr algn="ctr"/>
            <a:r>
              <a:rPr lang="en-US" altLang="nl-NL" sz="2400" dirty="0">
                <a:latin typeface="Calibri" panose="020F0502020204030204" pitchFamily="34" charset="0"/>
              </a:rPr>
              <a:t>Stop maar met </a:t>
            </a:r>
            <a:r>
              <a:rPr lang="en-US" altLang="nl-NL" sz="2400" dirty="0" err="1">
                <a:latin typeface="Calibri" panose="020F0502020204030204" pitchFamily="34" charset="0"/>
              </a:rPr>
              <a:t>swipen</a:t>
            </a:r>
            <a:endParaRPr lang="en-US" altLang="nl-NL" sz="2400" dirty="0">
              <a:latin typeface="Calibri" panose="020F0502020204030204" pitchFamily="34" charset="0"/>
            </a:endParaRPr>
          </a:p>
        </p:txBody>
      </p:sp>
      <p:sp>
        <p:nvSpPr>
          <p:cNvPr id="19" name="Tekstvak 18">
            <a:extLst>
              <a:ext uri="{FF2B5EF4-FFF2-40B4-BE49-F238E27FC236}">
                <a16:creationId xmlns:a16="http://schemas.microsoft.com/office/drawing/2014/main" id="{E9301511-A769-4449-82C9-EEE134B8E2FF}"/>
              </a:ext>
            </a:extLst>
          </p:cNvPr>
          <p:cNvSpPr txBox="1"/>
          <p:nvPr/>
        </p:nvSpPr>
        <p:spPr>
          <a:xfrm>
            <a:off x="129665" y="4128786"/>
            <a:ext cx="4644516" cy="830997"/>
          </a:xfrm>
          <a:prstGeom prst="rect">
            <a:avLst/>
          </a:prstGeom>
          <a:noFill/>
        </p:spPr>
        <p:txBody>
          <a:bodyPr wrap="square">
            <a:spAutoFit/>
          </a:bodyPr>
          <a:lstStyle/>
          <a:p>
            <a:pPr algn="ctr"/>
            <a:r>
              <a:rPr lang="en-US" altLang="nl-NL" sz="2400" dirty="0" err="1">
                <a:latin typeface="Calibri" panose="020F0502020204030204" pitchFamily="34" charset="0"/>
              </a:rPr>
              <a:t>Datingapps</a:t>
            </a:r>
            <a:r>
              <a:rPr lang="en-US" altLang="nl-NL" sz="2400" dirty="0">
                <a:latin typeface="Calibri" panose="020F0502020204030204" pitchFamily="34" charset="0"/>
              </a:rPr>
              <a:t> </a:t>
            </a:r>
            <a:r>
              <a:rPr lang="en-US" altLang="nl-NL" sz="2400" dirty="0" err="1">
                <a:latin typeface="Calibri" panose="020F0502020204030204" pitchFamily="34" charset="0"/>
              </a:rPr>
              <a:t>willen</a:t>
            </a:r>
            <a:r>
              <a:rPr lang="en-US" altLang="nl-NL" sz="2400" dirty="0">
                <a:latin typeface="Calibri" panose="020F0502020204030204" pitchFamily="34" charset="0"/>
              </a:rPr>
              <a:t> je </a:t>
            </a:r>
            <a:r>
              <a:rPr lang="en-US" altLang="nl-NL" sz="2400" dirty="0" err="1">
                <a:latin typeface="Calibri" panose="020F0502020204030204" pitchFamily="34" charset="0"/>
              </a:rPr>
              <a:t>helemaal</a:t>
            </a:r>
            <a:r>
              <a:rPr lang="en-US" altLang="nl-NL" sz="2400" dirty="0">
                <a:latin typeface="Calibri" panose="020F0502020204030204" pitchFamily="34" charset="0"/>
              </a:rPr>
              <a:t>     </a:t>
            </a:r>
            <a:r>
              <a:rPr lang="en-US" altLang="nl-NL" sz="2400" dirty="0" err="1">
                <a:latin typeface="Calibri" panose="020F0502020204030204" pitchFamily="34" charset="0"/>
              </a:rPr>
              <a:t>niet</a:t>
            </a:r>
            <a:r>
              <a:rPr lang="en-US" altLang="nl-NL" sz="2400" dirty="0">
                <a:latin typeface="Calibri" panose="020F0502020204030204" pitchFamily="34" charset="0"/>
              </a:rPr>
              <a:t> </a:t>
            </a:r>
            <a:r>
              <a:rPr lang="en-US" altLang="nl-NL" sz="2400" dirty="0" err="1">
                <a:latin typeface="Calibri" panose="020F0502020204030204" pitchFamily="34" charset="0"/>
              </a:rPr>
              <a:t>aan</a:t>
            </a:r>
            <a:r>
              <a:rPr lang="en-US" altLang="nl-NL" sz="2400" dirty="0">
                <a:latin typeface="Calibri" panose="020F0502020204030204" pitchFamily="34" charset="0"/>
              </a:rPr>
              <a:t> een partner </a:t>
            </a:r>
            <a:r>
              <a:rPr lang="en-US" altLang="nl-NL" sz="2400" dirty="0" err="1">
                <a:latin typeface="Calibri" panose="020F0502020204030204" pitchFamily="34" charset="0"/>
              </a:rPr>
              <a:t>helpen</a:t>
            </a:r>
            <a:endParaRPr lang="en-US" altLang="nl-NL" sz="2400" dirty="0">
              <a:latin typeface="Calibri" panose="020F0502020204030204" pitchFamily="34" charset="0"/>
            </a:endParaRPr>
          </a:p>
        </p:txBody>
      </p:sp>
      <p:sp>
        <p:nvSpPr>
          <p:cNvPr id="20" name="Tekstvak 19">
            <a:extLst>
              <a:ext uri="{FF2B5EF4-FFF2-40B4-BE49-F238E27FC236}">
                <a16:creationId xmlns:a16="http://schemas.microsoft.com/office/drawing/2014/main" id="{D87577A6-7DDC-43DC-8BF4-9393898A977F}"/>
              </a:ext>
            </a:extLst>
          </p:cNvPr>
          <p:cNvSpPr txBox="1"/>
          <p:nvPr/>
        </p:nvSpPr>
        <p:spPr>
          <a:xfrm>
            <a:off x="4432694" y="4889187"/>
            <a:ext cx="4644516" cy="1200329"/>
          </a:xfrm>
          <a:prstGeom prst="rect">
            <a:avLst/>
          </a:prstGeom>
          <a:noFill/>
        </p:spPr>
        <p:txBody>
          <a:bodyPr wrap="square">
            <a:spAutoFit/>
          </a:bodyPr>
          <a:lstStyle/>
          <a:p>
            <a:pPr algn="ctr"/>
            <a:r>
              <a:rPr lang="en-US" altLang="nl-NL" sz="2400" dirty="0">
                <a:solidFill>
                  <a:schemeClr val="tx1">
                    <a:lumMod val="50000"/>
                    <a:lumOff val="50000"/>
                  </a:schemeClr>
                </a:solidFill>
                <a:latin typeface="Calibri" panose="020F0502020204030204" pitchFamily="34" charset="0"/>
              </a:rPr>
              <a:t>Als </a:t>
            </a:r>
            <a:r>
              <a:rPr lang="en-US" altLang="nl-NL" sz="2400" dirty="0" err="1">
                <a:solidFill>
                  <a:schemeClr val="tx1">
                    <a:lumMod val="50000"/>
                    <a:lumOff val="50000"/>
                  </a:schemeClr>
                </a:solidFill>
                <a:latin typeface="Calibri" panose="020F0502020204030204" pitchFamily="34" charset="0"/>
              </a:rPr>
              <a:t>datingapps</a:t>
            </a:r>
            <a:r>
              <a:rPr lang="en-US" altLang="nl-NL" sz="2400" dirty="0">
                <a:solidFill>
                  <a:schemeClr val="tx1">
                    <a:lumMod val="50000"/>
                    <a:lumOff val="50000"/>
                  </a:schemeClr>
                </a:solidFill>
                <a:latin typeface="Calibri" panose="020F0502020204030204" pitchFamily="34" charset="0"/>
              </a:rPr>
              <a:t> je </a:t>
            </a:r>
            <a:r>
              <a:rPr lang="en-US" altLang="nl-NL" sz="2400" dirty="0" err="1">
                <a:solidFill>
                  <a:schemeClr val="tx1">
                    <a:lumMod val="50000"/>
                    <a:lumOff val="50000"/>
                  </a:schemeClr>
                </a:solidFill>
                <a:latin typeface="Calibri" panose="020F0502020204030204" pitchFamily="34" charset="0"/>
              </a:rPr>
              <a:t>niet</a:t>
            </a:r>
            <a:r>
              <a:rPr lang="en-US" altLang="nl-NL" sz="2400" dirty="0">
                <a:solidFill>
                  <a:schemeClr val="tx1">
                    <a:lumMod val="50000"/>
                    <a:lumOff val="50000"/>
                  </a:schemeClr>
                </a:solidFill>
                <a:latin typeface="Calibri" panose="020F0502020204030204" pitchFamily="34" charset="0"/>
              </a:rPr>
              <a:t> </a:t>
            </a:r>
            <a:r>
              <a:rPr lang="en-US" altLang="nl-NL" sz="2400" dirty="0" err="1">
                <a:solidFill>
                  <a:schemeClr val="tx1">
                    <a:lumMod val="50000"/>
                    <a:lumOff val="50000"/>
                  </a:schemeClr>
                </a:solidFill>
                <a:latin typeface="Calibri" panose="020F0502020204030204" pitchFamily="34" charset="0"/>
              </a:rPr>
              <a:t>aan</a:t>
            </a:r>
            <a:r>
              <a:rPr lang="en-US" altLang="nl-NL" sz="2400" dirty="0">
                <a:solidFill>
                  <a:schemeClr val="tx1">
                    <a:lumMod val="50000"/>
                    <a:lumOff val="50000"/>
                  </a:schemeClr>
                </a:solidFill>
                <a:latin typeface="Calibri" panose="020F0502020204030204" pitchFamily="34" charset="0"/>
              </a:rPr>
              <a:t> een partner </a:t>
            </a:r>
            <a:r>
              <a:rPr lang="en-US" altLang="nl-NL" sz="2400" dirty="0" err="1">
                <a:solidFill>
                  <a:schemeClr val="tx1">
                    <a:lumMod val="50000"/>
                    <a:lumOff val="50000"/>
                  </a:schemeClr>
                </a:solidFill>
                <a:latin typeface="Calibri" panose="020F0502020204030204" pitchFamily="34" charset="0"/>
              </a:rPr>
              <a:t>willen</a:t>
            </a:r>
            <a:r>
              <a:rPr lang="en-US" altLang="nl-NL" sz="2400" dirty="0">
                <a:solidFill>
                  <a:schemeClr val="tx1">
                    <a:lumMod val="50000"/>
                    <a:lumOff val="50000"/>
                  </a:schemeClr>
                </a:solidFill>
                <a:latin typeface="Calibri" panose="020F0502020204030204" pitchFamily="34" charset="0"/>
              </a:rPr>
              <a:t> </a:t>
            </a:r>
            <a:r>
              <a:rPr lang="en-US" altLang="nl-NL" sz="2400" dirty="0" err="1">
                <a:solidFill>
                  <a:schemeClr val="tx1">
                    <a:lumMod val="50000"/>
                    <a:lumOff val="50000"/>
                  </a:schemeClr>
                </a:solidFill>
                <a:latin typeface="Calibri" panose="020F0502020204030204" pitchFamily="34" charset="0"/>
              </a:rPr>
              <a:t>helpen</a:t>
            </a:r>
            <a:r>
              <a:rPr lang="en-US" altLang="nl-NL" sz="2400" dirty="0">
                <a:solidFill>
                  <a:schemeClr val="tx1">
                    <a:lumMod val="50000"/>
                    <a:lumOff val="50000"/>
                  </a:schemeClr>
                </a:solidFill>
                <a:latin typeface="Calibri" panose="020F0502020204030204" pitchFamily="34" charset="0"/>
              </a:rPr>
              <a:t>, </a:t>
            </a:r>
            <a:r>
              <a:rPr lang="en-US" altLang="nl-NL" sz="2400" dirty="0" err="1">
                <a:solidFill>
                  <a:schemeClr val="tx1">
                    <a:lumMod val="50000"/>
                    <a:lumOff val="50000"/>
                  </a:schemeClr>
                </a:solidFill>
                <a:latin typeface="Calibri" panose="020F0502020204030204" pitchFamily="34" charset="0"/>
              </a:rPr>
              <a:t>kun</a:t>
            </a:r>
            <a:r>
              <a:rPr lang="en-US" altLang="nl-NL" sz="2400" dirty="0">
                <a:solidFill>
                  <a:schemeClr val="tx1">
                    <a:lumMod val="50000"/>
                    <a:lumOff val="50000"/>
                  </a:schemeClr>
                </a:solidFill>
                <a:latin typeface="Calibri" panose="020F0502020204030204" pitchFamily="34" charset="0"/>
              </a:rPr>
              <a:t> je </a:t>
            </a:r>
            <a:r>
              <a:rPr lang="en-US" altLang="nl-NL" sz="2400" dirty="0" err="1">
                <a:solidFill>
                  <a:schemeClr val="tx1">
                    <a:lumMod val="50000"/>
                    <a:lumOff val="50000"/>
                  </a:schemeClr>
                </a:solidFill>
                <a:latin typeface="Calibri" panose="020F0502020204030204" pitchFamily="34" charset="0"/>
              </a:rPr>
              <a:t>beter</a:t>
            </a:r>
            <a:r>
              <a:rPr lang="en-US" altLang="nl-NL" sz="2400" dirty="0">
                <a:solidFill>
                  <a:schemeClr val="tx1">
                    <a:lumMod val="50000"/>
                    <a:lumOff val="50000"/>
                  </a:schemeClr>
                </a:solidFill>
                <a:latin typeface="Calibri" panose="020F0502020204030204" pitchFamily="34" charset="0"/>
              </a:rPr>
              <a:t> </a:t>
            </a:r>
            <a:r>
              <a:rPr lang="en-US" altLang="nl-NL" sz="2400" dirty="0" err="1">
                <a:solidFill>
                  <a:schemeClr val="tx1">
                    <a:lumMod val="50000"/>
                    <a:lumOff val="50000"/>
                  </a:schemeClr>
                </a:solidFill>
                <a:latin typeface="Calibri" panose="020F0502020204030204" pitchFamily="34" charset="0"/>
              </a:rPr>
              <a:t>stoppen</a:t>
            </a:r>
            <a:r>
              <a:rPr lang="en-US" altLang="nl-NL" sz="2400" dirty="0">
                <a:solidFill>
                  <a:schemeClr val="tx1">
                    <a:lumMod val="50000"/>
                    <a:lumOff val="50000"/>
                  </a:schemeClr>
                </a:solidFill>
                <a:latin typeface="Calibri" panose="020F0502020204030204" pitchFamily="34" charset="0"/>
              </a:rPr>
              <a:t> met </a:t>
            </a:r>
            <a:r>
              <a:rPr lang="en-US" altLang="nl-NL" sz="2400" dirty="0" err="1">
                <a:solidFill>
                  <a:schemeClr val="tx1">
                    <a:lumMod val="50000"/>
                    <a:lumOff val="50000"/>
                  </a:schemeClr>
                </a:solidFill>
                <a:latin typeface="Calibri" panose="020F0502020204030204" pitchFamily="34" charset="0"/>
              </a:rPr>
              <a:t>swipen</a:t>
            </a:r>
            <a:endParaRPr lang="en-US" altLang="nl-NL" sz="2400" dirty="0">
              <a:solidFill>
                <a:schemeClr val="tx1">
                  <a:lumMod val="50000"/>
                  <a:lumOff val="50000"/>
                </a:schemeClr>
              </a:solidFill>
              <a:latin typeface="Calibri" panose="020F0502020204030204" pitchFamily="34" charset="0"/>
            </a:endParaRPr>
          </a:p>
        </p:txBody>
      </p:sp>
      <p:cxnSp>
        <p:nvCxnSpPr>
          <p:cNvPr id="4" name="Connector: Curved 3">
            <a:extLst>
              <a:ext uri="{FF2B5EF4-FFF2-40B4-BE49-F238E27FC236}">
                <a16:creationId xmlns:a16="http://schemas.microsoft.com/office/drawing/2014/main" id="{74C550C2-4A57-4788-9B40-0666EC8F0940}"/>
              </a:ext>
            </a:extLst>
          </p:cNvPr>
          <p:cNvCxnSpPr>
            <a:cxnSpLocks/>
            <a:endCxn id="15" idx="0"/>
          </p:cNvCxnSpPr>
          <p:nvPr/>
        </p:nvCxnSpPr>
        <p:spPr>
          <a:xfrm flipV="1">
            <a:off x="6213044" y="2409777"/>
            <a:ext cx="1779336" cy="1361710"/>
          </a:xfrm>
          <a:prstGeom prst="curvedConnector4">
            <a:avLst>
              <a:gd name="adj1" fmla="val 10484"/>
              <a:gd name="adj2" fmla="val 139811"/>
            </a:avLst>
          </a:prstGeom>
          <a:ln w="38100">
            <a:solidFill>
              <a:schemeClr val="bg2"/>
            </a:solidFill>
            <a:tailEnd type="triangle"/>
          </a:ln>
        </p:spPr>
        <p:style>
          <a:lnRef idx="1">
            <a:schemeClr val="accent3"/>
          </a:lnRef>
          <a:fillRef idx="0">
            <a:schemeClr val="accent3"/>
          </a:fillRef>
          <a:effectRef idx="0">
            <a:schemeClr val="accent3"/>
          </a:effectRef>
          <a:fontRef idx="minor">
            <a:schemeClr val="tx1"/>
          </a:fontRef>
        </p:style>
      </p:cxnSp>
      <p:sp>
        <p:nvSpPr>
          <p:cNvPr id="15" name="Tekstvak 16">
            <a:extLst>
              <a:ext uri="{FF2B5EF4-FFF2-40B4-BE49-F238E27FC236}">
                <a16:creationId xmlns:a16="http://schemas.microsoft.com/office/drawing/2014/main" id="{CA2F7972-9F8D-48E6-90DB-88C5232BA53B}"/>
              </a:ext>
            </a:extLst>
          </p:cNvPr>
          <p:cNvSpPr txBox="1"/>
          <p:nvPr/>
        </p:nvSpPr>
        <p:spPr>
          <a:xfrm>
            <a:off x="6156176" y="2409777"/>
            <a:ext cx="3672408" cy="830997"/>
          </a:xfrm>
          <a:prstGeom prst="rect">
            <a:avLst/>
          </a:prstGeom>
          <a:noFill/>
        </p:spPr>
        <p:txBody>
          <a:bodyPr wrap="square">
            <a:spAutoFit/>
          </a:bodyPr>
          <a:lstStyle/>
          <a:p>
            <a:pPr algn="ctr"/>
            <a:r>
              <a:rPr lang="en-US" altLang="nl-NL" sz="1600" dirty="0" err="1">
                <a:solidFill>
                  <a:schemeClr val="bg2"/>
                </a:solidFill>
                <a:latin typeface="Calibri" panose="020F0502020204030204" pitchFamily="34" charset="0"/>
              </a:rPr>
              <a:t>Dit</a:t>
            </a:r>
            <a:r>
              <a:rPr lang="en-US" altLang="nl-NL" sz="1600" dirty="0">
                <a:solidFill>
                  <a:schemeClr val="bg2"/>
                </a:solidFill>
                <a:latin typeface="Calibri" panose="020F0502020204030204" pitchFamily="34" charset="0"/>
              </a:rPr>
              <a:t> </a:t>
            </a:r>
            <a:r>
              <a:rPr lang="en-US" altLang="nl-NL" sz="1600" dirty="0" err="1">
                <a:solidFill>
                  <a:schemeClr val="bg2"/>
                </a:solidFill>
                <a:latin typeface="Calibri" panose="020F0502020204030204" pitchFamily="34" charset="0"/>
              </a:rPr>
              <a:t>noemen</a:t>
            </a:r>
            <a:r>
              <a:rPr lang="en-US" altLang="nl-NL" sz="1600" dirty="0">
                <a:solidFill>
                  <a:schemeClr val="bg2"/>
                </a:solidFill>
                <a:latin typeface="Calibri" panose="020F0502020204030204" pitchFamily="34" charset="0"/>
              </a:rPr>
              <a:t> we </a:t>
            </a:r>
            <a:r>
              <a:rPr lang="en-US" altLang="nl-NL" sz="1600" dirty="0" err="1">
                <a:solidFill>
                  <a:schemeClr val="bg2"/>
                </a:solidFill>
                <a:latin typeface="Calibri" panose="020F0502020204030204" pitchFamily="34" charset="0"/>
              </a:rPr>
              <a:t>ook</a:t>
            </a:r>
            <a:r>
              <a:rPr lang="en-US" altLang="nl-NL" sz="1600" dirty="0">
                <a:solidFill>
                  <a:schemeClr val="bg2"/>
                </a:solidFill>
                <a:latin typeface="Calibri" panose="020F0502020204030204" pitchFamily="34" charset="0"/>
              </a:rPr>
              <a:t> </a:t>
            </a:r>
            <a:r>
              <a:rPr lang="en-US" altLang="nl-NL" sz="1600" dirty="0" err="1">
                <a:solidFill>
                  <a:schemeClr val="bg2"/>
                </a:solidFill>
                <a:latin typeface="Calibri" panose="020F0502020204030204" pitchFamily="34" charset="0"/>
              </a:rPr>
              <a:t>wel</a:t>
            </a:r>
            <a:r>
              <a:rPr lang="en-US" altLang="nl-NL" sz="1600" dirty="0">
                <a:solidFill>
                  <a:schemeClr val="bg2"/>
                </a:solidFill>
                <a:latin typeface="Calibri" panose="020F0502020204030204" pitchFamily="34" charset="0"/>
              </a:rPr>
              <a:t>:</a:t>
            </a:r>
          </a:p>
          <a:p>
            <a:pPr algn="ctr"/>
            <a:r>
              <a:rPr lang="en-US" altLang="nl-NL" sz="1600" dirty="0">
                <a:solidFill>
                  <a:schemeClr val="bg2"/>
                </a:solidFill>
                <a:latin typeface="Calibri" panose="020F0502020204030204" pitchFamily="34" charset="0"/>
              </a:rPr>
              <a:t> </a:t>
            </a:r>
            <a:r>
              <a:rPr lang="en-US" altLang="nl-NL" sz="1600" b="1" dirty="0">
                <a:solidFill>
                  <a:schemeClr val="bg2"/>
                </a:solidFill>
                <a:latin typeface="Calibri" panose="020F0502020204030204" pitchFamily="34" charset="0"/>
              </a:rPr>
              <a:t>‘</a:t>
            </a:r>
            <a:r>
              <a:rPr lang="en-US" altLang="nl-NL" sz="1600" b="1" dirty="0" err="1">
                <a:solidFill>
                  <a:schemeClr val="bg2"/>
                </a:solidFill>
                <a:latin typeface="Calibri" panose="020F0502020204030204" pitchFamily="34" charset="0"/>
              </a:rPr>
              <a:t>burgargument</a:t>
            </a:r>
            <a:r>
              <a:rPr lang="en-US" altLang="nl-NL" sz="1600" dirty="0">
                <a:solidFill>
                  <a:schemeClr val="bg2"/>
                </a:solidFill>
                <a:latin typeface="Calibri" panose="020F0502020204030204" pitchFamily="34" charset="0"/>
              </a:rPr>
              <a:t>’ of ‘</a:t>
            </a:r>
            <a:r>
              <a:rPr lang="en-US" altLang="nl-NL" sz="1600" b="1" dirty="0">
                <a:solidFill>
                  <a:schemeClr val="bg2"/>
                </a:solidFill>
                <a:latin typeface="Calibri" panose="020F0502020204030204" pitchFamily="34" charset="0"/>
              </a:rPr>
              <a:t>de </a:t>
            </a:r>
            <a:r>
              <a:rPr lang="en-US" altLang="nl-NL" sz="1600" b="1" dirty="0" err="1">
                <a:solidFill>
                  <a:schemeClr val="bg2"/>
                </a:solidFill>
                <a:latin typeface="Calibri" panose="020F0502020204030204" pitchFamily="34" charset="0"/>
              </a:rPr>
              <a:t>rechtvaardigingsgrond</a:t>
            </a:r>
            <a:r>
              <a:rPr lang="en-US" altLang="nl-NL" sz="1600" b="1" dirty="0">
                <a:solidFill>
                  <a:schemeClr val="bg2"/>
                </a:solidFill>
                <a:latin typeface="Calibri" panose="020F0502020204030204" pitchFamily="34" charset="0"/>
              </a:rPr>
              <a:t>’ </a:t>
            </a:r>
            <a:endParaRPr lang="en-US" altLang="nl-NL" sz="1400" b="1" dirty="0">
              <a:solidFill>
                <a:schemeClr val="bg2"/>
              </a:solidFill>
              <a:latin typeface="Calibri" panose="020F0502020204030204" pitchFamily="34" charset="0"/>
            </a:endParaRPr>
          </a:p>
        </p:txBody>
      </p:sp>
    </p:spTree>
    <p:extLst>
      <p:ext uri="{BB962C8B-B14F-4D97-AF65-F5344CB8AC3E}">
        <p14:creationId xmlns:p14="http://schemas.microsoft.com/office/powerpoint/2010/main" val="56819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7" grpId="0"/>
      <p:bldP spid="18" grpId="0"/>
      <p:bldP spid="19" grpId="0"/>
      <p:bldP spid="20"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6E806C60-AA6E-471A-84AB-C7A8F6F5456E}"/>
              </a:ext>
            </a:extLst>
          </p:cNvPr>
          <p:cNvSpPr txBox="1">
            <a:spLocks noChangeArrowheads="1"/>
          </p:cNvSpPr>
          <p:nvPr/>
        </p:nvSpPr>
        <p:spPr bwMode="auto">
          <a:xfrm>
            <a:off x="2511797" y="188367"/>
            <a:ext cx="37671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b="1">
                <a:latin typeface="Calibri" panose="020F0502020204030204" pitchFamily="34" charset="0"/>
              </a:rPr>
              <a:t>1</a:t>
            </a:r>
          </a:p>
          <a:p>
            <a:pPr eaLnBrk="1" hangingPunct="1"/>
            <a:r>
              <a:rPr lang="nl-NL" altLang="nl-NL" sz="2200" b="1">
                <a:latin typeface="Calibri" panose="020F0502020204030204" pitchFamily="34" charset="0"/>
              </a:rPr>
              <a:t>Ik kan niet naar college komen</a:t>
            </a:r>
          </a:p>
        </p:txBody>
      </p:sp>
      <p:sp>
        <p:nvSpPr>
          <p:cNvPr id="5" name="Text Box 7">
            <a:extLst>
              <a:ext uri="{FF2B5EF4-FFF2-40B4-BE49-F238E27FC236}">
                <a16:creationId xmlns:a16="http://schemas.microsoft.com/office/drawing/2014/main" id="{68538F5C-990D-44F9-91FB-FAB98450A42D}"/>
              </a:ext>
            </a:extLst>
          </p:cNvPr>
          <p:cNvSpPr txBox="1">
            <a:spLocks noChangeArrowheads="1"/>
          </p:cNvSpPr>
          <p:nvPr/>
        </p:nvSpPr>
        <p:spPr bwMode="auto">
          <a:xfrm>
            <a:off x="251197" y="1917155"/>
            <a:ext cx="17287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solidFill>
                  <a:schemeClr val="bg1">
                    <a:lumMod val="75000"/>
                  </a:schemeClr>
                </a:solidFill>
                <a:latin typeface="Calibri" panose="020F0502020204030204" pitchFamily="34" charset="0"/>
              </a:rPr>
              <a:t>1.1a </a:t>
            </a:r>
          </a:p>
          <a:p>
            <a:pPr eaLnBrk="1" hangingPunct="1"/>
            <a:r>
              <a:rPr lang="nl-NL" altLang="nl-NL" sz="2200" dirty="0">
                <a:solidFill>
                  <a:schemeClr val="bg1">
                    <a:lumMod val="75000"/>
                  </a:schemeClr>
                </a:solidFill>
                <a:latin typeface="Calibri" panose="020F0502020204030204" pitchFamily="34" charset="0"/>
              </a:rPr>
              <a:t>Ik loop op krukken</a:t>
            </a:r>
          </a:p>
        </p:txBody>
      </p:sp>
      <p:sp>
        <p:nvSpPr>
          <p:cNvPr id="6" name="Line 9">
            <a:extLst>
              <a:ext uri="{FF2B5EF4-FFF2-40B4-BE49-F238E27FC236}">
                <a16:creationId xmlns:a16="http://schemas.microsoft.com/office/drawing/2014/main" id="{75230BBF-DA61-4E46-8A10-EDE0B2F71C86}"/>
              </a:ext>
            </a:extLst>
          </p:cNvPr>
          <p:cNvSpPr>
            <a:spLocks noChangeShapeType="1"/>
          </p:cNvSpPr>
          <p:nvPr/>
        </p:nvSpPr>
        <p:spPr bwMode="auto">
          <a:xfrm flipV="1">
            <a:off x="2267322" y="1053555"/>
            <a:ext cx="503238" cy="358775"/>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a:p>
        </p:txBody>
      </p:sp>
      <p:sp>
        <p:nvSpPr>
          <p:cNvPr id="7" name="AutoShape 13">
            <a:extLst>
              <a:ext uri="{FF2B5EF4-FFF2-40B4-BE49-F238E27FC236}">
                <a16:creationId xmlns:a16="http://schemas.microsoft.com/office/drawing/2014/main" id="{FE18AD6F-009D-43FF-8EF9-E7307D284F88}"/>
              </a:ext>
            </a:extLst>
          </p:cNvPr>
          <p:cNvSpPr>
            <a:spLocks/>
          </p:cNvSpPr>
          <p:nvPr/>
        </p:nvSpPr>
        <p:spPr bwMode="auto">
          <a:xfrm rot="16200000">
            <a:off x="2160166" y="8186"/>
            <a:ext cx="215900" cy="3313112"/>
          </a:xfrm>
          <a:prstGeom prst="rightBrace">
            <a:avLst>
              <a:gd name="adj1" fmla="val 127880"/>
              <a:gd name="adj2" fmla="val 50000"/>
            </a:avLst>
          </a:prstGeom>
          <a:noFill/>
          <a:ln w="38100">
            <a:solidFill>
              <a:schemeClr val="bg1">
                <a:lumMod val="8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8" name="Text Box 16">
            <a:extLst>
              <a:ext uri="{FF2B5EF4-FFF2-40B4-BE49-F238E27FC236}">
                <a16:creationId xmlns:a16="http://schemas.microsoft.com/office/drawing/2014/main" id="{FFA1F372-E5DD-4CA7-8FFB-53E1FE6B9AE9}"/>
              </a:ext>
            </a:extLst>
          </p:cNvPr>
          <p:cNvSpPr txBox="1">
            <a:spLocks noChangeArrowheads="1"/>
          </p:cNvSpPr>
          <p:nvPr/>
        </p:nvSpPr>
        <p:spPr bwMode="auto">
          <a:xfrm>
            <a:off x="1691680" y="1917155"/>
            <a:ext cx="14398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nl-NL" altLang="nl-NL" sz="2200" dirty="0">
                <a:solidFill>
                  <a:schemeClr val="bg1">
                    <a:lumMod val="75000"/>
                  </a:schemeClr>
                </a:solidFill>
                <a:latin typeface="Calibri" panose="020F0502020204030204" pitchFamily="34" charset="0"/>
              </a:rPr>
              <a:t>1.1b </a:t>
            </a:r>
          </a:p>
          <a:p>
            <a:pPr eaLnBrk="1" hangingPunct="1"/>
            <a:r>
              <a:rPr lang="nl-NL" altLang="nl-NL" sz="2200" dirty="0">
                <a:solidFill>
                  <a:schemeClr val="bg1">
                    <a:lumMod val="75000"/>
                  </a:schemeClr>
                </a:solidFill>
                <a:latin typeface="Calibri" panose="020F0502020204030204" pitchFamily="34" charset="0"/>
              </a:rPr>
              <a:t>Niemand kan me brengen </a:t>
            </a:r>
          </a:p>
        </p:txBody>
      </p:sp>
      <p:sp>
        <p:nvSpPr>
          <p:cNvPr id="9" name="Text Box 17">
            <a:extLst>
              <a:ext uri="{FF2B5EF4-FFF2-40B4-BE49-F238E27FC236}">
                <a16:creationId xmlns:a16="http://schemas.microsoft.com/office/drawing/2014/main" id="{D2AB2210-EE03-4DA0-AD43-31BB2DE8D998}"/>
              </a:ext>
            </a:extLst>
          </p:cNvPr>
          <p:cNvSpPr txBox="1">
            <a:spLocks noChangeArrowheads="1"/>
          </p:cNvSpPr>
          <p:nvPr/>
        </p:nvSpPr>
        <p:spPr bwMode="auto">
          <a:xfrm>
            <a:off x="1686483" y="3933056"/>
            <a:ext cx="1368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1.1b.1 </a:t>
            </a:r>
          </a:p>
          <a:p>
            <a:pPr eaLnBrk="1" hangingPunct="1"/>
            <a:r>
              <a:rPr lang="nl-NL" altLang="nl-NL" sz="2200" dirty="0">
                <a:solidFill>
                  <a:schemeClr val="bg1">
                    <a:lumMod val="85000"/>
                  </a:schemeClr>
                </a:solidFill>
                <a:latin typeface="Calibri" panose="020F0502020204030204" pitchFamily="34" charset="0"/>
              </a:rPr>
              <a:t>Iedereen is aan het werk</a:t>
            </a:r>
          </a:p>
        </p:txBody>
      </p:sp>
      <p:sp>
        <p:nvSpPr>
          <p:cNvPr id="10" name="Line 19">
            <a:extLst>
              <a:ext uri="{FF2B5EF4-FFF2-40B4-BE49-F238E27FC236}">
                <a16:creationId xmlns:a16="http://schemas.microsoft.com/office/drawing/2014/main" id="{49BE8F92-63AB-43E1-8A47-2CD2A5452FBE}"/>
              </a:ext>
            </a:extLst>
          </p:cNvPr>
          <p:cNvSpPr>
            <a:spLocks noChangeShapeType="1"/>
          </p:cNvSpPr>
          <p:nvPr/>
        </p:nvSpPr>
        <p:spPr bwMode="auto">
          <a:xfrm flipV="1">
            <a:off x="2262745" y="3428231"/>
            <a:ext cx="0" cy="360362"/>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1" name="Text Box 21">
            <a:extLst>
              <a:ext uri="{FF2B5EF4-FFF2-40B4-BE49-F238E27FC236}">
                <a16:creationId xmlns:a16="http://schemas.microsoft.com/office/drawing/2014/main" id="{D64B8502-B0FE-46CE-A595-1CDD597BD197}"/>
              </a:ext>
            </a:extLst>
          </p:cNvPr>
          <p:cNvSpPr txBox="1">
            <a:spLocks noChangeArrowheads="1"/>
          </p:cNvSpPr>
          <p:nvPr/>
        </p:nvSpPr>
        <p:spPr bwMode="auto">
          <a:xfrm>
            <a:off x="3433378" y="1917154"/>
            <a:ext cx="16557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75000"/>
                  </a:schemeClr>
                </a:solidFill>
                <a:latin typeface="Calibri" panose="020F0502020204030204" pitchFamily="34" charset="0"/>
              </a:rPr>
              <a:t>1.1c </a:t>
            </a:r>
          </a:p>
          <a:p>
            <a:pPr eaLnBrk="1" hangingPunct="1"/>
            <a:r>
              <a:rPr lang="nl-NL" altLang="nl-NL" sz="2200" dirty="0">
                <a:solidFill>
                  <a:schemeClr val="bg1">
                    <a:lumMod val="75000"/>
                  </a:schemeClr>
                </a:solidFill>
                <a:latin typeface="Calibri" panose="020F0502020204030204" pitchFamily="34" charset="0"/>
              </a:rPr>
              <a:t>Er is een taxistaking </a:t>
            </a:r>
          </a:p>
        </p:txBody>
      </p:sp>
      <p:sp>
        <p:nvSpPr>
          <p:cNvPr id="12" name="Text Box 22">
            <a:extLst>
              <a:ext uri="{FF2B5EF4-FFF2-40B4-BE49-F238E27FC236}">
                <a16:creationId xmlns:a16="http://schemas.microsoft.com/office/drawing/2014/main" id="{E2171410-51A8-4823-BCF4-344432BCB448}"/>
              </a:ext>
            </a:extLst>
          </p:cNvPr>
          <p:cNvSpPr txBox="1">
            <a:spLocks noChangeArrowheads="1"/>
          </p:cNvSpPr>
          <p:nvPr/>
        </p:nvSpPr>
        <p:spPr bwMode="auto">
          <a:xfrm>
            <a:off x="3458978" y="3933056"/>
            <a:ext cx="16557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solidFill>
                  <a:schemeClr val="bg1">
                    <a:lumMod val="85000"/>
                  </a:schemeClr>
                </a:solidFill>
                <a:latin typeface="Calibri" panose="020F0502020204030204" pitchFamily="34" charset="0"/>
              </a:rPr>
              <a:t>1.1c.1 </a:t>
            </a:r>
          </a:p>
          <a:p>
            <a:pPr eaLnBrk="1" hangingPunct="1"/>
            <a:r>
              <a:rPr lang="nl-NL" altLang="nl-NL" sz="2200" dirty="0">
                <a:solidFill>
                  <a:schemeClr val="bg1">
                    <a:lumMod val="85000"/>
                  </a:schemeClr>
                </a:solidFill>
                <a:latin typeface="Calibri" panose="020F0502020204030204" pitchFamily="34" charset="0"/>
              </a:rPr>
              <a:t>Dat hoorde ik net op het nieuws </a:t>
            </a:r>
          </a:p>
        </p:txBody>
      </p:sp>
      <p:sp>
        <p:nvSpPr>
          <p:cNvPr id="13" name="Line 23">
            <a:extLst>
              <a:ext uri="{FF2B5EF4-FFF2-40B4-BE49-F238E27FC236}">
                <a16:creationId xmlns:a16="http://schemas.microsoft.com/office/drawing/2014/main" id="{5F2688A9-EF29-420D-9033-70F928B4CD0D}"/>
              </a:ext>
            </a:extLst>
          </p:cNvPr>
          <p:cNvSpPr>
            <a:spLocks noChangeShapeType="1"/>
          </p:cNvSpPr>
          <p:nvPr/>
        </p:nvSpPr>
        <p:spPr bwMode="auto">
          <a:xfrm flipV="1">
            <a:off x="3955071" y="3428231"/>
            <a:ext cx="0" cy="360363"/>
          </a:xfrm>
          <a:prstGeom prst="line">
            <a:avLst/>
          </a:prstGeom>
          <a:noFill/>
          <a:ln w="38100">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8">
            <a:extLst>
              <a:ext uri="{FF2B5EF4-FFF2-40B4-BE49-F238E27FC236}">
                <a16:creationId xmlns:a16="http://schemas.microsoft.com/office/drawing/2014/main" id="{1A093853-8C34-4E4A-B4FF-1093BD1D8277}"/>
              </a:ext>
            </a:extLst>
          </p:cNvPr>
          <p:cNvSpPr txBox="1">
            <a:spLocks noChangeArrowheads="1"/>
          </p:cNvSpPr>
          <p:nvPr/>
        </p:nvSpPr>
        <p:spPr bwMode="auto">
          <a:xfrm>
            <a:off x="6091789" y="1917154"/>
            <a:ext cx="2703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 </a:t>
            </a:r>
          </a:p>
          <a:p>
            <a:pPr eaLnBrk="1" hangingPunct="1"/>
            <a:r>
              <a:rPr lang="nl-NL" altLang="nl-NL" sz="2200" dirty="0">
                <a:latin typeface="Calibri" panose="020F0502020204030204" pitchFamily="34" charset="0"/>
              </a:rPr>
              <a:t>Ik voel me niet lekker</a:t>
            </a:r>
          </a:p>
        </p:txBody>
      </p:sp>
      <p:sp>
        <p:nvSpPr>
          <p:cNvPr id="15" name="Line 14">
            <a:extLst>
              <a:ext uri="{FF2B5EF4-FFF2-40B4-BE49-F238E27FC236}">
                <a16:creationId xmlns:a16="http://schemas.microsoft.com/office/drawing/2014/main" id="{6906E52D-9643-4163-8017-FA6AD9664C73}"/>
              </a:ext>
            </a:extLst>
          </p:cNvPr>
          <p:cNvSpPr>
            <a:spLocks noChangeShapeType="1"/>
          </p:cNvSpPr>
          <p:nvPr/>
        </p:nvSpPr>
        <p:spPr bwMode="auto">
          <a:xfrm flipH="1" flipV="1">
            <a:off x="5509176" y="1053555"/>
            <a:ext cx="503238" cy="701674"/>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6" name="Text Box 10">
            <a:extLst>
              <a:ext uri="{FF2B5EF4-FFF2-40B4-BE49-F238E27FC236}">
                <a16:creationId xmlns:a16="http://schemas.microsoft.com/office/drawing/2014/main" id="{3B1F79B7-219C-44AC-B6FD-320D2799646F}"/>
              </a:ext>
            </a:extLst>
          </p:cNvPr>
          <p:cNvSpPr txBox="1">
            <a:spLocks noChangeArrowheads="1"/>
          </p:cNvSpPr>
          <p:nvPr/>
        </p:nvSpPr>
        <p:spPr bwMode="auto">
          <a:xfrm>
            <a:off x="6141164" y="3364955"/>
            <a:ext cx="266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1.2.1 </a:t>
            </a:r>
          </a:p>
          <a:p>
            <a:pPr eaLnBrk="1" hangingPunct="1"/>
            <a:r>
              <a:rPr lang="nl-NL" altLang="nl-NL" sz="2200" dirty="0">
                <a:latin typeface="Calibri" panose="020F0502020204030204" pitchFamily="34" charset="0"/>
              </a:rPr>
              <a:t>Ik heb net overgegeven</a:t>
            </a:r>
          </a:p>
        </p:txBody>
      </p:sp>
      <p:sp>
        <p:nvSpPr>
          <p:cNvPr id="17" name="Line 15">
            <a:extLst>
              <a:ext uri="{FF2B5EF4-FFF2-40B4-BE49-F238E27FC236}">
                <a16:creationId xmlns:a16="http://schemas.microsoft.com/office/drawing/2014/main" id="{6C34186F-9843-4DCF-9D36-D11ADD396DC9}"/>
              </a:ext>
            </a:extLst>
          </p:cNvPr>
          <p:cNvSpPr>
            <a:spLocks noChangeShapeType="1"/>
          </p:cNvSpPr>
          <p:nvPr/>
        </p:nvSpPr>
        <p:spPr bwMode="auto">
          <a:xfrm flipV="1">
            <a:off x="7041277" y="2888705"/>
            <a:ext cx="0" cy="360362"/>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2287897" y="5374051"/>
            <a:ext cx="2663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b="1" dirty="0">
                <a:latin typeface="Calibri" panose="020F0502020204030204" pitchFamily="34" charset="0"/>
              </a:rPr>
              <a:t>Onderschikkende </a:t>
            </a:r>
          </a:p>
          <a:p>
            <a:pPr eaLnBrk="1" hangingPunct="1"/>
            <a:r>
              <a:rPr lang="nl-NL" altLang="nl-NL" b="1" dirty="0">
                <a:latin typeface="Calibri" panose="020F0502020204030204" pitchFamily="34" charset="0"/>
              </a:rPr>
              <a:t>argumentatie</a:t>
            </a:r>
          </a:p>
        </p:txBody>
      </p:sp>
      <p:sp>
        <p:nvSpPr>
          <p:cNvPr id="20" name="Text Box 12">
            <a:extLst>
              <a:ext uri="{FF2B5EF4-FFF2-40B4-BE49-F238E27FC236}">
                <a16:creationId xmlns:a16="http://schemas.microsoft.com/office/drawing/2014/main" id="{9590C1AF-5D3A-4F12-9386-3CD2345AB729}"/>
              </a:ext>
            </a:extLst>
          </p:cNvPr>
          <p:cNvSpPr txBox="1">
            <a:spLocks noChangeArrowheads="1"/>
          </p:cNvSpPr>
          <p:nvPr/>
        </p:nvSpPr>
        <p:spPr bwMode="auto">
          <a:xfrm>
            <a:off x="4944157" y="5234189"/>
            <a:ext cx="4104729" cy="1107996"/>
          </a:xfrm>
          <a:prstGeom prst="rect">
            <a:avLst/>
          </a:prstGeom>
          <a:noFill/>
          <a:ln>
            <a:noFill/>
          </a:ln>
          <a:effectLst/>
        </p:spPr>
        <p:txBody>
          <a:bodyPr wrap="square">
            <a:spAutoFit/>
          </a:bodyPr>
          <a:lstStyle/>
          <a:p>
            <a:pPr eaLnBrk="1" hangingPunct="1">
              <a:defRPr/>
            </a:pPr>
            <a:r>
              <a:rPr lang="nl-NL" sz="2200" dirty="0">
                <a:solidFill>
                  <a:schemeClr val="accent3"/>
                </a:solidFill>
                <a:latin typeface="Calibri" panose="020F0502020204030204" pitchFamily="34" charset="0"/>
                <a:ea typeface="ＭＳ Ｐゴシック" charset="0"/>
              </a:rPr>
              <a:t>Verdediging ten behoeve van eerder naar voren gebrachte argumentatie</a:t>
            </a:r>
          </a:p>
        </p:txBody>
      </p:sp>
    </p:spTree>
    <p:extLst>
      <p:ext uri="{BB962C8B-B14F-4D97-AF65-F5344CB8AC3E}">
        <p14:creationId xmlns:p14="http://schemas.microsoft.com/office/powerpoint/2010/main" val="1229739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0">
            <a:extLst>
              <a:ext uri="{FF2B5EF4-FFF2-40B4-BE49-F238E27FC236}">
                <a16:creationId xmlns:a16="http://schemas.microsoft.com/office/drawing/2014/main" id="{33280B47-E3C8-46C0-825C-3CCAAEA0DE56}"/>
              </a:ext>
            </a:extLst>
          </p:cNvPr>
          <p:cNvSpPr txBox="1">
            <a:spLocks noChangeArrowheads="1"/>
          </p:cNvSpPr>
          <p:nvPr/>
        </p:nvSpPr>
        <p:spPr bwMode="auto">
          <a:xfrm>
            <a:off x="391083" y="260648"/>
            <a:ext cx="68452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3200" b="1" dirty="0">
                <a:latin typeface="Calibri" panose="020F0502020204030204" pitchFamily="34" charset="0"/>
              </a:rPr>
              <a:t>Onderschikkende argumentatie</a:t>
            </a:r>
          </a:p>
        </p:txBody>
      </p:sp>
      <p:sp>
        <p:nvSpPr>
          <p:cNvPr id="21" name="Tekstvak 20">
            <a:extLst>
              <a:ext uri="{FF2B5EF4-FFF2-40B4-BE49-F238E27FC236}">
                <a16:creationId xmlns:a16="http://schemas.microsoft.com/office/drawing/2014/main" id="{E9041A22-6FEE-419F-9CD0-02E91D76A1A9}"/>
              </a:ext>
            </a:extLst>
          </p:cNvPr>
          <p:cNvSpPr txBox="1"/>
          <p:nvPr/>
        </p:nvSpPr>
        <p:spPr>
          <a:xfrm>
            <a:off x="3635896" y="4372650"/>
            <a:ext cx="5704907" cy="1569660"/>
          </a:xfrm>
          <a:prstGeom prst="rect">
            <a:avLst/>
          </a:prstGeom>
          <a:noFill/>
        </p:spPr>
        <p:txBody>
          <a:bodyPr wrap="square">
            <a:spAutoFit/>
          </a:bodyPr>
          <a:lstStyle/>
          <a:p>
            <a:pPr>
              <a:defRPr/>
            </a:pPr>
            <a:r>
              <a:rPr lang="nl-NL" sz="2400" dirty="0">
                <a:solidFill>
                  <a:schemeClr val="accent3"/>
                </a:solidFill>
                <a:latin typeface="Calibri" panose="020F0502020204030204" pitchFamily="34" charset="0"/>
                <a:ea typeface="ＭＳ Ｐゴシック" charset="0"/>
              </a:rPr>
              <a:t>= Anticipatie op het mogelijk niet aanvaarden van de inhoud van de eerder naar voren gebrachte argumentatie</a:t>
            </a:r>
          </a:p>
          <a:p>
            <a:pPr>
              <a:defRPr/>
            </a:pPr>
            <a:endParaRPr lang="nl-NL" sz="2400" dirty="0">
              <a:solidFill>
                <a:schemeClr val="accent3"/>
              </a:solidFill>
              <a:latin typeface="Calibri" panose="020F0502020204030204" pitchFamily="34" charset="0"/>
              <a:ea typeface="ＭＳ Ｐゴシック" charset="0"/>
            </a:endParaRPr>
          </a:p>
        </p:txBody>
      </p:sp>
      <p:sp>
        <p:nvSpPr>
          <p:cNvPr id="6" name="Text Box 2">
            <a:extLst>
              <a:ext uri="{FF2B5EF4-FFF2-40B4-BE49-F238E27FC236}">
                <a16:creationId xmlns:a16="http://schemas.microsoft.com/office/drawing/2014/main" id="{393152BB-B591-417C-8B38-4D179BC5DBBD}"/>
              </a:ext>
            </a:extLst>
          </p:cNvPr>
          <p:cNvSpPr txBox="1">
            <a:spLocks noChangeArrowheads="1"/>
          </p:cNvSpPr>
          <p:nvPr/>
        </p:nvSpPr>
        <p:spPr bwMode="auto">
          <a:xfrm>
            <a:off x="468313" y="908050"/>
            <a:ext cx="8675687" cy="3625850"/>
          </a:xfrm>
          <a:prstGeom prst="rect">
            <a:avLst/>
          </a:prstGeom>
          <a:noFill/>
          <a:ln>
            <a:noFill/>
          </a:ln>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eaLnBrk="1" hangingPunct="1">
              <a:lnSpc>
                <a:spcPct val="120000"/>
              </a:lnSpc>
              <a:defRPr/>
            </a:pPr>
            <a:r>
              <a:rPr lang="nl-NL" sz="2400" b="1" dirty="0">
                <a:solidFill>
                  <a:schemeClr val="bg1">
                    <a:lumMod val="65000"/>
                  </a:schemeClr>
                </a:solidFill>
                <a:latin typeface="Calibri" charset="0"/>
              </a:rPr>
              <a:t>P1:</a:t>
            </a:r>
            <a:r>
              <a:rPr lang="nl-NL" sz="2400" dirty="0">
                <a:solidFill>
                  <a:schemeClr val="bg1">
                    <a:lumMod val="65000"/>
                  </a:schemeClr>
                </a:solidFill>
                <a:latin typeface="Calibri" charset="0"/>
              </a:rPr>
              <a:t> Ik kan niet naar college komen, want ik loop op krukken.</a:t>
            </a:r>
            <a:br>
              <a:rPr lang="nl-NL" sz="2400" dirty="0">
                <a:solidFill>
                  <a:schemeClr val="bg1">
                    <a:lumMod val="65000"/>
                  </a:schemeClr>
                </a:solidFill>
                <a:latin typeface="Calibri" charset="0"/>
              </a:rPr>
            </a:br>
            <a:r>
              <a:rPr lang="nl-NL" sz="2400" b="1" dirty="0">
                <a:solidFill>
                  <a:schemeClr val="bg1">
                    <a:lumMod val="65000"/>
                  </a:schemeClr>
                </a:solidFill>
                <a:latin typeface="Calibri" charset="0"/>
              </a:rPr>
              <a:t>A1</a:t>
            </a:r>
            <a:r>
              <a:rPr lang="nl-NL" sz="2400" b="1" dirty="0">
                <a:solidFill>
                  <a:schemeClr val="bg1">
                    <a:lumMod val="65000"/>
                  </a:schemeClr>
                </a:solidFill>
                <a:latin typeface="Calibri" panose="020F0502020204030204" pitchFamily="34" charset="0"/>
              </a:rPr>
              <a:t>:</a:t>
            </a:r>
            <a:r>
              <a:rPr lang="nl-NL" sz="2400" dirty="0">
                <a:solidFill>
                  <a:schemeClr val="bg1">
                    <a:lumMod val="65000"/>
                  </a:schemeClr>
                </a:solidFill>
                <a:latin typeface="Calibri" panose="020F0502020204030204" pitchFamily="34" charset="0"/>
              </a:rPr>
              <a:t> Dan kom ik je wel halen met de auto.</a:t>
            </a:r>
          </a:p>
          <a:p>
            <a:pPr eaLnBrk="1" hangingPunct="1">
              <a:defRPr/>
            </a:pPr>
            <a:r>
              <a:rPr lang="nl-NL" sz="2400" b="1" dirty="0">
                <a:solidFill>
                  <a:schemeClr val="bg1">
                    <a:lumMod val="65000"/>
                  </a:schemeClr>
                </a:solidFill>
                <a:latin typeface="Calibri" panose="020F0502020204030204" pitchFamily="34" charset="0"/>
              </a:rPr>
              <a:t>P2:</a:t>
            </a:r>
            <a:r>
              <a:rPr lang="nl-NL" sz="2400" dirty="0">
                <a:solidFill>
                  <a:schemeClr val="bg1">
                    <a:lumMod val="65000"/>
                  </a:schemeClr>
                </a:solidFill>
                <a:latin typeface="Calibri" panose="020F0502020204030204" pitchFamily="34" charset="0"/>
              </a:rPr>
              <a:t> Ik kan sowieso niet komen, want ik voel me niet lekker.</a:t>
            </a:r>
          </a:p>
          <a:p>
            <a:pPr eaLnBrk="1" hangingPunct="1">
              <a:defRPr/>
            </a:pPr>
            <a:r>
              <a:rPr lang="nl-NL" sz="2400" b="1" dirty="0">
                <a:latin typeface="Calibri" panose="020F0502020204030204" pitchFamily="34" charset="0"/>
              </a:rPr>
              <a:t>A2:</a:t>
            </a:r>
            <a:r>
              <a:rPr lang="nl-NL" sz="2400" dirty="0">
                <a:latin typeface="Calibri" panose="020F0502020204030204" pitchFamily="34" charset="0"/>
              </a:rPr>
              <a:t> Nou, je klinkt anders behoorlijk kwiek.</a:t>
            </a:r>
          </a:p>
          <a:p>
            <a:pPr eaLnBrk="1" hangingPunct="1">
              <a:defRPr/>
            </a:pPr>
            <a:r>
              <a:rPr lang="nl-NL" sz="2400" dirty="0">
                <a:solidFill>
                  <a:schemeClr val="bg2">
                    <a:lumMod val="60000"/>
                    <a:lumOff val="40000"/>
                  </a:schemeClr>
                </a:solidFill>
                <a:latin typeface="Calibri" panose="020F0502020204030204" pitchFamily="34" charset="0"/>
              </a:rPr>
              <a:t>[Twijfel aan de inhoud van P2]</a:t>
            </a:r>
          </a:p>
          <a:p>
            <a:pPr eaLnBrk="1" hangingPunct="1">
              <a:defRPr/>
            </a:pPr>
            <a:endParaRPr lang="nl-NL" sz="2400" b="1" dirty="0">
              <a:latin typeface="Calibri" panose="020F0502020204030204" pitchFamily="34" charset="0"/>
            </a:endParaRPr>
          </a:p>
          <a:p>
            <a:pPr eaLnBrk="1" hangingPunct="1">
              <a:defRPr/>
            </a:pPr>
            <a:r>
              <a:rPr lang="nl-NL" sz="2400" b="1" dirty="0">
                <a:latin typeface="Calibri" panose="020F0502020204030204" pitchFamily="34" charset="0"/>
              </a:rPr>
              <a:t>P3:</a:t>
            </a:r>
            <a:r>
              <a:rPr lang="nl-NL" sz="2400" dirty="0">
                <a:latin typeface="Calibri" panose="020F0502020204030204" pitchFamily="34" charset="0"/>
              </a:rPr>
              <a:t> Dat lijkt maar zo: ik heb net overgegeven.</a:t>
            </a:r>
          </a:p>
          <a:p>
            <a:pPr eaLnBrk="1" hangingPunct="1">
              <a:defRPr/>
            </a:pPr>
            <a:r>
              <a:rPr lang="nl-NL" sz="2400" dirty="0">
                <a:solidFill>
                  <a:schemeClr val="bg2">
                    <a:lumMod val="60000"/>
                    <a:lumOff val="40000"/>
                  </a:schemeClr>
                </a:solidFill>
                <a:latin typeface="Calibri" panose="020F0502020204030204" pitchFamily="34" charset="0"/>
              </a:rPr>
              <a:t>[Reactie op A2 om P2 alsnog aanvaard te krijgen] </a:t>
            </a:r>
            <a:endParaRPr lang="en-US" sz="2400" dirty="0">
              <a:solidFill>
                <a:schemeClr val="bg2">
                  <a:lumMod val="60000"/>
                  <a:lumOff val="40000"/>
                </a:schemeClr>
              </a:solidFill>
              <a:latin typeface="Calibri" panose="020F0502020204030204" pitchFamily="34" charset="0"/>
            </a:endParaRPr>
          </a:p>
          <a:p>
            <a:pPr eaLnBrk="1" hangingPunct="1">
              <a:lnSpc>
                <a:spcPct val="120000"/>
              </a:lnSpc>
              <a:defRPr/>
            </a:pPr>
            <a:endParaRPr lang="nl-NL" sz="2400" dirty="0">
              <a:solidFill>
                <a:srgbClr val="000000"/>
              </a:solidFill>
              <a:latin typeface="Calibri" charset="0"/>
            </a:endParaRPr>
          </a:p>
        </p:txBody>
      </p:sp>
      <p:sp>
        <p:nvSpPr>
          <p:cNvPr id="5" name="Tekstvak 4">
            <a:extLst>
              <a:ext uri="{FF2B5EF4-FFF2-40B4-BE49-F238E27FC236}">
                <a16:creationId xmlns:a16="http://schemas.microsoft.com/office/drawing/2014/main" id="{C8967360-38DF-43C9-84AA-234000EB9F93}"/>
              </a:ext>
            </a:extLst>
          </p:cNvPr>
          <p:cNvSpPr txBox="1"/>
          <p:nvPr/>
        </p:nvSpPr>
        <p:spPr>
          <a:xfrm>
            <a:off x="-53975" y="5964825"/>
            <a:ext cx="9251950" cy="877163"/>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000" dirty="0">
                <a:solidFill>
                  <a:schemeClr val="bg1"/>
                </a:solidFill>
                <a:latin typeface="Calibri" panose="020F0502020204030204" pitchFamily="34" charset="0"/>
              </a:rPr>
              <a:t>‘De argumentatiestructuur van het betoog hangt ook altijd af van de reacties waar in het betoog op geantwoord of geanticipeerd wordt.’ (p.63)</a:t>
            </a:r>
          </a:p>
          <a:p>
            <a:pPr eaLnBrk="1" hangingPunct="1"/>
            <a:endParaRPr lang="nl-NL" altLang="nl-NL" sz="1100" b="1" u="sng"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3807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94010269-047D-4550-9687-C0ED052ABC41}"/>
              </a:ext>
            </a:extLst>
          </p:cNvPr>
          <p:cNvSpPr txBox="1"/>
          <p:nvPr/>
        </p:nvSpPr>
        <p:spPr>
          <a:xfrm>
            <a:off x="7956376" y="836712"/>
            <a:ext cx="1008112" cy="1754326"/>
          </a:xfrm>
          <a:prstGeom prst="rect">
            <a:avLst/>
          </a:prstGeom>
          <a:noFill/>
        </p:spPr>
        <p:txBody>
          <a:bodyPr wrap="square">
            <a:spAutoFit/>
          </a:bodyPr>
          <a:lstStyle/>
          <a:p>
            <a:pPr algn="ctr"/>
            <a:r>
              <a:rPr lang="en-US" altLang="nl-NL" b="1" dirty="0">
                <a:solidFill>
                  <a:schemeClr val="bg2"/>
                </a:solidFill>
                <a:latin typeface="Calibri" panose="020F0502020204030204" pitchFamily="34" charset="0"/>
              </a:rPr>
              <a:t>1</a:t>
            </a:r>
          </a:p>
          <a:p>
            <a:pPr algn="ctr"/>
            <a:endParaRPr lang="en-US" sz="2400" b="1" dirty="0">
              <a:solidFill>
                <a:schemeClr val="bg2"/>
              </a:solidFill>
              <a:latin typeface="Calibri" panose="020F0502020204030204" pitchFamily="34" charset="0"/>
            </a:endParaRPr>
          </a:p>
          <a:p>
            <a:pPr algn="ctr"/>
            <a:r>
              <a:rPr lang="en-US" b="1" dirty="0">
                <a:solidFill>
                  <a:schemeClr val="bg2"/>
                </a:solidFill>
                <a:latin typeface="Calibri" panose="020F0502020204030204" pitchFamily="34" charset="0"/>
              </a:rPr>
              <a:t>1.1</a:t>
            </a:r>
          </a:p>
          <a:p>
            <a:pPr algn="ctr"/>
            <a:endParaRPr lang="en-US" sz="2400" b="1" dirty="0">
              <a:solidFill>
                <a:schemeClr val="bg2"/>
              </a:solidFill>
              <a:latin typeface="Calibri" panose="020F0502020204030204" pitchFamily="34" charset="0"/>
            </a:endParaRPr>
          </a:p>
          <a:p>
            <a:pPr algn="ctr"/>
            <a:r>
              <a:rPr lang="en-US" b="1" dirty="0">
                <a:solidFill>
                  <a:schemeClr val="bg2"/>
                </a:solidFill>
                <a:latin typeface="Calibri" panose="020F0502020204030204" pitchFamily="34" charset="0"/>
              </a:rPr>
              <a:t>1.1.1</a:t>
            </a:r>
            <a:r>
              <a:rPr lang="en-US" sz="2000" dirty="0">
                <a:latin typeface="Calibri" panose="020F0502020204030204" pitchFamily="34" charset="0"/>
              </a:rPr>
              <a:t> </a:t>
            </a:r>
            <a:endParaRPr lang="nl-NL" sz="2000" dirty="0">
              <a:solidFill>
                <a:schemeClr val="tx1"/>
              </a:solidFill>
              <a:latin typeface="Calibri" panose="020F0502020204030204" pitchFamily="34" charset="0"/>
            </a:endParaRP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Complexe argumentatie</a:t>
            </a:r>
          </a:p>
        </p:txBody>
      </p:sp>
      <p:sp>
        <p:nvSpPr>
          <p:cNvPr id="11" name="Line 9">
            <a:extLst>
              <a:ext uri="{FF2B5EF4-FFF2-40B4-BE49-F238E27FC236}">
                <a16:creationId xmlns:a16="http://schemas.microsoft.com/office/drawing/2014/main" id="{2F27E358-EB88-4C73-91CE-AE6BF944D566}"/>
              </a:ext>
            </a:extLst>
          </p:cNvPr>
          <p:cNvSpPr>
            <a:spLocks noChangeShapeType="1"/>
          </p:cNvSpPr>
          <p:nvPr/>
        </p:nvSpPr>
        <p:spPr bwMode="auto">
          <a:xfrm flipH="1" flipV="1">
            <a:off x="8460432" y="1851295"/>
            <a:ext cx="0" cy="264263"/>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12" name="Line 9">
            <a:extLst>
              <a:ext uri="{FF2B5EF4-FFF2-40B4-BE49-F238E27FC236}">
                <a16:creationId xmlns:a16="http://schemas.microsoft.com/office/drawing/2014/main" id="{B0AB6338-E01D-4903-B707-1F0AE0EFB2E9}"/>
              </a:ext>
            </a:extLst>
          </p:cNvPr>
          <p:cNvSpPr>
            <a:spLocks noChangeShapeType="1"/>
          </p:cNvSpPr>
          <p:nvPr/>
        </p:nvSpPr>
        <p:spPr bwMode="auto">
          <a:xfrm flipH="1" flipV="1">
            <a:off x="8462029" y="1215404"/>
            <a:ext cx="0" cy="264263"/>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15" name="Rectangle 3">
            <a:extLst>
              <a:ext uri="{FF2B5EF4-FFF2-40B4-BE49-F238E27FC236}">
                <a16:creationId xmlns:a16="http://schemas.microsoft.com/office/drawing/2014/main" id="{99050A5D-1796-469C-900C-A71BBFF9A711}"/>
              </a:ext>
            </a:extLst>
          </p:cNvPr>
          <p:cNvSpPr txBox="1">
            <a:spLocks noChangeArrowheads="1"/>
          </p:cNvSpPr>
          <p:nvPr/>
        </p:nvSpPr>
        <p:spPr bwMode="auto">
          <a:xfrm>
            <a:off x="374650" y="1485081"/>
            <a:ext cx="7689738" cy="42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66700" indent="-266700" eaLnBrk="1" hangingPunct="1">
              <a:lnSpc>
                <a:spcPct val="110000"/>
              </a:lnSpc>
              <a:buFontTx/>
              <a:buChar char="-"/>
              <a:defRPr/>
            </a:pPr>
            <a:r>
              <a:rPr lang="nl-NL" sz="2600" b="1" kern="0" dirty="0">
                <a:solidFill>
                  <a:srgbClr val="000000"/>
                </a:solidFill>
                <a:latin typeface="Calibri" panose="020F0502020204030204" pitchFamily="34" charset="0"/>
                <a:ea typeface="ＭＳ Ｐゴシック"/>
              </a:rPr>
              <a:t>Onderschikkende argumentatie:</a:t>
            </a:r>
            <a:br>
              <a:rPr lang="nl-NL" sz="2600" b="1" kern="0" dirty="0">
                <a:solidFill>
                  <a:srgbClr val="000000"/>
                </a:solidFill>
                <a:latin typeface="Calibri" panose="020F0502020204030204" pitchFamily="34" charset="0"/>
                <a:ea typeface="ＭＳ Ｐゴシック"/>
              </a:rPr>
            </a:br>
            <a:r>
              <a:rPr lang="nl-NL" sz="2400" kern="0" dirty="0">
                <a:solidFill>
                  <a:srgbClr val="000000"/>
                </a:solidFill>
                <a:latin typeface="Calibri" panose="020F0502020204030204" pitchFamily="34" charset="0"/>
                <a:ea typeface="ＭＳ Ｐゴシック"/>
              </a:rPr>
              <a:t>de </a:t>
            </a:r>
            <a:r>
              <a:rPr lang="nl-NL" sz="2400" kern="0" dirty="0">
                <a:solidFill>
                  <a:srgbClr val="3C8C93"/>
                </a:solidFill>
                <a:latin typeface="Calibri" panose="020F0502020204030204" pitchFamily="34" charset="0"/>
                <a:ea typeface="ＭＳ Ｐゴシック"/>
              </a:rPr>
              <a:t>inhoud</a:t>
            </a:r>
            <a:r>
              <a:rPr lang="nl-NL" sz="2400" kern="0" dirty="0">
                <a:solidFill>
                  <a:srgbClr val="000000"/>
                </a:solidFill>
                <a:latin typeface="Calibri" panose="020F0502020204030204" pitchFamily="34" charset="0"/>
                <a:ea typeface="ＭＳ Ｐゴシック"/>
              </a:rPr>
              <a:t> van het vorige argument wordt niet aanvaard</a:t>
            </a:r>
            <a:endParaRPr kumimoji="0" lang="nl-NL" sz="24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endParaRPr>
          </a:p>
          <a:p>
            <a:pPr marL="266700" marR="0" lvl="0" indent="-266700" algn="l" defTabSz="914400" rtl="0" eaLnBrk="1" fontAlgn="base" latinLnBrk="0" hangingPunct="1">
              <a:lnSpc>
                <a:spcPct val="110000"/>
              </a:lnSpc>
              <a:spcBef>
                <a:spcPct val="20000"/>
              </a:spcBef>
              <a:spcAft>
                <a:spcPct val="0"/>
              </a:spcAft>
              <a:buClrTx/>
              <a:buSzTx/>
              <a:buFontTx/>
              <a:buChar char="-"/>
              <a:tabLst/>
              <a:defRPr/>
            </a:pPr>
            <a:r>
              <a:rPr kumimoji="0" 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Nevenschikkende argumentatie:</a:t>
            </a:r>
            <a:br>
              <a:rPr kumimoji="0" 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br>
            <a:r>
              <a:rPr kumimoji="0" lang="nl-NL" sz="2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de </a:t>
            </a:r>
            <a:r>
              <a:rPr kumimoji="0" lang="nl-NL" sz="2400" b="0" i="0" u="none" strike="noStrike" kern="0" cap="none" spc="0" normalizeH="0" baseline="0" noProof="0" dirty="0">
                <a:ln>
                  <a:noFill/>
                </a:ln>
                <a:solidFill>
                  <a:srgbClr val="BBE0E3">
                    <a:lumMod val="50000"/>
                  </a:srgbClr>
                </a:solidFill>
                <a:effectLst/>
                <a:uLnTx/>
                <a:uFillTx/>
                <a:latin typeface="Calibri" panose="020F0502020204030204" pitchFamily="34" charset="0"/>
                <a:ea typeface="ＭＳ Ｐゴシック"/>
                <a:cs typeface="+mn-cs"/>
              </a:rPr>
              <a:t>rechtvaardigingskracht</a:t>
            </a:r>
            <a:r>
              <a:rPr kumimoji="0" lang="nl-NL" sz="2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 van het vorige argument wordt niet aanvaard</a:t>
            </a:r>
          </a:p>
          <a:p>
            <a:pPr marL="266700" marR="0" lvl="0" indent="-266700" algn="l" defTabSz="914400" rtl="0" eaLnBrk="1" fontAlgn="base" latinLnBrk="0" hangingPunct="1">
              <a:lnSpc>
                <a:spcPct val="110000"/>
              </a:lnSpc>
              <a:spcBef>
                <a:spcPct val="20000"/>
              </a:spcBef>
              <a:spcAft>
                <a:spcPct val="0"/>
              </a:spcAft>
              <a:buClrTx/>
              <a:buSzTx/>
              <a:buFontTx/>
              <a:buChar char="-"/>
              <a:tabLst/>
              <a:defRPr/>
            </a:pPr>
            <a:r>
              <a:rPr kumimoji="0" 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Meervoudige argumentatie:</a:t>
            </a:r>
            <a:br>
              <a:rPr kumimoji="0" lang="nl-NL" sz="2600" b="1"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br>
            <a:r>
              <a:rPr kumimoji="0" lang="nl-NL" sz="2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de vorige argumentatielijn wordt niet aanvaard (</a:t>
            </a:r>
            <a:r>
              <a:rPr kumimoji="0" lang="nl-NL" sz="2400" b="0" i="0" u="none" strike="noStrike" kern="0" cap="none" spc="0" normalizeH="0" baseline="0" noProof="0" dirty="0">
                <a:ln>
                  <a:noFill/>
                </a:ln>
                <a:solidFill>
                  <a:srgbClr val="3C8C93"/>
                </a:solidFill>
                <a:effectLst/>
                <a:uLnTx/>
                <a:uFillTx/>
                <a:latin typeface="Calibri" panose="020F0502020204030204" pitchFamily="34" charset="0"/>
                <a:ea typeface="ＭＳ Ｐゴシック"/>
                <a:cs typeface="+mn-cs"/>
              </a:rPr>
              <a:t>ofwel vanwege de inhoud, ofwel vanwege de rechtvaardigingskracht</a:t>
            </a:r>
            <a:r>
              <a:rPr kumimoji="0" lang="nl-NL" sz="24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a:t>
            </a:r>
            <a:endParaRPr kumimoji="0" lang="en-US" sz="26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endParaRPr>
          </a:p>
        </p:txBody>
      </p:sp>
      <p:sp>
        <p:nvSpPr>
          <p:cNvPr id="16" name="Tekstvak 15">
            <a:extLst>
              <a:ext uri="{FF2B5EF4-FFF2-40B4-BE49-F238E27FC236}">
                <a16:creationId xmlns:a16="http://schemas.microsoft.com/office/drawing/2014/main" id="{F4D8E267-7454-4DE8-9CFA-A92273A1E78D}"/>
              </a:ext>
            </a:extLst>
          </p:cNvPr>
          <p:cNvSpPr txBox="1"/>
          <p:nvPr/>
        </p:nvSpPr>
        <p:spPr>
          <a:xfrm>
            <a:off x="0" y="5747336"/>
            <a:ext cx="9251950" cy="1293813"/>
          </a:xfrm>
          <a:prstGeom prst="rect">
            <a:avLst/>
          </a:prstGeom>
          <a:solidFill>
            <a:schemeClr val="bg2"/>
          </a:solidFill>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nl-NL" sz="1800" b="0" i="0" u="none" strike="noStrike" kern="0" cap="none" spc="0" normalizeH="0" baseline="0" noProof="0" dirty="0">
              <a:ln>
                <a:noFill/>
              </a:ln>
              <a:solidFill>
                <a:schemeClr val="bg1">
                  <a:lumMod val="85000"/>
                </a:schemeClr>
              </a:solidFill>
              <a:effectLst/>
              <a:uLnTx/>
              <a:uFillTx/>
              <a:latin typeface="Arial" charset="0"/>
              <a:ea typeface="ＭＳ Ｐゴシック" charset="0"/>
              <a:cs typeface="ＭＳ Ｐゴシック"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lang="nl-NL" sz="2400" kern="0" dirty="0">
                <a:solidFill>
                  <a:schemeClr val="bg1">
                    <a:lumMod val="85000"/>
                  </a:schemeClr>
                </a:solidFill>
                <a:latin typeface="Calibri"/>
                <a:ea typeface="ＭＳ Ｐゴシック" charset="0"/>
                <a:cs typeface="Calibri"/>
              </a:rPr>
              <a:t>De</a:t>
            </a:r>
            <a:r>
              <a:rPr kumimoji="0" lang="nl-NL" sz="2400" b="0" i="0" u="none" strike="noStrike" kern="0" cap="none" spc="0" normalizeH="0" baseline="0" noProof="0" dirty="0">
                <a:ln>
                  <a:noFill/>
                </a:ln>
                <a:solidFill>
                  <a:schemeClr val="bg1">
                    <a:lumMod val="85000"/>
                  </a:schemeClr>
                </a:solidFill>
                <a:effectLst/>
                <a:uLnTx/>
                <a:uFillTx/>
                <a:latin typeface="Calibri"/>
                <a:ea typeface="ＭＳ Ｐゴシック" charset="0"/>
                <a:cs typeface="Calibri"/>
              </a:rPr>
              <a:t> protagonist antwoordt</a:t>
            </a:r>
            <a:r>
              <a:rPr kumimoji="0" lang="nl-NL" sz="2400" b="0" i="0" u="none" strike="noStrike" kern="0" cap="none" spc="0" normalizeH="0" noProof="0" dirty="0">
                <a:ln>
                  <a:noFill/>
                </a:ln>
                <a:solidFill>
                  <a:schemeClr val="bg1">
                    <a:lumMod val="85000"/>
                  </a:schemeClr>
                </a:solidFill>
                <a:effectLst/>
                <a:uLnTx/>
                <a:uFillTx/>
                <a:latin typeface="Calibri"/>
                <a:ea typeface="ＭＳ Ｐゴシック" charset="0"/>
                <a:cs typeface="Calibri"/>
              </a:rPr>
              <a:t> of</a:t>
            </a:r>
            <a:r>
              <a:rPr kumimoji="0" lang="nl-NL" sz="2400" b="0" i="0" u="none" strike="noStrike" kern="0" cap="none" spc="0" normalizeH="0" baseline="0" noProof="0" dirty="0">
                <a:ln>
                  <a:noFill/>
                </a:ln>
                <a:solidFill>
                  <a:schemeClr val="bg1">
                    <a:lumMod val="85000"/>
                  </a:schemeClr>
                </a:solidFill>
                <a:effectLst/>
                <a:uLnTx/>
                <a:uFillTx/>
                <a:latin typeface="Calibri"/>
                <a:ea typeface="ＭＳ Ｐゴシック" charset="0"/>
                <a:cs typeface="Calibri"/>
              </a:rPr>
              <a:t> anticipeert op deze kritische reacties!</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Arial" charset="0"/>
              <a:ea typeface="ＭＳ Ｐゴシック" charset="0"/>
              <a:cs typeface="ＭＳ Ｐゴシック"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Arial" charset="0"/>
              <a:ea typeface="ＭＳ Ｐゴシック" charset="0"/>
              <a:cs typeface="ＭＳ Ｐゴシック" charset="0"/>
            </a:endParaRPr>
          </a:p>
        </p:txBody>
      </p:sp>
      <p:sp>
        <p:nvSpPr>
          <p:cNvPr id="17" name="Tekstvak 16">
            <a:extLst>
              <a:ext uri="{FF2B5EF4-FFF2-40B4-BE49-F238E27FC236}">
                <a16:creationId xmlns:a16="http://schemas.microsoft.com/office/drawing/2014/main" id="{0795CBC6-BFBB-4694-8654-28BD8FD2FA34}"/>
              </a:ext>
            </a:extLst>
          </p:cNvPr>
          <p:cNvSpPr txBox="1"/>
          <p:nvPr/>
        </p:nvSpPr>
        <p:spPr>
          <a:xfrm>
            <a:off x="7595766" y="2792974"/>
            <a:ext cx="1656184" cy="1046440"/>
          </a:xfrm>
          <a:prstGeom prst="rect">
            <a:avLst/>
          </a:prstGeom>
          <a:noFill/>
        </p:spPr>
        <p:txBody>
          <a:bodyPr wrap="square">
            <a:spAutoFit/>
          </a:bodyPr>
          <a:lstStyle/>
          <a:p>
            <a:pPr algn="ctr"/>
            <a:r>
              <a:rPr lang="en-US" altLang="nl-NL" b="1" dirty="0">
                <a:solidFill>
                  <a:schemeClr val="bg2"/>
                </a:solidFill>
                <a:latin typeface="Calibri" panose="020F0502020204030204" pitchFamily="34" charset="0"/>
              </a:rPr>
              <a:t>1</a:t>
            </a:r>
          </a:p>
          <a:p>
            <a:pPr algn="ctr"/>
            <a:endParaRPr lang="en-US" sz="2400" b="1" dirty="0">
              <a:solidFill>
                <a:schemeClr val="bg2"/>
              </a:solidFill>
              <a:latin typeface="Calibri" panose="020F0502020204030204" pitchFamily="34" charset="0"/>
            </a:endParaRPr>
          </a:p>
          <a:p>
            <a:pPr algn="ctr"/>
            <a:r>
              <a:rPr lang="en-US" b="1" dirty="0">
                <a:solidFill>
                  <a:schemeClr val="bg2"/>
                </a:solidFill>
                <a:latin typeface="Calibri" panose="020F0502020204030204" pitchFamily="34" charset="0"/>
              </a:rPr>
              <a:t>1.1a       1.1b</a:t>
            </a:r>
          </a:p>
        </p:txBody>
      </p:sp>
      <p:sp>
        <p:nvSpPr>
          <p:cNvPr id="18" name="AutoShape 13">
            <a:extLst>
              <a:ext uri="{FF2B5EF4-FFF2-40B4-BE49-F238E27FC236}">
                <a16:creationId xmlns:a16="http://schemas.microsoft.com/office/drawing/2014/main" id="{385BE149-4EA3-48AB-A64B-A070D857066A}"/>
              </a:ext>
            </a:extLst>
          </p:cNvPr>
          <p:cNvSpPr>
            <a:spLocks/>
          </p:cNvSpPr>
          <p:nvPr/>
        </p:nvSpPr>
        <p:spPr bwMode="auto">
          <a:xfrm rot="16200000">
            <a:off x="8331337" y="2967824"/>
            <a:ext cx="185043" cy="762178"/>
          </a:xfrm>
          <a:prstGeom prst="rightBrace">
            <a:avLst>
              <a:gd name="adj1" fmla="val 12788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endParaRPr lang="en-GB" altLang="nl-NL" sz="2200">
              <a:latin typeface="Calibri" panose="020F0502020204030204" pitchFamily="34" charset="0"/>
            </a:endParaRPr>
          </a:p>
        </p:txBody>
      </p:sp>
      <p:sp>
        <p:nvSpPr>
          <p:cNvPr id="19" name="Tekstvak 18">
            <a:extLst>
              <a:ext uri="{FF2B5EF4-FFF2-40B4-BE49-F238E27FC236}">
                <a16:creationId xmlns:a16="http://schemas.microsoft.com/office/drawing/2014/main" id="{94684D71-F79C-4FA1-B731-83CBCF58ACB6}"/>
              </a:ext>
            </a:extLst>
          </p:cNvPr>
          <p:cNvSpPr txBox="1"/>
          <p:nvPr/>
        </p:nvSpPr>
        <p:spPr>
          <a:xfrm>
            <a:off x="7632340" y="4178476"/>
            <a:ext cx="1656184" cy="1046440"/>
          </a:xfrm>
          <a:prstGeom prst="rect">
            <a:avLst/>
          </a:prstGeom>
          <a:noFill/>
        </p:spPr>
        <p:txBody>
          <a:bodyPr wrap="square">
            <a:spAutoFit/>
          </a:bodyPr>
          <a:lstStyle/>
          <a:p>
            <a:pPr algn="ctr"/>
            <a:r>
              <a:rPr lang="en-US" altLang="nl-NL" b="1" dirty="0">
                <a:solidFill>
                  <a:schemeClr val="bg2"/>
                </a:solidFill>
                <a:latin typeface="Calibri" panose="020F0502020204030204" pitchFamily="34" charset="0"/>
              </a:rPr>
              <a:t>1</a:t>
            </a:r>
          </a:p>
          <a:p>
            <a:pPr algn="ctr"/>
            <a:endParaRPr lang="en-US" sz="2400" b="1" dirty="0">
              <a:solidFill>
                <a:schemeClr val="bg2"/>
              </a:solidFill>
              <a:latin typeface="Calibri" panose="020F0502020204030204" pitchFamily="34" charset="0"/>
            </a:endParaRPr>
          </a:p>
          <a:p>
            <a:pPr algn="ctr"/>
            <a:r>
              <a:rPr lang="en-US" b="1" dirty="0">
                <a:solidFill>
                  <a:schemeClr val="bg2"/>
                </a:solidFill>
                <a:latin typeface="Calibri" panose="020F0502020204030204" pitchFamily="34" charset="0"/>
              </a:rPr>
              <a:t>1.1       1.2</a:t>
            </a:r>
          </a:p>
        </p:txBody>
      </p:sp>
      <p:sp>
        <p:nvSpPr>
          <p:cNvPr id="20" name="Line 9">
            <a:extLst>
              <a:ext uri="{FF2B5EF4-FFF2-40B4-BE49-F238E27FC236}">
                <a16:creationId xmlns:a16="http://schemas.microsoft.com/office/drawing/2014/main" id="{0071905A-DDA1-46BD-B47C-8BBC9BCDC2B0}"/>
              </a:ext>
            </a:extLst>
          </p:cNvPr>
          <p:cNvSpPr>
            <a:spLocks noChangeShapeType="1"/>
          </p:cNvSpPr>
          <p:nvPr/>
        </p:nvSpPr>
        <p:spPr bwMode="auto">
          <a:xfrm flipH="1" flipV="1">
            <a:off x="8604448" y="4509314"/>
            <a:ext cx="144016" cy="327316"/>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21" name="Line 9">
            <a:extLst>
              <a:ext uri="{FF2B5EF4-FFF2-40B4-BE49-F238E27FC236}">
                <a16:creationId xmlns:a16="http://schemas.microsoft.com/office/drawing/2014/main" id="{4CC945A6-9210-4966-A942-8EB187C9F269}"/>
              </a:ext>
            </a:extLst>
          </p:cNvPr>
          <p:cNvSpPr>
            <a:spLocks noChangeShapeType="1"/>
          </p:cNvSpPr>
          <p:nvPr/>
        </p:nvSpPr>
        <p:spPr bwMode="auto">
          <a:xfrm flipV="1">
            <a:off x="8172400" y="4509314"/>
            <a:ext cx="144016" cy="327316"/>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Tree>
    <p:extLst>
      <p:ext uri="{BB962C8B-B14F-4D97-AF65-F5344CB8AC3E}">
        <p14:creationId xmlns:p14="http://schemas.microsoft.com/office/powerpoint/2010/main" val="908823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6" grpId="0" animBg="1"/>
      <p:bldP spid="17" grpId="0"/>
      <p:bldP spid="18" grpId="0" animBg="1"/>
      <p:bldP spid="19" grpId="0"/>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Nevenschikkend of meervoudig?</a:t>
            </a:r>
          </a:p>
        </p:txBody>
      </p:sp>
      <p:sp>
        <p:nvSpPr>
          <p:cNvPr id="6" name="Text Box 2">
            <a:extLst>
              <a:ext uri="{FF2B5EF4-FFF2-40B4-BE49-F238E27FC236}">
                <a16:creationId xmlns:a16="http://schemas.microsoft.com/office/drawing/2014/main" id="{868C2C2C-2917-411B-9CEC-C08A7BDB27F0}"/>
              </a:ext>
            </a:extLst>
          </p:cNvPr>
          <p:cNvSpPr txBox="1">
            <a:spLocks noChangeArrowheads="1"/>
          </p:cNvSpPr>
          <p:nvPr/>
        </p:nvSpPr>
        <p:spPr bwMode="auto">
          <a:xfrm>
            <a:off x="468313" y="1116682"/>
            <a:ext cx="8247062" cy="4401205"/>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i="1" dirty="0">
                <a:solidFill>
                  <a:srgbClr val="3C8C93"/>
                </a:solidFill>
                <a:latin typeface="Calibri" panose="020F0502020204030204" pitchFamily="34" charset="0"/>
                <a:cs typeface="ＭＳ Ｐゴシック" charset="0"/>
              </a:rPr>
              <a:t>(Meervoudig)</a:t>
            </a:r>
          </a:p>
          <a:p>
            <a:pPr marL="0" indent="0" algn="ctr" eaLnBrk="1" hangingPunct="1">
              <a:defRPr/>
            </a:pPr>
            <a:r>
              <a:rPr lang="nl-NL" altLang="en-US" sz="2800" dirty="0">
                <a:latin typeface="Calibri" panose="020F0502020204030204" pitchFamily="34" charset="0"/>
                <a:cs typeface="ＭＳ Ｐゴシック" charset="0"/>
              </a:rPr>
              <a:t>Zij zijn vast rijk. </a:t>
            </a:r>
            <a:r>
              <a:rPr lang="nl-NL" altLang="en-US" sz="2800" dirty="0">
                <a:solidFill>
                  <a:srgbClr val="3C8C93"/>
                </a:solidFill>
                <a:latin typeface="Calibri" panose="020F0502020204030204" pitchFamily="34" charset="0"/>
                <a:cs typeface="ＭＳ Ｐゴシック" charset="0"/>
              </a:rPr>
              <a:t>Nog afgezien van </a:t>
            </a:r>
            <a:r>
              <a:rPr lang="nl-NL" altLang="en-US" sz="2800" dirty="0">
                <a:latin typeface="Calibri" panose="020F0502020204030204" pitchFamily="34" charset="0"/>
                <a:cs typeface="ＭＳ Ｐゴシック" charset="0"/>
              </a:rPr>
              <a:t>hun gigantische huis, blijkt dat uit het feit dat ze met kerst al hun familieleden een ton gaven.</a:t>
            </a:r>
          </a:p>
          <a:p>
            <a:pPr marL="0" indent="0" algn="ctr" eaLnBrk="1" hangingPunct="1">
              <a:defRPr/>
            </a:pPr>
            <a:endParaRPr lang="nl-NL" altLang="en-US" sz="1400" dirty="0">
              <a:latin typeface="Calibri" panose="020F0502020204030204" pitchFamily="34" charset="0"/>
              <a:cs typeface="ＭＳ Ｐゴシック" charset="0"/>
            </a:endParaRPr>
          </a:p>
          <a:p>
            <a:pPr marL="0" indent="0" algn="ctr" eaLnBrk="1" hangingPunct="1">
              <a:defRPr/>
            </a:pPr>
            <a:r>
              <a:rPr lang="nl-NL" altLang="en-US" sz="2800" b="1" i="1" dirty="0">
                <a:solidFill>
                  <a:srgbClr val="3C8C93"/>
                </a:solidFill>
                <a:latin typeface="Calibri" panose="020F0502020204030204" pitchFamily="34" charset="0"/>
                <a:cs typeface="ＭＳ Ｐゴシック" charset="0"/>
              </a:rPr>
              <a:t>vs.</a:t>
            </a:r>
          </a:p>
          <a:p>
            <a:pPr marL="0" indent="0" algn="ctr" eaLnBrk="1" hangingPunct="1">
              <a:defRPr/>
            </a:pPr>
            <a:endParaRPr lang="nl-NL" altLang="en-US" sz="1400" b="1" i="1" dirty="0">
              <a:solidFill>
                <a:srgbClr val="3C8C93"/>
              </a:solidFill>
              <a:latin typeface="Calibri" panose="020F0502020204030204" pitchFamily="34" charset="0"/>
              <a:cs typeface="ＭＳ Ｐゴシック" charset="0"/>
            </a:endParaRPr>
          </a:p>
          <a:p>
            <a:pPr marL="0" indent="0" algn="ctr" eaLnBrk="1" hangingPunct="1">
              <a:defRPr/>
            </a:pPr>
            <a:r>
              <a:rPr lang="nl-NL" altLang="en-US" sz="2800" dirty="0">
                <a:latin typeface="Calibri" panose="020F0502020204030204" pitchFamily="34" charset="0"/>
                <a:cs typeface="ＭＳ Ｐゴシック" charset="0"/>
              </a:rPr>
              <a:t>Het is een fijne winkel. Ze verkopen wat je nodig hebt en </a:t>
            </a:r>
            <a:r>
              <a:rPr lang="nl-NL" altLang="en-US" sz="2800" dirty="0">
                <a:solidFill>
                  <a:srgbClr val="3C8C93"/>
                </a:solidFill>
                <a:latin typeface="Calibri" panose="020F0502020204030204" pitchFamily="34" charset="0"/>
                <a:cs typeface="ＭＳ Ｐゴシック" charset="0"/>
              </a:rPr>
              <a:t>daarnaast</a:t>
            </a:r>
            <a:r>
              <a:rPr lang="nl-NL" altLang="en-US" sz="2800" dirty="0">
                <a:latin typeface="Calibri" panose="020F0502020204030204" pitchFamily="34" charset="0"/>
                <a:cs typeface="ＭＳ Ｐゴシック" charset="0"/>
              </a:rPr>
              <a:t> is de sfeer goed. </a:t>
            </a:r>
          </a:p>
          <a:p>
            <a:pPr marL="0" indent="0" eaLnBrk="1" hangingPunct="1">
              <a:defRPr/>
            </a:pPr>
            <a:r>
              <a:rPr lang="nl-NL" altLang="en-US" sz="2800" i="1" dirty="0">
                <a:solidFill>
                  <a:srgbClr val="3C8C93"/>
                </a:solidFill>
                <a:latin typeface="Calibri" panose="020F0502020204030204" pitchFamily="34" charset="0"/>
                <a:cs typeface="ＭＳ Ｐゴシック" charset="0"/>
              </a:rPr>
              <a:t>(Nevenschikkend)</a:t>
            </a:r>
          </a:p>
        </p:txBody>
      </p:sp>
    </p:spTree>
    <p:extLst>
      <p:ext uri="{BB962C8B-B14F-4D97-AF65-F5344CB8AC3E}">
        <p14:creationId xmlns:p14="http://schemas.microsoft.com/office/powerpoint/2010/main" val="114597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Nevenschikkend of meervoudig?</a:t>
            </a:r>
          </a:p>
        </p:txBody>
      </p:sp>
      <p:sp>
        <p:nvSpPr>
          <p:cNvPr id="4" name="Text Box 2">
            <a:extLst>
              <a:ext uri="{FF2B5EF4-FFF2-40B4-BE49-F238E27FC236}">
                <a16:creationId xmlns:a16="http://schemas.microsoft.com/office/drawing/2014/main" id="{982F1C3E-7EF2-41E4-9849-BCE9C1485F5F}"/>
              </a:ext>
            </a:extLst>
          </p:cNvPr>
          <p:cNvSpPr txBox="1">
            <a:spLocks noChangeArrowheads="1"/>
          </p:cNvSpPr>
          <p:nvPr/>
        </p:nvSpPr>
        <p:spPr bwMode="auto">
          <a:xfrm>
            <a:off x="468313" y="1327150"/>
            <a:ext cx="8247062"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nl-NL" altLang="nl-NL" dirty="0">
              <a:latin typeface="Calibri" panose="020F0502020204030204" pitchFamily="34" charset="0"/>
            </a:endParaRPr>
          </a:p>
          <a:p>
            <a:pPr eaLnBrk="1" hangingPunct="1"/>
            <a:endParaRPr lang="nl-NL" altLang="nl-NL" dirty="0">
              <a:latin typeface="Calibri" panose="020F0502020204030204" pitchFamily="34" charset="0"/>
            </a:endParaRPr>
          </a:p>
          <a:p>
            <a:pPr algn="ctr" eaLnBrk="1" hangingPunct="1"/>
            <a:r>
              <a:rPr lang="nl-NL" altLang="nl-NL" sz="2800" dirty="0">
                <a:latin typeface="Calibri" panose="020F0502020204030204" pitchFamily="34" charset="0"/>
              </a:rPr>
              <a:t>Hij is schuldig aan moord</a:t>
            </a:r>
          </a:p>
          <a:p>
            <a:pPr algn="ctr" eaLnBrk="1" hangingPunct="1"/>
            <a:r>
              <a:rPr lang="nl-NL" altLang="nl-NL" sz="2800" dirty="0">
                <a:solidFill>
                  <a:schemeClr val="accent3"/>
                </a:solidFill>
                <a:latin typeface="Calibri" panose="020F0502020204030204" pitchFamily="34" charset="0"/>
              </a:rPr>
              <a:t>want</a:t>
            </a:r>
          </a:p>
          <a:p>
            <a:pPr algn="ctr" eaLnBrk="1" hangingPunct="1"/>
            <a:r>
              <a:rPr lang="nl-NL" altLang="nl-NL" sz="2800" dirty="0">
                <a:latin typeface="Calibri" panose="020F0502020204030204" pitchFamily="34" charset="0"/>
              </a:rPr>
              <a:t>Hij heeft mevrouw de J. opzettelijk van het leven beroofd </a:t>
            </a:r>
            <a:r>
              <a:rPr lang="nl-NL" altLang="nl-NL" sz="2800" dirty="0">
                <a:solidFill>
                  <a:schemeClr val="accent3"/>
                </a:solidFill>
                <a:latin typeface="Calibri" panose="020F0502020204030204" pitchFamily="34" charset="0"/>
              </a:rPr>
              <a:t>en</a:t>
            </a:r>
            <a:r>
              <a:rPr lang="nl-NL" altLang="nl-NL" sz="2800" dirty="0">
                <a:latin typeface="Calibri" panose="020F0502020204030204" pitchFamily="34" charset="0"/>
              </a:rPr>
              <a:t> heeft haar met voorbedachten rade van het leven beroofd.</a:t>
            </a:r>
          </a:p>
          <a:p>
            <a:pPr eaLnBrk="1" hangingPunct="1"/>
            <a:endParaRPr lang="nl-NL" altLang="nl-NL" dirty="0">
              <a:latin typeface="Calibri" panose="020F0502020204030204" pitchFamily="34" charset="0"/>
            </a:endParaRPr>
          </a:p>
          <a:p>
            <a:pPr eaLnBrk="1" hangingPunct="1"/>
            <a:r>
              <a:rPr lang="en-GB" altLang="nl-NL" sz="2800" dirty="0"/>
              <a:t> </a:t>
            </a:r>
            <a:endParaRPr lang="nl-NL" altLang="nl-NL" sz="2800" dirty="0"/>
          </a:p>
          <a:p>
            <a:pPr eaLnBrk="1" hangingPunct="1"/>
            <a:endParaRPr lang="nl-NL" altLang="nl-NL" sz="2800" dirty="0">
              <a:latin typeface="Calibri" panose="020F0502020204030204" pitchFamily="34" charset="0"/>
            </a:endParaRPr>
          </a:p>
        </p:txBody>
      </p:sp>
    </p:spTree>
    <p:extLst>
      <p:ext uri="{BB962C8B-B14F-4D97-AF65-F5344CB8AC3E}">
        <p14:creationId xmlns:p14="http://schemas.microsoft.com/office/powerpoint/2010/main" val="189091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Nevenschikkend of meervoudig?</a:t>
            </a:r>
          </a:p>
        </p:txBody>
      </p:sp>
      <p:sp>
        <p:nvSpPr>
          <p:cNvPr id="4" name="Text Box 2">
            <a:extLst>
              <a:ext uri="{FF2B5EF4-FFF2-40B4-BE49-F238E27FC236}">
                <a16:creationId xmlns:a16="http://schemas.microsoft.com/office/drawing/2014/main" id="{982F1C3E-7EF2-41E4-9849-BCE9C1485F5F}"/>
              </a:ext>
            </a:extLst>
          </p:cNvPr>
          <p:cNvSpPr txBox="1">
            <a:spLocks noChangeArrowheads="1"/>
          </p:cNvSpPr>
          <p:nvPr/>
        </p:nvSpPr>
        <p:spPr bwMode="auto">
          <a:xfrm>
            <a:off x="468313" y="1327150"/>
            <a:ext cx="8247062"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nl-NL" altLang="nl-NL" dirty="0">
              <a:latin typeface="Calibri" panose="020F0502020204030204" pitchFamily="34" charset="0"/>
            </a:endParaRPr>
          </a:p>
          <a:p>
            <a:pPr eaLnBrk="1" hangingPunct="1"/>
            <a:endParaRPr lang="nl-NL" altLang="nl-NL" dirty="0">
              <a:latin typeface="Calibri" panose="020F0502020204030204" pitchFamily="34" charset="0"/>
            </a:endParaRPr>
          </a:p>
          <a:p>
            <a:pPr algn="ctr" eaLnBrk="1" hangingPunct="1"/>
            <a:r>
              <a:rPr lang="nl-NL" altLang="nl-NL" sz="2800" dirty="0">
                <a:latin typeface="Calibri" panose="020F0502020204030204" pitchFamily="34" charset="0"/>
              </a:rPr>
              <a:t>Hij is schuldig aan moord</a:t>
            </a:r>
          </a:p>
          <a:p>
            <a:pPr algn="ctr" eaLnBrk="1" hangingPunct="1"/>
            <a:r>
              <a:rPr lang="nl-NL" altLang="nl-NL" sz="2800" dirty="0">
                <a:solidFill>
                  <a:schemeClr val="accent3"/>
                </a:solidFill>
                <a:latin typeface="Calibri" panose="020F0502020204030204" pitchFamily="34" charset="0"/>
              </a:rPr>
              <a:t>want</a:t>
            </a:r>
          </a:p>
          <a:p>
            <a:pPr algn="ctr" eaLnBrk="1" hangingPunct="1"/>
            <a:r>
              <a:rPr lang="nl-NL" altLang="nl-NL" sz="2800" dirty="0">
                <a:latin typeface="Calibri" panose="020F0502020204030204" pitchFamily="34" charset="0"/>
              </a:rPr>
              <a:t>Hij heeft mevrouw de J. opzettelijk van het leven beroofd </a:t>
            </a:r>
            <a:r>
              <a:rPr lang="nl-NL" altLang="nl-NL" sz="2800" dirty="0">
                <a:solidFill>
                  <a:schemeClr val="accent3"/>
                </a:solidFill>
                <a:latin typeface="Calibri" panose="020F0502020204030204" pitchFamily="34" charset="0"/>
              </a:rPr>
              <a:t>en</a:t>
            </a:r>
            <a:r>
              <a:rPr lang="nl-NL" altLang="nl-NL" sz="2800" dirty="0">
                <a:latin typeface="Calibri" panose="020F0502020204030204" pitchFamily="34" charset="0"/>
              </a:rPr>
              <a:t> heeft haar met voorbedachten rade van het leven beroofd.</a:t>
            </a:r>
          </a:p>
          <a:p>
            <a:pPr eaLnBrk="1" hangingPunct="1"/>
            <a:endParaRPr lang="nl-NL" altLang="nl-NL" dirty="0">
              <a:latin typeface="Calibri" panose="020F0502020204030204" pitchFamily="34" charset="0"/>
            </a:endParaRPr>
          </a:p>
          <a:p>
            <a:pPr eaLnBrk="1" hangingPunct="1"/>
            <a:r>
              <a:rPr lang="en-GB" altLang="nl-NL" sz="2800" dirty="0"/>
              <a:t> </a:t>
            </a:r>
            <a:endParaRPr lang="nl-NL" altLang="nl-NL" sz="2800" dirty="0"/>
          </a:p>
          <a:p>
            <a:pPr eaLnBrk="1" hangingPunct="1"/>
            <a:endParaRPr lang="nl-NL" altLang="nl-NL" sz="2800" dirty="0">
              <a:latin typeface="Calibri" panose="020F0502020204030204" pitchFamily="34" charset="0"/>
            </a:endParaRPr>
          </a:p>
        </p:txBody>
      </p:sp>
      <p:sp>
        <p:nvSpPr>
          <p:cNvPr id="6" name="Tekstvak 5">
            <a:extLst>
              <a:ext uri="{FF2B5EF4-FFF2-40B4-BE49-F238E27FC236}">
                <a16:creationId xmlns:a16="http://schemas.microsoft.com/office/drawing/2014/main" id="{B85FB7F0-F2F5-4BDB-B30C-F6C1F8886955}"/>
              </a:ext>
            </a:extLst>
          </p:cNvPr>
          <p:cNvSpPr txBox="1"/>
          <p:nvPr/>
        </p:nvSpPr>
        <p:spPr>
          <a:xfrm>
            <a:off x="0" y="4581128"/>
            <a:ext cx="9251950" cy="240030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nl-NL" altLang="nl-NL" sz="1800" dirty="0">
              <a:solidFill>
                <a:srgbClr val="FFFF00"/>
              </a:solidFill>
            </a:endParaRPr>
          </a:p>
          <a:p>
            <a:pPr eaLnBrk="1" hangingPunct="1"/>
            <a:r>
              <a:rPr lang="nl-NL" altLang="nl-NL" dirty="0">
                <a:solidFill>
                  <a:schemeClr val="bg1">
                    <a:lumMod val="85000"/>
                  </a:schemeClr>
                </a:solidFill>
                <a:latin typeface="Calibri" panose="020F0502020204030204" pitchFamily="34" charset="0"/>
              </a:rPr>
              <a:t>Hij die opzettelijk en met voorbedachten rade een ander van het leven berooft, wordt, als schuldig aan moord, gestraft met levenslange gevangenisstraf of tijdelijke van ten hoogste dertig jaren of geldboete van de vijfde categorie. </a:t>
            </a:r>
            <a:r>
              <a:rPr lang="nl-NL" altLang="nl-NL" dirty="0">
                <a:solidFill>
                  <a:srgbClr val="FFFF00"/>
                </a:solidFill>
                <a:latin typeface="Calibri" panose="020F0502020204030204" pitchFamily="34" charset="0"/>
              </a:rPr>
              <a:t>(Art. 289, </a:t>
            </a:r>
            <a:r>
              <a:rPr lang="nl-NL" altLang="nl-NL" i="1" dirty="0">
                <a:solidFill>
                  <a:srgbClr val="FFFF00"/>
                </a:solidFill>
                <a:latin typeface="Calibri" panose="020F0502020204030204" pitchFamily="34" charset="0"/>
              </a:rPr>
              <a:t>Wetboek van Strafrecht</a:t>
            </a:r>
            <a:r>
              <a:rPr lang="nl-NL" altLang="nl-NL" dirty="0">
                <a:solidFill>
                  <a:srgbClr val="FFFF00"/>
                </a:solidFill>
                <a:latin typeface="Calibri" panose="020F0502020204030204" pitchFamily="34" charset="0"/>
              </a:rPr>
              <a:t>)</a:t>
            </a:r>
          </a:p>
          <a:p>
            <a:pPr algn="ctr" eaLnBrk="1" hangingPunct="1"/>
            <a:endParaRPr lang="nl-NL" altLang="nl-NL" sz="1800" dirty="0">
              <a:solidFill>
                <a:srgbClr val="FFFF00"/>
              </a:solidFill>
            </a:endParaRPr>
          </a:p>
          <a:p>
            <a:pPr algn="ctr" eaLnBrk="1" hangingPunct="1"/>
            <a:endParaRPr lang="nl-NL" altLang="nl-NL" sz="1800" dirty="0">
              <a:solidFill>
                <a:srgbClr val="FFFF00"/>
              </a:solidFill>
            </a:endParaRPr>
          </a:p>
        </p:txBody>
      </p:sp>
    </p:spTree>
    <p:extLst>
      <p:ext uri="{BB962C8B-B14F-4D97-AF65-F5344CB8AC3E}">
        <p14:creationId xmlns:p14="http://schemas.microsoft.com/office/powerpoint/2010/main" val="333203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Nevenschikkend </a:t>
            </a:r>
            <a:r>
              <a:rPr lang="nl-NL" dirty="0">
                <a:solidFill>
                  <a:schemeClr val="bg1">
                    <a:lumMod val="75000"/>
                  </a:schemeClr>
                </a:solidFill>
                <a:latin typeface="Calibri" panose="020F0502020204030204" pitchFamily="34" charset="0"/>
                <a:cs typeface="Calibri" panose="020F0502020204030204" pitchFamily="34" charset="0"/>
              </a:rPr>
              <a:t>of meervoudig?</a:t>
            </a:r>
          </a:p>
        </p:txBody>
      </p:sp>
      <p:sp>
        <p:nvSpPr>
          <p:cNvPr id="5" name="Text Box 5">
            <a:extLst>
              <a:ext uri="{FF2B5EF4-FFF2-40B4-BE49-F238E27FC236}">
                <a16:creationId xmlns:a16="http://schemas.microsoft.com/office/drawing/2014/main" id="{C2B6D91D-319F-41E2-AB25-7E54073D0471}"/>
              </a:ext>
            </a:extLst>
          </p:cNvPr>
          <p:cNvSpPr txBox="1">
            <a:spLocks noChangeArrowheads="1"/>
          </p:cNvSpPr>
          <p:nvPr/>
        </p:nvSpPr>
        <p:spPr bwMode="auto">
          <a:xfrm>
            <a:off x="2669083" y="1413401"/>
            <a:ext cx="3370859"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b="1" dirty="0">
                <a:latin typeface="Calibri" panose="020F0502020204030204" pitchFamily="34" charset="0"/>
              </a:rPr>
              <a:t>1</a:t>
            </a:r>
          </a:p>
          <a:p>
            <a:pPr eaLnBrk="1" hangingPunct="1"/>
            <a:r>
              <a:rPr lang="nl-NL" altLang="nl-NL" b="1" dirty="0">
                <a:latin typeface="Calibri" panose="020F0502020204030204" pitchFamily="34" charset="0"/>
              </a:rPr>
              <a:t>Hij is schuldig aan moord</a:t>
            </a:r>
          </a:p>
        </p:txBody>
      </p:sp>
      <p:sp>
        <p:nvSpPr>
          <p:cNvPr id="6" name="Text Box 6">
            <a:extLst>
              <a:ext uri="{FF2B5EF4-FFF2-40B4-BE49-F238E27FC236}">
                <a16:creationId xmlns:a16="http://schemas.microsoft.com/office/drawing/2014/main" id="{8AE8BB3E-D313-4922-812F-27BE878AE331}"/>
              </a:ext>
            </a:extLst>
          </p:cNvPr>
          <p:cNvSpPr txBox="1">
            <a:spLocks noChangeArrowheads="1"/>
          </p:cNvSpPr>
          <p:nvPr/>
        </p:nvSpPr>
        <p:spPr bwMode="auto">
          <a:xfrm>
            <a:off x="1331640" y="3581401"/>
            <a:ext cx="2235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1.1a </a:t>
            </a:r>
          </a:p>
          <a:p>
            <a:pPr eaLnBrk="1" hangingPunct="1"/>
            <a:r>
              <a:rPr lang="nl-NL" altLang="nl-NL" sz="2200" dirty="0">
                <a:latin typeface="Calibri" panose="020F0502020204030204" pitchFamily="34" charset="0"/>
              </a:rPr>
              <a:t>Hij heeft opzettelijk mevrouw de J. van het leven beroofd</a:t>
            </a:r>
          </a:p>
        </p:txBody>
      </p:sp>
      <p:sp>
        <p:nvSpPr>
          <p:cNvPr id="7" name="Line 7">
            <a:extLst>
              <a:ext uri="{FF2B5EF4-FFF2-40B4-BE49-F238E27FC236}">
                <a16:creationId xmlns:a16="http://schemas.microsoft.com/office/drawing/2014/main" id="{9806416D-CDD5-4161-ACD9-DB472948104D}"/>
              </a:ext>
            </a:extLst>
          </p:cNvPr>
          <p:cNvSpPr>
            <a:spLocks noChangeShapeType="1"/>
          </p:cNvSpPr>
          <p:nvPr/>
        </p:nvSpPr>
        <p:spPr bwMode="auto">
          <a:xfrm flipV="1">
            <a:off x="4356100" y="2349376"/>
            <a:ext cx="0" cy="86360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8" name="AutoShape 8">
            <a:extLst>
              <a:ext uri="{FF2B5EF4-FFF2-40B4-BE49-F238E27FC236}">
                <a16:creationId xmlns:a16="http://schemas.microsoft.com/office/drawing/2014/main" id="{C0EE378E-0C61-4F80-ADDA-75F2C2C0EBC2}"/>
              </a:ext>
            </a:extLst>
          </p:cNvPr>
          <p:cNvSpPr>
            <a:spLocks/>
          </p:cNvSpPr>
          <p:nvPr/>
        </p:nvSpPr>
        <p:spPr bwMode="auto">
          <a:xfrm rot="16200000">
            <a:off x="4210844" y="762794"/>
            <a:ext cx="287338" cy="5187950"/>
          </a:xfrm>
          <a:prstGeom prst="rightBrace">
            <a:avLst>
              <a:gd name="adj1" fmla="val 150460"/>
              <a:gd name="adj2" fmla="val 50000"/>
            </a:avLst>
          </a:prstGeom>
          <a:noFill/>
          <a:ln w="381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GB" altLang="nl-NL" sz="2200">
              <a:latin typeface="Calibri" panose="020F0502020204030204" pitchFamily="34" charset="0"/>
            </a:endParaRPr>
          </a:p>
        </p:txBody>
      </p:sp>
      <p:sp>
        <p:nvSpPr>
          <p:cNvPr id="9" name="Text Box 9">
            <a:extLst>
              <a:ext uri="{FF2B5EF4-FFF2-40B4-BE49-F238E27FC236}">
                <a16:creationId xmlns:a16="http://schemas.microsoft.com/office/drawing/2014/main" id="{A5D0EC17-D642-49DD-9881-0979997D5809}"/>
              </a:ext>
            </a:extLst>
          </p:cNvPr>
          <p:cNvSpPr txBox="1">
            <a:spLocks noChangeArrowheads="1"/>
          </p:cNvSpPr>
          <p:nvPr/>
        </p:nvSpPr>
        <p:spPr bwMode="auto">
          <a:xfrm>
            <a:off x="5220072" y="3573463"/>
            <a:ext cx="20875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nl-NL" altLang="nl-NL" sz="2200" dirty="0">
                <a:latin typeface="Calibri" panose="020F0502020204030204" pitchFamily="34" charset="0"/>
              </a:rPr>
              <a:t>                   1.1b </a:t>
            </a:r>
          </a:p>
          <a:p>
            <a:pPr algn="r" eaLnBrk="1" hangingPunct="1"/>
            <a:r>
              <a:rPr lang="nl-NL" altLang="nl-NL" sz="2200" dirty="0">
                <a:latin typeface="Calibri" panose="020F0502020204030204" pitchFamily="34" charset="0"/>
              </a:rPr>
              <a:t>Hij heeft met voorbedachten rade mevrouw de J. van het leven beroofd.</a:t>
            </a:r>
          </a:p>
        </p:txBody>
      </p:sp>
    </p:spTree>
    <p:extLst>
      <p:ext uri="{BB962C8B-B14F-4D97-AF65-F5344CB8AC3E}">
        <p14:creationId xmlns:p14="http://schemas.microsoft.com/office/powerpoint/2010/main" val="100357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Nevenschikkend of meervoudig?</a:t>
            </a:r>
          </a:p>
        </p:txBody>
      </p:sp>
      <p:sp>
        <p:nvSpPr>
          <p:cNvPr id="4" name="Text Box 4">
            <a:extLst>
              <a:ext uri="{FF2B5EF4-FFF2-40B4-BE49-F238E27FC236}">
                <a16:creationId xmlns:a16="http://schemas.microsoft.com/office/drawing/2014/main" id="{B13DCC4B-5E3E-4703-8E23-22FA7C954BED}"/>
              </a:ext>
            </a:extLst>
          </p:cNvPr>
          <p:cNvSpPr txBox="1">
            <a:spLocks noChangeArrowheads="1"/>
          </p:cNvSpPr>
          <p:nvPr/>
        </p:nvSpPr>
        <p:spPr bwMode="auto">
          <a:xfrm>
            <a:off x="395288" y="980728"/>
            <a:ext cx="8291512" cy="2876172"/>
          </a:xfrm>
          <a:prstGeom prst="rect">
            <a:avLst/>
          </a:prstGeom>
          <a:noFill/>
          <a:ln>
            <a:noFill/>
          </a:ln>
          <a:effectLst/>
        </p:spPr>
        <p:txBody>
          <a:bodyPr>
            <a:spAutoFit/>
          </a:bodyPr>
          <a:lstStyle/>
          <a:p>
            <a:pPr algn="ctr" eaLnBrk="1" hangingPunct="1">
              <a:lnSpc>
                <a:spcPct val="90000"/>
              </a:lnSpc>
              <a:defRPr/>
            </a:pPr>
            <a:endParaRPr lang="nl-NL" sz="2600" b="1" dirty="0">
              <a:solidFill>
                <a:schemeClr val="accent1">
                  <a:lumMod val="50000"/>
                </a:schemeClr>
              </a:solidFill>
              <a:latin typeface="Calibri" panose="020F0502020204030204" pitchFamily="34" charset="0"/>
              <a:ea typeface="ＭＳ Ｐゴシック" charset="0"/>
              <a:cs typeface="ＭＳ Ｐゴシック" charset="0"/>
            </a:endParaRPr>
          </a:p>
          <a:p>
            <a:pPr algn="ctr" eaLnBrk="1" hangingPunct="1">
              <a:lnSpc>
                <a:spcPct val="90000"/>
              </a:lnSpc>
              <a:defRPr/>
            </a:pPr>
            <a:endParaRPr lang="nl-NL" sz="2600" b="1" dirty="0">
              <a:solidFill>
                <a:schemeClr val="accent1">
                  <a:lumMod val="50000"/>
                </a:schemeClr>
              </a:solidFill>
              <a:latin typeface="Calibri" panose="020F0502020204030204" pitchFamily="34" charset="0"/>
              <a:ea typeface="ＭＳ Ｐゴシック" charset="0"/>
              <a:cs typeface="ＭＳ Ｐゴシック" charset="0"/>
            </a:endParaRPr>
          </a:p>
          <a:p>
            <a:pPr algn="ctr" eaLnBrk="1" hangingPunct="1">
              <a:lnSpc>
                <a:spcPct val="90000"/>
              </a:lnSpc>
              <a:defRPr/>
            </a:pPr>
            <a:endParaRPr lang="nl-NL" sz="2600" b="1" dirty="0">
              <a:solidFill>
                <a:schemeClr val="accent1">
                  <a:lumMod val="50000"/>
                </a:schemeClr>
              </a:solidFill>
              <a:latin typeface="Calibri" panose="020F0502020204030204" pitchFamily="34" charset="0"/>
              <a:ea typeface="ＭＳ Ｐゴシック" charset="0"/>
              <a:cs typeface="ＭＳ Ｐゴシック" charset="0"/>
            </a:endParaRPr>
          </a:p>
          <a:p>
            <a:pPr algn="ctr" eaLnBrk="1" hangingPunct="1">
              <a:lnSpc>
                <a:spcPct val="90000"/>
              </a:lnSpc>
              <a:defRPr/>
            </a:pPr>
            <a:r>
              <a:rPr lang="nl-NL" sz="2600" b="1" dirty="0">
                <a:solidFill>
                  <a:schemeClr val="accent3"/>
                </a:solidFill>
                <a:latin typeface="Calibri" panose="020F0502020204030204" pitchFamily="34" charset="0"/>
                <a:ea typeface="ＭＳ Ｐゴシック" charset="0"/>
                <a:cs typeface="ＭＳ Ｐゴシック" charset="0"/>
              </a:rPr>
              <a:t>Onduidelijk, dus: Maximaal argumentatieve analyse</a:t>
            </a:r>
          </a:p>
          <a:p>
            <a:pPr algn="ctr" eaLnBrk="1" hangingPunct="1">
              <a:lnSpc>
                <a:spcPct val="90000"/>
              </a:lnSpc>
              <a:defRPr/>
            </a:pPr>
            <a:endParaRPr lang="nl-NL" sz="1300" dirty="0">
              <a:latin typeface="Calibri" panose="020F0502020204030204" pitchFamily="34" charset="0"/>
              <a:ea typeface="ＭＳ Ｐゴシック" charset="0"/>
              <a:cs typeface="ＭＳ Ｐゴシック" charset="0"/>
            </a:endParaRPr>
          </a:p>
          <a:p>
            <a:pPr algn="ctr" eaLnBrk="1" hangingPunct="1">
              <a:lnSpc>
                <a:spcPct val="90000"/>
              </a:lnSpc>
              <a:defRPr/>
            </a:pPr>
            <a:r>
              <a:rPr lang="nl-NL" sz="2800" dirty="0">
                <a:latin typeface="Calibri" panose="020F0502020204030204" pitchFamily="34" charset="0"/>
                <a:ea typeface="ＭＳ Ｐゴシック" charset="0"/>
                <a:cs typeface="ＭＳ Ｐゴシック" charset="0"/>
              </a:rPr>
              <a:t>Ik vind dat studenten steeds beter presteren. </a:t>
            </a:r>
          </a:p>
          <a:p>
            <a:pPr algn="ctr" eaLnBrk="1" hangingPunct="1">
              <a:lnSpc>
                <a:spcPct val="90000"/>
              </a:lnSpc>
              <a:defRPr/>
            </a:pPr>
            <a:r>
              <a:rPr lang="nl-NL" sz="2800" dirty="0">
                <a:latin typeface="Calibri" panose="020F0502020204030204" pitchFamily="34" charset="0"/>
                <a:ea typeface="ＭＳ Ｐゴシック" charset="0"/>
                <a:cs typeface="ＭＳ Ｐゴシック" charset="0"/>
              </a:rPr>
              <a:t>Ze dragen steeds beter bij aan colleges en halen steeds hogere cijfers.</a:t>
            </a:r>
          </a:p>
        </p:txBody>
      </p:sp>
      <p:sp>
        <p:nvSpPr>
          <p:cNvPr id="6" name="Tekstvak 5">
            <a:extLst>
              <a:ext uri="{FF2B5EF4-FFF2-40B4-BE49-F238E27FC236}">
                <a16:creationId xmlns:a16="http://schemas.microsoft.com/office/drawing/2014/main" id="{91106F37-7453-4C9B-8648-0E6C565065B4}"/>
              </a:ext>
            </a:extLst>
          </p:cNvPr>
          <p:cNvSpPr txBox="1"/>
          <p:nvPr/>
        </p:nvSpPr>
        <p:spPr>
          <a:xfrm>
            <a:off x="0" y="4272677"/>
            <a:ext cx="9251950" cy="2585323"/>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nl-NL" altLang="nl-NL" sz="1800" dirty="0">
              <a:solidFill>
                <a:schemeClr val="bg1">
                  <a:lumMod val="85000"/>
                </a:schemeClr>
              </a:solidFill>
            </a:endParaRPr>
          </a:p>
          <a:p>
            <a:pPr eaLnBrk="1" hangingPunct="1"/>
            <a:r>
              <a:rPr lang="nl-NL" altLang="nl-NL" dirty="0">
                <a:solidFill>
                  <a:schemeClr val="bg1">
                    <a:lumMod val="85000"/>
                  </a:schemeClr>
                </a:solidFill>
                <a:latin typeface="Calibri" panose="020F0502020204030204" pitchFamily="34" charset="0"/>
              </a:rPr>
              <a:t>‘Door in twijfelgevallen voor een ontleding als meervoudige argumentatie in plaats van als nevenschikkende argumentatie te kiezen, wordt degene die de argumentatie naar voren heeft gebracht daarom maximaal de mogelijkheid geboden tot een voldoende verdediging van het standpunt.’ (p.73)</a:t>
            </a:r>
            <a:r>
              <a:rPr lang="nl-NL" altLang="nl-NL" dirty="0">
                <a:solidFill>
                  <a:schemeClr val="accent3"/>
                </a:solidFill>
                <a:latin typeface="Calibri" panose="020F0502020204030204" pitchFamily="34" charset="0"/>
              </a:rPr>
              <a:t> </a:t>
            </a:r>
            <a:r>
              <a:rPr lang="nl-NL" altLang="nl-NL" b="1" u="sng" dirty="0">
                <a:solidFill>
                  <a:schemeClr val="accent3"/>
                </a:solidFill>
                <a:latin typeface="Calibri" panose="020F0502020204030204" pitchFamily="34" charset="0"/>
              </a:rPr>
              <a:t>Waarom?</a:t>
            </a:r>
          </a:p>
          <a:p>
            <a:pPr eaLnBrk="1" hangingPunct="1"/>
            <a:endParaRPr lang="nl-NL" altLang="nl-NL"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422672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ppt_x"/>
                                          </p:val>
                                        </p:tav>
                                        <p:tav tm="100000">
                                          <p:val>
                                            <p:strVal val="#ppt_x"/>
                                          </p:val>
                                        </p:tav>
                                      </p:tavLst>
                                    </p:anim>
                                    <p:anim calcmode="lin" valueType="num">
                                      <p:cBhvr additive="base">
                                        <p:cTn id="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bg1">
                    <a:lumMod val="75000"/>
                  </a:schemeClr>
                </a:solidFill>
                <a:latin typeface="Calibri" panose="020F0502020204030204" pitchFamily="34" charset="0"/>
                <a:cs typeface="Calibri" panose="020F0502020204030204" pitchFamily="34" charset="0"/>
              </a:rPr>
              <a:t>Nevenschikkend of </a:t>
            </a:r>
            <a:r>
              <a:rPr lang="nl-NL" dirty="0">
                <a:solidFill>
                  <a:schemeClr val="tx1"/>
                </a:solidFill>
                <a:latin typeface="Calibri" panose="020F0502020204030204" pitchFamily="34" charset="0"/>
                <a:cs typeface="Calibri" panose="020F0502020204030204" pitchFamily="34" charset="0"/>
              </a:rPr>
              <a:t>meervoudig</a:t>
            </a:r>
            <a:r>
              <a:rPr lang="nl-NL" dirty="0">
                <a:solidFill>
                  <a:schemeClr val="bg1">
                    <a:lumMod val="75000"/>
                  </a:schemeClr>
                </a:solidFill>
                <a:latin typeface="Calibri" panose="020F0502020204030204" pitchFamily="34" charset="0"/>
                <a:cs typeface="Calibri" panose="020F0502020204030204" pitchFamily="34" charset="0"/>
              </a:rPr>
              <a:t>?</a:t>
            </a:r>
          </a:p>
        </p:txBody>
      </p:sp>
      <p:sp>
        <p:nvSpPr>
          <p:cNvPr id="5" name="Text Box 5">
            <a:extLst>
              <a:ext uri="{FF2B5EF4-FFF2-40B4-BE49-F238E27FC236}">
                <a16:creationId xmlns:a16="http://schemas.microsoft.com/office/drawing/2014/main" id="{E1775950-3600-4417-BD38-F3F49E9C2F0D}"/>
              </a:ext>
            </a:extLst>
          </p:cNvPr>
          <p:cNvSpPr txBox="1">
            <a:spLocks noChangeArrowheads="1"/>
          </p:cNvSpPr>
          <p:nvPr/>
        </p:nvSpPr>
        <p:spPr bwMode="auto">
          <a:xfrm>
            <a:off x="1763688" y="1556792"/>
            <a:ext cx="592316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b="1" dirty="0">
                <a:latin typeface="Calibri" panose="020F0502020204030204" pitchFamily="34" charset="0"/>
              </a:rPr>
              <a:t>1</a:t>
            </a:r>
          </a:p>
          <a:p>
            <a:pPr eaLnBrk="1" hangingPunct="1"/>
            <a:r>
              <a:rPr lang="nl-NL" altLang="nl-NL" b="1" dirty="0">
                <a:latin typeface="Calibri" panose="020F0502020204030204" pitchFamily="34" charset="0"/>
              </a:rPr>
              <a:t>Ik vind dat studenten steeds beter presteren.</a:t>
            </a:r>
          </a:p>
        </p:txBody>
      </p:sp>
      <p:sp>
        <p:nvSpPr>
          <p:cNvPr id="6" name="Text Box 6">
            <a:extLst>
              <a:ext uri="{FF2B5EF4-FFF2-40B4-BE49-F238E27FC236}">
                <a16:creationId xmlns:a16="http://schemas.microsoft.com/office/drawing/2014/main" id="{65F0268F-2E74-4BE3-B18A-B4577D7EA192}"/>
              </a:ext>
            </a:extLst>
          </p:cNvPr>
          <p:cNvSpPr txBox="1">
            <a:spLocks noChangeArrowheads="1"/>
          </p:cNvSpPr>
          <p:nvPr/>
        </p:nvSpPr>
        <p:spPr bwMode="auto">
          <a:xfrm>
            <a:off x="1544613" y="3717379"/>
            <a:ext cx="17287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a:t>
            </a:r>
          </a:p>
          <a:p>
            <a:pPr eaLnBrk="1" hangingPunct="1"/>
            <a:r>
              <a:rPr lang="nl-NL" altLang="nl-NL" sz="2200">
                <a:latin typeface="Calibri" panose="020F0502020204030204" pitchFamily="34" charset="0"/>
              </a:rPr>
              <a:t>Ze dragen steeds beter bij aan colleges.</a:t>
            </a:r>
          </a:p>
        </p:txBody>
      </p:sp>
      <p:sp>
        <p:nvSpPr>
          <p:cNvPr id="7" name="Line 7">
            <a:extLst>
              <a:ext uri="{FF2B5EF4-FFF2-40B4-BE49-F238E27FC236}">
                <a16:creationId xmlns:a16="http://schemas.microsoft.com/office/drawing/2014/main" id="{4C01926F-32C2-4AAF-AE71-44CB9DE7BEB1}"/>
              </a:ext>
            </a:extLst>
          </p:cNvPr>
          <p:cNvSpPr>
            <a:spLocks noChangeShapeType="1"/>
          </p:cNvSpPr>
          <p:nvPr/>
        </p:nvSpPr>
        <p:spPr bwMode="auto">
          <a:xfrm flipV="1">
            <a:off x="2411388" y="2493417"/>
            <a:ext cx="1944687" cy="987425"/>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8" name="Text Box 10">
            <a:extLst>
              <a:ext uri="{FF2B5EF4-FFF2-40B4-BE49-F238E27FC236}">
                <a16:creationId xmlns:a16="http://schemas.microsoft.com/office/drawing/2014/main" id="{16C67EDA-5B0A-48FB-AD3D-608BC400784F}"/>
              </a:ext>
            </a:extLst>
          </p:cNvPr>
          <p:cNvSpPr txBox="1">
            <a:spLocks noChangeArrowheads="1"/>
          </p:cNvSpPr>
          <p:nvPr/>
        </p:nvSpPr>
        <p:spPr bwMode="auto">
          <a:xfrm>
            <a:off x="6661125" y="3718967"/>
            <a:ext cx="16557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1.2 </a:t>
            </a:r>
          </a:p>
          <a:p>
            <a:pPr eaLnBrk="1" hangingPunct="1"/>
            <a:r>
              <a:rPr lang="nl-NL" altLang="nl-NL" sz="2200">
                <a:latin typeface="Calibri" panose="020F0502020204030204" pitchFamily="34" charset="0"/>
              </a:rPr>
              <a:t>Ze halen steeds hogere cijfers.</a:t>
            </a:r>
          </a:p>
        </p:txBody>
      </p:sp>
      <p:sp>
        <p:nvSpPr>
          <p:cNvPr id="9" name="Line 7">
            <a:extLst>
              <a:ext uri="{FF2B5EF4-FFF2-40B4-BE49-F238E27FC236}">
                <a16:creationId xmlns:a16="http://schemas.microsoft.com/office/drawing/2014/main" id="{E18E2AE3-7386-4B67-A096-325472E4F352}"/>
              </a:ext>
            </a:extLst>
          </p:cNvPr>
          <p:cNvSpPr>
            <a:spLocks noChangeShapeType="1"/>
          </p:cNvSpPr>
          <p:nvPr/>
        </p:nvSpPr>
        <p:spPr bwMode="auto">
          <a:xfrm flipH="1" flipV="1">
            <a:off x="4643413" y="2472779"/>
            <a:ext cx="2017712" cy="1081088"/>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Tree>
    <p:extLst>
      <p:ext uri="{BB962C8B-B14F-4D97-AF65-F5344CB8AC3E}">
        <p14:creationId xmlns:p14="http://schemas.microsoft.com/office/powerpoint/2010/main" val="129145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4" name="Text Box 2">
            <a:extLst>
              <a:ext uri="{FF2B5EF4-FFF2-40B4-BE49-F238E27FC236}">
                <a16:creationId xmlns:a16="http://schemas.microsoft.com/office/drawing/2014/main" id="{272F217E-1A96-4240-A4C2-E3A8082A206C}"/>
              </a:ext>
            </a:extLst>
          </p:cNvPr>
          <p:cNvSpPr txBox="1">
            <a:spLocks noChangeArrowheads="1"/>
          </p:cNvSpPr>
          <p:nvPr/>
        </p:nvSpPr>
        <p:spPr bwMode="auto">
          <a:xfrm>
            <a:off x="468313" y="1327150"/>
            <a:ext cx="82470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[a] </a:t>
            </a:r>
          </a:p>
          <a:p>
            <a:pPr eaLnBrk="1" hangingPunct="1"/>
            <a:endParaRPr lang="nl-NL" altLang="nl-NL" sz="2800" dirty="0">
              <a:latin typeface="Calibri" panose="020F0502020204030204" pitchFamily="34" charset="0"/>
            </a:endParaRPr>
          </a:p>
          <a:p>
            <a:pPr marL="0" lvl="1" eaLnBrk="1" hangingPunct="1"/>
            <a:r>
              <a:rPr lang="nl-NL" altLang="nl-NL" sz="2800" dirty="0">
                <a:latin typeface="Calibri" panose="020F0502020204030204" pitchFamily="34" charset="0"/>
              </a:rPr>
              <a:t>Het was een succesvol optreden. De muziek was beter dan verwacht, het publiek was dolenthousiast en de akoestiek was prima</a:t>
            </a:r>
          </a:p>
        </p:txBody>
      </p:sp>
    </p:spTree>
    <p:extLst>
      <p:ext uri="{BB962C8B-B14F-4D97-AF65-F5344CB8AC3E}">
        <p14:creationId xmlns:p14="http://schemas.microsoft.com/office/powerpoint/2010/main" val="4223574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94010269-047D-4550-9687-C0ED052ABC41}"/>
              </a:ext>
            </a:extLst>
          </p:cNvPr>
          <p:cNvSpPr txBox="1"/>
          <p:nvPr/>
        </p:nvSpPr>
        <p:spPr>
          <a:xfrm>
            <a:off x="2817224" y="2146319"/>
            <a:ext cx="2736304"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 (</a:t>
            </a:r>
            <a:r>
              <a:rPr lang="en-US" altLang="nl-NL" sz="2400" b="1" dirty="0" err="1">
                <a:solidFill>
                  <a:schemeClr val="bg2"/>
                </a:solidFill>
                <a:latin typeface="Calibri" panose="020F0502020204030204" pitchFamily="34" charset="0"/>
              </a:rPr>
              <a:t>Standpunt</a:t>
            </a:r>
            <a:r>
              <a:rPr lang="en-US" altLang="nl-NL" sz="2400" b="1" dirty="0">
                <a:solidFill>
                  <a:schemeClr val="bg2"/>
                </a:solidFill>
                <a:latin typeface="Calibri" panose="020F0502020204030204" pitchFamily="34" charset="0"/>
              </a:rPr>
              <a:t>)</a:t>
            </a: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Enkelvoudige argumentatie</a:t>
            </a:r>
          </a:p>
        </p:txBody>
      </p:sp>
      <p:sp>
        <p:nvSpPr>
          <p:cNvPr id="7" name="Tekstvak 6">
            <a:extLst>
              <a:ext uri="{FF2B5EF4-FFF2-40B4-BE49-F238E27FC236}">
                <a16:creationId xmlns:a16="http://schemas.microsoft.com/office/drawing/2014/main" id="{CE77B017-6415-4EEE-A382-A5E676A5531D}"/>
              </a:ext>
            </a:extLst>
          </p:cNvPr>
          <p:cNvSpPr txBox="1"/>
          <p:nvPr/>
        </p:nvSpPr>
        <p:spPr>
          <a:xfrm>
            <a:off x="539552" y="1196752"/>
            <a:ext cx="6393571" cy="892552"/>
          </a:xfrm>
          <a:prstGeom prst="rect">
            <a:avLst/>
          </a:prstGeom>
          <a:noFill/>
        </p:spPr>
        <p:txBody>
          <a:bodyPr wrap="square">
            <a:spAutoFit/>
          </a:bodyPr>
          <a:lstStyle/>
          <a:p>
            <a:r>
              <a:rPr lang="en-US" altLang="nl-NL" sz="2800" b="1" dirty="0" err="1">
                <a:latin typeface="Calibri" panose="020F0502020204030204" pitchFamily="34" charset="0"/>
              </a:rPr>
              <a:t>Basisstructuur</a:t>
            </a:r>
            <a:endParaRPr lang="en-US" sz="2400" dirty="0">
              <a:latin typeface="Calibri" panose="020F0502020204030204" pitchFamily="34" charset="0"/>
            </a:endParaRPr>
          </a:p>
          <a:p>
            <a:endParaRPr lang="en-US" sz="2400" dirty="0">
              <a:latin typeface="Calibri" panose="020F0502020204030204" pitchFamily="34" charset="0"/>
            </a:endParaRPr>
          </a:p>
        </p:txBody>
      </p:sp>
      <p:sp>
        <p:nvSpPr>
          <p:cNvPr id="12" name="Line 9">
            <a:extLst>
              <a:ext uri="{FF2B5EF4-FFF2-40B4-BE49-F238E27FC236}">
                <a16:creationId xmlns:a16="http://schemas.microsoft.com/office/drawing/2014/main" id="{B0AB6338-E01D-4903-B707-1F0AE0EFB2E9}"/>
              </a:ext>
            </a:extLst>
          </p:cNvPr>
          <p:cNvSpPr>
            <a:spLocks noChangeShapeType="1"/>
          </p:cNvSpPr>
          <p:nvPr/>
        </p:nvSpPr>
        <p:spPr bwMode="auto">
          <a:xfrm flipV="1">
            <a:off x="2339752" y="2727687"/>
            <a:ext cx="894378" cy="911466"/>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13" name="Tekstvak 12">
            <a:extLst>
              <a:ext uri="{FF2B5EF4-FFF2-40B4-BE49-F238E27FC236}">
                <a16:creationId xmlns:a16="http://schemas.microsoft.com/office/drawing/2014/main" id="{B01C437E-3B36-4718-AC5D-F534879C35C6}"/>
              </a:ext>
            </a:extLst>
          </p:cNvPr>
          <p:cNvSpPr txBox="1"/>
          <p:nvPr/>
        </p:nvSpPr>
        <p:spPr>
          <a:xfrm>
            <a:off x="1043608" y="3737717"/>
            <a:ext cx="2592288"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1.1 Argument</a:t>
            </a:r>
            <a:endParaRPr lang="en-US" altLang="nl-NL" sz="2000" b="1" dirty="0">
              <a:solidFill>
                <a:schemeClr val="bg2"/>
              </a:solidFill>
              <a:latin typeface="Calibri" panose="020F0502020204030204" pitchFamily="34" charset="0"/>
            </a:endParaRPr>
          </a:p>
        </p:txBody>
      </p:sp>
      <p:cxnSp>
        <p:nvCxnSpPr>
          <p:cNvPr id="14" name="Rechte verbindingslijn 13">
            <a:extLst>
              <a:ext uri="{FF2B5EF4-FFF2-40B4-BE49-F238E27FC236}">
                <a16:creationId xmlns:a16="http://schemas.microsoft.com/office/drawing/2014/main" id="{395D68B7-6F42-40ED-A8E4-D9E872A015C2}"/>
              </a:ext>
            </a:extLst>
          </p:cNvPr>
          <p:cNvCxnSpPr>
            <a:cxnSpLocks/>
            <a:stCxn id="13" idx="3"/>
          </p:cNvCxnSpPr>
          <p:nvPr/>
        </p:nvCxnSpPr>
        <p:spPr>
          <a:xfrm flipV="1">
            <a:off x="3635896" y="3968549"/>
            <a:ext cx="1269560" cy="1"/>
          </a:xfrm>
          <a:prstGeom prst="line">
            <a:avLst/>
          </a:prstGeom>
          <a:ln w="381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1C291B2D-8B61-4A80-BD74-2FDC624CB9D8}"/>
              </a:ext>
            </a:extLst>
          </p:cNvPr>
          <p:cNvSpPr txBox="1"/>
          <p:nvPr/>
        </p:nvSpPr>
        <p:spPr>
          <a:xfrm>
            <a:off x="4774181" y="3737717"/>
            <a:ext cx="3672408" cy="1200329"/>
          </a:xfrm>
          <a:prstGeom prst="rect">
            <a:avLst/>
          </a:prstGeom>
          <a:noFill/>
        </p:spPr>
        <p:txBody>
          <a:bodyPr wrap="square">
            <a:spAutoFit/>
          </a:bodyPr>
          <a:lstStyle/>
          <a:p>
            <a:pPr algn="ctr"/>
            <a:r>
              <a:rPr lang="en-US" altLang="nl-NL" sz="2400" b="1" dirty="0">
                <a:solidFill>
                  <a:schemeClr val="tx2"/>
                </a:solidFill>
                <a:latin typeface="Calibri" panose="020F0502020204030204" pitchFamily="34" charset="0"/>
              </a:rPr>
              <a:t>(1.1’ [</a:t>
            </a:r>
            <a:r>
              <a:rPr lang="en-US" altLang="nl-NL" sz="2400" b="1" dirty="0" err="1">
                <a:solidFill>
                  <a:schemeClr val="tx2"/>
                </a:solidFill>
                <a:latin typeface="Calibri" panose="020F0502020204030204" pitchFamily="34" charset="0"/>
              </a:rPr>
              <a:t>verbinding</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tussen</a:t>
            </a:r>
            <a:r>
              <a:rPr lang="en-US" altLang="nl-NL" sz="2400" b="1" dirty="0">
                <a:solidFill>
                  <a:schemeClr val="tx2"/>
                </a:solidFill>
                <a:latin typeface="Calibri" panose="020F0502020204030204" pitchFamily="34" charset="0"/>
              </a:rPr>
              <a:t> argument </a:t>
            </a:r>
            <a:r>
              <a:rPr lang="en-US" altLang="nl-NL" sz="2400" b="1" dirty="0" err="1">
                <a:solidFill>
                  <a:schemeClr val="tx2"/>
                </a:solidFill>
                <a:latin typeface="Calibri" panose="020F0502020204030204" pitchFamily="34" charset="0"/>
              </a:rPr>
              <a:t>en</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te</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verdedigen</a:t>
            </a:r>
            <a:r>
              <a:rPr lang="en-US" altLang="nl-NL" sz="2400" b="1" dirty="0">
                <a:solidFill>
                  <a:schemeClr val="tx2"/>
                </a:solidFill>
                <a:latin typeface="Calibri" panose="020F0502020204030204" pitchFamily="34" charset="0"/>
              </a:rPr>
              <a:t> </a:t>
            </a:r>
            <a:r>
              <a:rPr lang="en-US" altLang="nl-NL" sz="2400" b="1" dirty="0" err="1">
                <a:solidFill>
                  <a:schemeClr val="tx2"/>
                </a:solidFill>
                <a:latin typeface="Calibri" panose="020F0502020204030204" pitchFamily="34" charset="0"/>
              </a:rPr>
              <a:t>standpunt</a:t>
            </a:r>
            <a:r>
              <a:rPr lang="en-US" altLang="nl-NL" sz="2400" b="1" dirty="0">
                <a:solidFill>
                  <a:schemeClr val="tx2"/>
                </a:solidFill>
                <a:latin typeface="Calibri" panose="020F0502020204030204" pitchFamily="34" charset="0"/>
              </a:rPr>
              <a:t>])</a:t>
            </a:r>
            <a:endParaRPr lang="en-US" altLang="nl-NL" sz="2000" b="1" dirty="0">
              <a:solidFill>
                <a:schemeClr val="tx2"/>
              </a:solidFill>
              <a:latin typeface="Calibri" panose="020F0502020204030204" pitchFamily="34" charset="0"/>
            </a:endParaRPr>
          </a:p>
        </p:txBody>
      </p:sp>
      <p:sp>
        <p:nvSpPr>
          <p:cNvPr id="16" name="Ovaal 15">
            <a:extLst>
              <a:ext uri="{FF2B5EF4-FFF2-40B4-BE49-F238E27FC236}">
                <a16:creationId xmlns:a16="http://schemas.microsoft.com/office/drawing/2014/main" id="{0416B522-E37A-4233-920B-E725A756E66A}"/>
              </a:ext>
            </a:extLst>
          </p:cNvPr>
          <p:cNvSpPr/>
          <p:nvPr/>
        </p:nvSpPr>
        <p:spPr>
          <a:xfrm>
            <a:off x="4833783" y="3429000"/>
            <a:ext cx="3545842" cy="1746236"/>
          </a:xfrm>
          <a:prstGeom prst="ellipse">
            <a:avLst/>
          </a:pr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8" name="Rechte verbindingslijn 17">
            <a:extLst>
              <a:ext uri="{FF2B5EF4-FFF2-40B4-BE49-F238E27FC236}">
                <a16:creationId xmlns:a16="http://schemas.microsoft.com/office/drawing/2014/main" id="{86EA2F97-5D83-454E-9235-C03D7345A9F3}"/>
              </a:ext>
            </a:extLst>
          </p:cNvPr>
          <p:cNvCxnSpPr>
            <a:cxnSpLocks/>
          </p:cNvCxnSpPr>
          <p:nvPr/>
        </p:nvCxnSpPr>
        <p:spPr>
          <a:xfrm>
            <a:off x="6638988" y="5175236"/>
            <a:ext cx="0" cy="40374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kstvak 18">
            <a:extLst>
              <a:ext uri="{FF2B5EF4-FFF2-40B4-BE49-F238E27FC236}">
                <a16:creationId xmlns:a16="http://schemas.microsoft.com/office/drawing/2014/main" id="{76F324F2-C0BD-4C48-9356-1AA1EBC8B378}"/>
              </a:ext>
            </a:extLst>
          </p:cNvPr>
          <p:cNvSpPr txBox="1"/>
          <p:nvPr/>
        </p:nvSpPr>
        <p:spPr>
          <a:xfrm>
            <a:off x="5310560" y="5472472"/>
            <a:ext cx="2592288" cy="523220"/>
          </a:xfrm>
          <a:prstGeom prst="rect">
            <a:avLst/>
          </a:prstGeom>
          <a:noFill/>
        </p:spPr>
        <p:txBody>
          <a:bodyPr wrap="square">
            <a:spAutoFit/>
          </a:bodyPr>
          <a:lstStyle/>
          <a:p>
            <a:pPr algn="ctr"/>
            <a:r>
              <a:rPr lang="en-US" altLang="nl-NL" sz="2800" b="1" dirty="0">
                <a:solidFill>
                  <a:schemeClr val="bg2">
                    <a:lumMod val="60000"/>
                    <a:lumOff val="40000"/>
                  </a:schemeClr>
                </a:solidFill>
                <a:latin typeface="Calibri" panose="020F0502020204030204" pitchFamily="34" charset="0"/>
              </a:rPr>
              <a:t>College 3 &amp; 4</a:t>
            </a:r>
            <a:endParaRPr lang="en-US" altLang="nl-NL" sz="2400" b="1" dirty="0">
              <a:solidFill>
                <a:schemeClr val="bg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123720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2">
            <a:extLst>
              <a:ext uri="{FF2B5EF4-FFF2-40B4-BE49-F238E27FC236}">
                <a16:creationId xmlns:a16="http://schemas.microsoft.com/office/drawing/2014/main" id="{91917859-C43B-4AAE-8AA0-584490B69BD8}"/>
              </a:ext>
            </a:extLst>
          </p:cNvPr>
          <p:cNvSpPr txBox="1">
            <a:spLocks noChangeArrowheads="1"/>
          </p:cNvSpPr>
          <p:nvPr/>
        </p:nvSpPr>
        <p:spPr bwMode="auto">
          <a:xfrm>
            <a:off x="468313" y="1327150"/>
            <a:ext cx="8247062" cy="2678113"/>
          </a:xfrm>
          <a:prstGeom prst="rect">
            <a:avLst/>
          </a:prstGeom>
          <a:noFill/>
          <a:ln>
            <a:noFill/>
          </a:ln>
        </p:spPr>
        <p:txBody>
          <a:bodyPr>
            <a:spAutoFit/>
          </a:bodyPr>
          <a:lstStyle>
            <a:lvl1pPr marL="292100" indent="-292100" eaLnBrk="0" hangingPunct="0">
              <a:spcBef>
                <a:spcPct val="20000"/>
              </a:spcBef>
              <a:buChar char="•"/>
              <a:tabLst>
                <a:tab pos="620713" algn="l"/>
              </a:tabLst>
              <a:defRPr sz="3200">
                <a:solidFill>
                  <a:schemeClr val="tx1"/>
                </a:solidFill>
                <a:latin typeface="Arial" charset="0"/>
                <a:ea typeface="ＭＳ Ｐゴシック" pitchFamily="34" charset="-128"/>
              </a:defRPr>
            </a:lvl1pPr>
            <a:lvl2pPr marL="1082675" indent="-1082675" eaLnBrk="0" hangingPunct="0">
              <a:spcBef>
                <a:spcPct val="20000"/>
              </a:spcBef>
              <a:buChar char="–"/>
              <a:tabLst>
                <a:tab pos="620713" algn="l"/>
              </a:tabLst>
              <a:defRPr sz="2800">
                <a:solidFill>
                  <a:schemeClr val="tx1"/>
                </a:solidFill>
                <a:latin typeface="Arial" charset="0"/>
                <a:ea typeface="ＭＳ Ｐゴシック" pitchFamily="34" charset="-128"/>
              </a:defRPr>
            </a:lvl2pPr>
            <a:lvl3pPr marL="1143000" indent="-228600" eaLnBrk="0" hangingPunct="0">
              <a:spcBef>
                <a:spcPct val="20000"/>
              </a:spcBef>
              <a:buChar char="•"/>
              <a:tabLst>
                <a:tab pos="620713" algn="l"/>
              </a:tabLst>
              <a:defRPr sz="2400">
                <a:solidFill>
                  <a:schemeClr val="tx1"/>
                </a:solidFill>
                <a:latin typeface="Arial" charset="0"/>
                <a:ea typeface="ＭＳ Ｐゴシック" pitchFamily="34" charset="-128"/>
              </a:defRPr>
            </a:lvl3pPr>
            <a:lvl4pPr marL="1600200" indent="-228600" eaLnBrk="0" hangingPunct="0">
              <a:spcBef>
                <a:spcPct val="20000"/>
              </a:spcBef>
              <a:buChar char="–"/>
              <a:tabLst>
                <a:tab pos="620713" algn="l"/>
              </a:tabLst>
              <a:defRPr sz="2000">
                <a:solidFill>
                  <a:schemeClr val="tx1"/>
                </a:solidFill>
                <a:latin typeface="Arial" charset="0"/>
                <a:ea typeface="ＭＳ Ｐゴシック" pitchFamily="34" charset="-128"/>
              </a:defRPr>
            </a:lvl4pPr>
            <a:lvl5pPr marL="2057400" indent="-228600" eaLnBrk="0" hangingPunct="0">
              <a:spcBef>
                <a:spcPct val="20000"/>
              </a:spcBef>
              <a:buChar char="»"/>
              <a:tabLst>
                <a:tab pos="620713" algn="l"/>
              </a:tabLst>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9pPr>
          </a:lstStyle>
          <a:p>
            <a:pPr eaLnBrk="1" hangingPunct="1">
              <a:spcBef>
                <a:spcPct val="0"/>
              </a:spcBef>
              <a:buFontTx/>
              <a:buNone/>
              <a:defRPr/>
            </a:pPr>
            <a:r>
              <a:rPr lang="nl-NL" altLang="nl-NL" sz="2800" dirty="0">
                <a:latin typeface="Calibri" pitchFamily="34" charset="0"/>
                <a:cs typeface="ＭＳ Ｐゴシック" charset="0"/>
              </a:rPr>
              <a:t>5.1 	[a] </a:t>
            </a:r>
          </a:p>
          <a:p>
            <a:pPr eaLnBrk="1" hangingPunct="1">
              <a:spcBef>
                <a:spcPct val="0"/>
              </a:spcBef>
              <a:buFontTx/>
              <a:buNone/>
              <a:defRPr/>
            </a:pPr>
            <a:endParaRPr lang="nl-NL" altLang="nl-NL" sz="2800" dirty="0">
              <a:latin typeface="Calibri" pitchFamily="34" charset="0"/>
            </a:endParaRPr>
          </a:p>
          <a:p>
            <a:pPr marL="1165225" lvl="1" indent="-1165225" eaLnBrk="1" hangingPunct="1">
              <a:spcBef>
                <a:spcPct val="0"/>
              </a:spcBef>
              <a:buFontTx/>
              <a:buAutoNum type="arabicPlain"/>
              <a:tabLst>
                <a:tab pos="1165225" algn="l"/>
              </a:tabLst>
              <a:defRPr/>
            </a:pPr>
            <a:r>
              <a:rPr lang="nl-NL" altLang="nl-NL" b="1" dirty="0">
                <a:latin typeface="Calibri" pitchFamily="34" charset="0"/>
              </a:rPr>
              <a:t>Het was een succesvol optreden</a:t>
            </a:r>
          </a:p>
          <a:p>
            <a:pPr marL="1165225" indent="-1165225" eaLnBrk="1" hangingPunct="1">
              <a:spcBef>
                <a:spcPct val="0"/>
              </a:spcBef>
              <a:buFontTx/>
              <a:buNone/>
              <a:tabLst>
                <a:tab pos="1165225" algn="l"/>
              </a:tabLst>
              <a:defRPr/>
            </a:pPr>
            <a:r>
              <a:rPr lang="nl-NL" altLang="nl-NL" sz="2800" dirty="0">
                <a:latin typeface="Calibri" pitchFamily="34" charset="0"/>
              </a:rPr>
              <a:t>1.1a	De muziek was beter dan verwacht</a:t>
            </a:r>
          </a:p>
          <a:p>
            <a:pPr marL="1165225" indent="-1165225" eaLnBrk="1" hangingPunct="1">
              <a:spcBef>
                <a:spcPct val="0"/>
              </a:spcBef>
              <a:buFontTx/>
              <a:buNone/>
              <a:tabLst>
                <a:tab pos="1165225" algn="l"/>
              </a:tabLst>
              <a:defRPr/>
            </a:pPr>
            <a:r>
              <a:rPr lang="nl-NL" altLang="nl-NL" sz="2800" dirty="0">
                <a:latin typeface="Calibri" pitchFamily="34" charset="0"/>
              </a:rPr>
              <a:t>1.1b	Het publiek was dolenthousiast</a:t>
            </a:r>
          </a:p>
          <a:p>
            <a:pPr marL="1165225" indent="-1165225" eaLnBrk="1" hangingPunct="1">
              <a:spcBef>
                <a:spcPct val="0"/>
              </a:spcBef>
              <a:buFontTx/>
              <a:buNone/>
              <a:tabLst>
                <a:tab pos="1165225" algn="l"/>
              </a:tabLst>
              <a:defRPr/>
            </a:pPr>
            <a:r>
              <a:rPr lang="nl-NL" altLang="nl-NL" sz="2800" dirty="0">
                <a:latin typeface="Calibri" pitchFamily="34" charset="0"/>
              </a:rPr>
              <a:t>1.1c	De akoestiek was prima</a:t>
            </a:r>
          </a:p>
        </p:txBody>
      </p:sp>
      <p:pic>
        <p:nvPicPr>
          <p:cNvPr id="6" name="Afbeelding 5">
            <a:extLst>
              <a:ext uri="{FF2B5EF4-FFF2-40B4-BE49-F238E27FC236}">
                <a16:creationId xmlns:a16="http://schemas.microsoft.com/office/drawing/2014/main" id="{1C235E4D-B49A-49A7-8F0F-9C9350411C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437063"/>
            <a:ext cx="74549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409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2">
            <a:extLst>
              <a:ext uri="{FF2B5EF4-FFF2-40B4-BE49-F238E27FC236}">
                <a16:creationId xmlns:a16="http://schemas.microsoft.com/office/drawing/2014/main" id="{863B7D49-E125-4B5C-93D8-5BCAC6BFA5F9}"/>
              </a:ext>
            </a:extLst>
          </p:cNvPr>
          <p:cNvSpPr txBox="1">
            <a:spLocks noChangeArrowheads="1"/>
          </p:cNvSpPr>
          <p:nvPr/>
        </p:nvSpPr>
        <p:spPr bwMode="auto">
          <a:xfrm>
            <a:off x="468313" y="1327150"/>
            <a:ext cx="82470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[b]</a:t>
            </a:r>
          </a:p>
          <a:p>
            <a:pPr eaLnBrk="1" hangingPunct="1"/>
            <a:endParaRPr lang="nl-NL" altLang="nl-NL" sz="2800" dirty="0">
              <a:latin typeface="Calibri" panose="020F0502020204030204" pitchFamily="34" charset="0"/>
            </a:endParaRPr>
          </a:p>
          <a:p>
            <a:pPr marL="0" lvl="1" eaLnBrk="1" hangingPunct="1"/>
            <a:r>
              <a:rPr lang="nl-NL" altLang="nl-NL" sz="2800" dirty="0">
                <a:latin typeface="Calibri" panose="020F0502020204030204" pitchFamily="34" charset="0"/>
              </a:rPr>
              <a:t>Het was een succesvol optreden. Het publiek was dolenthousiast, want de muziek was beter dan verwacht, aangezien de akoestiek prima was.</a:t>
            </a:r>
          </a:p>
        </p:txBody>
      </p:sp>
    </p:spTree>
    <p:extLst>
      <p:ext uri="{BB962C8B-B14F-4D97-AF65-F5344CB8AC3E}">
        <p14:creationId xmlns:p14="http://schemas.microsoft.com/office/powerpoint/2010/main" val="1285866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4" name="Text Box 2">
            <a:extLst>
              <a:ext uri="{FF2B5EF4-FFF2-40B4-BE49-F238E27FC236}">
                <a16:creationId xmlns:a16="http://schemas.microsoft.com/office/drawing/2014/main" id="{C8DA6FAA-5F6F-4939-BCB2-B698C6428804}"/>
              </a:ext>
            </a:extLst>
          </p:cNvPr>
          <p:cNvSpPr txBox="1">
            <a:spLocks noChangeArrowheads="1"/>
          </p:cNvSpPr>
          <p:nvPr/>
        </p:nvSpPr>
        <p:spPr bwMode="auto">
          <a:xfrm>
            <a:off x="468313" y="1327150"/>
            <a:ext cx="8247062" cy="2678113"/>
          </a:xfrm>
          <a:prstGeom prst="rect">
            <a:avLst/>
          </a:prstGeom>
          <a:noFill/>
          <a:ln>
            <a:noFill/>
          </a:ln>
          <a:effectLst/>
        </p:spPr>
        <p:txBody>
          <a:bodyPr>
            <a:spAutoFit/>
          </a:bodyPr>
          <a:lstStyle>
            <a:lvl1pPr marL="292100" indent="-292100" eaLnBrk="0" hangingPunct="0">
              <a:spcBef>
                <a:spcPct val="20000"/>
              </a:spcBef>
              <a:buChar char="•"/>
              <a:tabLst>
                <a:tab pos="620713" algn="l"/>
              </a:tabLst>
              <a:defRPr sz="3200">
                <a:solidFill>
                  <a:schemeClr val="tx1"/>
                </a:solidFill>
                <a:latin typeface="Arial" charset="0"/>
                <a:ea typeface="ＭＳ Ｐゴシック" pitchFamily="34" charset="-128"/>
              </a:defRPr>
            </a:lvl1pPr>
            <a:lvl2pPr marL="1082675" indent="-1082675" eaLnBrk="0" hangingPunct="0">
              <a:spcBef>
                <a:spcPct val="20000"/>
              </a:spcBef>
              <a:buChar char="–"/>
              <a:tabLst>
                <a:tab pos="620713" algn="l"/>
              </a:tabLst>
              <a:defRPr sz="2800">
                <a:solidFill>
                  <a:schemeClr val="tx1"/>
                </a:solidFill>
                <a:latin typeface="Arial" charset="0"/>
                <a:ea typeface="ＭＳ Ｐゴシック" pitchFamily="34" charset="-128"/>
              </a:defRPr>
            </a:lvl2pPr>
            <a:lvl3pPr marL="1143000" indent="-228600" eaLnBrk="0" hangingPunct="0">
              <a:spcBef>
                <a:spcPct val="20000"/>
              </a:spcBef>
              <a:buChar char="•"/>
              <a:tabLst>
                <a:tab pos="620713" algn="l"/>
              </a:tabLst>
              <a:defRPr sz="2400">
                <a:solidFill>
                  <a:schemeClr val="tx1"/>
                </a:solidFill>
                <a:latin typeface="Arial" charset="0"/>
                <a:ea typeface="ＭＳ Ｐゴシック" pitchFamily="34" charset="-128"/>
              </a:defRPr>
            </a:lvl3pPr>
            <a:lvl4pPr marL="1600200" indent="-228600" eaLnBrk="0" hangingPunct="0">
              <a:spcBef>
                <a:spcPct val="20000"/>
              </a:spcBef>
              <a:buChar char="–"/>
              <a:tabLst>
                <a:tab pos="620713" algn="l"/>
              </a:tabLst>
              <a:defRPr sz="2000">
                <a:solidFill>
                  <a:schemeClr val="tx1"/>
                </a:solidFill>
                <a:latin typeface="Arial" charset="0"/>
                <a:ea typeface="ＭＳ Ｐゴシック" pitchFamily="34" charset="-128"/>
              </a:defRPr>
            </a:lvl4pPr>
            <a:lvl5pPr marL="2057400" indent="-228600" eaLnBrk="0" hangingPunct="0">
              <a:spcBef>
                <a:spcPct val="20000"/>
              </a:spcBef>
              <a:buChar char="»"/>
              <a:tabLst>
                <a:tab pos="620713" algn="l"/>
              </a:tabLst>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9pPr>
          </a:lstStyle>
          <a:p>
            <a:pPr eaLnBrk="1" hangingPunct="1">
              <a:spcBef>
                <a:spcPct val="0"/>
              </a:spcBef>
              <a:buFontTx/>
              <a:buNone/>
              <a:defRPr/>
            </a:pPr>
            <a:r>
              <a:rPr lang="nl-NL" altLang="nl-NL" sz="2800" dirty="0">
                <a:latin typeface="Calibri" pitchFamily="34" charset="0"/>
                <a:cs typeface="ＭＳ Ｐゴシック" charset="0"/>
              </a:rPr>
              <a:t>5.1 	[b] </a:t>
            </a:r>
          </a:p>
          <a:p>
            <a:pPr eaLnBrk="1" hangingPunct="1">
              <a:spcBef>
                <a:spcPct val="0"/>
              </a:spcBef>
              <a:buFontTx/>
              <a:buNone/>
              <a:defRPr/>
            </a:pPr>
            <a:endParaRPr lang="nl-NL" altLang="nl-NL" sz="2800" dirty="0">
              <a:latin typeface="Calibri" pitchFamily="34" charset="0"/>
            </a:endParaRPr>
          </a:p>
          <a:p>
            <a:pPr marL="1165225" lvl="1" indent="-1165225" eaLnBrk="1" hangingPunct="1">
              <a:spcBef>
                <a:spcPct val="0"/>
              </a:spcBef>
              <a:buFontTx/>
              <a:buAutoNum type="arabicPlain"/>
              <a:defRPr/>
            </a:pPr>
            <a:r>
              <a:rPr lang="nl-NL" altLang="nl-NL" b="1" dirty="0">
                <a:latin typeface="Calibri" pitchFamily="34" charset="0"/>
              </a:rPr>
              <a:t>Het was een succesvol optreden</a:t>
            </a:r>
          </a:p>
          <a:p>
            <a:pPr marL="1165225" indent="-1165225" eaLnBrk="1" hangingPunct="1">
              <a:spcBef>
                <a:spcPct val="0"/>
              </a:spcBef>
              <a:buFontTx/>
              <a:buNone/>
              <a:defRPr/>
            </a:pPr>
            <a:r>
              <a:rPr lang="nl-NL" altLang="nl-NL" sz="2800" dirty="0">
                <a:latin typeface="Calibri" pitchFamily="34" charset="0"/>
              </a:rPr>
              <a:t>1.1		Het publiek was dolenthousiast</a:t>
            </a:r>
          </a:p>
          <a:p>
            <a:pPr marL="1165225" indent="-1165225" eaLnBrk="1" hangingPunct="1">
              <a:spcBef>
                <a:spcPct val="0"/>
              </a:spcBef>
              <a:buFontTx/>
              <a:buNone/>
              <a:defRPr/>
            </a:pPr>
            <a:r>
              <a:rPr lang="nl-NL" altLang="nl-NL" sz="2800" dirty="0">
                <a:latin typeface="Calibri" pitchFamily="34" charset="0"/>
              </a:rPr>
              <a:t>1.1.1	De muziek was beter dan verwacht</a:t>
            </a:r>
          </a:p>
          <a:p>
            <a:pPr marL="1165225" indent="-1165225" eaLnBrk="1" hangingPunct="1">
              <a:spcBef>
                <a:spcPct val="0"/>
              </a:spcBef>
              <a:buFontTx/>
              <a:buNone/>
              <a:defRPr/>
            </a:pPr>
            <a:r>
              <a:rPr lang="nl-NL" altLang="nl-NL" sz="2800" dirty="0">
                <a:latin typeface="Calibri" pitchFamily="34" charset="0"/>
              </a:rPr>
              <a:t>1.1.1.1	De akoestiek was prima</a:t>
            </a:r>
          </a:p>
        </p:txBody>
      </p:sp>
      <p:pic>
        <p:nvPicPr>
          <p:cNvPr id="7" name="Afbeelding 6">
            <a:extLst>
              <a:ext uri="{FF2B5EF4-FFF2-40B4-BE49-F238E27FC236}">
                <a16:creationId xmlns:a16="http://schemas.microsoft.com/office/drawing/2014/main" id="{F2F007FA-BFC6-4E0F-A11E-038D0CF58B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8983" y="3573016"/>
            <a:ext cx="31877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34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2">
            <a:extLst>
              <a:ext uri="{FF2B5EF4-FFF2-40B4-BE49-F238E27FC236}">
                <a16:creationId xmlns:a16="http://schemas.microsoft.com/office/drawing/2014/main" id="{B88C0D97-A94B-4059-AD41-5B410763C134}"/>
              </a:ext>
            </a:extLst>
          </p:cNvPr>
          <p:cNvSpPr txBox="1">
            <a:spLocks noChangeArrowheads="1"/>
          </p:cNvSpPr>
          <p:nvPr/>
        </p:nvSpPr>
        <p:spPr bwMode="auto">
          <a:xfrm>
            <a:off x="468313" y="1327150"/>
            <a:ext cx="82470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[c] </a:t>
            </a:r>
          </a:p>
          <a:p>
            <a:pPr eaLnBrk="1" hangingPunct="1"/>
            <a:endParaRPr lang="nl-NL" altLang="nl-NL" sz="2800" dirty="0">
              <a:latin typeface="Calibri" panose="020F0502020204030204" pitchFamily="34" charset="0"/>
            </a:endParaRPr>
          </a:p>
          <a:p>
            <a:pPr marL="0" lvl="1" eaLnBrk="1" hangingPunct="1"/>
            <a:r>
              <a:rPr lang="nl-NL" altLang="nl-NL" sz="2800" dirty="0">
                <a:latin typeface="Calibri" panose="020F0502020204030204" pitchFamily="34" charset="0"/>
              </a:rPr>
              <a:t>Het was een succesvol optreden. Alleen al het enthousiasme van het publiek maakte het tot een groot succes.  Daarnaast was de muziek beter dan verwacht en was de akoestiek prima.</a:t>
            </a:r>
          </a:p>
        </p:txBody>
      </p:sp>
    </p:spTree>
    <p:extLst>
      <p:ext uri="{BB962C8B-B14F-4D97-AF65-F5344CB8AC3E}">
        <p14:creationId xmlns:p14="http://schemas.microsoft.com/office/powerpoint/2010/main" val="3128184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4" name="Text Box 2">
            <a:extLst>
              <a:ext uri="{FF2B5EF4-FFF2-40B4-BE49-F238E27FC236}">
                <a16:creationId xmlns:a16="http://schemas.microsoft.com/office/drawing/2014/main" id="{D59C8BEF-B46D-454A-AF6B-49A1845A0C34}"/>
              </a:ext>
            </a:extLst>
          </p:cNvPr>
          <p:cNvSpPr txBox="1">
            <a:spLocks noChangeArrowheads="1"/>
          </p:cNvSpPr>
          <p:nvPr/>
        </p:nvSpPr>
        <p:spPr bwMode="auto">
          <a:xfrm>
            <a:off x="468313" y="1327150"/>
            <a:ext cx="8247062" cy="2678113"/>
          </a:xfrm>
          <a:prstGeom prst="rect">
            <a:avLst/>
          </a:prstGeom>
          <a:noFill/>
          <a:ln>
            <a:noFill/>
          </a:ln>
        </p:spPr>
        <p:txBody>
          <a:bodyPr>
            <a:spAutoFit/>
          </a:bodyPr>
          <a:lstStyle>
            <a:lvl1pPr marL="292100" indent="-292100" eaLnBrk="0" hangingPunct="0">
              <a:spcBef>
                <a:spcPct val="20000"/>
              </a:spcBef>
              <a:buChar char="•"/>
              <a:tabLst>
                <a:tab pos="620713" algn="l"/>
              </a:tabLst>
              <a:defRPr sz="3200">
                <a:solidFill>
                  <a:schemeClr val="tx1"/>
                </a:solidFill>
                <a:latin typeface="Arial" charset="0"/>
                <a:ea typeface="ＭＳ Ｐゴシック" pitchFamily="34" charset="-128"/>
              </a:defRPr>
            </a:lvl1pPr>
            <a:lvl2pPr marL="1082675" indent="-1082675" eaLnBrk="0" hangingPunct="0">
              <a:spcBef>
                <a:spcPct val="20000"/>
              </a:spcBef>
              <a:buChar char="–"/>
              <a:tabLst>
                <a:tab pos="620713" algn="l"/>
              </a:tabLst>
              <a:defRPr sz="2800">
                <a:solidFill>
                  <a:schemeClr val="tx1"/>
                </a:solidFill>
                <a:latin typeface="Arial" charset="0"/>
                <a:ea typeface="ＭＳ Ｐゴシック" pitchFamily="34" charset="-128"/>
              </a:defRPr>
            </a:lvl2pPr>
            <a:lvl3pPr marL="1143000" indent="-228600" eaLnBrk="0" hangingPunct="0">
              <a:spcBef>
                <a:spcPct val="20000"/>
              </a:spcBef>
              <a:buChar char="•"/>
              <a:tabLst>
                <a:tab pos="620713" algn="l"/>
              </a:tabLst>
              <a:defRPr sz="2400">
                <a:solidFill>
                  <a:schemeClr val="tx1"/>
                </a:solidFill>
                <a:latin typeface="Arial" charset="0"/>
                <a:ea typeface="ＭＳ Ｐゴシック" pitchFamily="34" charset="-128"/>
              </a:defRPr>
            </a:lvl3pPr>
            <a:lvl4pPr marL="1600200" indent="-228600" eaLnBrk="0" hangingPunct="0">
              <a:spcBef>
                <a:spcPct val="20000"/>
              </a:spcBef>
              <a:buChar char="–"/>
              <a:tabLst>
                <a:tab pos="620713" algn="l"/>
              </a:tabLst>
              <a:defRPr sz="2000">
                <a:solidFill>
                  <a:schemeClr val="tx1"/>
                </a:solidFill>
                <a:latin typeface="Arial" charset="0"/>
                <a:ea typeface="ＭＳ Ｐゴシック" pitchFamily="34" charset="-128"/>
              </a:defRPr>
            </a:lvl4pPr>
            <a:lvl5pPr marL="2057400" indent="-228600" eaLnBrk="0" hangingPunct="0">
              <a:spcBef>
                <a:spcPct val="20000"/>
              </a:spcBef>
              <a:buChar char="»"/>
              <a:tabLst>
                <a:tab pos="620713" algn="l"/>
              </a:tabLst>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tabLst>
                <a:tab pos="620713" algn="l"/>
              </a:tabLst>
              <a:defRPr sz="2000">
                <a:solidFill>
                  <a:schemeClr val="tx1"/>
                </a:solidFill>
                <a:latin typeface="Arial" charset="0"/>
                <a:ea typeface="ＭＳ Ｐゴシック" pitchFamily="34" charset="-128"/>
              </a:defRPr>
            </a:lvl9pPr>
          </a:lstStyle>
          <a:p>
            <a:pPr eaLnBrk="1" hangingPunct="1">
              <a:spcBef>
                <a:spcPct val="0"/>
              </a:spcBef>
              <a:buFontTx/>
              <a:buNone/>
              <a:defRPr/>
            </a:pPr>
            <a:r>
              <a:rPr lang="nl-NL" altLang="nl-NL" sz="2800" dirty="0">
                <a:latin typeface="Calibri" pitchFamily="34" charset="0"/>
                <a:cs typeface="ＭＳ Ｐゴシック" charset="0"/>
              </a:rPr>
              <a:t>5.1 	[c] </a:t>
            </a:r>
          </a:p>
          <a:p>
            <a:pPr eaLnBrk="1" hangingPunct="1">
              <a:spcBef>
                <a:spcPct val="0"/>
              </a:spcBef>
              <a:buFontTx/>
              <a:buNone/>
              <a:defRPr/>
            </a:pPr>
            <a:endParaRPr lang="nl-NL" altLang="nl-NL" sz="2800" dirty="0">
              <a:latin typeface="Calibri" pitchFamily="34" charset="0"/>
            </a:endParaRPr>
          </a:p>
          <a:p>
            <a:pPr marL="1160463" lvl="1" indent="-1160463" eaLnBrk="1" hangingPunct="1">
              <a:spcBef>
                <a:spcPct val="0"/>
              </a:spcBef>
              <a:buFontTx/>
              <a:buAutoNum type="arabicPlain"/>
              <a:tabLst>
                <a:tab pos="1165225" algn="l"/>
              </a:tabLst>
              <a:defRPr/>
            </a:pPr>
            <a:r>
              <a:rPr lang="nl-NL" altLang="nl-NL" b="1" dirty="0">
                <a:latin typeface="Calibri" pitchFamily="34" charset="0"/>
              </a:rPr>
              <a:t>Het was een succesvol optreden</a:t>
            </a:r>
          </a:p>
          <a:p>
            <a:pPr marL="1160463" indent="-1160463" eaLnBrk="1" hangingPunct="1">
              <a:spcBef>
                <a:spcPct val="0"/>
              </a:spcBef>
              <a:buFontTx/>
              <a:buNone/>
              <a:tabLst>
                <a:tab pos="1165225" algn="l"/>
              </a:tabLst>
              <a:defRPr/>
            </a:pPr>
            <a:r>
              <a:rPr lang="nl-NL" altLang="nl-NL" sz="2800" dirty="0">
                <a:latin typeface="Calibri" pitchFamily="34" charset="0"/>
              </a:rPr>
              <a:t>1.1	Het publiek was dolenthousiast</a:t>
            </a:r>
          </a:p>
          <a:p>
            <a:pPr marL="1160463" indent="-1160463" eaLnBrk="1" hangingPunct="1">
              <a:spcBef>
                <a:spcPct val="0"/>
              </a:spcBef>
              <a:buFontTx/>
              <a:buNone/>
              <a:tabLst>
                <a:tab pos="1165225" algn="l"/>
              </a:tabLst>
              <a:defRPr/>
            </a:pPr>
            <a:r>
              <a:rPr lang="nl-NL" altLang="nl-NL" sz="2800" dirty="0">
                <a:latin typeface="Calibri" pitchFamily="34" charset="0"/>
              </a:rPr>
              <a:t>1.2a	De muziek was beter dan verwacht</a:t>
            </a:r>
          </a:p>
          <a:p>
            <a:pPr marL="1160463" indent="-1160463" eaLnBrk="1" hangingPunct="1">
              <a:spcBef>
                <a:spcPct val="0"/>
              </a:spcBef>
              <a:buFontTx/>
              <a:buNone/>
              <a:tabLst>
                <a:tab pos="1165225" algn="l"/>
              </a:tabLst>
              <a:defRPr/>
            </a:pPr>
            <a:r>
              <a:rPr lang="nl-NL" altLang="nl-NL" sz="2800" dirty="0">
                <a:latin typeface="Calibri" pitchFamily="34" charset="0"/>
              </a:rPr>
              <a:t>1.2b	De akoestiek was prima</a:t>
            </a:r>
          </a:p>
        </p:txBody>
      </p:sp>
      <p:pic>
        <p:nvPicPr>
          <p:cNvPr id="6" name="Afbeelding 5">
            <a:extLst>
              <a:ext uri="{FF2B5EF4-FFF2-40B4-BE49-F238E27FC236}">
                <a16:creationId xmlns:a16="http://schemas.microsoft.com/office/drawing/2014/main" id="{7DA7730A-5A1F-4404-BDF2-DCEA5B75A8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644" y="4005263"/>
            <a:ext cx="8026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87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2">
            <a:extLst>
              <a:ext uri="{FF2B5EF4-FFF2-40B4-BE49-F238E27FC236}">
                <a16:creationId xmlns:a16="http://schemas.microsoft.com/office/drawing/2014/main" id="{B88C0D97-A94B-4059-AD41-5B410763C134}"/>
              </a:ext>
            </a:extLst>
          </p:cNvPr>
          <p:cNvSpPr txBox="1">
            <a:spLocks noChangeArrowheads="1"/>
          </p:cNvSpPr>
          <p:nvPr/>
        </p:nvSpPr>
        <p:spPr bwMode="auto">
          <a:xfrm>
            <a:off x="468313" y="1327150"/>
            <a:ext cx="82470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marL="0" indent="0" eaLnBrk="1" hangingPunct="1">
              <a:tabLst>
                <a:tab pos="88900" algn="l"/>
                <a:tab pos="620713" algn="l"/>
              </a:tabLst>
            </a:pPr>
            <a:r>
              <a:rPr lang="nl-NL" altLang="nl-NL" sz="2800" dirty="0">
                <a:solidFill>
                  <a:schemeClr val="bg2">
                    <a:lumMod val="60000"/>
                    <a:lumOff val="40000"/>
                  </a:schemeClr>
                </a:solidFill>
                <a:latin typeface="Calibri" panose="020F0502020204030204" pitchFamily="34" charset="0"/>
              </a:rPr>
              <a:t>Bespreek in tweetallen de argumentatiestructuren bij de tekstjes 2, 3, 4, 5 van 5.1 en bij 2 en 6 van 5.2. </a:t>
            </a:r>
          </a:p>
        </p:txBody>
      </p:sp>
    </p:spTree>
    <p:extLst>
      <p:ext uri="{BB962C8B-B14F-4D97-AF65-F5344CB8AC3E}">
        <p14:creationId xmlns:p14="http://schemas.microsoft.com/office/powerpoint/2010/main" val="4205500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4016484"/>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[2] </a:t>
            </a:r>
          </a:p>
          <a:p>
            <a:pPr marL="0" lvl="1" eaLnBrk="1" hangingPunct="1"/>
            <a:endParaRPr lang="nl-NL" altLang="nl-NL" sz="700" dirty="0">
              <a:latin typeface="Calibri" panose="020F0502020204030204" pitchFamily="34" charset="0"/>
            </a:endParaRPr>
          </a:p>
          <a:p>
            <a:pPr marL="723900" lvl="1" indent="-723900" eaLnBrk="1" hangingPunct="1">
              <a:tabLst>
                <a:tab pos="901700" algn="l"/>
              </a:tabLst>
            </a:pPr>
            <a:r>
              <a:rPr lang="nl-NL" altLang="nl-NL" sz="2000" dirty="0">
                <a:latin typeface="Calibri" panose="020F0502020204030204" pitchFamily="34" charset="0"/>
              </a:rPr>
              <a:t>1 	Als trainer heb ik het niet zo begrepen op het te pas en te onpas oplakken van de kwalificatie </a:t>
            </a:r>
            <a:r>
              <a:rPr lang="nl-NL" altLang="en-GB" sz="2000" dirty="0">
                <a:latin typeface="Calibri" panose="020F0502020204030204" pitchFamily="34" charset="0"/>
              </a:rPr>
              <a:t>‘</a:t>
            </a:r>
            <a:r>
              <a:rPr lang="nl-NL" altLang="nl-NL" sz="2000" dirty="0">
                <a:latin typeface="Calibri" panose="020F0502020204030204" pitchFamily="34" charset="0"/>
              </a:rPr>
              <a:t>talent</a:t>
            </a:r>
            <a:r>
              <a:rPr lang="nl-NL" altLang="en-GB" sz="2000" dirty="0">
                <a:latin typeface="Calibri" panose="020F0502020204030204" pitchFamily="34" charset="0"/>
              </a:rPr>
              <a:t>’</a:t>
            </a:r>
            <a:r>
              <a:rPr lang="nl-NL" altLang="nl-NL" sz="2000" dirty="0">
                <a:latin typeface="Calibri" panose="020F0502020204030204" pitchFamily="34" charset="0"/>
              </a:rPr>
              <a:t>.</a:t>
            </a:r>
          </a:p>
          <a:p>
            <a:pPr marL="723900" lvl="1" indent="-546100" eaLnBrk="1" hangingPunct="1">
              <a:tabLst>
                <a:tab pos="901700" algn="l"/>
              </a:tabLst>
            </a:pPr>
            <a:r>
              <a:rPr lang="nl-NL" altLang="nl-NL" sz="2000" dirty="0">
                <a:latin typeface="Calibri" panose="020F0502020204030204" pitchFamily="34" charset="0"/>
              </a:rPr>
              <a:t>1.1	Het begrip talent is veel complexer dan een junioratleet die in vergelijking met zijn leeftijdgenoten een goede prestatie levert.</a:t>
            </a:r>
          </a:p>
          <a:p>
            <a:pPr marL="723900" lvl="1" indent="-546100" eaLnBrk="1" hangingPunct="1">
              <a:tabLst>
                <a:tab pos="901700" algn="l"/>
              </a:tabLst>
            </a:pPr>
            <a:r>
              <a:rPr lang="nl-NL" altLang="nl-NL" sz="2000" dirty="0">
                <a:latin typeface="Calibri" panose="020F0502020204030204" pitchFamily="34" charset="0"/>
              </a:rPr>
              <a:t>1.2 	Er bestaat dankzij deze goede prestatie de neiging om deze atleten al snel te laten meedraaien in de mallemolen van kampioenschappen, interlands, limieten enz.</a:t>
            </a:r>
          </a:p>
          <a:p>
            <a:pPr marL="723900" lvl="1" indent="-546100" eaLnBrk="1" hangingPunct="1">
              <a:tabLst>
                <a:tab pos="901700" algn="l"/>
              </a:tabLst>
            </a:pPr>
            <a:r>
              <a:rPr lang="nl-NL" altLang="nl-NL" sz="2000" dirty="0">
                <a:latin typeface="Calibri" panose="020F0502020204030204" pitchFamily="34" charset="0"/>
              </a:rPr>
              <a:t>1.3	Het woord </a:t>
            </a:r>
            <a:r>
              <a:rPr lang="nl-NL" altLang="en-GB" sz="2000" dirty="0">
                <a:latin typeface="Calibri" panose="020F0502020204030204" pitchFamily="34" charset="0"/>
              </a:rPr>
              <a:t>‘</a:t>
            </a:r>
            <a:r>
              <a:rPr lang="nl-NL" altLang="nl-NL" sz="2000" dirty="0">
                <a:latin typeface="Calibri" panose="020F0502020204030204" pitchFamily="34" charset="0"/>
              </a:rPr>
              <a:t>talent</a:t>
            </a:r>
            <a:r>
              <a:rPr lang="nl-NL" altLang="en-GB" sz="2000" dirty="0">
                <a:latin typeface="Calibri" panose="020F0502020204030204" pitchFamily="34" charset="0"/>
              </a:rPr>
              <a:t>’</a:t>
            </a:r>
            <a:r>
              <a:rPr lang="nl-NL" altLang="nl-NL" sz="2000" dirty="0">
                <a:latin typeface="Calibri" panose="020F0502020204030204" pitchFamily="34" charset="0"/>
              </a:rPr>
              <a:t> brengt iets definitiefs met zich mee.</a:t>
            </a:r>
          </a:p>
          <a:p>
            <a:pPr marL="723900" lvl="1" indent="-546100" eaLnBrk="1" hangingPunct="1">
              <a:tabLst>
                <a:tab pos="901700" algn="l"/>
              </a:tabLst>
            </a:pPr>
            <a:r>
              <a:rPr lang="nl-NL" altLang="nl-NL" sz="2000" dirty="0">
                <a:latin typeface="Calibri" panose="020F0502020204030204" pitchFamily="34" charset="0"/>
              </a:rPr>
              <a:t>1.3.1a	Je bent het of je bent het niet.</a:t>
            </a:r>
          </a:p>
          <a:p>
            <a:pPr marL="723900" lvl="1" indent="-546100" eaLnBrk="1" hangingPunct="1">
              <a:tabLst>
                <a:tab pos="901700" algn="l"/>
              </a:tabLst>
            </a:pPr>
            <a:r>
              <a:rPr lang="nl-NL" altLang="nl-NL" sz="2000" dirty="0">
                <a:latin typeface="Calibri" panose="020F0502020204030204" pitchFamily="34" charset="0"/>
              </a:rPr>
              <a:t>1.3.1b	Diegene die het is </a:t>
            </a:r>
            <a:r>
              <a:rPr lang="nl-NL" altLang="en-GB" sz="2000" dirty="0">
                <a:latin typeface="Calibri" panose="020F0502020204030204" pitchFamily="34" charset="0"/>
              </a:rPr>
              <a:t>‘</a:t>
            </a:r>
            <a:r>
              <a:rPr lang="nl-NL" altLang="nl-NL" sz="2000" dirty="0">
                <a:latin typeface="Calibri" panose="020F0502020204030204" pitchFamily="34" charset="0"/>
              </a:rPr>
              <a:t>hoeft er niet zoveel voor te doen</a:t>
            </a:r>
            <a:r>
              <a:rPr lang="nl-NL" altLang="en-GB" sz="2000" dirty="0">
                <a:latin typeface="Calibri" panose="020F0502020204030204" pitchFamily="34" charset="0"/>
              </a:rPr>
              <a:t>’</a:t>
            </a:r>
            <a:r>
              <a:rPr lang="nl-NL" altLang="nl-NL" sz="2000" dirty="0">
                <a:latin typeface="Calibri" panose="020F0502020204030204" pitchFamily="34" charset="0"/>
              </a:rPr>
              <a:t>.</a:t>
            </a:r>
          </a:p>
          <a:p>
            <a:pPr marL="990600" lvl="1" indent="-812800" eaLnBrk="1" hangingPunct="1">
              <a:tabLst>
                <a:tab pos="901700" algn="l"/>
              </a:tabLst>
            </a:pPr>
            <a:r>
              <a:rPr lang="nl-NL" altLang="nl-NL" sz="2000" dirty="0">
                <a:latin typeface="Calibri" panose="020F0502020204030204" pitchFamily="34" charset="0"/>
              </a:rPr>
              <a:t>1.3.1c	Diegene die het niet is zal het </a:t>
            </a:r>
            <a:r>
              <a:rPr lang="nl-NL" altLang="en-GB" sz="2000" dirty="0">
                <a:latin typeface="Calibri" panose="020F0502020204030204" pitchFamily="34" charset="0"/>
              </a:rPr>
              <a:t>‘</a:t>
            </a:r>
            <a:r>
              <a:rPr lang="nl-NL" altLang="nl-NL" sz="2000" dirty="0">
                <a:latin typeface="Calibri" panose="020F0502020204030204" pitchFamily="34" charset="0"/>
              </a:rPr>
              <a:t>toch nooit zover schoppen zonder talent</a:t>
            </a:r>
            <a:r>
              <a:rPr lang="nl-NL" altLang="en-GB" sz="2000" dirty="0">
                <a:latin typeface="Calibri" panose="020F0502020204030204" pitchFamily="34" charset="0"/>
              </a:rPr>
              <a:t>’</a:t>
            </a:r>
            <a:r>
              <a:rPr lang="nl-NL" altLang="nl-NL" sz="2000" dirty="0">
                <a:latin typeface="Calibri" panose="020F0502020204030204" pitchFamily="34" charset="0"/>
              </a:rPr>
              <a:t>.</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357252"/>
            <a:ext cx="9251950" cy="156966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accent3"/>
                </a:solidFill>
                <a:latin typeface="Calibri" panose="020F0502020204030204" pitchFamily="34" charset="0"/>
              </a:rPr>
              <a:t>Meervoudig </a:t>
            </a:r>
            <a:r>
              <a:rPr lang="nl-NL" altLang="nl-NL" dirty="0">
                <a:solidFill>
                  <a:schemeClr val="accent3"/>
                </a:solidFill>
                <a:latin typeface="Calibri" panose="020F0502020204030204" pitchFamily="34" charset="0"/>
              </a:rPr>
              <a:t>(opsommingstekens en </a:t>
            </a:r>
            <a:r>
              <a:rPr lang="nl-NL" altLang="en-GB" dirty="0">
                <a:solidFill>
                  <a:schemeClr val="accent3"/>
                </a:solidFill>
                <a:latin typeface="Calibri" panose="020F0502020204030204" pitchFamily="34" charset="0"/>
              </a:rPr>
              <a:t>‘</a:t>
            </a:r>
            <a:r>
              <a:rPr lang="nl-NL" altLang="nl-NL" dirty="0">
                <a:solidFill>
                  <a:schemeClr val="accent3"/>
                </a:solidFill>
                <a:latin typeface="Calibri" panose="020F0502020204030204" pitchFamily="34" charset="0"/>
              </a:rPr>
              <a:t>de volgende redenen</a:t>
            </a:r>
            <a:r>
              <a:rPr lang="nl-NL" altLang="en-GB" dirty="0">
                <a:solidFill>
                  <a:schemeClr val="accent3"/>
                </a:solidFill>
                <a:latin typeface="Calibri" panose="020F0502020204030204" pitchFamily="34" charset="0"/>
              </a:rPr>
              <a:t>’</a:t>
            </a:r>
            <a:r>
              <a:rPr lang="nl-NL" altLang="nl-NL" dirty="0">
                <a:solidFill>
                  <a:schemeClr val="accent3"/>
                </a:solidFill>
                <a:latin typeface="Calibri" panose="020F0502020204030204" pitchFamily="34" charset="0"/>
              </a:rPr>
              <a:t>) + </a:t>
            </a:r>
            <a:r>
              <a:rPr lang="nl-NL" altLang="nl-NL" b="1" dirty="0">
                <a:solidFill>
                  <a:schemeClr val="accent3"/>
                </a:solidFill>
                <a:latin typeface="Calibri" panose="020F0502020204030204" pitchFamily="34" charset="0"/>
              </a:rPr>
              <a:t>Onderschikkend + Nevenschikkend </a:t>
            </a:r>
            <a:r>
              <a:rPr lang="nl-NL" altLang="nl-NL" dirty="0">
                <a:solidFill>
                  <a:schemeClr val="accent3"/>
                </a:solidFill>
                <a:latin typeface="Calibri" panose="020F0502020204030204" pitchFamily="34" charset="0"/>
              </a:rPr>
              <a:t>(het derde punt wordt o.a. onderbouwd door argumenten die van elkaar afhankelijk zijn.)</a:t>
            </a:r>
            <a:endParaRPr lang="nl-NL" altLang="nl-NL" b="1" u="sng" dirty="0">
              <a:solidFill>
                <a:schemeClr val="accent3"/>
              </a:solidFill>
              <a:latin typeface="Calibri" panose="020F0502020204030204" pitchFamily="34" charset="0"/>
            </a:endParaRPr>
          </a:p>
          <a:p>
            <a:pPr eaLnBrk="1" hangingPunct="1"/>
            <a:endParaRPr lang="nl-NL" altLang="nl-NL"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116279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1923604"/>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[3] </a:t>
            </a:r>
          </a:p>
          <a:p>
            <a:pPr marL="0" lvl="1" eaLnBrk="1" hangingPunct="1"/>
            <a:endParaRPr lang="nl-NL" altLang="nl-NL" sz="700" dirty="0">
              <a:latin typeface="Calibri" panose="020F0502020204030204" pitchFamily="34" charset="0"/>
            </a:endParaRPr>
          </a:p>
          <a:p>
            <a:pPr marL="723900" lvl="1" indent="-723900" eaLnBrk="1" hangingPunct="1">
              <a:tabLst>
                <a:tab pos="901700" algn="l"/>
              </a:tabLst>
            </a:pPr>
            <a:r>
              <a:rPr lang="nl-NL" altLang="nl-NL" sz="2800" dirty="0">
                <a:latin typeface="Calibri" panose="020F0502020204030204" pitchFamily="34" charset="0"/>
              </a:rPr>
              <a:t>1 	Ik moet op hem een slaafse indruk hebben gemaakt</a:t>
            </a:r>
          </a:p>
          <a:p>
            <a:pPr marL="723900" lvl="1" indent="-546100" eaLnBrk="1" hangingPunct="1">
              <a:tabLst>
                <a:tab pos="901700" algn="l"/>
              </a:tabLst>
            </a:pPr>
            <a:r>
              <a:rPr lang="nl-NL" altLang="nl-NL" sz="2800" dirty="0">
                <a:latin typeface="Calibri" panose="020F0502020204030204" pitchFamily="34" charset="0"/>
              </a:rPr>
              <a:t>1.1a	Eerst ben ik hem tot in Midden-Afrika gevolgd</a:t>
            </a:r>
          </a:p>
          <a:p>
            <a:pPr marL="723900" lvl="1" indent="-546100" eaLnBrk="1" hangingPunct="1">
              <a:tabLst>
                <a:tab pos="901700" algn="l"/>
              </a:tabLst>
            </a:pPr>
            <a:r>
              <a:rPr lang="nl-NL" altLang="nl-NL" sz="2800" dirty="0">
                <a:latin typeface="Calibri" panose="020F0502020204030204" pitchFamily="34" charset="0"/>
              </a:rPr>
              <a:t>1.1b	Daarna zelfs op een </a:t>
            </a:r>
            <a:r>
              <a:rPr lang="nl-NL" altLang="nl-NL" sz="2800" dirty="0" err="1">
                <a:latin typeface="Calibri" panose="020F0502020204030204" pitchFamily="34" charset="0"/>
              </a:rPr>
              <a:t>zesmaandse</a:t>
            </a:r>
            <a:r>
              <a:rPr lang="nl-NL" altLang="nl-NL" sz="2800" dirty="0">
                <a:latin typeface="Calibri" panose="020F0502020204030204" pitchFamily="34" charset="0"/>
              </a:rPr>
              <a:t> voettocht</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357252"/>
            <a:ext cx="9251950" cy="156966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b="1" dirty="0">
              <a:solidFill>
                <a:schemeClr val="accent3"/>
              </a:solidFill>
              <a:latin typeface="Calibri" panose="020F0502020204030204" pitchFamily="34" charset="0"/>
            </a:endParaRPr>
          </a:p>
          <a:p>
            <a:r>
              <a:rPr lang="nl-NL" altLang="nl-NL" b="1" dirty="0">
                <a:solidFill>
                  <a:schemeClr val="accent3"/>
                </a:solidFill>
                <a:latin typeface="Calibri" panose="020F0502020204030204" pitchFamily="34" charset="0"/>
              </a:rPr>
              <a:t>Nevenschikkend </a:t>
            </a:r>
            <a:r>
              <a:rPr lang="nl-NL" altLang="nl-NL" dirty="0">
                <a:solidFill>
                  <a:schemeClr val="accent3"/>
                </a:solidFill>
                <a:latin typeface="Calibri" panose="020F0502020204030204" pitchFamily="34" charset="0"/>
              </a:rPr>
              <a:t>(de term ‘slaafs’ in combinatie met de indicator ‘zelfs’)</a:t>
            </a:r>
          </a:p>
          <a:p>
            <a:pPr eaLnBrk="1" hangingPunct="1"/>
            <a:endParaRPr lang="nl-NL" altLang="nl-NL"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2847469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3216265"/>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[4] </a:t>
            </a:r>
          </a:p>
          <a:p>
            <a:pPr marL="0" lvl="1" eaLnBrk="1" hangingPunct="1"/>
            <a:endParaRPr lang="nl-NL" altLang="nl-NL" sz="700" dirty="0">
              <a:latin typeface="Calibri" panose="020F0502020204030204" pitchFamily="34" charset="0"/>
            </a:endParaRPr>
          </a:p>
          <a:p>
            <a:pPr marL="723900" lvl="1" indent="-723900" eaLnBrk="1" hangingPunct="1">
              <a:buAutoNum type="arabicPlain"/>
              <a:tabLst>
                <a:tab pos="901700" algn="l"/>
              </a:tabLst>
            </a:pPr>
            <a:r>
              <a:rPr lang="nl-NL" altLang="nl-NL" sz="2800" dirty="0">
                <a:latin typeface="Calibri" panose="020F0502020204030204" pitchFamily="34" charset="0"/>
              </a:rPr>
              <a:t>Je doet het als rechter </a:t>
            </a:r>
            <a:r>
              <a:rPr lang="nl-NL" altLang="nl-NL" sz="2800" i="1" dirty="0">
                <a:latin typeface="Calibri" panose="020F0502020204030204" pitchFamily="34" charset="0"/>
              </a:rPr>
              <a:t>nooit </a:t>
            </a:r>
            <a:r>
              <a:rPr lang="nl-NL" altLang="nl-NL" sz="2800" dirty="0">
                <a:latin typeface="Calibri" panose="020F0502020204030204" pitchFamily="34" charset="0"/>
              </a:rPr>
              <a:t>goed als de verdachten agenten zijn</a:t>
            </a:r>
          </a:p>
          <a:p>
            <a:pPr marL="719138" lvl="1" indent="-719138" eaLnBrk="1" hangingPunct="1">
              <a:tabLst>
                <a:tab pos="901700" algn="l"/>
              </a:tabLst>
            </a:pPr>
            <a:r>
              <a:rPr lang="nl-NL" altLang="nl-NL" sz="2800" dirty="0">
                <a:latin typeface="Calibri" panose="020F0502020204030204" pitchFamily="34" charset="0"/>
              </a:rPr>
              <a:t>1.1a	Als je snel klaar bent, dan is de kritiek dat je de zaak snel behandelt en de agenten voortrekt</a:t>
            </a:r>
          </a:p>
          <a:p>
            <a:pPr marL="719138" lvl="1" indent="-719138" eaLnBrk="1" hangingPunct="1">
              <a:tabLst>
                <a:tab pos="901700" algn="l"/>
              </a:tabLst>
            </a:pPr>
            <a:r>
              <a:rPr lang="nl-NL" altLang="nl-NL" sz="2800" dirty="0">
                <a:latin typeface="Calibri" panose="020F0502020204030204" pitchFamily="34" charset="0"/>
              </a:rPr>
              <a:t>1.1b	Als het te lang duurt, dan is het verwijt dat je traineert zodat iedereen de zaak vergeet</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357252"/>
            <a:ext cx="9251950" cy="156966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b="1" dirty="0">
              <a:solidFill>
                <a:schemeClr val="accent3"/>
              </a:solidFill>
              <a:latin typeface="Calibri" panose="020F0502020204030204" pitchFamily="34" charset="0"/>
            </a:endParaRPr>
          </a:p>
          <a:p>
            <a:r>
              <a:rPr lang="nl-NL" altLang="nl-NL" b="1" dirty="0">
                <a:solidFill>
                  <a:schemeClr val="accent3"/>
                </a:solidFill>
                <a:latin typeface="Calibri" panose="020F0502020204030204" pitchFamily="34" charset="0"/>
              </a:rPr>
              <a:t>Nevenschikkend </a:t>
            </a:r>
            <a:r>
              <a:rPr lang="nl-NL" altLang="nl-NL" dirty="0">
                <a:solidFill>
                  <a:schemeClr val="accent3"/>
                </a:solidFill>
                <a:latin typeface="Calibri" panose="020F0502020204030204" pitchFamily="34" charset="0"/>
              </a:rPr>
              <a:t>(‘nooit’ in combinatie met de verschillende mogelijke uitkomsten)</a:t>
            </a:r>
          </a:p>
          <a:p>
            <a:endParaRPr lang="nl-NL" altLang="nl-NL"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2413085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3954929"/>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5.1 	[5] </a:t>
            </a:r>
          </a:p>
          <a:p>
            <a:pPr marL="0" lvl="1" eaLnBrk="1" hangingPunct="1"/>
            <a:endParaRPr lang="nl-NL" altLang="nl-NL" sz="700" dirty="0">
              <a:latin typeface="Calibri" panose="020F0502020204030204" pitchFamily="34" charset="0"/>
            </a:endParaRPr>
          </a:p>
          <a:p>
            <a:pPr marL="622300" lvl="1" indent="-622300" eaLnBrk="1" hangingPunct="1">
              <a:tabLst>
                <a:tab pos="622300" algn="l"/>
              </a:tabLst>
            </a:pPr>
            <a:r>
              <a:rPr lang="nl-NL" altLang="nl-NL" dirty="0">
                <a:latin typeface="Calibri" panose="020F0502020204030204" pitchFamily="34" charset="0"/>
              </a:rPr>
              <a:t>1 	Het is niet zomaar dat de onderhandelaars 10-20% van de restitutie van joodse tegoeden voor joodse doelen willen bestemmen / er zijn redenen te over voor geld voor collectieve Joodse doelen.</a:t>
            </a:r>
          </a:p>
          <a:p>
            <a:pPr marL="622300" lvl="1" indent="-622300" eaLnBrk="1" hangingPunct="1">
              <a:tabLst>
                <a:tab pos="622300" algn="l"/>
              </a:tabLst>
            </a:pPr>
            <a:r>
              <a:rPr lang="nl-NL" altLang="nl-NL" dirty="0">
                <a:latin typeface="Calibri" panose="020F0502020204030204" pitchFamily="34" charset="0"/>
              </a:rPr>
              <a:t>1.1	Niet alleen individuen, maar stichtingen en verenigen zijn ook beroofd (in de oorlog)</a:t>
            </a:r>
          </a:p>
          <a:p>
            <a:pPr marL="622300" lvl="1" indent="-622300" eaLnBrk="1" hangingPunct="1">
              <a:tabLst>
                <a:tab pos="622300" algn="l"/>
              </a:tabLst>
            </a:pPr>
            <a:r>
              <a:rPr lang="nl-NL" altLang="nl-NL" dirty="0">
                <a:latin typeface="Calibri" panose="020F0502020204030204" pitchFamily="34" charset="0"/>
              </a:rPr>
              <a:t>1.2	10% van de vermoorde Nederlandse joden behoorde tot families waarvan niemand de nazivervolging overleefde.</a:t>
            </a:r>
          </a:p>
          <a:p>
            <a:pPr marL="622300" lvl="1" indent="-622300" eaLnBrk="1" hangingPunct="1">
              <a:tabLst>
                <a:tab pos="622300" algn="l"/>
              </a:tabLst>
            </a:pPr>
            <a:r>
              <a:rPr lang="nl-NL" altLang="nl-NL" dirty="0">
                <a:latin typeface="Calibri" panose="020F0502020204030204" pitchFamily="34" charset="0"/>
              </a:rPr>
              <a:t>1.3	De nazi’s wilden de hele joodse cultuur vernietigen.	</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723350"/>
            <a:ext cx="9251950" cy="1200329"/>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b="1" dirty="0">
              <a:solidFill>
                <a:schemeClr val="accent3"/>
              </a:solidFill>
              <a:latin typeface="Calibri" panose="020F0502020204030204" pitchFamily="34" charset="0"/>
            </a:endParaRPr>
          </a:p>
          <a:p>
            <a:r>
              <a:rPr lang="nl-NL" altLang="nl-NL" b="1" dirty="0">
                <a:solidFill>
                  <a:schemeClr val="accent3"/>
                </a:solidFill>
                <a:latin typeface="Calibri" panose="020F0502020204030204" pitchFamily="34" charset="0"/>
              </a:rPr>
              <a:t>Meervoudig </a:t>
            </a:r>
            <a:r>
              <a:rPr lang="nl-NL" altLang="nl-NL" dirty="0">
                <a:solidFill>
                  <a:schemeClr val="accent3"/>
                </a:solidFill>
                <a:latin typeface="Calibri" panose="020F0502020204030204" pitchFamily="34" charset="0"/>
              </a:rPr>
              <a:t>(‘Ten eerste’, ‘Ten tweede’, ‘ten derde’, ‘redenen te over’)</a:t>
            </a:r>
          </a:p>
          <a:p>
            <a:endParaRPr lang="nl-NL" altLang="nl-NL"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2398056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4D406-EF10-D8C4-06A6-929D03735BB7}"/>
              </a:ext>
            </a:extLst>
          </p:cNvPr>
          <p:cNvSpPr>
            <a:spLocks noGrp="1"/>
          </p:cNvSpPr>
          <p:nvPr>
            <p:ph type="title"/>
          </p:nvPr>
        </p:nvSpPr>
        <p:spPr/>
        <p:txBody>
          <a:bodyPr/>
          <a:lstStyle/>
          <a:p>
            <a:endParaRPr lang="nl-NL"/>
          </a:p>
        </p:txBody>
      </p:sp>
      <p:pic>
        <p:nvPicPr>
          <p:cNvPr id="6" name="Picture 5">
            <a:extLst>
              <a:ext uri="{FF2B5EF4-FFF2-40B4-BE49-F238E27FC236}">
                <a16:creationId xmlns:a16="http://schemas.microsoft.com/office/drawing/2014/main" id="{DFF448E8-6490-DC34-5C3D-EC6ABE786467}"/>
              </a:ext>
            </a:extLst>
          </p:cNvPr>
          <p:cNvPicPr>
            <a:picLocks noChangeAspect="1"/>
          </p:cNvPicPr>
          <p:nvPr/>
        </p:nvPicPr>
        <p:blipFill rotWithShape="1">
          <a:blip r:embed="rId2"/>
          <a:srcRect l="15350" t="22000" r="29525" b="10801"/>
          <a:stretch/>
        </p:blipFill>
        <p:spPr>
          <a:xfrm>
            <a:off x="739074" y="589586"/>
            <a:ext cx="7665851" cy="5256584"/>
          </a:xfrm>
          <a:prstGeom prst="rect">
            <a:avLst/>
          </a:prstGeom>
        </p:spPr>
      </p:pic>
    </p:spTree>
    <p:extLst>
      <p:ext uri="{BB962C8B-B14F-4D97-AF65-F5344CB8AC3E}">
        <p14:creationId xmlns:p14="http://schemas.microsoft.com/office/powerpoint/2010/main" val="170551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2800767"/>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5.2 	[2] </a:t>
            </a:r>
          </a:p>
          <a:p>
            <a:pPr marL="0" lvl="1" eaLnBrk="1" hangingPunct="1"/>
            <a:endParaRPr lang="nl-NL" altLang="nl-NL" sz="800" dirty="0">
              <a:latin typeface="Calibri" panose="020F0502020204030204" pitchFamily="34" charset="0"/>
            </a:endParaRPr>
          </a:p>
          <a:p>
            <a:pPr marL="622300" lvl="1" indent="-622300" eaLnBrk="1" hangingPunct="1">
              <a:buAutoNum type="arabicPlain"/>
              <a:tabLst>
                <a:tab pos="622300" algn="l"/>
              </a:tabLst>
            </a:pPr>
            <a:r>
              <a:rPr lang="nl-NL" altLang="nl-NL" sz="2800" dirty="0">
                <a:latin typeface="Calibri" panose="020F0502020204030204" pitchFamily="34" charset="0"/>
              </a:rPr>
              <a:t>Het wordt tijd om een punt te zetten achter dat gezeur over het clubtenue voor wegwedstrijden en dit tenue voor deze wedstrijden af te schaffen.</a:t>
            </a:r>
          </a:p>
          <a:p>
            <a:pPr marL="0" lvl="1" eaLnBrk="1" hangingPunct="1">
              <a:tabLst>
                <a:tab pos="622300" algn="l"/>
              </a:tabLst>
            </a:pPr>
            <a:r>
              <a:rPr lang="nl-NL" altLang="nl-NL" sz="2800" dirty="0">
                <a:latin typeface="Calibri" panose="020F0502020204030204" pitchFamily="34" charset="0"/>
              </a:rPr>
              <a:t>1.1 	Het tenue heeft daar weinig of geen nut</a:t>
            </a:r>
          </a:p>
          <a:p>
            <a:pPr marL="0" lvl="1" eaLnBrk="1" hangingPunct="1">
              <a:tabLst>
                <a:tab pos="622300" algn="l"/>
              </a:tabLst>
            </a:pPr>
            <a:r>
              <a:rPr lang="nl-NL" altLang="nl-NL" sz="2800" dirty="0">
                <a:latin typeface="Calibri" panose="020F0502020204030204" pitchFamily="34" charset="0"/>
              </a:rPr>
              <a:t>1.1.1	De deelnemers hebben toch startnummers</a:t>
            </a:r>
            <a:r>
              <a:rPr lang="nl-NL" altLang="nl-NL" dirty="0">
                <a:latin typeface="Calibri" panose="020F0502020204030204" pitchFamily="34" charset="0"/>
              </a:rPr>
              <a:t>	</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723350"/>
            <a:ext cx="9251950" cy="1200329"/>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b="1" dirty="0">
              <a:solidFill>
                <a:schemeClr val="accent3"/>
              </a:solidFill>
              <a:latin typeface="Calibri" panose="020F0502020204030204" pitchFamily="34" charset="0"/>
            </a:endParaRPr>
          </a:p>
          <a:p>
            <a:r>
              <a:rPr lang="nl-NL" altLang="nl-NL" b="1" dirty="0">
                <a:solidFill>
                  <a:schemeClr val="accent3"/>
                </a:solidFill>
                <a:latin typeface="Calibri" panose="020F0502020204030204" pitchFamily="34" charset="0"/>
              </a:rPr>
              <a:t>Onderschikkend </a:t>
            </a:r>
            <a:r>
              <a:rPr lang="nl-NL" altLang="nl-NL" dirty="0">
                <a:solidFill>
                  <a:schemeClr val="accent3"/>
                </a:solidFill>
                <a:latin typeface="Calibri" panose="020F0502020204030204" pitchFamily="34" charset="0"/>
              </a:rPr>
              <a:t>(daar…, omdat…)</a:t>
            </a:r>
          </a:p>
          <a:p>
            <a:endParaRPr lang="nl-NL" altLang="nl-NL"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1058316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4339650"/>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5.2 	[6] </a:t>
            </a:r>
          </a:p>
          <a:p>
            <a:pPr marL="0" lvl="1" eaLnBrk="1" hangingPunct="1"/>
            <a:endParaRPr lang="nl-NL" altLang="nl-NL" sz="800" dirty="0">
              <a:latin typeface="Calibri" panose="020F0502020204030204" pitchFamily="34" charset="0"/>
            </a:endParaRPr>
          </a:p>
          <a:p>
            <a:pPr marL="809625" lvl="1" indent="-809625" eaLnBrk="1" hangingPunct="1">
              <a:tabLst>
                <a:tab pos="812800" algn="l"/>
              </a:tabLst>
            </a:pPr>
            <a:r>
              <a:rPr lang="nl-NL" altLang="nl-NL" dirty="0">
                <a:latin typeface="Calibri" panose="020F0502020204030204" pitchFamily="34" charset="0"/>
              </a:rPr>
              <a:t>1 	De Beurs van Berlage is een geschikte trouwlocatie (voor een koninklijk paar)</a:t>
            </a:r>
          </a:p>
          <a:p>
            <a:pPr marL="812800" lvl="1" indent="-812800" eaLnBrk="1" hangingPunct="1">
              <a:tabLst>
                <a:tab pos="812800" algn="l"/>
              </a:tabLst>
            </a:pPr>
            <a:r>
              <a:rPr lang="nl-NL" altLang="nl-NL" dirty="0">
                <a:latin typeface="Calibri" panose="020F0502020204030204" pitchFamily="34" charset="0"/>
              </a:rPr>
              <a:t>1.1a	Het is een prachtig gebouw</a:t>
            </a:r>
          </a:p>
          <a:p>
            <a:pPr marL="812800" lvl="1" indent="-812800" eaLnBrk="1" hangingPunct="1">
              <a:tabLst>
                <a:tab pos="812800" algn="l"/>
              </a:tabLst>
            </a:pPr>
            <a:r>
              <a:rPr lang="nl-NL" altLang="nl-NL" dirty="0">
                <a:latin typeface="Calibri" panose="020F0502020204030204" pitchFamily="34" charset="0"/>
              </a:rPr>
              <a:t>1.1b	Het staat middenin Amsterdam, tussen de mensen en de bedrijvigheid</a:t>
            </a:r>
          </a:p>
          <a:p>
            <a:pPr marL="812800" lvl="1" indent="-812800" eaLnBrk="1" hangingPunct="1">
              <a:tabLst>
                <a:tab pos="812800" algn="l"/>
              </a:tabLst>
            </a:pPr>
            <a:r>
              <a:rPr lang="nl-NL" altLang="nl-NL" dirty="0">
                <a:latin typeface="Calibri" panose="020F0502020204030204" pitchFamily="34" charset="0"/>
              </a:rPr>
              <a:t>1.1c	De Beurs van Berlage is ook heel kenmerkend voor de Nederlandse bouwkunst (en dat is bijzonder om te benadrukken tijdens ons huwelijk)</a:t>
            </a:r>
          </a:p>
          <a:p>
            <a:pPr marL="812800" lvl="1" indent="-812800" eaLnBrk="1" hangingPunct="1">
              <a:tabLst>
                <a:tab pos="812800" algn="l"/>
              </a:tabLst>
            </a:pPr>
            <a:r>
              <a:rPr lang="nl-NL" altLang="nl-NL" dirty="0">
                <a:latin typeface="Calibri" panose="020F0502020204030204" pitchFamily="34" charset="0"/>
              </a:rPr>
              <a:t>1.1d	Er kunnen genoeg mensen in</a:t>
            </a:r>
          </a:p>
          <a:p>
            <a:pPr marL="812800" lvl="1" indent="-812800" eaLnBrk="1" hangingPunct="1">
              <a:tabLst>
                <a:tab pos="812800" algn="l"/>
              </a:tabLst>
            </a:pPr>
            <a:r>
              <a:rPr lang="nl-NL" altLang="nl-NL" dirty="0">
                <a:latin typeface="Calibri" panose="020F0502020204030204" pitchFamily="34" charset="0"/>
              </a:rPr>
              <a:t>1.1d.1	Het is een groot gebouw</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5" y="5723350"/>
            <a:ext cx="9251950" cy="144655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sz="1400" b="1" dirty="0">
              <a:solidFill>
                <a:schemeClr val="accent3"/>
              </a:solidFill>
              <a:latin typeface="Calibri" panose="020F0502020204030204" pitchFamily="34" charset="0"/>
            </a:endParaRPr>
          </a:p>
          <a:p>
            <a:pPr marL="85725"/>
            <a:r>
              <a:rPr lang="nl-NL" altLang="nl-NL" b="1" dirty="0">
                <a:solidFill>
                  <a:schemeClr val="accent3"/>
                </a:solidFill>
                <a:latin typeface="Calibri" panose="020F0502020204030204" pitchFamily="34" charset="0"/>
              </a:rPr>
              <a:t>Nevenschikkend</a:t>
            </a:r>
            <a:r>
              <a:rPr lang="nl-NL" altLang="nl-NL" dirty="0">
                <a:solidFill>
                  <a:schemeClr val="accent3"/>
                </a:solidFill>
                <a:latin typeface="Calibri" panose="020F0502020204030204" pitchFamily="34" charset="0"/>
                <a:sym typeface="Wingdings" panose="05000000000000000000" pitchFamily="2" charset="2"/>
              </a:rPr>
              <a:t> (‘en’, ‘ook’, ‘daarnaast’, op basis van de inhoud) en </a:t>
            </a:r>
            <a:r>
              <a:rPr lang="nl-NL" altLang="nl-NL" b="1" dirty="0">
                <a:solidFill>
                  <a:schemeClr val="accent3"/>
                </a:solidFill>
                <a:latin typeface="Calibri" panose="020F0502020204030204" pitchFamily="34" charset="0"/>
                <a:sym typeface="Wingdings" panose="05000000000000000000" pitchFamily="2" charset="2"/>
              </a:rPr>
              <a:t>onderschikkend</a:t>
            </a:r>
            <a:r>
              <a:rPr lang="nl-NL" altLang="nl-NL" dirty="0">
                <a:solidFill>
                  <a:schemeClr val="accent3"/>
                </a:solidFill>
                <a:latin typeface="Calibri" panose="020F0502020204030204" pitchFamily="34" charset="0"/>
                <a:sym typeface="Wingdings" panose="05000000000000000000" pitchFamily="2" charset="2"/>
              </a:rPr>
              <a:t> (‘dus’)</a:t>
            </a:r>
            <a:endParaRPr lang="nl-NL" altLang="nl-NL" dirty="0">
              <a:solidFill>
                <a:schemeClr val="accent3"/>
              </a:solidFill>
              <a:latin typeface="Calibri" panose="020F0502020204030204" pitchFamily="34" charset="0"/>
            </a:endParaRPr>
          </a:p>
          <a:p>
            <a:endParaRPr lang="nl-NL" altLang="nl-NL"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501828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Opdracht 2 uit de syllabus, tekst 1</a:t>
            </a: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latin typeface="Calibri" panose="020F0502020204030204" pitchFamily="34" charset="0"/>
                <a:cs typeface="Calibri" panose="020F0502020204030204" pitchFamily="34" charset="0"/>
              </a:rPr>
              <a:t>Plan </a:t>
            </a:r>
            <a:r>
              <a:rPr lang="nl-NL" altLang="nl-NL" sz="2600" b="1" kern="0" dirty="0" err="1">
                <a:latin typeface="Calibri" panose="020F0502020204030204" pitchFamily="34" charset="0"/>
                <a:cs typeface="Calibri" panose="020F0502020204030204" pitchFamily="34" charset="0"/>
              </a:rPr>
              <a:t>leefgedrag</a:t>
            </a:r>
            <a:r>
              <a:rPr lang="nl-NL" altLang="nl-NL" sz="2600" b="1" kern="0" dirty="0">
                <a:latin typeface="Calibri" panose="020F0502020204030204" pitchFamily="34" charset="0"/>
                <a:cs typeface="Calibri" panose="020F0502020204030204" pitchFamily="34" charset="0"/>
              </a:rPr>
              <a:t> onaanvaardbaar</a:t>
            </a:r>
            <a:r>
              <a:rPr lang="nl-NL" altLang="nl-NL" sz="2600" kern="0" dirty="0">
                <a:latin typeface="Calibri" panose="020F0502020204030204" pitchFamily="34" charset="0"/>
                <a:cs typeface="Calibri" panose="020F0502020204030204" pitchFamily="34" charset="0"/>
              </a:rPr>
              <a:t> </a:t>
            </a:r>
          </a:p>
          <a:p>
            <a:pPr marL="0" indent="0">
              <a:buFontTx/>
              <a:buNone/>
            </a:pPr>
            <a:r>
              <a:rPr lang="nl-NL" altLang="nl-NL" sz="2600" kern="0" dirty="0">
                <a:latin typeface="Calibri" panose="020F0502020204030204" pitchFamily="34" charset="0"/>
                <a:cs typeface="Calibri" panose="020F0502020204030204" pitchFamily="34" charset="0"/>
              </a:rPr>
              <a:t>De minister vindt dat mensen die een beroep willen doen op de gezondheidszorg, zelf verantwoordelijk zijn voor gezondheidsschade die ze zelf hebben veroorzaakt. Dat kan hij niet menen. Ongezond </a:t>
            </a:r>
            <a:r>
              <a:rPr lang="nl-NL" altLang="nl-NL" sz="2600" kern="0" dirty="0" err="1">
                <a:latin typeface="Calibri" panose="020F0502020204030204" pitchFamily="34" charset="0"/>
                <a:cs typeface="Calibri" panose="020F0502020204030204" pitchFamily="34" charset="0"/>
              </a:rPr>
              <a:t>leefgedrag</a:t>
            </a:r>
            <a:r>
              <a:rPr lang="nl-NL" altLang="nl-NL" sz="2600" kern="0" dirty="0">
                <a:latin typeface="Calibri" panose="020F0502020204030204" pitchFamily="34" charset="0"/>
                <a:cs typeface="Calibri" panose="020F0502020204030204" pitchFamily="34" charset="0"/>
              </a:rPr>
              <a:t> heeft voor een groot deel te maken met een lage </a:t>
            </a:r>
            <a:r>
              <a:rPr lang="nl-NL" altLang="nl-NL" sz="2600" kern="0" dirty="0" err="1">
                <a:latin typeface="Calibri" panose="020F0502020204030204" pitchFamily="34" charset="0"/>
                <a:cs typeface="Calibri" panose="020F0502020204030204" pitchFamily="34" charset="0"/>
              </a:rPr>
              <a:t>sociaal-economische</a:t>
            </a:r>
            <a:r>
              <a:rPr lang="nl-NL" altLang="nl-NL" sz="2600" kern="0" dirty="0">
                <a:latin typeface="Calibri" panose="020F0502020204030204" pitchFamily="34" charset="0"/>
                <a:cs typeface="Calibri" panose="020F0502020204030204" pitchFamily="34" charset="0"/>
              </a:rPr>
              <a:t> status. Hij treft de zwakke groepen dus extra, en dat is asociaal! </a:t>
            </a:r>
            <a:endParaRPr lang="nl-NL" altLang="nl-NL" sz="2600" b="1" kern="0" dirty="0">
              <a:latin typeface="Calibri" panose="020F0502020204030204" pitchFamily="34" charset="0"/>
              <a:cs typeface="Calibri" panose="020F0502020204030204" pitchFamily="34" charset="0"/>
            </a:endParaRP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solidFill>
                  <a:schemeClr val="accent3"/>
                </a:solidFill>
                <a:latin typeface="Calibri" panose="020F0502020204030204" pitchFamily="34" charset="0"/>
                <a:cs typeface="Calibri" panose="020F0502020204030204" pitchFamily="34" charset="0"/>
              </a:rPr>
              <a:t>Standpunt?</a:t>
            </a:r>
            <a:endParaRPr lang="nl-NL" altLang="nl-NL" sz="2600" kern="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40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Opdracht 2 uit de syllabus, tekst 1</a:t>
            </a: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solidFill>
                  <a:schemeClr val="accent3"/>
                </a:solidFill>
                <a:latin typeface="Calibri" panose="020F0502020204030204" pitchFamily="34" charset="0"/>
                <a:cs typeface="Calibri" panose="020F0502020204030204" pitchFamily="34" charset="0"/>
              </a:rPr>
              <a:t>Plan </a:t>
            </a:r>
            <a:r>
              <a:rPr lang="nl-NL" altLang="nl-NL" sz="2600" b="1" kern="0" dirty="0" err="1">
                <a:solidFill>
                  <a:schemeClr val="accent3"/>
                </a:solidFill>
                <a:latin typeface="Calibri" panose="020F0502020204030204" pitchFamily="34" charset="0"/>
                <a:cs typeface="Calibri" panose="020F0502020204030204" pitchFamily="34" charset="0"/>
              </a:rPr>
              <a:t>leefgedrag</a:t>
            </a:r>
            <a:r>
              <a:rPr lang="nl-NL" altLang="nl-NL" sz="2600" b="1" kern="0" dirty="0">
                <a:solidFill>
                  <a:schemeClr val="accent3"/>
                </a:solidFill>
                <a:latin typeface="Calibri" panose="020F0502020204030204" pitchFamily="34" charset="0"/>
                <a:cs typeface="Calibri" panose="020F0502020204030204" pitchFamily="34" charset="0"/>
              </a:rPr>
              <a:t> onaanvaardbaar</a:t>
            </a:r>
            <a:r>
              <a:rPr lang="nl-NL" altLang="nl-NL" sz="2600" kern="0" dirty="0">
                <a:solidFill>
                  <a:schemeClr val="accent3"/>
                </a:solidFill>
                <a:latin typeface="Calibri" panose="020F0502020204030204" pitchFamily="34" charset="0"/>
                <a:cs typeface="Calibri" panose="020F0502020204030204" pitchFamily="34" charset="0"/>
              </a:rPr>
              <a:t> </a:t>
            </a:r>
          </a:p>
          <a:p>
            <a:pPr marL="0" indent="0">
              <a:buFontTx/>
              <a:buNone/>
            </a:pPr>
            <a:r>
              <a:rPr lang="nl-NL" altLang="nl-NL" sz="2600" kern="0" dirty="0">
                <a:solidFill>
                  <a:schemeClr val="accent3"/>
                </a:solidFill>
                <a:latin typeface="Calibri" panose="020F0502020204030204" pitchFamily="34" charset="0"/>
                <a:cs typeface="Calibri" panose="020F0502020204030204" pitchFamily="34" charset="0"/>
              </a:rPr>
              <a:t>De minister vindt dat mensen die een beroep willen doen op de gezondheidszorg, zelf verantwoordelijk zijn voor gezondheidsschade die ze zelf hebben veroorzaakt. Dat kan hij niet menen.</a:t>
            </a:r>
            <a:r>
              <a:rPr lang="nl-NL" altLang="nl-NL" sz="2600" kern="0" dirty="0">
                <a:latin typeface="Calibri" panose="020F0502020204030204" pitchFamily="34" charset="0"/>
                <a:cs typeface="Calibri" panose="020F0502020204030204" pitchFamily="34" charset="0"/>
              </a:rPr>
              <a:t> Ongezond </a:t>
            </a:r>
            <a:r>
              <a:rPr lang="nl-NL" altLang="nl-NL" sz="2600" kern="0" dirty="0" err="1">
                <a:latin typeface="Calibri" panose="020F0502020204030204" pitchFamily="34" charset="0"/>
                <a:cs typeface="Calibri" panose="020F0502020204030204" pitchFamily="34" charset="0"/>
              </a:rPr>
              <a:t>leefgedrag</a:t>
            </a:r>
            <a:r>
              <a:rPr lang="nl-NL" altLang="nl-NL" sz="2600" kern="0" dirty="0">
                <a:latin typeface="Calibri" panose="020F0502020204030204" pitchFamily="34" charset="0"/>
                <a:cs typeface="Calibri" panose="020F0502020204030204" pitchFamily="34" charset="0"/>
              </a:rPr>
              <a:t> heeft voor een groot deel te maken met een lage </a:t>
            </a:r>
            <a:r>
              <a:rPr lang="nl-NL" altLang="nl-NL" sz="2600" kern="0" dirty="0" err="1">
                <a:latin typeface="Calibri" panose="020F0502020204030204" pitchFamily="34" charset="0"/>
                <a:cs typeface="Calibri" panose="020F0502020204030204" pitchFamily="34" charset="0"/>
              </a:rPr>
              <a:t>sociaal-economische</a:t>
            </a:r>
            <a:r>
              <a:rPr lang="nl-NL" altLang="nl-NL" sz="2600" kern="0" dirty="0">
                <a:latin typeface="Calibri" panose="020F0502020204030204" pitchFamily="34" charset="0"/>
                <a:cs typeface="Calibri" panose="020F0502020204030204" pitchFamily="34" charset="0"/>
              </a:rPr>
              <a:t> status. Hij treft de zwakke groepen dus extra, en dat is asociaal! </a:t>
            </a:r>
            <a:endParaRPr lang="nl-NL" altLang="nl-NL" sz="2600" b="1" kern="0" dirty="0">
              <a:latin typeface="Calibri" panose="020F0502020204030204" pitchFamily="34" charset="0"/>
              <a:cs typeface="Calibri" panose="020F0502020204030204" pitchFamily="34" charset="0"/>
            </a:endParaRP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solidFill>
                  <a:schemeClr val="accent3"/>
                </a:solidFill>
                <a:latin typeface="Calibri" panose="020F0502020204030204" pitchFamily="34" charset="0"/>
                <a:cs typeface="Calibri" panose="020F0502020204030204" pitchFamily="34" charset="0"/>
              </a:rPr>
              <a:t>Standpunt</a:t>
            </a:r>
            <a:endParaRPr lang="nl-NL" altLang="nl-NL" sz="2600" kern="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7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525381E3-68C7-4792-BD8C-C30C37598ADB}"/>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982663" indent="-982663">
              <a:buFontTx/>
              <a:buNone/>
              <a:tabLst>
                <a:tab pos="982663" algn="l"/>
              </a:tabLst>
              <a:defRPr/>
            </a:pPr>
            <a:r>
              <a:rPr lang="nl-NL" sz="2400" kern="0" dirty="0">
                <a:latin typeface="Calibri"/>
                <a:ea typeface="+mn-ea"/>
                <a:cs typeface="Calibri"/>
              </a:rPr>
              <a:t>1	Het standpunt van de minister, die vindt dat mensen die een beroep willen doen op de gezondheidszorg, zelf verantwoordelijk zijn voor gezondheidsschade die ze zelf hebben veroorzaakt, is onaanvaardbaar.</a:t>
            </a:r>
          </a:p>
        </p:txBody>
      </p:sp>
    </p:spTree>
    <p:extLst>
      <p:ext uri="{BB962C8B-B14F-4D97-AF65-F5344CB8AC3E}">
        <p14:creationId xmlns:p14="http://schemas.microsoft.com/office/powerpoint/2010/main" val="821023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600" kern="0" dirty="0">
                <a:latin typeface="Calibri" panose="020F0502020204030204" pitchFamily="34" charset="0"/>
                <a:cs typeface="Calibri" panose="020F0502020204030204" pitchFamily="34" charset="0"/>
              </a:rPr>
              <a:t>Opdracht 2 uit de syllabus, tekst 1</a:t>
            </a: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latin typeface="Calibri" panose="020F0502020204030204" pitchFamily="34" charset="0"/>
                <a:cs typeface="Calibri" panose="020F0502020204030204" pitchFamily="34" charset="0"/>
              </a:rPr>
              <a:t>Plan </a:t>
            </a:r>
            <a:r>
              <a:rPr lang="nl-NL" altLang="nl-NL" sz="2600" b="1" kern="0" dirty="0" err="1">
                <a:latin typeface="Calibri" panose="020F0502020204030204" pitchFamily="34" charset="0"/>
                <a:cs typeface="Calibri" panose="020F0502020204030204" pitchFamily="34" charset="0"/>
              </a:rPr>
              <a:t>leefgedrag</a:t>
            </a:r>
            <a:r>
              <a:rPr lang="nl-NL" altLang="nl-NL" sz="2600" b="1" kern="0" dirty="0">
                <a:latin typeface="Calibri" panose="020F0502020204030204" pitchFamily="34" charset="0"/>
                <a:cs typeface="Calibri" panose="020F0502020204030204" pitchFamily="34" charset="0"/>
              </a:rPr>
              <a:t> onaanvaardbaar</a:t>
            </a:r>
            <a:r>
              <a:rPr lang="nl-NL" altLang="nl-NL" sz="2600" kern="0" dirty="0">
                <a:latin typeface="Calibri" panose="020F0502020204030204" pitchFamily="34" charset="0"/>
                <a:cs typeface="Calibri" panose="020F0502020204030204" pitchFamily="34" charset="0"/>
              </a:rPr>
              <a:t> </a:t>
            </a:r>
          </a:p>
          <a:p>
            <a:pPr marL="0" indent="0">
              <a:buFontTx/>
              <a:buNone/>
            </a:pPr>
            <a:r>
              <a:rPr lang="nl-NL" altLang="nl-NL" sz="2600" kern="0" dirty="0">
                <a:latin typeface="Calibri" panose="020F0502020204030204" pitchFamily="34" charset="0"/>
                <a:cs typeface="Calibri" panose="020F0502020204030204" pitchFamily="34" charset="0"/>
              </a:rPr>
              <a:t>De minister vindt dat mensen die een beroep willen doen op de gezondheidszorg, zelf verantwoordelijk zijn voor gezondheidsschade die ze zelf hebben veroorzaakt. Dat kan hij niet menen. Ongezond </a:t>
            </a:r>
            <a:r>
              <a:rPr lang="nl-NL" altLang="nl-NL" sz="2600" kern="0" dirty="0" err="1">
                <a:latin typeface="Calibri" panose="020F0502020204030204" pitchFamily="34" charset="0"/>
                <a:cs typeface="Calibri" panose="020F0502020204030204" pitchFamily="34" charset="0"/>
              </a:rPr>
              <a:t>leefgedrag</a:t>
            </a:r>
            <a:r>
              <a:rPr lang="nl-NL" altLang="nl-NL" sz="2600" kern="0" dirty="0">
                <a:latin typeface="Calibri" panose="020F0502020204030204" pitchFamily="34" charset="0"/>
                <a:cs typeface="Calibri" panose="020F0502020204030204" pitchFamily="34" charset="0"/>
              </a:rPr>
              <a:t> heeft voor een groot deel te maken met een lage </a:t>
            </a:r>
            <a:r>
              <a:rPr lang="nl-NL" altLang="nl-NL" sz="2600" kern="0" dirty="0" err="1">
                <a:latin typeface="Calibri" panose="020F0502020204030204" pitchFamily="34" charset="0"/>
                <a:cs typeface="Calibri" panose="020F0502020204030204" pitchFamily="34" charset="0"/>
              </a:rPr>
              <a:t>sociaal-economische</a:t>
            </a:r>
            <a:r>
              <a:rPr lang="nl-NL" altLang="nl-NL" sz="2600" kern="0" dirty="0">
                <a:latin typeface="Calibri" panose="020F0502020204030204" pitchFamily="34" charset="0"/>
                <a:cs typeface="Calibri" panose="020F0502020204030204" pitchFamily="34" charset="0"/>
              </a:rPr>
              <a:t> status. Hij treft de zwakke groepen dus extra, en dat is asociaal! </a:t>
            </a:r>
            <a:endParaRPr lang="nl-NL" altLang="nl-NL" sz="2600" b="1" kern="0" dirty="0">
              <a:latin typeface="Calibri" panose="020F0502020204030204" pitchFamily="34" charset="0"/>
              <a:cs typeface="Calibri" panose="020F0502020204030204" pitchFamily="34" charset="0"/>
            </a:endParaRP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solidFill>
                  <a:schemeClr val="bg2">
                    <a:lumMod val="60000"/>
                    <a:lumOff val="40000"/>
                  </a:schemeClr>
                </a:solidFill>
                <a:latin typeface="Calibri" panose="020F0502020204030204" pitchFamily="34" charset="0"/>
                <a:cs typeface="Calibri" panose="020F0502020204030204" pitchFamily="34" charset="0"/>
              </a:rPr>
              <a:t>Argumentatie?</a:t>
            </a:r>
            <a:endParaRPr lang="nl-NL" altLang="nl-NL" sz="2600" kern="0" dirty="0">
              <a:solidFill>
                <a:schemeClr val="bg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841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600" kern="0" dirty="0">
                <a:latin typeface="Calibri" panose="020F0502020204030204" pitchFamily="34" charset="0"/>
                <a:cs typeface="Calibri" panose="020F0502020204030204" pitchFamily="34" charset="0"/>
              </a:rPr>
              <a:t>Opdracht 2 uit de syllabus, tekst 1</a:t>
            </a: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latin typeface="Calibri" panose="020F0502020204030204" pitchFamily="34" charset="0"/>
                <a:cs typeface="Calibri" panose="020F0502020204030204" pitchFamily="34" charset="0"/>
              </a:rPr>
              <a:t>Plan </a:t>
            </a:r>
            <a:r>
              <a:rPr lang="nl-NL" altLang="nl-NL" sz="2600" b="1" kern="0" dirty="0" err="1">
                <a:latin typeface="Calibri" panose="020F0502020204030204" pitchFamily="34" charset="0"/>
                <a:cs typeface="Calibri" panose="020F0502020204030204" pitchFamily="34" charset="0"/>
              </a:rPr>
              <a:t>leefgedrag</a:t>
            </a:r>
            <a:r>
              <a:rPr lang="nl-NL" altLang="nl-NL" sz="2600" b="1" kern="0" dirty="0">
                <a:latin typeface="Calibri" panose="020F0502020204030204" pitchFamily="34" charset="0"/>
                <a:cs typeface="Calibri" panose="020F0502020204030204" pitchFamily="34" charset="0"/>
              </a:rPr>
              <a:t> onaanvaardbaar</a:t>
            </a:r>
            <a:r>
              <a:rPr lang="nl-NL" altLang="nl-NL" sz="2600" kern="0" dirty="0">
                <a:latin typeface="Calibri" panose="020F0502020204030204" pitchFamily="34" charset="0"/>
                <a:cs typeface="Calibri" panose="020F0502020204030204" pitchFamily="34" charset="0"/>
              </a:rPr>
              <a:t> </a:t>
            </a:r>
          </a:p>
          <a:p>
            <a:pPr marL="0" indent="0">
              <a:buFontTx/>
              <a:buNone/>
            </a:pPr>
            <a:r>
              <a:rPr lang="nl-NL" altLang="nl-NL" sz="2600" kern="0" dirty="0">
                <a:latin typeface="Calibri" panose="020F0502020204030204" pitchFamily="34" charset="0"/>
                <a:cs typeface="Calibri" panose="020F0502020204030204" pitchFamily="34" charset="0"/>
              </a:rPr>
              <a:t>De minister vindt dat mensen die een beroep willen doen op de gezondheidszorg, zelf verantwoordelijk zijn voor gezondheidsschade die ze zelf hebben veroorzaakt. Dat kan hij niet menen. </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Ongezond </a:t>
            </a:r>
            <a:r>
              <a:rPr lang="nl-NL" altLang="nl-NL" sz="2600" kern="0" dirty="0" err="1">
                <a:solidFill>
                  <a:schemeClr val="bg2">
                    <a:lumMod val="60000"/>
                    <a:lumOff val="40000"/>
                  </a:schemeClr>
                </a:solidFill>
                <a:latin typeface="Calibri" panose="020F0502020204030204" pitchFamily="34" charset="0"/>
                <a:cs typeface="Calibri" panose="020F0502020204030204" pitchFamily="34" charset="0"/>
              </a:rPr>
              <a:t>leefgedrag</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 heeft voor een groot deel te maken met een lage </a:t>
            </a:r>
            <a:r>
              <a:rPr lang="nl-NL" altLang="nl-NL" sz="2600" kern="0" dirty="0" err="1">
                <a:solidFill>
                  <a:schemeClr val="bg2">
                    <a:lumMod val="60000"/>
                    <a:lumOff val="40000"/>
                  </a:schemeClr>
                </a:solidFill>
                <a:latin typeface="Calibri" panose="020F0502020204030204" pitchFamily="34" charset="0"/>
                <a:cs typeface="Calibri" panose="020F0502020204030204" pitchFamily="34" charset="0"/>
              </a:rPr>
              <a:t>sociaal-economische</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 status. Hij treft de zwakke groepen dus extra, en dat is asociaal! </a:t>
            </a:r>
            <a:endParaRPr lang="nl-NL" altLang="nl-NL" sz="2600" b="1" kern="0" dirty="0">
              <a:solidFill>
                <a:schemeClr val="bg2">
                  <a:lumMod val="60000"/>
                  <a:lumOff val="40000"/>
                </a:schemeClr>
              </a:solidFill>
              <a:latin typeface="Calibri" panose="020F0502020204030204" pitchFamily="34" charset="0"/>
              <a:cs typeface="Calibri" panose="020F0502020204030204" pitchFamily="34" charset="0"/>
            </a:endParaRPr>
          </a:p>
          <a:p>
            <a:pPr marL="0" indent="0">
              <a:buFontTx/>
              <a:buNone/>
            </a:pPr>
            <a:endParaRPr lang="nl-NL" altLang="nl-NL" sz="2600" b="1" kern="0" dirty="0">
              <a:latin typeface="Calibri" panose="020F0502020204030204" pitchFamily="34" charset="0"/>
              <a:cs typeface="Calibri" panose="020F0502020204030204" pitchFamily="34" charset="0"/>
            </a:endParaRPr>
          </a:p>
          <a:p>
            <a:pPr marL="0" indent="0">
              <a:buFontTx/>
              <a:buNone/>
            </a:pPr>
            <a:r>
              <a:rPr lang="nl-NL" altLang="nl-NL" sz="2600" b="1" kern="0" dirty="0">
                <a:solidFill>
                  <a:schemeClr val="bg2">
                    <a:lumMod val="60000"/>
                    <a:lumOff val="40000"/>
                  </a:schemeClr>
                </a:solidFill>
                <a:latin typeface="Calibri" panose="020F0502020204030204" pitchFamily="34" charset="0"/>
                <a:cs typeface="Calibri" panose="020F0502020204030204" pitchFamily="34" charset="0"/>
              </a:rPr>
              <a:t>Argumentatie</a:t>
            </a:r>
            <a:endParaRPr lang="nl-NL" altLang="nl-NL" sz="2600" kern="0" dirty="0">
              <a:solidFill>
                <a:schemeClr val="bg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533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ijdelijke aanduiding voor inhoud 2">
            <a:extLst>
              <a:ext uri="{FF2B5EF4-FFF2-40B4-BE49-F238E27FC236}">
                <a16:creationId xmlns:a16="http://schemas.microsoft.com/office/drawing/2014/main" id="{F1B69FB0-0D16-4D3B-A2F8-4F79C457416D}"/>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982663" indent="-982663">
              <a:buFontTx/>
              <a:buNone/>
              <a:tabLst>
                <a:tab pos="982663" algn="l"/>
              </a:tabLst>
              <a:defRPr/>
            </a:pPr>
            <a:r>
              <a:rPr lang="nl-NL" sz="2400" kern="0" dirty="0">
                <a:latin typeface="Calibri"/>
                <a:ea typeface="+mn-ea"/>
                <a:cs typeface="Calibri"/>
              </a:rPr>
              <a:t>1	Het standpunt van de minister, die vindt dat mensen die een beroep willen doen op de gezondheidszorg, zelf verantwoordelijk zijn voor gezondheidsschade die ze zelf hebben veroorzaakt, is onaanvaardbaar</a:t>
            </a:r>
          </a:p>
          <a:p>
            <a:pPr marL="982663" indent="-982663">
              <a:buFontTx/>
              <a:buNone/>
              <a:tabLst>
                <a:tab pos="982663" algn="l"/>
              </a:tabLst>
              <a:defRPr/>
            </a:pPr>
            <a:r>
              <a:rPr lang="nl-NL" sz="2400" kern="0" dirty="0">
                <a:latin typeface="Calibri"/>
                <a:ea typeface="+mn-ea"/>
                <a:cs typeface="Calibri"/>
              </a:rPr>
              <a:t>1.1a 	Hij treft de zwakke groepen extra</a:t>
            </a:r>
          </a:p>
          <a:p>
            <a:pPr marL="982663" indent="-982663">
              <a:buFontTx/>
              <a:buNone/>
              <a:tabLst>
                <a:tab pos="982663" algn="l"/>
              </a:tabLst>
              <a:defRPr/>
            </a:pPr>
            <a:r>
              <a:rPr lang="nl-NL" sz="2400" kern="0" dirty="0">
                <a:latin typeface="Calibri"/>
                <a:ea typeface="+mn-ea"/>
                <a:cs typeface="Calibri"/>
              </a:rPr>
              <a:t>1.1a.1 	Ongezond </a:t>
            </a:r>
            <a:r>
              <a:rPr lang="nl-NL" sz="2400" kern="0" dirty="0" err="1">
                <a:latin typeface="Calibri"/>
                <a:ea typeface="+mn-ea"/>
                <a:cs typeface="Calibri"/>
              </a:rPr>
              <a:t>leefgedrag</a:t>
            </a:r>
            <a:r>
              <a:rPr lang="nl-NL" sz="2400" kern="0" dirty="0">
                <a:latin typeface="Calibri"/>
                <a:ea typeface="+mn-ea"/>
                <a:cs typeface="Calibri"/>
              </a:rPr>
              <a:t> heeft voor een groot deel te maken met een lage </a:t>
            </a:r>
            <a:r>
              <a:rPr lang="nl-NL" sz="2400" kern="0" dirty="0" err="1">
                <a:latin typeface="Calibri"/>
                <a:ea typeface="+mn-ea"/>
                <a:cs typeface="Calibri"/>
              </a:rPr>
              <a:t>sociaal-economische</a:t>
            </a:r>
            <a:r>
              <a:rPr lang="nl-NL" sz="2400" kern="0" dirty="0">
                <a:latin typeface="Calibri"/>
                <a:ea typeface="+mn-ea"/>
                <a:cs typeface="Calibri"/>
              </a:rPr>
              <a:t> status</a:t>
            </a:r>
          </a:p>
          <a:p>
            <a:pPr marL="982663" indent="-982663">
              <a:buFontTx/>
              <a:buNone/>
              <a:tabLst>
                <a:tab pos="982663" algn="l"/>
              </a:tabLst>
              <a:defRPr/>
            </a:pPr>
            <a:r>
              <a:rPr lang="nl-NL" sz="2400" kern="0" dirty="0">
                <a:latin typeface="Calibri"/>
                <a:ea typeface="+mn-ea"/>
                <a:cs typeface="Calibri"/>
              </a:rPr>
              <a:t>1.1b 	En dat is asociaal</a:t>
            </a:r>
          </a:p>
        </p:txBody>
      </p:sp>
    </p:spTree>
    <p:extLst>
      <p:ext uri="{BB962C8B-B14F-4D97-AF65-F5344CB8AC3E}">
        <p14:creationId xmlns:p14="http://schemas.microsoft.com/office/powerpoint/2010/main" val="1736646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2">
            <a:extLst>
              <a:ext uri="{FF2B5EF4-FFF2-40B4-BE49-F238E27FC236}">
                <a16:creationId xmlns:a16="http://schemas.microsoft.com/office/drawing/2014/main" id="{B88C0D97-A94B-4059-AD41-5B410763C134}"/>
              </a:ext>
            </a:extLst>
          </p:cNvPr>
          <p:cNvSpPr txBox="1">
            <a:spLocks noChangeArrowheads="1"/>
          </p:cNvSpPr>
          <p:nvPr/>
        </p:nvSpPr>
        <p:spPr bwMode="auto">
          <a:xfrm>
            <a:off x="468313" y="1327150"/>
            <a:ext cx="824706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marL="0" indent="0" eaLnBrk="1" hangingPunct="1">
              <a:tabLst>
                <a:tab pos="88900" algn="l"/>
                <a:tab pos="620713" algn="l"/>
              </a:tabLst>
            </a:pPr>
            <a:r>
              <a:rPr lang="nl-NL" altLang="nl-NL" sz="2800" dirty="0">
                <a:solidFill>
                  <a:schemeClr val="bg2">
                    <a:lumMod val="60000"/>
                    <a:lumOff val="40000"/>
                  </a:schemeClr>
                </a:solidFill>
                <a:latin typeface="Calibri" panose="020F0502020204030204" pitchFamily="34" charset="0"/>
              </a:rPr>
              <a:t>Lees tekst 9 van 5.2 (p.220-221) en de tekst </a:t>
            </a:r>
            <a:r>
              <a:rPr lang="nl-NL" altLang="nl-NL" sz="2800" i="1" dirty="0">
                <a:solidFill>
                  <a:schemeClr val="bg2">
                    <a:lumMod val="60000"/>
                    <a:lumOff val="40000"/>
                  </a:schemeClr>
                </a:solidFill>
                <a:latin typeface="Calibri" panose="020F0502020204030204" pitchFamily="34" charset="0"/>
              </a:rPr>
              <a:t>Onzin over rouwadvertenties </a:t>
            </a:r>
            <a:r>
              <a:rPr lang="nl-NL" altLang="nl-NL" sz="2800" dirty="0">
                <a:solidFill>
                  <a:schemeClr val="bg2">
                    <a:lumMod val="60000"/>
                    <a:lumOff val="40000"/>
                  </a:schemeClr>
                </a:solidFill>
                <a:latin typeface="Calibri" panose="020F0502020204030204" pitchFamily="34" charset="0"/>
              </a:rPr>
              <a:t>uit de syllabus (opdracht 2, tekst 2) door en benoem het standpunt.</a:t>
            </a:r>
          </a:p>
          <a:p>
            <a:pPr marL="0" indent="0" eaLnBrk="1" hangingPunct="1">
              <a:tabLst>
                <a:tab pos="88900" algn="l"/>
                <a:tab pos="620713" algn="l"/>
              </a:tabLst>
            </a:pPr>
            <a:endParaRPr lang="nl-NL" altLang="nl-NL" sz="2800" dirty="0">
              <a:solidFill>
                <a:schemeClr val="bg2">
                  <a:lumMod val="60000"/>
                  <a:lumOff val="40000"/>
                </a:schemeClr>
              </a:solidFill>
              <a:latin typeface="Calibri" panose="020F0502020204030204" pitchFamily="34" charset="0"/>
            </a:endParaRPr>
          </a:p>
          <a:p>
            <a:pPr marL="0" indent="0" eaLnBrk="1" hangingPunct="1">
              <a:tabLst>
                <a:tab pos="88900" algn="l"/>
                <a:tab pos="620713" algn="l"/>
              </a:tabLst>
            </a:pPr>
            <a:r>
              <a:rPr lang="nl-NL" altLang="nl-NL" sz="2800" dirty="0">
                <a:solidFill>
                  <a:schemeClr val="bg2">
                    <a:lumMod val="60000"/>
                    <a:lumOff val="40000"/>
                  </a:schemeClr>
                </a:solidFill>
                <a:latin typeface="Calibri" panose="020F0502020204030204" pitchFamily="34" charset="0"/>
              </a:rPr>
              <a:t>Maak groepjes van drie of vier personen en bespreek elkaars reconstructies van de argumentatiestructuur en schrijf jullie definitieve analyse op.</a:t>
            </a:r>
          </a:p>
        </p:txBody>
      </p:sp>
    </p:spTree>
    <p:extLst>
      <p:ext uri="{BB962C8B-B14F-4D97-AF65-F5344CB8AC3E}">
        <p14:creationId xmlns:p14="http://schemas.microsoft.com/office/powerpoint/2010/main" val="431949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89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5.2 [9]</a:t>
            </a:r>
          </a:p>
          <a:p>
            <a:pPr marL="0" indent="0">
              <a:buFontTx/>
              <a:buNone/>
            </a:pPr>
            <a:r>
              <a:rPr lang="nl-NL" altLang="nl-NL" sz="2600" i="1" kern="0" dirty="0" err="1">
                <a:latin typeface="Calibri" panose="020F0502020204030204" pitchFamily="34" charset="0"/>
                <a:cs typeface="Calibri" panose="020F0502020204030204" pitchFamily="34" charset="0"/>
              </a:rPr>
              <a:t>Optimel</a:t>
            </a:r>
            <a:r>
              <a:rPr lang="nl-NL" altLang="nl-NL" sz="2600" i="1" kern="0" dirty="0">
                <a:latin typeface="Calibri" panose="020F0502020204030204" pitchFamily="34" charset="0"/>
                <a:cs typeface="Calibri" panose="020F0502020204030204" pitchFamily="34" charset="0"/>
              </a:rPr>
              <a:t> Control. Minder eten zonder te diëten.</a:t>
            </a:r>
          </a:p>
          <a:p>
            <a:pPr marL="0" indent="0">
              <a:buFontTx/>
              <a:buNone/>
            </a:pP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heeft groot nieuws.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Een zuiveldrank met natuurlijke plantenextracten die je verzadigingsmechanisme activeert waardoor je tussendoor of tijdens de volgende maaltijd minder gaat eten. Het ingrediënt werkt na enkele uren. Eén flesje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per dag helpt je minder te eten zonder te diëten. Dat klinkt te mooi om waar te zijn maar de werking van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is wetenschappelijk bewezen. Doe mee aan de 2-weken test. Niet goed, geld terug. </a:t>
            </a:r>
          </a:p>
          <a:p>
            <a:pPr marL="0" indent="0">
              <a:buFontTx/>
              <a:buNone/>
            </a:pPr>
            <a:endParaRPr lang="nl-NL" altLang="nl-NL" sz="2600" kern="0" dirty="0">
              <a:latin typeface="Calibri" panose="020F0502020204030204" pitchFamily="34" charset="0"/>
              <a:cs typeface="Calibri" panose="020F0502020204030204" pitchFamily="34" charset="0"/>
            </a:endParaRPr>
          </a:p>
          <a:p>
            <a:pPr marL="0" indent="0">
              <a:buFontTx/>
              <a:buNone/>
            </a:pPr>
            <a:endParaRPr lang="nl-NL" altLang="nl-NL" sz="2600" kern="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34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94010269-047D-4550-9687-C0ED052ABC41}"/>
              </a:ext>
            </a:extLst>
          </p:cNvPr>
          <p:cNvSpPr txBox="1"/>
          <p:nvPr/>
        </p:nvSpPr>
        <p:spPr>
          <a:xfrm>
            <a:off x="2817224" y="2146319"/>
            <a:ext cx="2736304"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 (</a:t>
            </a:r>
            <a:r>
              <a:rPr lang="en-US" altLang="nl-NL" sz="2400" b="1" dirty="0" err="1">
                <a:solidFill>
                  <a:schemeClr val="bg2"/>
                </a:solidFill>
                <a:latin typeface="Calibri" panose="020F0502020204030204" pitchFamily="34" charset="0"/>
              </a:rPr>
              <a:t>Standpunt</a:t>
            </a:r>
            <a:r>
              <a:rPr lang="en-US" altLang="nl-NL" sz="2400" b="1" dirty="0">
                <a:solidFill>
                  <a:schemeClr val="bg2"/>
                </a:solidFill>
                <a:latin typeface="Calibri" panose="020F0502020204030204" pitchFamily="34" charset="0"/>
              </a:rPr>
              <a:t>)</a:t>
            </a: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Complexe argumentatie</a:t>
            </a:r>
          </a:p>
        </p:txBody>
      </p:sp>
      <p:sp>
        <p:nvSpPr>
          <p:cNvPr id="7" name="Tekstvak 6">
            <a:extLst>
              <a:ext uri="{FF2B5EF4-FFF2-40B4-BE49-F238E27FC236}">
                <a16:creationId xmlns:a16="http://schemas.microsoft.com/office/drawing/2014/main" id="{CE77B017-6415-4EEE-A382-A5E676A5531D}"/>
              </a:ext>
            </a:extLst>
          </p:cNvPr>
          <p:cNvSpPr txBox="1"/>
          <p:nvPr/>
        </p:nvSpPr>
        <p:spPr>
          <a:xfrm>
            <a:off x="332948" y="935276"/>
            <a:ext cx="9145016" cy="830997"/>
          </a:xfrm>
          <a:prstGeom prst="rect">
            <a:avLst/>
          </a:prstGeom>
          <a:noFill/>
        </p:spPr>
        <p:txBody>
          <a:bodyPr wrap="square">
            <a:spAutoFit/>
          </a:bodyPr>
          <a:lstStyle/>
          <a:p>
            <a:r>
              <a:rPr lang="en-US" sz="2400" b="1" dirty="0" err="1">
                <a:latin typeface="Calibri" panose="020F0502020204030204" pitchFamily="34" charset="0"/>
              </a:rPr>
              <a:t>Combinatie</a:t>
            </a:r>
            <a:r>
              <a:rPr lang="en-US" sz="2400" b="1" dirty="0">
                <a:latin typeface="Calibri" panose="020F0502020204030204" pitchFamily="34" charset="0"/>
              </a:rPr>
              <a:t> van twee of </a:t>
            </a:r>
            <a:r>
              <a:rPr lang="en-US" sz="2400" b="1" dirty="0" err="1">
                <a:latin typeface="Calibri" panose="020F0502020204030204" pitchFamily="34" charset="0"/>
              </a:rPr>
              <a:t>meer</a:t>
            </a:r>
            <a:r>
              <a:rPr lang="en-US" sz="2400" b="1" dirty="0">
                <a:latin typeface="Calibri" panose="020F0502020204030204" pitchFamily="34" charset="0"/>
              </a:rPr>
              <a:t> </a:t>
            </a:r>
            <a:r>
              <a:rPr lang="en-US" sz="2400" b="1" dirty="0" err="1">
                <a:latin typeface="Calibri" panose="020F0502020204030204" pitchFamily="34" charset="0"/>
              </a:rPr>
              <a:t>enkelvoudige</a:t>
            </a:r>
            <a:r>
              <a:rPr lang="en-US" sz="2400" b="1" dirty="0">
                <a:latin typeface="Calibri" panose="020F0502020204030204" pitchFamily="34" charset="0"/>
              </a:rPr>
              <a:t> </a:t>
            </a:r>
            <a:r>
              <a:rPr lang="en-US" sz="2400" b="1" dirty="0" err="1">
                <a:latin typeface="Calibri" panose="020F0502020204030204" pitchFamily="34" charset="0"/>
              </a:rPr>
              <a:t>argumentaties</a:t>
            </a:r>
            <a:endParaRPr lang="en-US" sz="2000" dirty="0">
              <a:latin typeface="Calibri" panose="020F0502020204030204" pitchFamily="34" charset="0"/>
            </a:endParaRPr>
          </a:p>
          <a:p>
            <a:endParaRPr lang="en-US" sz="2400" dirty="0">
              <a:latin typeface="Calibri" panose="020F0502020204030204" pitchFamily="34" charset="0"/>
            </a:endParaRPr>
          </a:p>
        </p:txBody>
      </p:sp>
      <p:sp>
        <p:nvSpPr>
          <p:cNvPr id="12" name="Line 9">
            <a:extLst>
              <a:ext uri="{FF2B5EF4-FFF2-40B4-BE49-F238E27FC236}">
                <a16:creationId xmlns:a16="http://schemas.microsoft.com/office/drawing/2014/main" id="{B0AB6338-E01D-4903-B707-1F0AE0EFB2E9}"/>
              </a:ext>
            </a:extLst>
          </p:cNvPr>
          <p:cNvSpPr>
            <a:spLocks noChangeShapeType="1"/>
          </p:cNvSpPr>
          <p:nvPr/>
        </p:nvSpPr>
        <p:spPr bwMode="auto">
          <a:xfrm flipV="1">
            <a:off x="2817224" y="2727687"/>
            <a:ext cx="416906" cy="513087"/>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
        <p:nvSpPr>
          <p:cNvPr id="13" name="Tekstvak 12">
            <a:extLst>
              <a:ext uri="{FF2B5EF4-FFF2-40B4-BE49-F238E27FC236}">
                <a16:creationId xmlns:a16="http://schemas.microsoft.com/office/drawing/2014/main" id="{B01C437E-3B36-4718-AC5D-F534879C35C6}"/>
              </a:ext>
            </a:extLst>
          </p:cNvPr>
          <p:cNvSpPr txBox="1"/>
          <p:nvPr/>
        </p:nvSpPr>
        <p:spPr>
          <a:xfrm>
            <a:off x="1043608" y="3215046"/>
            <a:ext cx="2592288"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1.1 Argument</a:t>
            </a:r>
            <a:endParaRPr lang="en-US" altLang="nl-NL" sz="2000" b="1" dirty="0">
              <a:solidFill>
                <a:schemeClr val="bg2"/>
              </a:solidFill>
              <a:latin typeface="Calibri" panose="020F0502020204030204" pitchFamily="34" charset="0"/>
            </a:endParaRPr>
          </a:p>
        </p:txBody>
      </p:sp>
      <p:cxnSp>
        <p:nvCxnSpPr>
          <p:cNvPr id="14" name="Rechte verbindingslijn 13">
            <a:extLst>
              <a:ext uri="{FF2B5EF4-FFF2-40B4-BE49-F238E27FC236}">
                <a16:creationId xmlns:a16="http://schemas.microsoft.com/office/drawing/2014/main" id="{395D68B7-6F42-40ED-A8E4-D9E872A015C2}"/>
              </a:ext>
            </a:extLst>
          </p:cNvPr>
          <p:cNvCxnSpPr>
            <a:cxnSpLocks/>
            <a:stCxn id="13" idx="3"/>
          </p:cNvCxnSpPr>
          <p:nvPr/>
        </p:nvCxnSpPr>
        <p:spPr>
          <a:xfrm flipV="1">
            <a:off x="3635896" y="3445878"/>
            <a:ext cx="1269560" cy="1"/>
          </a:xfrm>
          <a:prstGeom prst="line">
            <a:avLst/>
          </a:prstGeom>
          <a:ln w="381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1C291B2D-8B61-4A80-BD74-2FDC624CB9D8}"/>
              </a:ext>
            </a:extLst>
          </p:cNvPr>
          <p:cNvSpPr txBox="1"/>
          <p:nvPr/>
        </p:nvSpPr>
        <p:spPr>
          <a:xfrm>
            <a:off x="4197817" y="3204746"/>
            <a:ext cx="3672408" cy="461665"/>
          </a:xfrm>
          <a:prstGeom prst="rect">
            <a:avLst/>
          </a:prstGeom>
          <a:noFill/>
        </p:spPr>
        <p:txBody>
          <a:bodyPr wrap="square">
            <a:spAutoFit/>
          </a:bodyPr>
          <a:lstStyle/>
          <a:p>
            <a:pPr algn="ctr"/>
            <a:r>
              <a:rPr lang="en-US" altLang="nl-NL" sz="2400" b="1" dirty="0">
                <a:solidFill>
                  <a:schemeClr val="tx2"/>
                </a:solidFill>
                <a:latin typeface="Calibri" panose="020F0502020204030204" pitchFamily="34" charset="0"/>
              </a:rPr>
              <a:t>(1.1’ …)</a:t>
            </a:r>
            <a:endParaRPr lang="en-US" altLang="nl-NL" sz="2000" b="1" dirty="0">
              <a:solidFill>
                <a:schemeClr val="tx2"/>
              </a:solidFill>
              <a:latin typeface="Calibri" panose="020F0502020204030204" pitchFamily="34" charset="0"/>
            </a:endParaRPr>
          </a:p>
        </p:txBody>
      </p:sp>
      <p:sp>
        <p:nvSpPr>
          <p:cNvPr id="18" name="Tekstvak 17">
            <a:extLst>
              <a:ext uri="{FF2B5EF4-FFF2-40B4-BE49-F238E27FC236}">
                <a16:creationId xmlns:a16="http://schemas.microsoft.com/office/drawing/2014/main" id="{A717BBA2-15FF-4CC2-9328-E36CD9616FC6}"/>
              </a:ext>
            </a:extLst>
          </p:cNvPr>
          <p:cNvSpPr txBox="1"/>
          <p:nvPr/>
        </p:nvSpPr>
        <p:spPr>
          <a:xfrm>
            <a:off x="1786399" y="1800071"/>
            <a:ext cx="4968553" cy="461665"/>
          </a:xfrm>
          <a:prstGeom prst="rect">
            <a:avLst/>
          </a:prstGeom>
          <a:noFill/>
        </p:spPr>
        <p:txBody>
          <a:bodyPr wrap="square">
            <a:spAutoFit/>
          </a:bodyPr>
          <a:lstStyle/>
          <a:p>
            <a:pPr algn="ctr"/>
            <a:r>
              <a:rPr lang="en-US" altLang="nl-NL" sz="2400" dirty="0">
                <a:latin typeface="Calibri" panose="020F0502020204030204" pitchFamily="34" charset="0"/>
              </a:rPr>
              <a:t>Stop maar met </a:t>
            </a:r>
            <a:r>
              <a:rPr lang="en-US" altLang="nl-NL" sz="2400" dirty="0" err="1">
                <a:latin typeface="Calibri" panose="020F0502020204030204" pitchFamily="34" charset="0"/>
              </a:rPr>
              <a:t>swipen</a:t>
            </a:r>
            <a:endParaRPr lang="en-US" altLang="nl-NL" sz="2400" dirty="0">
              <a:latin typeface="Calibri" panose="020F0502020204030204" pitchFamily="34" charset="0"/>
            </a:endParaRPr>
          </a:p>
        </p:txBody>
      </p:sp>
      <p:sp>
        <p:nvSpPr>
          <p:cNvPr id="19" name="Tekstvak 18">
            <a:extLst>
              <a:ext uri="{FF2B5EF4-FFF2-40B4-BE49-F238E27FC236}">
                <a16:creationId xmlns:a16="http://schemas.microsoft.com/office/drawing/2014/main" id="{E9301511-A769-4449-82C9-EEE134B8E2FF}"/>
              </a:ext>
            </a:extLst>
          </p:cNvPr>
          <p:cNvSpPr txBox="1"/>
          <p:nvPr/>
        </p:nvSpPr>
        <p:spPr>
          <a:xfrm>
            <a:off x="129665" y="3606115"/>
            <a:ext cx="4644516" cy="830997"/>
          </a:xfrm>
          <a:prstGeom prst="rect">
            <a:avLst/>
          </a:prstGeom>
          <a:noFill/>
        </p:spPr>
        <p:txBody>
          <a:bodyPr wrap="square">
            <a:spAutoFit/>
          </a:bodyPr>
          <a:lstStyle/>
          <a:p>
            <a:pPr algn="ctr"/>
            <a:r>
              <a:rPr lang="en-US" altLang="nl-NL" sz="2400" dirty="0" err="1">
                <a:latin typeface="Calibri" panose="020F0502020204030204" pitchFamily="34" charset="0"/>
              </a:rPr>
              <a:t>Datingapps</a:t>
            </a:r>
            <a:r>
              <a:rPr lang="en-US" altLang="nl-NL" sz="2400" dirty="0">
                <a:latin typeface="Calibri" panose="020F0502020204030204" pitchFamily="34" charset="0"/>
              </a:rPr>
              <a:t> </a:t>
            </a:r>
            <a:r>
              <a:rPr lang="en-US" altLang="nl-NL" sz="2400" dirty="0" err="1">
                <a:latin typeface="Calibri" panose="020F0502020204030204" pitchFamily="34" charset="0"/>
              </a:rPr>
              <a:t>willen</a:t>
            </a:r>
            <a:r>
              <a:rPr lang="en-US" altLang="nl-NL" sz="2400" dirty="0">
                <a:latin typeface="Calibri" panose="020F0502020204030204" pitchFamily="34" charset="0"/>
              </a:rPr>
              <a:t> je </a:t>
            </a:r>
            <a:r>
              <a:rPr lang="en-US" altLang="nl-NL" sz="2400" dirty="0" err="1">
                <a:latin typeface="Calibri" panose="020F0502020204030204" pitchFamily="34" charset="0"/>
              </a:rPr>
              <a:t>helemaal</a:t>
            </a:r>
            <a:r>
              <a:rPr lang="en-US" altLang="nl-NL" sz="2400" dirty="0">
                <a:latin typeface="Calibri" panose="020F0502020204030204" pitchFamily="34" charset="0"/>
              </a:rPr>
              <a:t>     </a:t>
            </a:r>
            <a:r>
              <a:rPr lang="en-US" altLang="nl-NL" sz="2400" dirty="0" err="1">
                <a:latin typeface="Calibri" panose="020F0502020204030204" pitchFamily="34" charset="0"/>
              </a:rPr>
              <a:t>niet</a:t>
            </a:r>
            <a:r>
              <a:rPr lang="en-US" altLang="nl-NL" sz="2400" dirty="0">
                <a:latin typeface="Calibri" panose="020F0502020204030204" pitchFamily="34" charset="0"/>
              </a:rPr>
              <a:t> </a:t>
            </a:r>
            <a:r>
              <a:rPr lang="en-US" altLang="nl-NL" sz="2400" dirty="0" err="1">
                <a:latin typeface="Calibri" panose="020F0502020204030204" pitchFamily="34" charset="0"/>
              </a:rPr>
              <a:t>aan</a:t>
            </a:r>
            <a:r>
              <a:rPr lang="en-US" altLang="nl-NL" sz="2400" dirty="0">
                <a:latin typeface="Calibri" panose="020F0502020204030204" pitchFamily="34" charset="0"/>
              </a:rPr>
              <a:t> een partner </a:t>
            </a:r>
            <a:r>
              <a:rPr lang="en-US" altLang="nl-NL" sz="2400" dirty="0" err="1">
                <a:latin typeface="Calibri" panose="020F0502020204030204" pitchFamily="34" charset="0"/>
              </a:rPr>
              <a:t>helpen</a:t>
            </a:r>
            <a:endParaRPr lang="en-US" altLang="nl-NL" sz="2400" dirty="0">
              <a:latin typeface="Calibri" panose="020F0502020204030204" pitchFamily="34" charset="0"/>
            </a:endParaRPr>
          </a:p>
        </p:txBody>
      </p:sp>
      <p:sp>
        <p:nvSpPr>
          <p:cNvPr id="20" name="Tekstvak 19">
            <a:extLst>
              <a:ext uri="{FF2B5EF4-FFF2-40B4-BE49-F238E27FC236}">
                <a16:creationId xmlns:a16="http://schemas.microsoft.com/office/drawing/2014/main" id="{D87577A6-7DDC-43DC-8BF4-9393898A977F}"/>
              </a:ext>
            </a:extLst>
          </p:cNvPr>
          <p:cNvSpPr txBox="1"/>
          <p:nvPr/>
        </p:nvSpPr>
        <p:spPr>
          <a:xfrm>
            <a:off x="801064" y="5428068"/>
            <a:ext cx="3770936" cy="830997"/>
          </a:xfrm>
          <a:prstGeom prst="rect">
            <a:avLst/>
          </a:prstGeom>
          <a:noFill/>
        </p:spPr>
        <p:txBody>
          <a:bodyPr wrap="square">
            <a:spAutoFit/>
          </a:bodyPr>
          <a:lstStyle/>
          <a:p>
            <a:pPr algn="ctr"/>
            <a:r>
              <a:rPr lang="en-US" altLang="nl-NL" sz="2400" dirty="0">
                <a:latin typeface="Calibri" panose="020F0502020204030204" pitchFamily="34" charset="0"/>
              </a:rPr>
              <a:t>Ze </a:t>
            </a:r>
            <a:r>
              <a:rPr lang="en-US" altLang="nl-NL" sz="2400" dirty="0" err="1">
                <a:latin typeface="Calibri" panose="020F0502020204030204" pitchFamily="34" charset="0"/>
              </a:rPr>
              <a:t>verdienen</a:t>
            </a:r>
            <a:r>
              <a:rPr lang="en-US" altLang="nl-NL" sz="2400" dirty="0">
                <a:latin typeface="Calibri" panose="020F0502020204030204" pitchFamily="34" charset="0"/>
              </a:rPr>
              <a:t> </a:t>
            </a:r>
            <a:r>
              <a:rPr lang="en-US" altLang="nl-NL" sz="2400" dirty="0" err="1">
                <a:latin typeface="Calibri" panose="020F0502020204030204" pitchFamily="34" charset="0"/>
              </a:rPr>
              <a:t>meer</a:t>
            </a:r>
            <a:r>
              <a:rPr lang="en-US" altLang="nl-NL" sz="2400" dirty="0">
                <a:latin typeface="Calibri" panose="020F0502020204030204" pitchFamily="34" charset="0"/>
              </a:rPr>
              <a:t> </a:t>
            </a:r>
            <a:r>
              <a:rPr lang="en-US" altLang="nl-NL" sz="2400" dirty="0" err="1">
                <a:latin typeface="Calibri" panose="020F0502020204030204" pitchFamily="34" charset="0"/>
              </a:rPr>
              <a:t>als</a:t>
            </a:r>
            <a:r>
              <a:rPr lang="en-US" altLang="nl-NL" sz="2400" dirty="0">
                <a:latin typeface="Calibri" panose="020F0502020204030204" pitchFamily="34" charset="0"/>
              </a:rPr>
              <a:t> je </a:t>
            </a:r>
            <a:r>
              <a:rPr lang="en-US" altLang="nl-NL" sz="2400" dirty="0" err="1">
                <a:latin typeface="Calibri" panose="020F0502020204030204" pitchFamily="34" charset="0"/>
              </a:rPr>
              <a:t>blijft</a:t>
            </a:r>
            <a:r>
              <a:rPr lang="en-US" altLang="nl-NL" sz="2400" dirty="0">
                <a:latin typeface="Calibri" panose="020F0502020204030204" pitchFamily="34" charset="0"/>
              </a:rPr>
              <a:t> </a:t>
            </a:r>
            <a:r>
              <a:rPr lang="en-US" altLang="nl-NL" sz="2400" dirty="0" err="1">
                <a:latin typeface="Calibri" panose="020F0502020204030204" pitchFamily="34" charset="0"/>
              </a:rPr>
              <a:t>swipen</a:t>
            </a:r>
            <a:endParaRPr lang="en-US" altLang="nl-NL" sz="2400" dirty="0">
              <a:latin typeface="Calibri" panose="020F0502020204030204" pitchFamily="34" charset="0"/>
            </a:endParaRPr>
          </a:p>
        </p:txBody>
      </p:sp>
      <p:sp>
        <p:nvSpPr>
          <p:cNvPr id="3" name="Tekstvak 12">
            <a:extLst>
              <a:ext uri="{FF2B5EF4-FFF2-40B4-BE49-F238E27FC236}">
                <a16:creationId xmlns:a16="http://schemas.microsoft.com/office/drawing/2014/main" id="{2A21D5DB-C13F-512A-A2C7-4B191A020FDC}"/>
              </a:ext>
            </a:extLst>
          </p:cNvPr>
          <p:cNvSpPr txBox="1"/>
          <p:nvPr/>
        </p:nvSpPr>
        <p:spPr>
          <a:xfrm>
            <a:off x="1155779" y="5054888"/>
            <a:ext cx="2592288" cy="461665"/>
          </a:xfrm>
          <a:prstGeom prst="rect">
            <a:avLst/>
          </a:prstGeom>
          <a:noFill/>
        </p:spPr>
        <p:txBody>
          <a:bodyPr wrap="square">
            <a:spAutoFit/>
          </a:bodyPr>
          <a:lstStyle/>
          <a:p>
            <a:pPr algn="ctr"/>
            <a:r>
              <a:rPr lang="en-US" altLang="nl-NL" sz="2400" b="1" dirty="0">
                <a:solidFill>
                  <a:schemeClr val="bg2"/>
                </a:solidFill>
                <a:latin typeface="Calibri" panose="020F0502020204030204" pitchFamily="34" charset="0"/>
              </a:rPr>
              <a:t>1.1.1 Argument</a:t>
            </a:r>
            <a:endParaRPr lang="en-US" altLang="nl-NL" sz="2000" b="1" dirty="0">
              <a:solidFill>
                <a:schemeClr val="bg2"/>
              </a:solidFill>
              <a:latin typeface="Calibri" panose="020F0502020204030204" pitchFamily="34" charset="0"/>
            </a:endParaRPr>
          </a:p>
        </p:txBody>
      </p:sp>
      <p:sp>
        <p:nvSpPr>
          <p:cNvPr id="5" name="Tekstvak 16">
            <a:extLst>
              <a:ext uri="{FF2B5EF4-FFF2-40B4-BE49-F238E27FC236}">
                <a16:creationId xmlns:a16="http://schemas.microsoft.com/office/drawing/2014/main" id="{D9D030C5-6E02-09CB-EB8F-02F90C5DAE3D}"/>
              </a:ext>
            </a:extLst>
          </p:cNvPr>
          <p:cNvSpPr txBox="1"/>
          <p:nvPr/>
        </p:nvSpPr>
        <p:spPr>
          <a:xfrm>
            <a:off x="4315813" y="4966403"/>
            <a:ext cx="3672408" cy="461665"/>
          </a:xfrm>
          <a:prstGeom prst="rect">
            <a:avLst/>
          </a:prstGeom>
          <a:noFill/>
        </p:spPr>
        <p:txBody>
          <a:bodyPr wrap="square">
            <a:spAutoFit/>
          </a:bodyPr>
          <a:lstStyle/>
          <a:p>
            <a:pPr algn="ctr"/>
            <a:r>
              <a:rPr lang="en-US" altLang="nl-NL" sz="2400" b="1" dirty="0">
                <a:solidFill>
                  <a:schemeClr val="tx2"/>
                </a:solidFill>
                <a:latin typeface="Calibri" panose="020F0502020204030204" pitchFamily="34" charset="0"/>
              </a:rPr>
              <a:t>(1.1.1’ …)</a:t>
            </a:r>
            <a:endParaRPr lang="en-US" altLang="nl-NL" sz="2000" b="1" dirty="0">
              <a:solidFill>
                <a:schemeClr val="tx2"/>
              </a:solidFill>
              <a:latin typeface="Calibri" panose="020F0502020204030204" pitchFamily="34" charset="0"/>
            </a:endParaRPr>
          </a:p>
        </p:txBody>
      </p:sp>
      <p:cxnSp>
        <p:nvCxnSpPr>
          <p:cNvPr id="6" name="Rechte verbindingslijn 13">
            <a:extLst>
              <a:ext uri="{FF2B5EF4-FFF2-40B4-BE49-F238E27FC236}">
                <a16:creationId xmlns:a16="http://schemas.microsoft.com/office/drawing/2014/main" id="{2B5D4EDA-03D4-C154-CE10-99A6603803DE}"/>
              </a:ext>
            </a:extLst>
          </p:cNvPr>
          <p:cNvCxnSpPr>
            <a:cxnSpLocks/>
          </p:cNvCxnSpPr>
          <p:nvPr/>
        </p:nvCxnSpPr>
        <p:spPr>
          <a:xfrm flipV="1">
            <a:off x="3748067" y="5269904"/>
            <a:ext cx="1269560" cy="1"/>
          </a:xfrm>
          <a:prstGeom prst="line">
            <a:avLst/>
          </a:prstGeom>
          <a:ln w="381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9" name="Ovaal 15">
            <a:extLst>
              <a:ext uri="{FF2B5EF4-FFF2-40B4-BE49-F238E27FC236}">
                <a16:creationId xmlns:a16="http://schemas.microsoft.com/office/drawing/2014/main" id="{CB52CD51-3BE7-9AAB-4497-5F731B2935C8}"/>
              </a:ext>
            </a:extLst>
          </p:cNvPr>
          <p:cNvSpPr/>
          <p:nvPr/>
        </p:nvSpPr>
        <p:spPr>
          <a:xfrm>
            <a:off x="4968284" y="2880494"/>
            <a:ext cx="2367465" cy="2698484"/>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1" name="Rechte verbindingslijn 17">
            <a:extLst>
              <a:ext uri="{FF2B5EF4-FFF2-40B4-BE49-F238E27FC236}">
                <a16:creationId xmlns:a16="http://schemas.microsoft.com/office/drawing/2014/main" id="{3632E178-4C16-82E5-36DB-52B4C96EF96C}"/>
              </a:ext>
            </a:extLst>
          </p:cNvPr>
          <p:cNvCxnSpPr>
            <a:cxnSpLocks/>
          </p:cNvCxnSpPr>
          <p:nvPr/>
        </p:nvCxnSpPr>
        <p:spPr>
          <a:xfrm>
            <a:off x="7164288" y="4966403"/>
            <a:ext cx="460896" cy="611359"/>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Tekstvak 18">
            <a:extLst>
              <a:ext uri="{FF2B5EF4-FFF2-40B4-BE49-F238E27FC236}">
                <a16:creationId xmlns:a16="http://schemas.microsoft.com/office/drawing/2014/main" id="{DA29EF59-F5B3-D2BB-EF0C-9519F870B4F8}"/>
              </a:ext>
            </a:extLst>
          </p:cNvPr>
          <p:cNvSpPr txBox="1"/>
          <p:nvPr/>
        </p:nvSpPr>
        <p:spPr>
          <a:xfrm>
            <a:off x="6296756" y="5471256"/>
            <a:ext cx="2592288" cy="461665"/>
          </a:xfrm>
          <a:prstGeom prst="rect">
            <a:avLst/>
          </a:prstGeom>
          <a:noFill/>
        </p:spPr>
        <p:txBody>
          <a:bodyPr wrap="square">
            <a:spAutoFit/>
          </a:bodyPr>
          <a:lstStyle/>
          <a:p>
            <a:pPr algn="ctr"/>
            <a:r>
              <a:rPr lang="en-US" altLang="nl-NL" sz="2400" dirty="0">
                <a:solidFill>
                  <a:schemeClr val="tx2">
                    <a:lumMod val="60000"/>
                    <a:lumOff val="40000"/>
                  </a:schemeClr>
                </a:solidFill>
                <a:latin typeface="Calibri" panose="020F0502020204030204" pitchFamily="34" charset="0"/>
              </a:rPr>
              <a:t>College 3 &amp; 4</a:t>
            </a:r>
            <a:endParaRPr lang="en-US" altLang="nl-NL" sz="2000" dirty="0">
              <a:solidFill>
                <a:schemeClr val="tx2">
                  <a:lumMod val="60000"/>
                  <a:lumOff val="40000"/>
                </a:schemeClr>
              </a:solidFill>
              <a:latin typeface="Calibri" panose="020F0502020204030204" pitchFamily="34" charset="0"/>
            </a:endParaRPr>
          </a:p>
        </p:txBody>
      </p:sp>
      <p:sp>
        <p:nvSpPr>
          <p:cNvPr id="22" name="Ovaal 15">
            <a:extLst>
              <a:ext uri="{FF2B5EF4-FFF2-40B4-BE49-F238E27FC236}">
                <a16:creationId xmlns:a16="http://schemas.microsoft.com/office/drawing/2014/main" id="{8E61947B-3879-18B3-BFE4-085FD743F72E}"/>
              </a:ext>
            </a:extLst>
          </p:cNvPr>
          <p:cNvSpPr/>
          <p:nvPr/>
        </p:nvSpPr>
        <p:spPr>
          <a:xfrm>
            <a:off x="254956" y="3058016"/>
            <a:ext cx="4533068" cy="3395313"/>
          </a:xfrm>
          <a:prstGeom prst="ellipse">
            <a:avLst/>
          </a:pr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kstvak 18">
            <a:extLst>
              <a:ext uri="{FF2B5EF4-FFF2-40B4-BE49-F238E27FC236}">
                <a16:creationId xmlns:a16="http://schemas.microsoft.com/office/drawing/2014/main" id="{CE42466D-C10A-5C16-EF9A-093DC3F6DA80}"/>
              </a:ext>
            </a:extLst>
          </p:cNvPr>
          <p:cNvSpPr txBox="1"/>
          <p:nvPr/>
        </p:nvSpPr>
        <p:spPr>
          <a:xfrm>
            <a:off x="-176830" y="2250103"/>
            <a:ext cx="2592288" cy="523220"/>
          </a:xfrm>
          <a:prstGeom prst="rect">
            <a:avLst/>
          </a:prstGeom>
          <a:noFill/>
        </p:spPr>
        <p:txBody>
          <a:bodyPr wrap="square">
            <a:spAutoFit/>
          </a:bodyPr>
          <a:lstStyle/>
          <a:p>
            <a:pPr algn="ctr"/>
            <a:r>
              <a:rPr lang="en-US" altLang="nl-NL" sz="2800" b="1" dirty="0" err="1">
                <a:solidFill>
                  <a:schemeClr val="bg2">
                    <a:lumMod val="60000"/>
                    <a:lumOff val="40000"/>
                  </a:schemeClr>
                </a:solidFill>
                <a:latin typeface="Calibri" panose="020F0502020204030204" pitchFamily="34" charset="0"/>
              </a:rPr>
              <a:t>Dit</a:t>
            </a:r>
            <a:r>
              <a:rPr lang="en-US" altLang="nl-NL" sz="2800" b="1" dirty="0">
                <a:solidFill>
                  <a:schemeClr val="bg2">
                    <a:lumMod val="60000"/>
                    <a:lumOff val="40000"/>
                  </a:schemeClr>
                </a:solidFill>
                <a:latin typeface="Calibri" panose="020F0502020204030204" pitchFamily="34" charset="0"/>
              </a:rPr>
              <a:t> college</a:t>
            </a:r>
            <a:endParaRPr lang="en-US" altLang="nl-NL" sz="2400" b="1" dirty="0">
              <a:solidFill>
                <a:schemeClr val="bg2">
                  <a:lumMod val="60000"/>
                  <a:lumOff val="40000"/>
                </a:schemeClr>
              </a:solidFill>
              <a:latin typeface="Calibri" panose="020F0502020204030204" pitchFamily="34" charset="0"/>
            </a:endParaRPr>
          </a:p>
        </p:txBody>
      </p:sp>
      <p:cxnSp>
        <p:nvCxnSpPr>
          <p:cNvPr id="24" name="Rechte verbindingslijn 17">
            <a:extLst>
              <a:ext uri="{FF2B5EF4-FFF2-40B4-BE49-F238E27FC236}">
                <a16:creationId xmlns:a16="http://schemas.microsoft.com/office/drawing/2014/main" id="{86336A2D-FB48-5A24-996D-15724BDBAA6A}"/>
              </a:ext>
            </a:extLst>
          </p:cNvPr>
          <p:cNvCxnSpPr>
            <a:cxnSpLocks/>
          </p:cNvCxnSpPr>
          <p:nvPr/>
        </p:nvCxnSpPr>
        <p:spPr>
          <a:xfrm>
            <a:off x="1043608" y="2779740"/>
            <a:ext cx="360040" cy="513087"/>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Line 9">
            <a:extLst>
              <a:ext uri="{FF2B5EF4-FFF2-40B4-BE49-F238E27FC236}">
                <a16:creationId xmlns:a16="http://schemas.microsoft.com/office/drawing/2014/main" id="{FA98BBBB-1790-B73F-D12C-DC5629561639}"/>
              </a:ext>
            </a:extLst>
          </p:cNvPr>
          <p:cNvSpPr>
            <a:spLocks noChangeShapeType="1"/>
          </p:cNvSpPr>
          <p:nvPr/>
        </p:nvSpPr>
        <p:spPr bwMode="auto">
          <a:xfrm flipV="1">
            <a:off x="2483768" y="4437110"/>
            <a:ext cx="0" cy="617777"/>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nl-NL" dirty="0"/>
          </a:p>
        </p:txBody>
      </p:sp>
    </p:spTree>
    <p:extLst>
      <p:ext uri="{BB962C8B-B14F-4D97-AF65-F5344CB8AC3E}">
        <p14:creationId xmlns:p14="http://schemas.microsoft.com/office/powerpoint/2010/main" val="1298265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5.2 [9]</a:t>
            </a:r>
          </a:p>
          <a:p>
            <a:pPr marL="0" indent="0">
              <a:buFontTx/>
              <a:buNone/>
            </a:pPr>
            <a:r>
              <a:rPr lang="nl-NL" altLang="nl-NL" sz="2600" i="1" kern="0" dirty="0" err="1">
                <a:latin typeface="Calibri" panose="020F0502020204030204" pitchFamily="34" charset="0"/>
                <a:cs typeface="Calibri" panose="020F0502020204030204" pitchFamily="34" charset="0"/>
              </a:rPr>
              <a:t>Optimel</a:t>
            </a:r>
            <a:r>
              <a:rPr lang="nl-NL" altLang="nl-NL" sz="2600" i="1" kern="0" dirty="0">
                <a:latin typeface="Calibri" panose="020F0502020204030204" pitchFamily="34" charset="0"/>
                <a:cs typeface="Calibri" panose="020F0502020204030204" pitchFamily="34" charset="0"/>
              </a:rPr>
              <a:t> Control. Minder eten zonder te diëten.</a:t>
            </a:r>
          </a:p>
          <a:p>
            <a:pPr marL="0" indent="0">
              <a:buFontTx/>
              <a:buNone/>
            </a:pP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heeft groot nieuws.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Een zuiveldrank met natuurlijke plantenextracten die je verzadigingsmechanisme activeert waardoor je tussendoor of tijdens de volgende maaltijd minder gaat eten. Het ingrediënt werkt na enkele uren. Eén flesje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per dag helpt je minder te eten zonder te diëten. Dat klinkt te mooi om waar te zijn maar de werking van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is wetenschappelijk bewezen. </a:t>
            </a:r>
            <a:r>
              <a:rPr lang="nl-NL" altLang="nl-NL" sz="2600" kern="0" dirty="0">
                <a:solidFill>
                  <a:schemeClr val="accent3"/>
                </a:solidFill>
                <a:latin typeface="Calibri" panose="020F0502020204030204" pitchFamily="34" charset="0"/>
                <a:cs typeface="Calibri" panose="020F0502020204030204" pitchFamily="34" charset="0"/>
              </a:rPr>
              <a:t>[Koop </a:t>
            </a:r>
            <a:r>
              <a:rPr lang="nl-NL" altLang="nl-NL" sz="2600" kern="0" dirty="0" err="1">
                <a:solidFill>
                  <a:schemeClr val="accent3"/>
                </a:solidFill>
                <a:latin typeface="Calibri" panose="020F0502020204030204" pitchFamily="34" charset="0"/>
                <a:cs typeface="Calibri" panose="020F0502020204030204" pitchFamily="34" charset="0"/>
              </a:rPr>
              <a:t>Optimel</a:t>
            </a:r>
            <a:r>
              <a:rPr lang="nl-NL" altLang="nl-NL" sz="2600" kern="0" dirty="0">
                <a:solidFill>
                  <a:schemeClr val="accent3"/>
                </a:solidFill>
                <a:latin typeface="Calibri" panose="020F0502020204030204" pitchFamily="34" charset="0"/>
                <a:cs typeface="Calibri" panose="020F0502020204030204" pitchFamily="34" charset="0"/>
              </a:rPr>
              <a:t> Control en] Doe mee aan de 2-weken test. </a:t>
            </a:r>
            <a:r>
              <a:rPr lang="nl-NL" altLang="nl-NL" sz="2600" kern="0" dirty="0">
                <a:latin typeface="Calibri" panose="020F0502020204030204" pitchFamily="34" charset="0"/>
                <a:cs typeface="Calibri" panose="020F0502020204030204" pitchFamily="34" charset="0"/>
              </a:rPr>
              <a:t>Niet goed, geld terug. </a:t>
            </a:r>
          </a:p>
          <a:p>
            <a:pPr marL="0" indent="0">
              <a:buFontTx/>
              <a:buNone/>
            </a:pPr>
            <a:endParaRPr lang="nl-NL" altLang="nl-NL" sz="2600" kern="0" dirty="0">
              <a:latin typeface="Calibri" panose="020F0502020204030204" pitchFamily="34" charset="0"/>
              <a:cs typeface="Calibri" panose="020F0502020204030204" pitchFamily="34" charset="0"/>
            </a:endParaRPr>
          </a:p>
          <a:p>
            <a:pPr marL="0" indent="0">
              <a:buFontTx/>
              <a:buNone/>
            </a:pPr>
            <a:endParaRPr lang="nl-NL" altLang="nl-NL" sz="2600" kern="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41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7" name="Tijdelijke aanduiding voor inhoud 2">
            <a:extLst>
              <a:ext uri="{FF2B5EF4-FFF2-40B4-BE49-F238E27FC236}">
                <a16:creationId xmlns:a16="http://schemas.microsoft.com/office/drawing/2014/main" id="{BD2EEC1F-BA77-4AB3-AE45-1F6E59396C24}"/>
              </a:ext>
            </a:extLst>
          </p:cNvPr>
          <p:cNvSpPr txBox="1">
            <a:spLocks/>
          </p:cNvSpPr>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5.2 [9]</a:t>
            </a:r>
          </a:p>
          <a:p>
            <a:pPr marL="0" indent="0">
              <a:buFontTx/>
              <a:buNone/>
            </a:pPr>
            <a:r>
              <a:rPr lang="nl-NL" altLang="nl-NL" sz="2600" i="1" kern="0" dirty="0" err="1">
                <a:latin typeface="Calibri" panose="020F0502020204030204" pitchFamily="34" charset="0"/>
                <a:cs typeface="Calibri" panose="020F0502020204030204" pitchFamily="34" charset="0"/>
              </a:rPr>
              <a:t>Optimel</a:t>
            </a:r>
            <a:r>
              <a:rPr lang="nl-NL" altLang="nl-NL" sz="2600" i="1" kern="0" dirty="0">
                <a:latin typeface="Calibri" panose="020F0502020204030204" pitchFamily="34" charset="0"/>
                <a:cs typeface="Calibri" panose="020F0502020204030204" pitchFamily="34" charset="0"/>
              </a:rPr>
              <a:t> Control. Minder eten zonder te diëten.</a:t>
            </a:r>
          </a:p>
          <a:p>
            <a:pPr marL="0" indent="0">
              <a:buFontTx/>
              <a:buNone/>
            </a:pP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heeft groot nieuws. </a:t>
            </a:r>
            <a:r>
              <a:rPr lang="nl-NL" altLang="nl-NL" sz="2600" kern="0" dirty="0" err="1">
                <a:latin typeface="Calibri" panose="020F0502020204030204" pitchFamily="34" charset="0"/>
                <a:cs typeface="Calibri" panose="020F0502020204030204" pitchFamily="34" charset="0"/>
              </a:rPr>
              <a:t>Optimel</a:t>
            </a:r>
            <a:r>
              <a:rPr lang="nl-NL" altLang="nl-NL" sz="2600" kern="0" dirty="0">
                <a:latin typeface="Calibri" panose="020F0502020204030204" pitchFamily="34" charset="0"/>
                <a:cs typeface="Calibri" panose="020F0502020204030204" pitchFamily="34" charset="0"/>
              </a:rPr>
              <a:t> Control. </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Een zuiveldrank met natuurlijke plantenextracten die je verzadigingsmechanisme activeert waardoor je tussendoor of tijdens de volgende maaltijd minder gaat eten. Het ingrediënt werkt na enkele uren. Eén flesje </a:t>
            </a:r>
            <a:r>
              <a:rPr lang="nl-NL" altLang="nl-NL" sz="2600" kern="0" dirty="0" err="1">
                <a:solidFill>
                  <a:schemeClr val="bg2">
                    <a:lumMod val="60000"/>
                    <a:lumOff val="40000"/>
                  </a:schemeClr>
                </a:solidFill>
                <a:latin typeface="Calibri" panose="020F0502020204030204" pitchFamily="34" charset="0"/>
                <a:cs typeface="Calibri" panose="020F0502020204030204" pitchFamily="34" charset="0"/>
              </a:rPr>
              <a:t>Optimel</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 Control per dag helpt je minder te eten zonder te diëten. Dat klinkt te mooi om waar te zijn maar de werking van </a:t>
            </a:r>
            <a:r>
              <a:rPr lang="nl-NL" altLang="nl-NL" sz="2600" kern="0" dirty="0" err="1">
                <a:solidFill>
                  <a:schemeClr val="bg2">
                    <a:lumMod val="60000"/>
                    <a:lumOff val="40000"/>
                  </a:schemeClr>
                </a:solidFill>
                <a:latin typeface="Calibri" panose="020F0502020204030204" pitchFamily="34" charset="0"/>
                <a:cs typeface="Calibri" panose="020F0502020204030204" pitchFamily="34" charset="0"/>
              </a:rPr>
              <a:t>Optimel</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 Control is wetenschappelijk bewezen. </a:t>
            </a:r>
            <a:r>
              <a:rPr lang="nl-NL" altLang="nl-NL" sz="2600" kern="0" dirty="0">
                <a:solidFill>
                  <a:schemeClr val="accent3"/>
                </a:solidFill>
                <a:latin typeface="Calibri" panose="020F0502020204030204" pitchFamily="34" charset="0"/>
                <a:cs typeface="Calibri" panose="020F0502020204030204" pitchFamily="34" charset="0"/>
              </a:rPr>
              <a:t>[Koop </a:t>
            </a:r>
            <a:r>
              <a:rPr lang="nl-NL" altLang="nl-NL" sz="2600" kern="0" dirty="0" err="1">
                <a:solidFill>
                  <a:schemeClr val="accent3"/>
                </a:solidFill>
                <a:latin typeface="Calibri" panose="020F0502020204030204" pitchFamily="34" charset="0"/>
                <a:cs typeface="Calibri" panose="020F0502020204030204" pitchFamily="34" charset="0"/>
              </a:rPr>
              <a:t>Optimel</a:t>
            </a:r>
            <a:r>
              <a:rPr lang="nl-NL" altLang="nl-NL" sz="2600" kern="0" dirty="0">
                <a:solidFill>
                  <a:schemeClr val="accent3"/>
                </a:solidFill>
                <a:latin typeface="Calibri" panose="020F0502020204030204" pitchFamily="34" charset="0"/>
                <a:cs typeface="Calibri" panose="020F0502020204030204" pitchFamily="34" charset="0"/>
              </a:rPr>
              <a:t> Control en] Doe mee aan de 2-weken test. </a:t>
            </a:r>
            <a:r>
              <a:rPr lang="nl-NL" altLang="nl-NL" sz="2600" kern="0" dirty="0">
                <a:solidFill>
                  <a:schemeClr val="bg2">
                    <a:lumMod val="60000"/>
                    <a:lumOff val="40000"/>
                  </a:schemeClr>
                </a:solidFill>
                <a:latin typeface="Calibri" panose="020F0502020204030204" pitchFamily="34" charset="0"/>
                <a:cs typeface="Calibri" panose="020F0502020204030204" pitchFamily="34" charset="0"/>
              </a:rPr>
              <a:t>Niet goed, geld terug. </a:t>
            </a:r>
          </a:p>
          <a:p>
            <a:pPr marL="0" indent="0">
              <a:buFontTx/>
              <a:buNone/>
            </a:pPr>
            <a:endParaRPr lang="nl-NL" altLang="nl-NL" sz="2600" kern="0" dirty="0">
              <a:latin typeface="Calibri" panose="020F0502020204030204" pitchFamily="34" charset="0"/>
              <a:cs typeface="Calibri" panose="020F0502020204030204" pitchFamily="34" charset="0"/>
            </a:endParaRPr>
          </a:p>
          <a:p>
            <a:pPr marL="0" indent="0">
              <a:buFontTx/>
              <a:buNone/>
            </a:pPr>
            <a:endParaRPr lang="nl-NL" altLang="nl-NL" sz="2600" kern="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375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 </a:t>
            </a:r>
          </a:p>
        </p:txBody>
      </p:sp>
      <p:sp>
        <p:nvSpPr>
          <p:cNvPr id="6" name="Text Box 2">
            <a:extLst>
              <a:ext uri="{FF2B5EF4-FFF2-40B4-BE49-F238E27FC236}">
                <a16:creationId xmlns:a16="http://schemas.microsoft.com/office/drawing/2014/main" id="{394E52BC-27AB-4C6F-8F2A-3E612BF66818}"/>
              </a:ext>
            </a:extLst>
          </p:cNvPr>
          <p:cNvSpPr txBox="1">
            <a:spLocks noChangeArrowheads="1"/>
          </p:cNvSpPr>
          <p:nvPr/>
        </p:nvSpPr>
        <p:spPr bwMode="auto">
          <a:xfrm>
            <a:off x="251520" y="1340768"/>
            <a:ext cx="8640959" cy="4401205"/>
          </a:xfrm>
          <a:prstGeom prst="rect">
            <a:avLst/>
          </a:prstGeom>
          <a:noFill/>
          <a:ln>
            <a:noFill/>
          </a:ln>
        </p:spPr>
        <p:txBody>
          <a:bodyPr wrap="square">
            <a:spAutoFit/>
          </a:bodyPr>
          <a:lstStyle>
            <a:lvl1pPr marL="292100" indent="-292100">
              <a:tabLst>
                <a:tab pos="620713" algn="l"/>
              </a:tabLst>
              <a:defRPr sz="2400">
                <a:solidFill>
                  <a:schemeClr val="tx1"/>
                </a:solidFill>
                <a:latin typeface="Arial" panose="020B0604020202020204" pitchFamily="34" charset="0"/>
                <a:ea typeface="MS PGothic" panose="020B0600070205080204" pitchFamily="34" charset="-128"/>
              </a:defRPr>
            </a:lvl1pPr>
            <a:lvl2pPr>
              <a:tabLst>
                <a:tab pos="620713" algn="l"/>
              </a:tabLst>
              <a:defRPr sz="2400">
                <a:solidFill>
                  <a:schemeClr val="tx1"/>
                </a:solidFill>
                <a:latin typeface="Arial" panose="020B0604020202020204" pitchFamily="34" charset="0"/>
                <a:ea typeface="MS PGothic" panose="020B0600070205080204" pitchFamily="34" charset="-128"/>
              </a:defRPr>
            </a:lvl2pPr>
            <a:lvl3pPr marL="1143000" indent="-228600">
              <a:tabLst>
                <a:tab pos="620713" algn="l"/>
              </a:tabLst>
              <a:defRPr sz="2400">
                <a:solidFill>
                  <a:schemeClr val="tx1"/>
                </a:solidFill>
                <a:latin typeface="Arial" panose="020B0604020202020204" pitchFamily="34" charset="0"/>
                <a:ea typeface="MS PGothic" panose="020B0600070205080204" pitchFamily="34" charset="-128"/>
              </a:defRPr>
            </a:lvl3pPr>
            <a:lvl4pPr marL="1600200" indent="-228600">
              <a:tabLst>
                <a:tab pos="620713" algn="l"/>
              </a:tabLst>
              <a:defRPr sz="2400">
                <a:solidFill>
                  <a:schemeClr val="tx1"/>
                </a:solidFill>
                <a:latin typeface="Arial" panose="020B0604020202020204" pitchFamily="34" charset="0"/>
                <a:ea typeface="MS PGothic" panose="020B0600070205080204" pitchFamily="34" charset="-128"/>
              </a:defRPr>
            </a:lvl4pPr>
            <a:lvl5pPr marL="2057400" indent="-228600">
              <a:tabLst>
                <a:tab pos="6207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20713" algn="l"/>
              </a:tabLs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800" dirty="0">
                <a:latin typeface="Calibri" panose="020F0502020204030204" pitchFamily="34" charset="0"/>
              </a:rPr>
              <a:t>5.2 	[9] </a:t>
            </a:r>
          </a:p>
          <a:p>
            <a:pPr marL="0" lvl="1" eaLnBrk="1" hangingPunct="1"/>
            <a:endParaRPr lang="nl-NL" altLang="nl-NL" sz="800" dirty="0">
              <a:latin typeface="Calibri" panose="020F0502020204030204" pitchFamily="34" charset="0"/>
            </a:endParaRPr>
          </a:p>
          <a:p>
            <a:pPr marL="990600" indent="-901700">
              <a:tabLst>
                <a:tab pos="990600" algn="l"/>
              </a:tabLst>
            </a:pPr>
            <a:r>
              <a:rPr lang="nl-NL" altLang="nl-NL" sz="2200" dirty="0">
                <a:latin typeface="Calibri" panose="020F0502020204030204" pitchFamily="34" charset="0"/>
              </a:rPr>
              <a:t>1	(Koop </a:t>
            </a:r>
            <a:r>
              <a:rPr lang="nl-NL" altLang="nl-NL" sz="2200" dirty="0" err="1">
                <a:latin typeface="Calibri" panose="020F0502020204030204" pitchFamily="34" charset="0"/>
              </a:rPr>
              <a:t>Optimel</a:t>
            </a:r>
            <a:r>
              <a:rPr lang="nl-NL" altLang="nl-NL" sz="2200" dirty="0">
                <a:latin typeface="Calibri" panose="020F0502020204030204" pitchFamily="34" charset="0"/>
              </a:rPr>
              <a:t> Control en) doe mee aan de 2 weken test.</a:t>
            </a:r>
          </a:p>
          <a:p>
            <a:pPr marL="990600" indent="-901700">
              <a:tabLst>
                <a:tab pos="990600" algn="l"/>
              </a:tabLst>
            </a:pPr>
            <a:r>
              <a:rPr lang="nl-NL" altLang="nl-NL" sz="2200" dirty="0">
                <a:latin typeface="Calibri" panose="020F0502020204030204" pitchFamily="34" charset="0"/>
              </a:rPr>
              <a:t>1.1a	Eén flesje </a:t>
            </a:r>
            <a:r>
              <a:rPr lang="nl-NL" altLang="nl-NL" sz="2200" dirty="0" err="1">
                <a:latin typeface="Calibri" panose="020F0502020204030204" pitchFamily="34" charset="0"/>
              </a:rPr>
              <a:t>Optimel</a:t>
            </a:r>
            <a:r>
              <a:rPr lang="nl-NL" altLang="nl-NL" sz="2200" dirty="0">
                <a:latin typeface="Calibri" panose="020F0502020204030204" pitchFamily="34" charset="0"/>
              </a:rPr>
              <a:t> Control per dag helpt je minder te eten zonder te diëten.</a:t>
            </a:r>
          </a:p>
          <a:p>
            <a:pPr marL="990600" indent="-901700">
              <a:tabLst>
                <a:tab pos="990600" algn="l"/>
              </a:tabLst>
            </a:pPr>
            <a:r>
              <a:rPr lang="nl-NL" altLang="nl-NL" sz="2200" dirty="0">
                <a:latin typeface="Calibri" panose="020F0502020204030204" pitchFamily="34" charset="0"/>
              </a:rPr>
              <a:t>1.1a.1	Door </a:t>
            </a:r>
            <a:r>
              <a:rPr lang="nl-NL" altLang="nl-NL" sz="2200" dirty="0" err="1">
                <a:latin typeface="Calibri" panose="020F0502020204030204" pitchFamily="34" charset="0"/>
              </a:rPr>
              <a:t>Optimel</a:t>
            </a:r>
            <a:r>
              <a:rPr lang="nl-NL" altLang="nl-NL" sz="2200" dirty="0">
                <a:latin typeface="Calibri" panose="020F0502020204030204" pitchFamily="34" charset="0"/>
              </a:rPr>
              <a:t> Control ga je tussendoor of tijdens de volgende maaltijd minder eten.</a:t>
            </a:r>
          </a:p>
          <a:p>
            <a:pPr marL="1435100" indent="-1346200">
              <a:tabLst>
                <a:tab pos="1435100" algn="l"/>
              </a:tabLst>
            </a:pPr>
            <a:r>
              <a:rPr lang="nl-NL" altLang="nl-NL" sz="2200" dirty="0">
                <a:latin typeface="Calibri" panose="020F0502020204030204" pitchFamily="34" charset="0"/>
              </a:rPr>
              <a:t>1.1a.1.1a 	</a:t>
            </a:r>
            <a:r>
              <a:rPr lang="nl-NL" altLang="nl-NL" sz="2200" dirty="0" err="1">
                <a:latin typeface="Calibri" panose="020F0502020204030204" pitchFamily="34" charset="0"/>
              </a:rPr>
              <a:t>Optimel</a:t>
            </a:r>
            <a:r>
              <a:rPr lang="nl-NL" altLang="nl-NL" sz="2200" dirty="0">
                <a:latin typeface="Calibri" panose="020F0502020204030204" pitchFamily="34" charset="0"/>
              </a:rPr>
              <a:t> Control is een zuiveldrank met natuurlijke plantenextracten die je verzadigingsmechanisme activeert.</a:t>
            </a:r>
          </a:p>
          <a:p>
            <a:pPr marL="1435100" indent="-1346200">
              <a:tabLst>
                <a:tab pos="1435100" algn="l"/>
              </a:tabLst>
            </a:pPr>
            <a:r>
              <a:rPr lang="nl-NL" altLang="nl-NL" sz="2200" dirty="0">
                <a:latin typeface="Calibri" panose="020F0502020204030204" pitchFamily="34" charset="0"/>
              </a:rPr>
              <a:t>1.1a.1.1b 	Het ingrediënt werkt na enkele uren</a:t>
            </a:r>
          </a:p>
          <a:p>
            <a:pPr marL="990600" indent="-901700">
              <a:tabLst>
                <a:tab pos="990600" algn="l"/>
              </a:tabLst>
            </a:pPr>
            <a:r>
              <a:rPr lang="nl-NL" altLang="nl-NL" sz="2200" dirty="0">
                <a:latin typeface="Calibri" panose="020F0502020204030204" pitchFamily="34" charset="0"/>
              </a:rPr>
              <a:t>1.1b	De werking van </a:t>
            </a:r>
            <a:r>
              <a:rPr lang="nl-NL" altLang="nl-NL" sz="2200" dirty="0" err="1">
                <a:latin typeface="Calibri" panose="020F0502020204030204" pitchFamily="34" charset="0"/>
              </a:rPr>
              <a:t>Optimel</a:t>
            </a:r>
            <a:r>
              <a:rPr lang="nl-NL" altLang="nl-NL" sz="2200" dirty="0">
                <a:latin typeface="Calibri" panose="020F0502020204030204" pitchFamily="34" charset="0"/>
              </a:rPr>
              <a:t> Control is wetenschappelijk bewezen.</a:t>
            </a:r>
          </a:p>
          <a:p>
            <a:pPr marL="990600" indent="-901700">
              <a:tabLst>
                <a:tab pos="990600" algn="l"/>
              </a:tabLst>
            </a:pPr>
            <a:r>
              <a:rPr lang="en-US" altLang="nl-NL" sz="2200" dirty="0">
                <a:latin typeface="Calibri" panose="020F0502020204030204" pitchFamily="34" charset="0"/>
              </a:rPr>
              <a:t>1.2	(Je </a:t>
            </a:r>
            <a:r>
              <a:rPr lang="en-US" altLang="nl-NL" sz="2200" dirty="0" err="1">
                <a:latin typeface="Calibri" panose="020F0502020204030204" pitchFamily="34" charset="0"/>
              </a:rPr>
              <a:t>hebt</a:t>
            </a:r>
            <a:r>
              <a:rPr lang="en-US" altLang="nl-NL" sz="2200" dirty="0">
                <a:latin typeface="Calibri" panose="020F0502020204030204" pitchFamily="34" charset="0"/>
              </a:rPr>
              <a:t> </a:t>
            </a:r>
            <a:r>
              <a:rPr lang="en-US" altLang="nl-NL" sz="2200" dirty="0" err="1">
                <a:latin typeface="Calibri" panose="020F0502020204030204" pitchFamily="34" charset="0"/>
              </a:rPr>
              <a:t>niets</a:t>
            </a:r>
            <a:r>
              <a:rPr lang="en-US" altLang="nl-NL" sz="2200" dirty="0">
                <a:latin typeface="Calibri" panose="020F0502020204030204" pitchFamily="34" charset="0"/>
              </a:rPr>
              <a:t> </a:t>
            </a:r>
            <a:r>
              <a:rPr lang="en-US" altLang="nl-NL" sz="2200" dirty="0" err="1">
                <a:latin typeface="Calibri" panose="020F0502020204030204" pitchFamily="34" charset="0"/>
              </a:rPr>
              <a:t>te</a:t>
            </a:r>
            <a:r>
              <a:rPr lang="en-US" altLang="nl-NL" sz="2200" dirty="0">
                <a:latin typeface="Calibri" panose="020F0502020204030204" pitchFamily="34" charset="0"/>
              </a:rPr>
              <a:t> </a:t>
            </a:r>
            <a:r>
              <a:rPr lang="en-US" altLang="nl-NL" sz="2200" dirty="0" err="1">
                <a:latin typeface="Calibri" panose="020F0502020204030204" pitchFamily="34" charset="0"/>
              </a:rPr>
              <a:t>verliezen</a:t>
            </a:r>
            <a:r>
              <a:rPr lang="en-US" altLang="nl-NL" sz="2200" dirty="0">
                <a:latin typeface="Calibri" panose="020F0502020204030204" pitchFamily="34" charset="0"/>
              </a:rPr>
              <a:t>.)</a:t>
            </a:r>
          </a:p>
          <a:p>
            <a:pPr marL="990600" indent="-901700">
              <a:tabLst>
                <a:tab pos="990600" algn="l"/>
              </a:tabLst>
            </a:pPr>
            <a:r>
              <a:rPr lang="en-US" altLang="nl-NL" sz="2200" dirty="0">
                <a:latin typeface="Calibri" panose="020F0502020204030204" pitchFamily="34" charset="0"/>
              </a:rPr>
              <a:t>1.2.1	</a:t>
            </a:r>
            <a:r>
              <a:rPr lang="en-US" altLang="nl-NL" sz="2200" dirty="0" err="1">
                <a:latin typeface="Calibri" panose="020F0502020204030204" pitchFamily="34" charset="0"/>
              </a:rPr>
              <a:t>Niet</a:t>
            </a:r>
            <a:r>
              <a:rPr lang="en-US" altLang="nl-NL" sz="2200" dirty="0">
                <a:latin typeface="Calibri" panose="020F0502020204030204" pitchFamily="34" charset="0"/>
              </a:rPr>
              <a:t> </a:t>
            </a:r>
            <a:r>
              <a:rPr lang="en-US" altLang="nl-NL" sz="2200" dirty="0" err="1">
                <a:latin typeface="Calibri" panose="020F0502020204030204" pitchFamily="34" charset="0"/>
              </a:rPr>
              <a:t>goed</a:t>
            </a:r>
            <a:r>
              <a:rPr lang="en-US" altLang="nl-NL" sz="2200" dirty="0">
                <a:latin typeface="Calibri" panose="020F0502020204030204" pitchFamily="34" charset="0"/>
              </a:rPr>
              <a:t>, geld </a:t>
            </a:r>
            <a:r>
              <a:rPr lang="en-US" altLang="nl-NL" sz="2200" dirty="0" err="1">
                <a:latin typeface="Calibri" panose="020F0502020204030204" pitchFamily="34" charset="0"/>
              </a:rPr>
              <a:t>terug</a:t>
            </a:r>
            <a:r>
              <a:rPr lang="en-US" altLang="nl-NL" sz="2200" dirty="0">
                <a:latin typeface="Calibri" panose="020F0502020204030204" pitchFamily="34" charset="0"/>
              </a:rPr>
              <a:t>.</a:t>
            </a:r>
            <a:r>
              <a:rPr lang="nl-NL" altLang="nl-NL" dirty="0">
                <a:latin typeface="Calibri" panose="020F0502020204030204" pitchFamily="34" charset="0"/>
              </a:rPr>
              <a:t>	</a:t>
            </a:r>
          </a:p>
        </p:txBody>
      </p:sp>
      <p:sp>
        <p:nvSpPr>
          <p:cNvPr id="8" name="Tekstvak 7">
            <a:extLst>
              <a:ext uri="{FF2B5EF4-FFF2-40B4-BE49-F238E27FC236}">
                <a16:creationId xmlns:a16="http://schemas.microsoft.com/office/drawing/2014/main" id="{D8F0FEA0-9210-4DDE-8F6F-8626B325564A}"/>
              </a:ext>
            </a:extLst>
          </p:cNvPr>
          <p:cNvSpPr txBox="1"/>
          <p:nvPr/>
        </p:nvSpPr>
        <p:spPr>
          <a:xfrm>
            <a:off x="-53976" y="5934670"/>
            <a:ext cx="9251950" cy="923330"/>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nl-NL" altLang="nl-NL" sz="1400" b="1" dirty="0">
              <a:solidFill>
                <a:schemeClr val="accent3"/>
              </a:solidFill>
              <a:latin typeface="Calibri" panose="020F0502020204030204" pitchFamily="34" charset="0"/>
            </a:endParaRPr>
          </a:p>
          <a:p>
            <a:r>
              <a:rPr lang="nl-NL" altLang="nl-NL" b="1" dirty="0" err="1">
                <a:solidFill>
                  <a:schemeClr val="accent3"/>
                </a:solidFill>
                <a:latin typeface="Calibri" panose="020F0502020204030204" pitchFamily="34" charset="0"/>
              </a:rPr>
              <a:t>Nevenschikkkend</a:t>
            </a:r>
            <a:r>
              <a:rPr lang="nl-NL" altLang="nl-NL" b="1" dirty="0">
                <a:solidFill>
                  <a:schemeClr val="accent3"/>
                </a:solidFill>
                <a:latin typeface="Calibri" panose="020F0502020204030204" pitchFamily="34" charset="0"/>
              </a:rPr>
              <a:t>, Onderschikkend &amp; Meervoudig!</a:t>
            </a:r>
          </a:p>
          <a:p>
            <a:endParaRPr lang="nl-NL" altLang="nl-NL" sz="1600"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312714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endParaRPr lang="nl-NL" altLang="nl-NL" sz="2400" b="1" kern="0" dirty="0">
              <a:latin typeface="Calibri" panose="020F0502020204030204" pitchFamily="34" charset="0"/>
              <a:cs typeface="Calibri" panose="020F0502020204030204" pitchFamily="34" charset="0"/>
            </a:endParaRPr>
          </a:p>
          <a:p>
            <a:pPr marL="0" indent="0">
              <a:buFontTx/>
              <a:buNone/>
            </a:pPr>
            <a:r>
              <a:rPr lang="nl-NL" altLang="nl-NL" sz="2400" kern="0" dirty="0">
                <a:latin typeface="Calibri" panose="020F0502020204030204" pitchFamily="34" charset="0"/>
                <a:cs typeface="Calibri" panose="020F0502020204030204" pitchFamily="34" charset="0"/>
              </a:rPr>
              <a:t>Opdracht 2 uit de syllabus, tekst 2</a:t>
            </a:r>
          </a:p>
          <a:p>
            <a:pPr marL="0" indent="0">
              <a:buFontTx/>
              <a:buNone/>
            </a:pPr>
            <a:br>
              <a:rPr lang="nl-NL" altLang="nl-NL" sz="2400" b="1" kern="0" dirty="0">
                <a:latin typeface="Calibri" panose="020F0502020204030204" pitchFamily="34" charset="0"/>
                <a:cs typeface="Calibri" panose="020F0502020204030204" pitchFamily="34" charset="0"/>
              </a:rPr>
            </a:br>
            <a:r>
              <a:rPr lang="nl-NL" altLang="nl-NL" sz="2400" b="1" kern="0" dirty="0">
                <a:latin typeface="Calibri" panose="020F0502020204030204" pitchFamily="34" charset="0"/>
                <a:cs typeface="Calibri" panose="020F0502020204030204" pitchFamily="34" charset="0"/>
              </a:rPr>
              <a:t>Onzin over rouwadvertenties</a:t>
            </a: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kern="0" dirty="0">
                <a:latin typeface="Calibri" panose="020F0502020204030204" pitchFamily="34" charset="0"/>
                <a:cs typeface="Calibri" panose="020F0502020204030204" pitchFamily="34" charset="0"/>
              </a:rPr>
              <a:t>Rouwadvertenties moeten sober zijn en tot een minimum beperkt worden, betoogde Sabine Haenen. Ik ben het daar niet mee eens: laat mensen die de behoefte hebben hun verdriet of medeleven uit te drukken in een rouwadvertentie dit vooral doen. De argumenten die Haenen geeft zijn niet erg overtuigend.</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b="1" kern="0" dirty="0">
                <a:solidFill>
                  <a:schemeClr val="accent3"/>
                </a:solidFill>
                <a:latin typeface="Calibri" panose="020F0502020204030204" pitchFamily="34" charset="0"/>
                <a:cs typeface="Calibri" panose="020F0502020204030204" pitchFamily="34" charset="0"/>
              </a:rPr>
              <a:t>Standpunt?</a:t>
            </a: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4857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endParaRPr lang="nl-NL" altLang="nl-NL" sz="2400" b="1" kern="0" dirty="0">
              <a:latin typeface="Calibri" panose="020F0502020204030204" pitchFamily="34" charset="0"/>
              <a:cs typeface="Calibri" panose="020F0502020204030204" pitchFamily="34" charset="0"/>
            </a:endParaRPr>
          </a:p>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0" indent="0">
              <a:buFontTx/>
              <a:buNone/>
            </a:pPr>
            <a:endParaRPr lang="nl-NL" altLang="nl-NL" sz="2400" b="1" kern="0" dirty="0">
              <a:latin typeface="Calibri" panose="020F0502020204030204" pitchFamily="34" charset="0"/>
              <a:cs typeface="Calibri" panose="020F0502020204030204" pitchFamily="34" charset="0"/>
            </a:endParaRPr>
          </a:p>
          <a:p>
            <a:pPr marL="0" indent="0">
              <a:buFontTx/>
              <a:buNone/>
            </a:pPr>
            <a:r>
              <a:rPr lang="nl-NL" altLang="nl-NL" sz="2400" b="1" kern="0" dirty="0">
                <a:latin typeface="Calibri" panose="020F0502020204030204" pitchFamily="34" charset="0"/>
                <a:cs typeface="Calibri" panose="020F0502020204030204" pitchFamily="34" charset="0"/>
              </a:rPr>
              <a:t>Onzin over rouwadvertenties</a:t>
            </a: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kern="0" dirty="0">
                <a:solidFill>
                  <a:schemeClr val="accent3"/>
                </a:solidFill>
                <a:latin typeface="Calibri" panose="020F0502020204030204" pitchFamily="34" charset="0"/>
                <a:cs typeface="Calibri" panose="020F0502020204030204" pitchFamily="34" charset="0"/>
              </a:rPr>
              <a:t>Rouwadvertenties moeten sober zijn en tot een minimum beperkt worden, betoogde Sabine Haenen. Ik ben het daar niet mee eens: </a:t>
            </a:r>
            <a:r>
              <a:rPr lang="nl-NL" altLang="nl-NL" sz="2400" kern="0" dirty="0">
                <a:latin typeface="Calibri" panose="020F0502020204030204" pitchFamily="34" charset="0"/>
                <a:cs typeface="Calibri" panose="020F0502020204030204" pitchFamily="34" charset="0"/>
              </a:rPr>
              <a:t>laat mensen die de behoefte hebben hun verdriet of medeleven uit te drukken in een rouwadvertentie dit vooral doen. De argumenten die Haenen geeft zijn niet erg overtuigend.</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b="1" kern="0" dirty="0">
                <a:solidFill>
                  <a:schemeClr val="accent3"/>
                </a:solidFill>
                <a:latin typeface="Calibri" panose="020F0502020204030204" pitchFamily="34" charset="0"/>
                <a:cs typeface="Calibri" panose="020F0502020204030204" pitchFamily="34" charset="0"/>
              </a:rPr>
              <a:t>Standpunt</a:t>
            </a: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56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55600" indent="-355600">
              <a:buNone/>
            </a:pPr>
            <a:r>
              <a:rPr lang="nl-NL" altLang="nl-NL" sz="2400" kern="0" dirty="0">
                <a:latin typeface="Calibri" panose="020F0502020204030204" pitchFamily="34" charset="0"/>
                <a:cs typeface="Calibri" panose="020F0502020204030204" pitchFamily="34" charset="0"/>
              </a:rPr>
              <a:t>Opdracht 2 uit de syllabus, tekst 2</a:t>
            </a:r>
          </a:p>
          <a:p>
            <a:pPr marL="355600" indent="-355600">
              <a:buFontTx/>
              <a:buNone/>
            </a:pPr>
            <a:endParaRPr lang="nl-NL" altLang="nl-NL" sz="2400" kern="0" dirty="0">
              <a:latin typeface="Calibri" panose="020F0502020204030204" pitchFamily="34" charset="0"/>
              <a:cs typeface="Calibri" panose="020F0502020204030204" pitchFamily="34" charset="0"/>
            </a:endParaRPr>
          </a:p>
          <a:p>
            <a:pPr marL="355600" indent="-355600">
              <a:buFontTx/>
              <a:buNone/>
            </a:pPr>
            <a:r>
              <a:rPr lang="nl-NL" altLang="nl-NL" sz="2400" kern="0" dirty="0">
                <a:latin typeface="Calibri" panose="020F0502020204030204" pitchFamily="34" charset="0"/>
                <a:cs typeface="Calibri" panose="020F0502020204030204" pitchFamily="34" charset="0"/>
              </a:rPr>
              <a:t>1	Rouwadvertenties moeten niet sober zijn of tot en minimum beperkt worden</a:t>
            </a:r>
          </a:p>
        </p:txBody>
      </p:sp>
    </p:spTree>
    <p:extLst>
      <p:ext uri="{BB962C8B-B14F-4D97-AF65-F5344CB8AC3E}">
        <p14:creationId xmlns:p14="http://schemas.microsoft.com/office/powerpoint/2010/main" val="1502365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600" kern="0" dirty="0">
                <a:latin typeface="Calibri" panose="020F0502020204030204" pitchFamily="34" charset="0"/>
                <a:cs typeface="Calibri" panose="020F0502020204030204" pitchFamily="34" charset="0"/>
              </a:rPr>
              <a:t> </a:t>
            </a:r>
          </a:p>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0" indent="0">
              <a:buFontTx/>
              <a:buNone/>
            </a:pPr>
            <a:endParaRPr lang="nl-NL" altLang="nl-NL" sz="2400" b="1" kern="0" dirty="0">
              <a:latin typeface="Calibri" panose="020F0502020204030204" pitchFamily="34" charset="0"/>
              <a:cs typeface="Calibri" panose="020F0502020204030204" pitchFamily="34" charset="0"/>
            </a:endParaRPr>
          </a:p>
          <a:p>
            <a:pPr marL="0" indent="0">
              <a:buFontTx/>
              <a:buNone/>
            </a:pPr>
            <a:r>
              <a:rPr lang="nl-NL" altLang="nl-NL" sz="2400" b="1" kern="0" dirty="0">
                <a:latin typeface="Calibri" panose="020F0502020204030204" pitchFamily="34" charset="0"/>
                <a:cs typeface="Calibri" panose="020F0502020204030204" pitchFamily="34" charset="0"/>
              </a:rPr>
              <a:t>Onzin over rouwadvertenties</a:t>
            </a: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kern="0" dirty="0">
                <a:latin typeface="Calibri" panose="020F0502020204030204" pitchFamily="34" charset="0"/>
                <a:cs typeface="Calibri" panose="020F0502020204030204" pitchFamily="34" charset="0"/>
              </a:rPr>
              <a:t>Rouwadvertenties moeten sober zijn en tot een minimum beperkt worden, betoogde Sabine Haenen. Ik ben het daar niet mee eens: laat mensen die de behoefte hebben hun verdriet of medeleven uit te drukken in een rouwadvertentie dit vooral doen. De argumenten die Haenen geeft zijn niet erg overtuigend.</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b="1" kern="0" dirty="0">
                <a:solidFill>
                  <a:schemeClr val="bg2">
                    <a:lumMod val="60000"/>
                    <a:lumOff val="40000"/>
                  </a:schemeClr>
                </a:solidFill>
                <a:latin typeface="Calibri" panose="020F0502020204030204" pitchFamily="34" charset="0"/>
                <a:cs typeface="Calibri" panose="020F0502020204030204" pitchFamily="34" charset="0"/>
              </a:rPr>
              <a:t>Argumenten</a:t>
            </a: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744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800" kern="0" dirty="0">
                <a:latin typeface="Calibri" panose="020F0502020204030204" pitchFamily="34" charset="0"/>
                <a:cs typeface="Calibri" panose="020F0502020204030204" pitchFamily="34" charset="0"/>
              </a:rPr>
              <a:t>Opdracht 2 uit de syllabus, tekst 2</a:t>
            </a:r>
            <a:endParaRPr lang="nl-NL" altLang="nl-NL" sz="2600" kern="0" dirty="0">
              <a:latin typeface="Calibri" panose="020F0502020204030204" pitchFamily="34" charset="0"/>
              <a:cs typeface="Calibri" panose="020F0502020204030204" pitchFamily="34" charset="0"/>
            </a:endParaRPr>
          </a:p>
          <a:p>
            <a:pPr marL="0" indent="0">
              <a:buFontTx/>
              <a:buNone/>
            </a:pPr>
            <a:endParaRPr lang="nl-NL" altLang="nl-NL" sz="2400" b="1" kern="0" dirty="0">
              <a:latin typeface="Calibri" panose="020F0502020204030204" pitchFamily="34" charset="0"/>
              <a:cs typeface="Calibri" panose="020F0502020204030204" pitchFamily="34" charset="0"/>
            </a:endParaRPr>
          </a:p>
          <a:p>
            <a:pPr marL="0" indent="0">
              <a:buFontTx/>
              <a:buNone/>
            </a:pPr>
            <a:r>
              <a:rPr lang="nl-NL" altLang="nl-NL" sz="2400" b="1" kern="0" dirty="0">
                <a:latin typeface="Calibri" panose="020F0502020204030204" pitchFamily="34" charset="0"/>
                <a:cs typeface="Calibri" panose="020F0502020204030204" pitchFamily="34" charset="0"/>
              </a:rPr>
              <a:t>Onzin over rouwadvertenties</a:t>
            </a: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kern="0" dirty="0">
                <a:latin typeface="Calibri" panose="020F0502020204030204" pitchFamily="34" charset="0"/>
                <a:cs typeface="Calibri" panose="020F0502020204030204" pitchFamily="34" charset="0"/>
              </a:rPr>
              <a:t>Rouwadvertenties moeten sober zijn en tot een minimum beperkt worden, betoogde Sabine Haenen. Ik ben het daar niet mee eens: </a:t>
            </a:r>
          </a:p>
          <a:p>
            <a:pPr marL="0" indent="0">
              <a:buFontTx/>
              <a:buNone/>
            </a:pPr>
            <a:r>
              <a:rPr lang="nl-NL" altLang="nl-NL" sz="2400" kern="0" dirty="0">
                <a:latin typeface="Calibri" panose="020F0502020204030204" pitchFamily="34" charset="0"/>
                <a:cs typeface="Calibri" panose="020F0502020204030204" pitchFamily="34" charset="0"/>
              </a:rPr>
              <a:t>1)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laat mensen die de behoefte hebben hun verdriet of medeleven uit te drukken in een rouwadvertentie dit vooral doen</a:t>
            </a:r>
            <a:r>
              <a:rPr lang="nl-NL" altLang="nl-NL" sz="2400" kern="0" dirty="0">
                <a:latin typeface="Calibri" panose="020F0502020204030204" pitchFamily="34" charset="0"/>
                <a:cs typeface="Calibri" panose="020F0502020204030204" pitchFamily="34" charset="0"/>
              </a:rPr>
              <a:t>. </a:t>
            </a:r>
          </a:p>
          <a:p>
            <a:pPr marL="0" indent="0">
              <a:buFontTx/>
              <a:buNone/>
            </a:pPr>
            <a:r>
              <a:rPr lang="nl-NL" altLang="nl-NL" sz="2400" kern="0" dirty="0">
                <a:latin typeface="Calibri" panose="020F0502020204030204" pitchFamily="34" charset="0"/>
                <a:cs typeface="Calibri" panose="020F0502020204030204" pitchFamily="34" charset="0"/>
              </a:rPr>
              <a:t>2)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De argumenten die Haenen geeft zijn niet erg overtuigend.</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b="1" kern="0" dirty="0">
                <a:solidFill>
                  <a:schemeClr val="bg2">
                    <a:lumMod val="60000"/>
                    <a:lumOff val="40000"/>
                  </a:schemeClr>
                </a:solidFill>
                <a:latin typeface="Calibri" panose="020F0502020204030204" pitchFamily="34" charset="0"/>
                <a:cs typeface="Calibri" panose="020F0502020204030204" pitchFamily="34" charset="0"/>
              </a:rPr>
              <a:t>Argumenten</a:t>
            </a:r>
          </a:p>
          <a:p>
            <a:pPr marL="0" indent="0">
              <a:buFontTx/>
              <a:buNone/>
            </a:pPr>
            <a:endParaRPr lang="nl-NL" altLang="nl-NL" sz="2000" b="1" kern="0" dirty="0">
              <a:latin typeface="Calibri" panose="020F0502020204030204" pitchFamily="34" charset="0"/>
              <a:cs typeface="Calibri" panose="020F0502020204030204" pitchFamily="34" charset="0"/>
            </a:endParaRPr>
          </a:p>
        </p:txBody>
      </p:sp>
      <p:sp>
        <p:nvSpPr>
          <p:cNvPr id="4" name="Tekstvak 3">
            <a:extLst>
              <a:ext uri="{FF2B5EF4-FFF2-40B4-BE49-F238E27FC236}">
                <a16:creationId xmlns:a16="http://schemas.microsoft.com/office/drawing/2014/main" id="{4E6F9691-14DD-4C8F-B74A-5B13D7B2C852}"/>
              </a:ext>
            </a:extLst>
          </p:cNvPr>
          <p:cNvSpPr txBox="1"/>
          <p:nvPr/>
        </p:nvSpPr>
        <p:spPr>
          <a:xfrm>
            <a:off x="-53975" y="5998269"/>
            <a:ext cx="9251950" cy="830997"/>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accent3"/>
                </a:solidFill>
                <a:latin typeface="Calibri" panose="020F0502020204030204" pitchFamily="34" charset="0"/>
              </a:rPr>
              <a:t>Meervoudig</a:t>
            </a:r>
          </a:p>
          <a:p>
            <a:endParaRPr lang="nl-NL" altLang="nl-NL"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3385832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457200" indent="-457200">
              <a:buFontTx/>
              <a:buAutoNum type="arabicPlain"/>
            </a:pPr>
            <a:endParaRPr lang="nl-NL" altLang="nl-NL" sz="2400" kern="0" dirty="0">
              <a:latin typeface="Calibri" panose="020F0502020204030204" pitchFamily="34" charset="0"/>
              <a:cs typeface="Calibri" panose="020F0502020204030204" pitchFamily="34" charset="0"/>
            </a:endParaRPr>
          </a:p>
          <a:p>
            <a:pPr marL="457200" indent="-457200">
              <a:buFontTx/>
              <a:buAutoNum type="arabicPlain"/>
            </a:pPr>
            <a:r>
              <a:rPr lang="nl-NL" altLang="nl-NL" sz="2400" kern="0" dirty="0">
                <a:latin typeface="Calibri" panose="020F0502020204030204" pitchFamily="34" charset="0"/>
                <a:cs typeface="Calibri" panose="020F0502020204030204" pitchFamily="34" charset="0"/>
              </a:rPr>
              <a:t>Rouwadvertenties moeten niet sober zijn of tot en minimum beperkt worden</a:t>
            </a:r>
          </a:p>
          <a:p>
            <a:pPr marL="444500" indent="-444500">
              <a:buNone/>
            </a:pPr>
            <a:r>
              <a:rPr lang="nl-NL" altLang="nl-NL" sz="2400" kern="0" dirty="0">
                <a:latin typeface="Calibri" panose="020F0502020204030204" pitchFamily="34" charset="0"/>
                <a:cs typeface="Calibri" panose="020F0502020204030204" pitchFamily="34" charset="0"/>
              </a:rPr>
              <a:t>1.1	Laat mensen die de behoefte hebben hun verdriet of medeleven uit te drukken in een rouwadvertentie dit vooral doen</a:t>
            </a:r>
          </a:p>
          <a:p>
            <a:pPr marL="444500" indent="-444500">
              <a:buNone/>
            </a:pPr>
            <a:r>
              <a:rPr lang="nl-NL" altLang="nl-NL" sz="2400" kern="0" dirty="0">
                <a:latin typeface="Calibri" panose="020F0502020204030204" pitchFamily="34" charset="0"/>
                <a:cs typeface="Calibri" panose="020F0502020204030204" pitchFamily="34" charset="0"/>
              </a:rPr>
              <a:t>1.2	Haenens argumenten dat rouwadvertenties  tot een minimum beperkt moeten worden, zijn niet erg overtuigend</a:t>
            </a:r>
          </a:p>
          <a:p>
            <a:pPr marL="444500" indent="-444500">
              <a:buNone/>
            </a:pPr>
            <a:endParaRPr lang="nl-NL" altLang="nl-NL" sz="2400" kern="0" dirty="0">
              <a:latin typeface="Calibri" panose="020F0502020204030204" pitchFamily="34" charset="0"/>
              <a:cs typeface="Calibri" panose="020F0502020204030204" pitchFamily="34" charset="0"/>
            </a:endParaRPr>
          </a:p>
        </p:txBody>
      </p:sp>
      <p:sp>
        <p:nvSpPr>
          <p:cNvPr id="5" name="Tekstvak 4">
            <a:extLst>
              <a:ext uri="{FF2B5EF4-FFF2-40B4-BE49-F238E27FC236}">
                <a16:creationId xmlns:a16="http://schemas.microsoft.com/office/drawing/2014/main" id="{E5BE5602-7855-4D66-A40F-944BDCDE466B}"/>
              </a:ext>
            </a:extLst>
          </p:cNvPr>
          <p:cNvSpPr txBox="1"/>
          <p:nvPr/>
        </p:nvSpPr>
        <p:spPr>
          <a:xfrm>
            <a:off x="-53975" y="5998269"/>
            <a:ext cx="9251950" cy="830997"/>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accent3"/>
                </a:solidFill>
                <a:latin typeface="Calibri" panose="020F0502020204030204" pitchFamily="34" charset="0"/>
              </a:rPr>
              <a:t>Meervoudig</a:t>
            </a:r>
          </a:p>
          <a:p>
            <a:endParaRPr lang="nl-NL" altLang="nl-NL"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66185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solidFill>
                  <a:schemeClr val="tx1"/>
                </a:solidFill>
                <a:latin typeface="Calibri" panose="020F0502020204030204" pitchFamily="34" charset="0"/>
                <a:cs typeface="Calibri" panose="020F0502020204030204" pitchFamily="34" charset="0"/>
              </a:rPr>
              <a:t>Opdrachten </a:t>
            </a:r>
            <a: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b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endParaRPr lang="nl-NL" sz="1200" dirty="0">
              <a:solidFill>
                <a:schemeClr val="tx1"/>
              </a:solidFill>
              <a:latin typeface="Calibri" panose="020F0502020204030204" pitchFamily="34" charset="0"/>
              <a:cs typeface="Calibri" panose="020F0502020204030204" pitchFamily="34" charset="0"/>
            </a:endParaRP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908720"/>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kern="0" dirty="0">
                <a:latin typeface="Calibri" panose="020F0502020204030204" pitchFamily="34" charset="0"/>
                <a:cs typeface="Calibri" panose="020F0502020204030204" pitchFamily="34" charset="0"/>
              </a:rPr>
              <a:t>Een nabestaande heeft meer aan een brief, bezoek of telefoontje, zegt zij. Hoe kan zij dat weten? Iedere nabestaande is toch verschillend? Nog afgezien daarvan gaat dit Haenen met dit argument geheel voorbij aan het feit dat niet iedereen de kracht, moed of woorden heeft om direct contact met de nabestaanden op te nemen. Dat iemand een bepaalde band met de overledene heeft, wil nog niet zeggen dat hij die ook met de nabestaande heeft. Vaak zul je die immers niet of nauwelijks kennen.</a:t>
            </a:r>
          </a:p>
          <a:p>
            <a:pPr marL="0" indent="0">
              <a:buFontTx/>
              <a:buNone/>
            </a:pPr>
            <a:r>
              <a:rPr lang="nl-NL" altLang="nl-NL" sz="2400" kern="0" dirty="0">
                <a:latin typeface="Calibri" panose="020F0502020204030204" pitchFamily="34" charset="0"/>
                <a:cs typeface="Calibri" panose="020F0502020204030204" pitchFamily="34" charset="0"/>
              </a:rPr>
              <a:t>Als ander argument noemt Haenen dat iemand die wil kijken of er nog een kennis is overleden, zich door een hele lijst van advertenties moet doorwerken. Alsof de moderne lezer, die gewend is grote hoeveelheden informatie tot zich te nemen, niet al lang zappend, diagonaal lezend, of wat voor termen daarvoor zijn, over een pagina kan vliegen.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360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16016" y="548680"/>
            <a:ext cx="4023318" cy="504056"/>
          </a:xfrm>
        </p:spPr>
        <p:txBody>
          <a:bodyPr/>
          <a:lstStyle/>
          <a:p>
            <a:r>
              <a:rPr lang="nl-NL" sz="2800" dirty="0">
                <a:solidFill>
                  <a:schemeClr val="tx1"/>
                </a:solidFill>
                <a:latin typeface="Calibri" panose="020F0502020204030204" pitchFamily="34" charset="0"/>
                <a:cs typeface="Calibri" panose="020F0502020204030204" pitchFamily="34" charset="0"/>
              </a:rPr>
              <a:t>Waarom is het  belangrijk de argumentatie helemaal uit te pluizen?</a:t>
            </a:r>
          </a:p>
        </p:txBody>
      </p:sp>
      <p:pic>
        <p:nvPicPr>
          <p:cNvPr id="4" name="Picture 2" descr="Argumentatie, F.H. van Eemeren | 9789001751340 | Boek - bruna.nl">
            <a:extLst>
              <a:ext uri="{FF2B5EF4-FFF2-40B4-BE49-F238E27FC236}">
                <a16:creationId xmlns:a16="http://schemas.microsoft.com/office/drawing/2014/main" id="{FC258776-8C87-4B0F-8286-1E6E9541D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563887" cy="6453336"/>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EE616B59-D37C-4BB5-A8D3-114B13783174}"/>
              </a:ext>
            </a:extLst>
          </p:cNvPr>
          <p:cNvSpPr txBox="1"/>
          <p:nvPr/>
        </p:nvSpPr>
        <p:spPr>
          <a:xfrm>
            <a:off x="4716016" y="1628800"/>
            <a:ext cx="3852428" cy="4739759"/>
          </a:xfrm>
          <a:prstGeom prst="rect">
            <a:avLst/>
          </a:prstGeom>
          <a:noFill/>
        </p:spPr>
        <p:txBody>
          <a:bodyPr wrap="square">
            <a:spAutoFit/>
          </a:bodyPr>
          <a:lstStyle/>
          <a:p>
            <a:pPr marL="457200" indent="-457200" eaLnBrk="1" hangingPunct="1">
              <a:buFont typeface="Arial" panose="020B0604020202020204" pitchFamily="34" charset="0"/>
              <a:buChar char="•"/>
              <a:defRPr/>
            </a:pPr>
            <a:r>
              <a:rPr lang="nl-NL" altLang="en-GB" sz="2800" dirty="0">
                <a:latin typeface="Calibri" panose="020F0502020204030204" pitchFamily="34" charset="0"/>
                <a:cs typeface="Calibri" panose="020F0502020204030204" pitchFamily="34" charset="0"/>
              </a:rPr>
              <a:t>Descriptieve dimensie (</a:t>
            </a:r>
            <a:r>
              <a:rPr lang="nl-NL" altLang="en-GB" sz="2800" dirty="0">
                <a:solidFill>
                  <a:schemeClr val="bg2">
                    <a:lumMod val="60000"/>
                    <a:lumOff val="40000"/>
                  </a:schemeClr>
                </a:solidFill>
                <a:latin typeface="Calibri" panose="020F0502020204030204" pitchFamily="34" charset="0"/>
                <a:cs typeface="Calibri" panose="020F0502020204030204" pitchFamily="34" charset="0"/>
              </a:rPr>
              <a:t>analyseren</a:t>
            </a:r>
            <a:r>
              <a:rPr lang="nl-NL" altLang="en-GB" sz="2800" dirty="0">
                <a:latin typeface="Calibri" panose="020F0502020204030204" pitchFamily="34" charset="0"/>
                <a:cs typeface="Calibri" panose="020F0502020204030204" pitchFamily="34" charset="0"/>
              </a:rPr>
              <a:t>)</a:t>
            </a:r>
          </a:p>
          <a:p>
            <a:pPr eaLnBrk="1" hangingPunct="1">
              <a:defRPr/>
            </a:pPr>
            <a:endParaRPr lang="nl-NL" altLang="en-GB" sz="2800" dirty="0">
              <a:latin typeface="Calibri" panose="020F0502020204030204" pitchFamily="34" charset="0"/>
              <a:cs typeface="Calibri" panose="020F0502020204030204" pitchFamily="34" charset="0"/>
            </a:endParaRPr>
          </a:p>
          <a:p>
            <a:pPr marL="457200" indent="-457200" eaLnBrk="1" hangingPunct="1">
              <a:buFont typeface="Arial" panose="020B0604020202020204" pitchFamily="34" charset="0"/>
              <a:buChar char="•"/>
              <a:defRPr/>
            </a:pPr>
            <a:r>
              <a:rPr lang="nl-NL" altLang="nl-NL" sz="2800" dirty="0">
                <a:latin typeface="Calibri" panose="020F0502020204030204" pitchFamily="34" charset="0"/>
                <a:cs typeface="Calibri" panose="020F0502020204030204" pitchFamily="34" charset="0"/>
              </a:rPr>
              <a:t>Normatieve dimensie (</a:t>
            </a:r>
            <a:r>
              <a:rPr lang="nl-NL" altLang="nl-NL" sz="2800" dirty="0">
                <a:solidFill>
                  <a:schemeClr val="bg2">
                    <a:lumMod val="60000"/>
                    <a:lumOff val="40000"/>
                  </a:schemeClr>
                </a:solidFill>
                <a:latin typeface="Calibri" panose="020F0502020204030204" pitchFamily="34" charset="0"/>
                <a:cs typeface="Calibri" panose="020F0502020204030204" pitchFamily="34" charset="0"/>
              </a:rPr>
              <a:t>beoordelen</a:t>
            </a:r>
            <a:r>
              <a:rPr lang="nl-NL" altLang="nl-NL" sz="2800" dirty="0">
                <a:latin typeface="Calibri" panose="020F0502020204030204" pitchFamily="34" charset="0"/>
                <a:cs typeface="Calibri" panose="020F0502020204030204" pitchFamily="34" charset="0"/>
              </a:rPr>
              <a:t>)</a:t>
            </a:r>
          </a:p>
          <a:p>
            <a:pPr eaLnBrk="1" hangingPunct="1">
              <a:defRPr/>
            </a:pPr>
            <a:endParaRPr lang="nl-NL" altLang="nl-NL" sz="1400" dirty="0">
              <a:latin typeface="Calibri" panose="020F0502020204030204" pitchFamily="34" charset="0"/>
              <a:cs typeface="Calibri" panose="020F0502020204030204" pitchFamily="34" charset="0"/>
            </a:endParaRPr>
          </a:p>
          <a:p>
            <a:pPr eaLnBrk="1" hangingPunct="1">
              <a:defRPr/>
            </a:pPr>
            <a:endParaRPr lang="nl-NL" altLang="nl-NL" sz="2800" dirty="0">
              <a:latin typeface="Calibri" panose="020F0502020204030204" pitchFamily="34" charset="0"/>
              <a:cs typeface="Calibri" panose="020F0502020204030204" pitchFamily="34" charset="0"/>
            </a:endParaRPr>
          </a:p>
          <a:p>
            <a:pPr eaLnBrk="1" hangingPunct="1">
              <a:defRPr/>
            </a:pPr>
            <a:r>
              <a:rPr lang="nl-NL" altLang="nl-NL" sz="2400" dirty="0">
                <a:latin typeface="Calibri" panose="020F0502020204030204" pitchFamily="34" charset="0"/>
                <a:cs typeface="Calibri" panose="020F0502020204030204" pitchFamily="34" charset="0"/>
              </a:rPr>
              <a:t>‘Pas als het duidelijk is hoe het betoog precies in elkaar zit, heeft het zin om het aan een beoordeling te onderwerpen.’ (p.62)</a:t>
            </a:r>
          </a:p>
        </p:txBody>
      </p:sp>
    </p:spTree>
    <p:extLst>
      <p:ext uri="{BB962C8B-B14F-4D97-AF65-F5344CB8AC3E}">
        <p14:creationId xmlns:p14="http://schemas.microsoft.com/office/powerpoint/2010/main" val="30937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solidFill>
                  <a:schemeClr val="tx1"/>
                </a:solidFill>
                <a:latin typeface="Calibri" panose="020F0502020204030204" pitchFamily="34" charset="0"/>
                <a:cs typeface="Calibri" panose="020F0502020204030204" pitchFamily="34" charset="0"/>
              </a:rPr>
              <a:t>Opdrachten </a:t>
            </a:r>
            <a: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b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endParaRPr lang="nl-NL" sz="1200" dirty="0">
              <a:solidFill>
                <a:schemeClr val="tx1"/>
              </a:solidFill>
              <a:latin typeface="Calibri" panose="020F0502020204030204" pitchFamily="34" charset="0"/>
              <a:cs typeface="Calibri" panose="020F0502020204030204" pitchFamily="34" charset="0"/>
            </a:endParaRP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908720"/>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Een nabestaande heeft meer aan een brief, bezoek of telefoontje, zegt zij. </a:t>
            </a:r>
            <a:r>
              <a:rPr lang="nl-NL" altLang="nl-NL" sz="2400" kern="0" dirty="0">
                <a:latin typeface="Calibri" panose="020F0502020204030204" pitchFamily="34" charset="0"/>
                <a:cs typeface="Calibri" panose="020F0502020204030204" pitchFamily="34" charset="0"/>
              </a:rPr>
              <a:t>Hoe kan zij dat weten? Iedere nabestaande is toch verschillend? Nog afgezien daarvan gaat dit Haenen met dit argument geheel voorbij aan het feit dat niet iedereen de kracht, moed of woorden heeft om direct contact met de nabestaanden op te nemen. Dat iemand een bepaalde band met de overledene heeft, wil nog niet zeggen dat hij die ook met de nabestaande heeft. Vaak zul je die immers niet of nauwelijks kennen.</a:t>
            </a:r>
          </a:p>
          <a:p>
            <a:pPr marL="0" indent="0">
              <a:buFontTx/>
              <a:buNone/>
            </a:pP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Als ander argument noemt Haenen dat iemand die wil kijken of er nog een kennis is overleden, zich door een hele lijst van advertenties moet doorwerken. </a:t>
            </a:r>
            <a:r>
              <a:rPr lang="nl-NL" altLang="nl-NL" sz="2400" kern="0" dirty="0">
                <a:latin typeface="Calibri" panose="020F0502020204030204" pitchFamily="34" charset="0"/>
                <a:cs typeface="Calibri" panose="020F0502020204030204" pitchFamily="34" charset="0"/>
              </a:rPr>
              <a:t>Alsof de moderne lezer, die gewend is grote hoeveelheden informatie tot zich te nemen, niet al lang zappend, diagonaal lezend, of wat voor termen daarvoor zijn, over een pagina kan vliegen.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
        <p:nvSpPr>
          <p:cNvPr id="4" name="Tekstvak 3">
            <a:extLst>
              <a:ext uri="{FF2B5EF4-FFF2-40B4-BE49-F238E27FC236}">
                <a16:creationId xmlns:a16="http://schemas.microsoft.com/office/drawing/2014/main" id="{D84F49A4-B9D0-4727-88ED-1D6A62B2010E}"/>
              </a:ext>
            </a:extLst>
          </p:cNvPr>
          <p:cNvSpPr txBox="1"/>
          <p:nvPr/>
        </p:nvSpPr>
        <p:spPr>
          <a:xfrm>
            <a:off x="-53975" y="6180892"/>
            <a:ext cx="9251950" cy="677108"/>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accent3"/>
                </a:solidFill>
                <a:latin typeface="Calibri" panose="020F0502020204030204" pitchFamily="34" charset="0"/>
              </a:rPr>
              <a:t>Nevenschikkend</a:t>
            </a:r>
          </a:p>
          <a:p>
            <a:endParaRPr lang="nl-NL" altLang="nl-NL" sz="1400"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2795065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457200" indent="-457200">
              <a:buFontTx/>
              <a:buAutoNum type="arabicPlain"/>
            </a:pPr>
            <a:endParaRPr lang="nl-NL" altLang="nl-NL" sz="2400" kern="0" dirty="0">
              <a:latin typeface="Calibri" panose="020F0502020204030204" pitchFamily="34" charset="0"/>
              <a:cs typeface="Calibri" panose="020F0502020204030204" pitchFamily="34" charset="0"/>
            </a:endParaRPr>
          </a:p>
          <a:p>
            <a:pPr marL="457200" indent="-457200">
              <a:buFontTx/>
              <a:buAutoNum type="arabicPlain"/>
            </a:pPr>
            <a:r>
              <a:rPr lang="nl-NL" altLang="nl-NL" sz="2400" kern="0" dirty="0">
                <a:latin typeface="Calibri" panose="020F0502020204030204" pitchFamily="34" charset="0"/>
                <a:cs typeface="Calibri" panose="020F0502020204030204" pitchFamily="34" charset="0"/>
              </a:rPr>
              <a:t>Rouwadvertenties moeten niet sober zijn of tot en minimum beperkt worden</a:t>
            </a:r>
          </a:p>
          <a:p>
            <a:pPr marL="444500" indent="-444500">
              <a:buNone/>
            </a:pPr>
            <a:r>
              <a:rPr lang="nl-NL" altLang="nl-NL" sz="2400" kern="0" dirty="0">
                <a:solidFill>
                  <a:schemeClr val="bg1">
                    <a:lumMod val="85000"/>
                  </a:schemeClr>
                </a:solidFill>
                <a:latin typeface="Calibri" panose="020F0502020204030204" pitchFamily="34" charset="0"/>
                <a:cs typeface="Calibri" panose="020F0502020204030204" pitchFamily="34" charset="0"/>
              </a:rPr>
              <a:t>1.1	Laat mensen die de behoefte hebben hun verdriet of medeleven uit te drukken in een rouwadvertentie dit vooral doen</a:t>
            </a:r>
            <a:endParaRPr lang="nl-NL" altLang="nl-NL" sz="2400" kern="0" dirty="0">
              <a:latin typeface="Calibri" panose="020F0502020204030204" pitchFamily="34" charset="0"/>
              <a:cs typeface="Calibri" panose="020F0502020204030204" pitchFamily="34" charset="0"/>
            </a:endParaRPr>
          </a:p>
          <a:p>
            <a:pPr marL="444500" indent="-444500">
              <a:buNone/>
            </a:pPr>
            <a:r>
              <a:rPr lang="nl-NL" altLang="nl-NL" sz="2400" kern="0" dirty="0">
                <a:latin typeface="Calibri" panose="020F0502020204030204" pitchFamily="34" charset="0"/>
                <a:cs typeface="Calibri" panose="020F0502020204030204" pitchFamily="34" charset="0"/>
              </a:rPr>
              <a:t>1.2</a:t>
            </a:r>
            <a:r>
              <a:rPr lang="nl-NL" altLang="nl-NL" sz="2400" kern="0" dirty="0">
                <a:solidFill>
                  <a:schemeClr val="bg1">
                    <a:lumMod val="85000"/>
                  </a:schemeClr>
                </a:solidFill>
                <a:latin typeface="Calibri" panose="020F0502020204030204" pitchFamily="34" charset="0"/>
                <a:cs typeface="Calibri" panose="020F0502020204030204" pitchFamily="34" charset="0"/>
              </a:rPr>
              <a:t>	</a:t>
            </a:r>
            <a:r>
              <a:rPr lang="nl-NL" altLang="nl-NL" sz="2400" kern="0" dirty="0">
                <a:latin typeface="Calibri" panose="020F0502020204030204" pitchFamily="34" charset="0"/>
                <a:cs typeface="Calibri" panose="020F0502020204030204" pitchFamily="34" charset="0"/>
              </a:rPr>
              <a:t>Haenens argumenten dat rouwadvertenties  tot een minimum beperkt moeten worden, zijn niet erg overtuigend</a:t>
            </a:r>
          </a:p>
          <a:p>
            <a:pPr marL="990600" indent="-812800">
              <a:buNone/>
            </a:pPr>
            <a:r>
              <a:rPr lang="nl-NL" altLang="nl-NL" sz="2200" kern="0" dirty="0">
                <a:latin typeface="Calibri" panose="020F0502020204030204" pitchFamily="34" charset="0"/>
                <a:cs typeface="Calibri" panose="020F0502020204030204" pitchFamily="34" charset="0"/>
              </a:rPr>
              <a:t>1.2.1a	Haar argument dat een nabestaande meer heeft aan een brief, bezoek of telefoontje gaat niet op</a:t>
            </a:r>
          </a:p>
          <a:p>
            <a:pPr marL="990600" indent="-812800">
              <a:buNone/>
            </a:pPr>
            <a:r>
              <a:rPr lang="nl-NL" altLang="nl-NL" sz="2200" kern="0" dirty="0">
                <a:latin typeface="Calibri" panose="020F0502020204030204" pitchFamily="34" charset="0"/>
                <a:cs typeface="Calibri" panose="020F0502020204030204" pitchFamily="34" charset="0"/>
              </a:rPr>
              <a:t>1.2.1b	Haar argument dat iemand hele pagina’s met advertenties moet doorwerken om te zien of een kennis is overleden klopt niet</a:t>
            </a:r>
          </a:p>
          <a:p>
            <a:pPr marL="444500" indent="-444500">
              <a:buNone/>
            </a:pPr>
            <a:endParaRPr lang="nl-NL" altLang="nl-NL" sz="24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0" indent="0">
              <a:buFontTx/>
              <a:buNone/>
            </a:pPr>
            <a:endParaRPr lang="nl-NL" altLang="nl-NL" sz="2400" kern="0" dirty="0">
              <a:solidFill>
                <a:schemeClr val="accent3"/>
              </a:solidFill>
              <a:latin typeface="Calibri" panose="020F0502020204030204" pitchFamily="34" charset="0"/>
              <a:cs typeface="Calibri" panose="020F0502020204030204" pitchFamily="34" charset="0"/>
            </a:endParaRPr>
          </a:p>
          <a:p>
            <a:pPr marL="0" indent="0">
              <a:buFontTx/>
              <a:buNone/>
            </a:pPr>
            <a:r>
              <a:rPr lang="nl-NL" altLang="nl-NL" sz="2400" kern="0" dirty="0">
                <a:solidFill>
                  <a:schemeClr val="accent3"/>
                </a:solidFill>
                <a:latin typeface="Calibri" panose="020F0502020204030204" pitchFamily="34" charset="0"/>
                <a:cs typeface="Calibri" panose="020F0502020204030204" pitchFamily="34" charset="0"/>
              </a:rPr>
              <a:t>Een nabestaande heeft meer aan een brief, bezoek of telefoontje, zegt zij. </a:t>
            </a:r>
            <a:r>
              <a:rPr lang="nl-NL" altLang="nl-NL" sz="2400" kern="0" dirty="0">
                <a:latin typeface="Calibri" panose="020F0502020204030204" pitchFamily="34" charset="0"/>
                <a:cs typeface="Calibri" panose="020F0502020204030204" pitchFamily="34" charset="0"/>
              </a:rPr>
              <a:t>Hoe kan zij dat weten? Iedere nabestaande is toch verschillend? Nog afgezien daarvan gaat dit Haenen met dit argument geheel voorbij aan het feit dat niet iedereen de kracht, moed of woorden heeft om direct contact met de nabestaanden op te nemen. Dat iemand een bepaalde band met de overledene heeft, wil nog niet zeggen dat hij die ook met de nabestaande heeft. Vaak zul je die immers niet of nauwelijks kennen.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643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400" kern="0" dirty="0">
                <a:latin typeface="Calibri" panose="020F0502020204030204" pitchFamily="34" charset="0"/>
                <a:cs typeface="Calibri" panose="020F0502020204030204" pitchFamily="34" charset="0"/>
              </a:rPr>
              <a:t>Opdracht 2 uit de syllabus, tekst 2</a:t>
            </a:r>
            <a:endParaRPr lang="nl-NL" altLang="nl-NL" sz="2400" kern="0" dirty="0">
              <a:solidFill>
                <a:schemeClr val="accent3"/>
              </a:solidFill>
              <a:latin typeface="Calibri" panose="020F0502020204030204" pitchFamily="34" charset="0"/>
              <a:cs typeface="Calibri" panose="020F0502020204030204" pitchFamily="34" charset="0"/>
            </a:endParaRPr>
          </a:p>
          <a:p>
            <a:pPr marL="0" indent="0">
              <a:buFontTx/>
              <a:buNone/>
            </a:pPr>
            <a:endParaRPr lang="nl-NL" altLang="nl-NL" sz="2400" kern="0" dirty="0">
              <a:solidFill>
                <a:schemeClr val="accent3"/>
              </a:solidFill>
              <a:latin typeface="Calibri" panose="020F0502020204030204" pitchFamily="34" charset="0"/>
              <a:cs typeface="Calibri" panose="020F0502020204030204" pitchFamily="34" charset="0"/>
            </a:endParaRPr>
          </a:p>
          <a:p>
            <a:pPr marL="0" indent="0">
              <a:buFontTx/>
              <a:buNone/>
            </a:pPr>
            <a:r>
              <a:rPr lang="nl-NL" altLang="nl-NL" sz="2400" kern="0" dirty="0">
                <a:solidFill>
                  <a:schemeClr val="accent3"/>
                </a:solidFill>
                <a:latin typeface="Calibri" panose="020F0502020204030204" pitchFamily="34" charset="0"/>
                <a:cs typeface="Calibri" panose="020F0502020204030204" pitchFamily="34" charset="0"/>
              </a:rPr>
              <a:t>Een nabestaande heeft meer aan een brief, bezoek of telefoontje, zegt zij.  </a:t>
            </a:r>
            <a:r>
              <a:rPr lang="nl-NL" altLang="nl-NL" sz="2400" kern="0" dirty="0">
                <a:latin typeface="Calibri" panose="020F0502020204030204" pitchFamily="34" charset="0"/>
                <a:cs typeface="Calibri" panose="020F0502020204030204" pitchFamily="34" charset="0"/>
              </a:rPr>
              <a:t>1)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Hoe kan zij dat weten? </a:t>
            </a:r>
            <a:r>
              <a:rPr lang="nl-NL" altLang="nl-NL" sz="2400" kern="0" dirty="0">
                <a:solidFill>
                  <a:schemeClr val="tx2">
                    <a:lumMod val="60000"/>
                    <a:lumOff val="40000"/>
                  </a:schemeClr>
                </a:solidFill>
                <a:latin typeface="Calibri" panose="020F0502020204030204" pitchFamily="34" charset="0"/>
                <a:cs typeface="Calibri" panose="020F0502020204030204" pitchFamily="34" charset="0"/>
              </a:rPr>
              <a:t>Iedere nabestaande is toch verschillend? </a:t>
            </a:r>
            <a:r>
              <a:rPr lang="nl-NL" altLang="nl-NL" sz="2400" kern="0" dirty="0">
                <a:latin typeface="Calibri" panose="020F0502020204030204" pitchFamily="34" charset="0"/>
                <a:cs typeface="Calibri" panose="020F0502020204030204" pitchFamily="34" charset="0"/>
              </a:rPr>
              <a:t>2)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Nog afgezien daarvan gaat dit Haenen met dit argument geheel voorbij aan het feit dat niet iedereen de kracht, moed of woorden heeft om direct contact met de nabestaanden op te nemen. </a:t>
            </a:r>
            <a:r>
              <a:rPr lang="nl-NL" altLang="nl-NL" sz="2400" kern="0" dirty="0">
                <a:solidFill>
                  <a:schemeClr val="tx2">
                    <a:lumMod val="60000"/>
                    <a:lumOff val="40000"/>
                  </a:schemeClr>
                </a:solidFill>
                <a:latin typeface="Calibri" panose="020F0502020204030204" pitchFamily="34" charset="0"/>
                <a:cs typeface="Calibri" panose="020F0502020204030204" pitchFamily="34" charset="0"/>
              </a:rPr>
              <a:t>Dat iemand een bepaalde band met de overledene heeft, wil nog niet zeggen dat hij die ook met de nabestaande heeft. Vaak zul je die immers niet of nauwelijks kennen.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
        <p:nvSpPr>
          <p:cNvPr id="4" name="Tekstvak 3">
            <a:extLst>
              <a:ext uri="{FF2B5EF4-FFF2-40B4-BE49-F238E27FC236}">
                <a16:creationId xmlns:a16="http://schemas.microsoft.com/office/drawing/2014/main" id="{065E0445-3AD8-4883-970A-63C6FFDF5475}"/>
              </a:ext>
            </a:extLst>
          </p:cNvPr>
          <p:cNvSpPr txBox="1"/>
          <p:nvPr/>
        </p:nvSpPr>
        <p:spPr>
          <a:xfrm>
            <a:off x="-53975" y="6180892"/>
            <a:ext cx="9251950" cy="677108"/>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bg2">
                    <a:lumMod val="60000"/>
                    <a:lumOff val="40000"/>
                  </a:schemeClr>
                </a:solidFill>
                <a:latin typeface="Calibri" panose="020F0502020204030204" pitchFamily="34" charset="0"/>
              </a:rPr>
              <a:t>Meervoudig</a:t>
            </a:r>
            <a:r>
              <a:rPr lang="nl-NL" altLang="nl-NL" b="1" dirty="0">
                <a:solidFill>
                  <a:schemeClr val="accent3"/>
                </a:solidFill>
                <a:latin typeface="Calibri" panose="020F0502020204030204" pitchFamily="34" charset="0"/>
              </a:rPr>
              <a:t> </a:t>
            </a:r>
            <a:r>
              <a:rPr lang="nl-NL" altLang="nl-NL" b="1" dirty="0">
                <a:solidFill>
                  <a:schemeClr val="tx2">
                    <a:lumMod val="60000"/>
                    <a:lumOff val="40000"/>
                  </a:schemeClr>
                </a:solidFill>
                <a:latin typeface="Calibri" panose="020F0502020204030204" pitchFamily="34" charset="0"/>
              </a:rPr>
              <a:t>(met onderschikkende argumentatie</a:t>
            </a:r>
            <a:r>
              <a:rPr lang="nl-NL" altLang="nl-NL" b="1" dirty="0">
                <a:solidFill>
                  <a:schemeClr val="accent3"/>
                </a:solidFill>
                <a:latin typeface="Calibri" panose="020F0502020204030204" pitchFamily="34" charset="0"/>
              </a:rPr>
              <a:t>)</a:t>
            </a:r>
          </a:p>
          <a:p>
            <a:endParaRPr lang="nl-NL" altLang="nl-NL" sz="1400"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23621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solidFill>
                  <a:schemeClr val="tx1"/>
                </a:solidFill>
                <a:latin typeface="Calibri" panose="020F0502020204030204" pitchFamily="34" charset="0"/>
                <a:cs typeface="Calibri" panose="020F0502020204030204" pitchFamily="34" charset="0"/>
              </a:rPr>
              <a:t>Opdrachten </a:t>
            </a:r>
            <a: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b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endParaRPr lang="nl-NL" sz="1200" dirty="0">
              <a:solidFill>
                <a:schemeClr val="tx1"/>
              </a:solidFill>
              <a:latin typeface="Calibri" panose="020F0502020204030204" pitchFamily="34" charset="0"/>
              <a:cs typeface="Calibri" panose="020F0502020204030204" pitchFamily="34" charset="0"/>
            </a:endParaRP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a:buFontTx/>
              <a:buAutoNum type="arabicPlain"/>
            </a:pPr>
            <a:r>
              <a:rPr lang="nl-NL" altLang="nl-NL" sz="2400" kern="0" dirty="0">
                <a:latin typeface="Calibri" panose="020F0502020204030204" pitchFamily="34" charset="0"/>
                <a:cs typeface="Calibri" panose="020F0502020204030204" pitchFamily="34" charset="0"/>
              </a:rPr>
              <a:t>Rouwadvertenties moeten niet sober zijn of tot en minimum beperkt worden</a:t>
            </a:r>
          </a:p>
          <a:p>
            <a:pPr marL="444500" indent="-444500">
              <a:buNone/>
            </a:pPr>
            <a:r>
              <a:rPr lang="nl-NL" altLang="nl-NL" sz="2400" kern="0" dirty="0">
                <a:solidFill>
                  <a:schemeClr val="bg1">
                    <a:lumMod val="85000"/>
                  </a:schemeClr>
                </a:solidFill>
                <a:latin typeface="Calibri" panose="020F0502020204030204" pitchFamily="34" charset="0"/>
                <a:cs typeface="Calibri" panose="020F0502020204030204" pitchFamily="34" charset="0"/>
              </a:rPr>
              <a:t>1</a:t>
            </a:r>
            <a:r>
              <a:rPr lang="nl-NL" altLang="nl-NL" sz="2000" kern="0" dirty="0">
                <a:solidFill>
                  <a:schemeClr val="bg1">
                    <a:lumMod val="85000"/>
                  </a:schemeClr>
                </a:solidFill>
                <a:latin typeface="Calibri" panose="020F0502020204030204" pitchFamily="34" charset="0"/>
                <a:cs typeface="Calibri" panose="020F0502020204030204" pitchFamily="34" charset="0"/>
              </a:rPr>
              <a:t>.1	Laat mensen die de behoefte hebben hun verdriet of medeleven uit te drukken in een rouwadvertentie dit vooral doen</a:t>
            </a:r>
          </a:p>
          <a:p>
            <a:pPr marL="444500" indent="-444500">
              <a:buNone/>
            </a:pPr>
            <a:r>
              <a:rPr lang="nl-NL" altLang="nl-NL" sz="2000" kern="0" dirty="0">
                <a:latin typeface="Calibri" panose="020F0502020204030204" pitchFamily="34" charset="0"/>
                <a:cs typeface="Calibri" panose="020F0502020204030204" pitchFamily="34" charset="0"/>
              </a:rPr>
              <a:t>1.2 Haenens argumenten dat rouwadvertenties  tot een minimum beperkt moeten worden, zijn niet erg overtuigend</a:t>
            </a:r>
            <a:endParaRPr lang="nl-NL" altLang="nl-NL" sz="2000" kern="0" dirty="0">
              <a:solidFill>
                <a:schemeClr val="bg1">
                  <a:lumMod val="85000"/>
                </a:schemeClr>
              </a:solidFill>
              <a:latin typeface="Calibri" panose="020F0502020204030204" pitchFamily="34" charset="0"/>
              <a:cs typeface="Calibri" panose="020F0502020204030204" pitchFamily="34" charset="0"/>
            </a:endParaRPr>
          </a:p>
          <a:p>
            <a:pPr marL="901700" indent="-901700">
              <a:buNone/>
            </a:pPr>
            <a:r>
              <a:rPr lang="nl-NL" altLang="nl-NL" sz="1800" kern="0" dirty="0">
                <a:latin typeface="Calibri" panose="020F0502020204030204" pitchFamily="34" charset="0"/>
                <a:cs typeface="Calibri" panose="020F0502020204030204" pitchFamily="34" charset="0"/>
              </a:rPr>
              <a:t>1.2.1a	Haar argument dat een nabestaande meer heeft aan een brief, bezoek of telefoontje gaat niet op</a:t>
            </a:r>
          </a:p>
          <a:p>
            <a:pPr marL="1524000" indent="-1346200">
              <a:buNone/>
            </a:pPr>
            <a:r>
              <a:rPr lang="nl-NL" altLang="nl-NL" sz="1800" kern="0" dirty="0">
                <a:latin typeface="Calibri" panose="020F0502020204030204" pitchFamily="34" charset="0"/>
                <a:cs typeface="Calibri" panose="020F0502020204030204" pitchFamily="34" charset="0"/>
              </a:rPr>
              <a:t>1.2.1a.1	Dat kan zij niet weten</a:t>
            </a:r>
          </a:p>
          <a:p>
            <a:pPr marL="1524000" indent="-1346200" defTabSz="1168400">
              <a:buNone/>
            </a:pPr>
            <a:r>
              <a:rPr lang="nl-NL" altLang="nl-NL" sz="1800" kern="0" dirty="0">
                <a:latin typeface="Calibri" panose="020F0502020204030204" pitchFamily="34" charset="0"/>
                <a:cs typeface="Calibri" panose="020F0502020204030204" pitchFamily="34" charset="0"/>
              </a:rPr>
              <a:t>1.2.1a.1.1	Iedere nabestaande is verschillend</a:t>
            </a:r>
          </a:p>
          <a:p>
            <a:pPr marL="1524000" indent="-1346200" defTabSz="1168400">
              <a:buNone/>
            </a:pPr>
            <a:r>
              <a:rPr lang="nl-NL" altLang="nl-NL" sz="1800" kern="0" dirty="0">
                <a:latin typeface="Calibri" panose="020F0502020204030204" pitchFamily="34" charset="0"/>
                <a:cs typeface="Calibri" panose="020F0502020204030204" pitchFamily="34" charset="0"/>
              </a:rPr>
              <a:t>1.2.1a.2	Haar argument gaat voorbij aan het feit dat niet iedereen de kracht, moed, of woorden heeft om contact op te nemen</a:t>
            </a:r>
          </a:p>
          <a:p>
            <a:pPr marL="1524000" indent="-1346200" defTabSz="1168400">
              <a:buNone/>
            </a:pPr>
            <a:r>
              <a:rPr lang="nl-NL" altLang="nl-NL" sz="1800" kern="0" dirty="0">
                <a:latin typeface="Calibri" panose="020F0502020204030204" pitchFamily="34" charset="0"/>
                <a:cs typeface="Calibri" panose="020F0502020204030204" pitchFamily="34" charset="0"/>
              </a:rPr>
              <a:t>1.2.1a.2.1	Band met overledene is niet per se band met nabestaande</a:t>
            </a:r>
          </a:p>
          <a:p>
            <a:pPr marL="1524000" indent="-1346200" defTabSz="1168400">
              <a:buNone/>
            </a:pPr>
            <a:r>
              <a:rPr lang="nl-NL" altLang="nl-NL" sz="1800" kern="0" dirty="0">
                <a:latin typeface="Calibri" panose="020F0502020204030204" pitchFamily="34" charset="0"/>
                <a:cs typeface="Calibri" panose="020F0502020204030204" pitchFamily="34" charset="0"/>
              </a:rPr>
              <a:t>1.2.1a.2.1.1	Vaak ken je de overledene niet of nauwelijks</a:t>
            </a:r>
          </a:p>
          <a:p>
            <a:pPr marL="896938" indent="-896938" defTabSz="1168400">
              <a:buNone/>
            </a:pPr>
            <a:r>
              <a:rPr lang="nl-NL" altLang="nl-NL" sz="1800" kern="0" dirty="0">
                <a:solidFill>
                  <a:schemeClr val="bg1">
                    <a:lumMod val="75000"/>
                  </a:schemeClr>
                </a:solidFill>
                <a:latin typeface="Calibri" panose="020F0502020204030204" pitchFamily="34" charset="0"/>
                <a:cs typeface="Calibri" panose="020F0502020204030204" pitchFamily="34" charset="0"/>
              </a:rPr>
              <a:t>1.2.1b	Haar argument dat iemand hele pagina’s met advertenties moet doorwerken om te zien of een kennis is overleden klopt niet</a:t>
            </a:r>
          </a:p>
          <a:p>
            <a:pPr marL="1524000" indent="-1346200" defTabSz="1168400">
              <a:buNone/>
            </a:pPr>
            <a:endParaRPr lang="nl-NL" altLang="nl-NL" sz="18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49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nl-NL" altLang="nl-NL" sz="2400" kern="0" dirty="0">
                <a:latin typeface="Calibri" panose="020F0502020204030204" pitchFamily="34" charset="0"/>
                <a:cs typeface="Calibri" panose="020F0502020204030204" pitchFamily="34" charset="0"/>
              </a:rPr>
              <a:t>Opdracht 2 uit de syllabus, tekst 2</a:t>
            </a:r>
          </a:p>
          <a:p>
            <a:pPr marL="0" indent="0">
              <a:buNone/>
            </a:pPr>
            <a:endParaRPr lang="nl-NL" altLang="nl-NL" sz="2400" kern="0" dirty="0">
              <a:solidFill>
                <a:schemeClr val="accent3"/>
              </a:solidFill>
              <a:latin typeface="Calibri" panose="020F0502020204030204" pitchFamily="34" charset="0"/>
              <a:cs typeface="Calibri" panose="020F0502020204030204" pitchFamily="34" charset="0"/>
            </a:endParaRPr>
          </a:p>
          <a:p>
            <a:pPr marL="0" indent="0">
              <a:buNone/>
            </a:pPr>
            <a:r>
              <a:rPr lang="nl-NL" altLang="nl-NL" sz="2400" kern="0" dirty="0">
                <a:solidFill>
                  <a:schemeClr val="accent3"/>
                </a:solidFill>
                <a:latin typeface="Calibri" panose="020F0502020204030204" pitchFamily="34" charset="0"/>
                <a:cs typeface="Calibri" panose="020F0502020204030204" pitchFamily="34" charset="0"/>
              </a:rPr>
              <a:t>Als ander argument noemt Haenen dat iemand die wil kijken of er nog een kennis is overleden, zich door een hele lijst van advertenties moet doorwerken. </a:t>
            </a:r>
            <a:r>
              <a:rPr lang="nl-NL" altLang="nl-NL" sz="2400" kern="0" dirty="0">
                <a:latin typeface="Calibri" panose="020F0502020204030204" pitchFamily="34" charset="0"/>
                <a:cs typeface="Calibri" panose="020F0502020204030204" pitchFamily="34" charset="0"/>
              </a:rPr>
              <a:t>Alsof de moderne lezer, die gewend is grote hoeveelheden informatie tot zich te nemen, niet al lang zappend, diagonaal lezend, of wat voor termen daarvoor zijn, over een pagina kan vliegen.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04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altLang="nl-NL" sz="24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p>
          <a:p>
            <a:pPr marL="0" indent="0">
              <a:buNone/>
            </a:pPr>
            <a:endParaRPr lang="nl-NL" altLang="nl-NL" sz="2400" kern="0" dirty="0">
              <a:solidFill>
                <a:schemeClr val="accent3"/>
              </a:solidFill>
              <a:latin typeface="Calibri" panose="020F0502020204030204" pitchFamily="34" charset="0"/>
              <a:cs typeface="Calibri" panose="020F0502020204030204" pitchFamily="34" charset="0"/>
            </a:endParaRPr>
          </a:p>
          <a:p>
            <a:pPr marL="0" indent="0">
              <a:buNone/>
            </a:pPr>
            <a:r>
              <a:rPr lang="nl-NL" altLang="nl-NL" sz="2400" kern="0" dirty="0">
                <a:solidFill>
                  <a:schemeClr val="accent3"/>
                </a:solidFill>
                <a:latin typeface="Calibri" panose="020F0502020204030204" pitchFamily="34" charset="0"/>
                <a:cs typeface="Calibri" panose="020F0502020204030204" pitchFamily="34" charset="0"/>
              </a:rPr>
              <a:t>Als ander argument noemt Haenen dat iemand die wil kijken of er nog een kennis is overleden, zich door een hele lijst van advertenties moet doorwerken.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Alsof de moderne lezer</a:t>
            </a:r>
            <a:r>
              <a:rPr lang="nl-NL" altLang="nl-NL" sz="2400" kern="0" dirty="0">
                <a:solidFill>
                  <a:schemeClr val="tx2">
                    <a:lumMod val="60000"/>
                    <a:lumOff val="40000"/>
                  </a:schemeClr>
                </a:solidFill>
                <a:latin typeface="Calibri" panose="020F0502020204030204" pitchFamily="34" charset="0"/>
                <a:cs typeface="Calibri" panose="020F0502020204030204" pitchFamily="34" charset="0"/>
              </a:rPr>
              <a:t>, die gewend is grote hoeveelheden informatie tot zich te nemen, </a:t>
            </a:r>
            <a:r>
              <a:rPr lang="nl-NL" altLang="nl-NL" sz="2400" kern="0" dirty="0">
                <a:solidFill>
                  <a:schemeClr val="bg2">
                    <a:lumMod val="60000"/>
                    <a:lumOff val="40000"/>
                  </a:schemeClr>
                </a:solidFill>
                <a:latin typeface="Calibri" panose="020F0502020204030204" pitchFamily="34" charset="0"/>
                <a:cs typeface="Calibri" panose="020F0502020204030204" pitchFamily="34" charset="0"/>
              </a:rPr>
              <a:t>niet al lang zappend, diagonaal lezend, of wat voor termen daarvoor zijn, over een pagina kan vliegen.</a:t>
            </a:r>
          </a:p>
          <a:p>
            <a:pPr marL="0" indent="0">
              <a:buFontTx/>
              <a:buNone/>
            </a:pPr>
            <a:endParaRPr lang="nl-NL" altLang="nl-NL" sz="2400" kern="0" dirty="0">
              <a:latin typeface="Calibri" panose="020F0502020204030204" pitchFamily="34" charset="0"/>
              <a:cs typeface="Calibri" panose="020F0502020204030204" pitchFamily="34" charset="0"/>
            </a:endParaRPr>
          </a:p>
          <a:p>
            <a:pPr marL="0" indent="0">
              <a:buFontTx/>
              <a:buNone/>
            </a:pPr>
            <a:endParaRPr lang="nl-NL" altLang="nl-NL" sz="2000" b="1" kern="0" dirty="0">
              <a:latin typeface="Calibri" panose="020F0502020204030204" pitchFamily="34" charset="0"/>
              <a:cs typeface="Calibri" panose="020F0502020204030204" pitchFamily="34" charset="0"/>
            </a:endParaRPr>
          </a:p>
        </p:txBody>
      </p:sp>
      <p:sp>
        <p:nvSpPr>
          <p:cNvPr id="4" name="Tekstvak 3">
            <a:extLst>
              <a:ext uri="{FF2B5EF4-FFF2-40B4-BE49-F238E27FC236}">
                <a16:creationId xmlns:a16="http://schemas.microsoft.com/office/drawing/2014/main" id="{065E0445-3AD8-4883-970A-63C6FFDF5475}"/>
              </a:ext>
            </a:extLst>
          </p:cNvPr>
          <p:cNvSpPr txBox="1"/>
          <p:nvPr/>
        </p:nvSpPr>
        <p:spPr>
          <a:xfrm>
            <a:off x="-53975" y="6180892"/>
            <a:ext cx="9251950" cy="677108"/>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nl-NL" altLang="nl-NL" b="1" dirty="0">
                <a:solidFill>
                  <a:schemeClr val="tx2">
                    <a:lumMod val="40000"/>
                    <a:lumOff val="60000"/>
                  </a:schemeClr>
                </a:solidFill>
                <a:latin typeface="Calibri" panose="020F0502020204030204" pitchFamily="34" charset="0"/>
              </a:rPr>
              <a:t>Onderschikkend</a:t>
            </a:r>
          </a:p>
          <a:p>
            <a:endParaRPr lang="nl-NL" altLang="nl-NL" sz="1400"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176203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solidFill>
                  <a:schemeClr val="tx1"/>
                </a:solidFill>
                <a:latin typeface="Calibri" panose="020F0502020204030204" pitchFamily="34" charset="0"/>
                <a:cs typeface="Calibri" panose="020F0502020204030204" pitchFamily="34" charset="0"/>
              </a:rPr>
              <a:t>Opdrachten </a:t>
            </a:r>
            <a: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b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endParaRPr lang="nl-NL" sz="1200" dirty="0">
              <a:solidFill>
                <a:schemeClr val="tx1"/>
              </a:solidFill>
              <a:latin typeface="Calibri" panose="020F0502020204030204" pitchFamily="34" charset="0"/>
              <a:cs typeface="Calibri" panose="020F0502020204030204" pitchFamily="34" charset="0"/>
            </a:endParaRPr>
          </a:p>
        </p:txBody>
      </p:sp>
      <p:sp>
        <p:nvSpPr>
          <p:cNvPr id="6" name="Tijdelijke aanduiding voor inhoud 2">
            <a:extLst>
              <a:ext uri="{FF2B5EF4-FFF2-40B4-BE49-F238E27FC236}">
                <a16:creationId xmlns:a16="http://schemas.microsoft.com/office/drawing/2014/main" id="{2E569815-8865-494C-86B6-C01A3CC61CC9}"/>
              </a:ext>
            </a:extLst>
          </p:cNvPr>
          <p:cNvSpPr txBox="1">
            <a:spLocks/>
          </p:cNvSpPr>
          <p:nvPr/>
        </p:nvSpPr>
        <p:spPr bwMode="auto">
          <a:xfrm>
            <a:off x="215516" y="1166019"/>
            <a:ext cx="871296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indent="-457200">
              <a:buFontTx/>
              <a:buAutoNum type="arabicPlain"/>
            </a:pPr>
            <a:r>
              <a:rPr lang="nl-NL" altLang="nl-NL" sz="2400" kern="0" dirty="0">
                <a:latin typeface="Calibri" panose="020F0502020204030204" pitchFamily="34" charset="0"/>
                <a:cs typeface="Calibri" panose="020F0502020204030204" pitchFamily="34" charset="0"/>
              </a:rPr>
              <a:t>Rouwadvertenties moeten niet sober zijn of tot en minimum beperkt worden</a:t>
            </a:r>
          </a:p>
          <a:p>
            <a:pPr marL="444500" indent="-444500">
              <a:buNone/>
            </a:pPr>
            <a:r>
              <a:rPr lang="nl-NL" altLang="nl-NL" sz="2400" kern="0" dirty="0">
                <a:solidFill>
                  <a:schemeClr val="bg1">
                    <a:lumMod val="85000"/>
                  </a:schemeClr>
                </a:solidFill>
                <a:latin typeface="Calibri" panose="020F0502020204030204" pitchFamily="34" charset="0"/>
                <a:cs typeface="Calibri" panose="020F0502020204030204" pitchFamily="34" charset="0"/>
              </a:rPr>
              <a:t>1</a:t>
            </a:r>
            <a:r>
              <a:rPr lang="nl-NL" altLang="nl-NL" sz="2000" kern="0" dirty="0">
                <a:solidFill>
                  <a:schemeClr val="bg1">
                    <a:lumMod val="85000"/>
                  </a:schemeClr>
                </a:solidFill>
                <a:latin typeface="Calibri" panose="020F0502020204030204" pitchFamily="34" charset="0"/>
                <a:cs typeface="Calibri" panose="020F0502020204030204" pitchFamily="34" charset="0"/>
              </a:rPr>
              <a:t>.1	Laat mensen die de behoefte hebben hun verdriet of medeleven uit te drukken in een rouwadvertentie dit vooral doen</a:t>
            </a:r>
          </a:p>
          <a:p>
            <a:pPr marL="444500" indent="-444500">
              <a:buNone/>
            </a:pPr>
            <a:r>
              <a:rPr lang="nl-NL" altLang="nl-NL" sz="2000" kern="0" dirty="0">
                <a:solidFill>
                  <a:schemeClr val="bg1">
                    <a:lumMod val="75000"/>
                  </a:schemeClr>
                </a:solidFill>
                <a:latin typeface="Calibri" panose="020F0502020204030204" pitchFamily="34" charset="0"/>
                <a:cs typeface="Calibri" panose="020F0502020204030204" pitchFamily="34" charset="0"/>
              </a:rPr>
              <a:t>1.2 Haenens argumenten dat rouwadvertenties  tot een minimum beperkt moeten worden, zijn niet erg overtuigend</a:t>
            </a:r>
          </a:p>
          <a:p>
            <a:pPr marL="901700" indent="-901700">
              <a:buNone/>
            </a:pPr>
            <a:r>
              <a:rPr lang="nl-NL" altLang="nl-NL" sz="1800" kern="0" dirty="0">
                <a:solidFill>
                  <a:schemeClr val="bg1">
                    <a:lumMod val="75000"/>
                  </a:schemeClr>
                </a:solidFill>
                <a:latin typeface="Calibri" panose="020F0502020204030204" pitchFamily="34" charset="0"/>
                <a:cs typeface="Calibri" panose="020F0502020204030204" pitchFamily="34" charset="0"/>
              </a:rPr>
              <a:t>1.2.1a	Haar argument dat een nabestaande meer heeft aan een brief, bezoek of telefoontje gaat niet op</a:t>
            </a:r>
          </a:p>
          <a:p>
            <a:pPr marL="1524000" indent="-1346200">
              <a:buNone/>
            </a:pPr>
            <a:r>
              <a:rPr lang="nl-NL" altLang="nl-NL" sz="1800" kern="0" dirty="0">
                <a:solidFill>
                  <a:schemeClr val="bg1">
                    <a:lumMod val="75000"/>
                  </a:schemeClr>
                </a:solidFill>
                <a:latin typeface="Calibri" panose="020F0502020204030204" pitchFamily="34" charset="0"/>
                <a:cs typeface="Calibri" panose="020F0502020204030204" pitchFamily="34" charset="0"/>
              </a:rPr>
              <a:t>1.2.1a.1	etc.</a:t>
            </a:r>
          </a:p>
          <a:p>
            <a:pPr marL="896938" indent="-896938" defTabSz="1168400">
              <a:buNone/>
              <a:tabLst>
                <a:tab pos="1611313" algn="l"/>
              </a:tabLst>
            </a:pPr>
            <a:r>
              <a:rPr lang="nl-NL" altLang="nl-NL" sz="1800" kern="0" dirty="0">
                <a:latin typeface="Calibri" panose="020F0502020204030204" pitchFamily="34" charset="0"/>
                <a:cs typeface="Calibri" panose="020F0502020204030204" pitchFamily="34" charset="0"/>
              </a:rPr>
              <a:t>1.2.1b	Haar argument dat iemand hele pagina’s met advertenties moet doorwerken om te zien of een kennis is overleden klopt niet</a:t>
            </a:r>
          </a:p>
          <a:p>
            <a:pPr marL="1257300" indent="-1079500" defTabSz="1346200">
              <a:buNone/>
            </a:pPr>
            <a:r>
              <a:rPr lang="nl-NL" altLang="nl-NL" sz="1800" kern="0" dirty="0">
                <a:latin typeface="Calibri" panose="020F0502020204030204" pitchFamily="34" charset="0"/>
                <a:cs typeface="Calibri" panose="020F0502020204030204" pitchFamily="34" charset="0"/>
              </a:rPr>
              <a:t>1.2.1b.1	Moderne lezer kan zappend/diagonaal lezend over de pagina vliegen</a:t>
            </a:r>
          </a:p>
          <a:p>
            <a:pPr marL="1257300" indent="-1079500" defTabSz="1346200">
              <a:buNone/>
            </a:pPr>
            <a:r>
              <a:rPr lang="nl-NL" altLang="nl-NL" sz="1800" kern="0" dirty="0">
                <a:latin typeface="Calibri" panose="020F0502020204030204" pitchFamily="34" charset="0"/>
                <a:cs typeface="Calibri" panose="020F0502020204030204" pitchFamily="34" charset="0"/>
              </a:rPr>
              <a:t>1.2.1b.1.1	Moderne lezer is gewend grote hoeveelheden informatie tot zich te nemen</a:t>
            </a:r>
            <a:endParaRPr lang="nl-NL" altLang="nl-NL" sz="2000" kern="0" dirty="0">
              <a:solidFill>
                <a:schemeClr val="bg1">
                  <a:lumMod val="85000"/>
                </a:schemeClr>
              </a:solidFill>
              <a:latin typeface="Calibri" panose="020F0502020204030204" pitchFamily="34" charset="0"/>
              <a:cs typeface="Calibri" panose="020F0502020204030204" pitchFamily="34" charset="0"/>
            </a:endParaRPr>
          </a:p>
          <a:p>
            <a:pPr marL="896938" indent="-896938" defTabSz="1168400">
              <a:buNone/>
              <a:tabLst>
                <a:tab pos="1611313" algn="l"/>
              </a:tabLst>
            </a:pPr>
            <a:endParaRPr lang="nl-NL" altLang="nl-NL" sz="1800" kern="0" dirty="0">
              <a:latin typeface="Calibri" panose="020F0502020204030204" pitchFamily="34" charset="0"/>
              <a:cs typeface="Calibri" panose="020F0502020204030204" pitchFamily="34" charset="0"/>
            </a:endParaRPr>
          </a:p>
          <a:p>
            <a:pPr marL="1524000" indent="-1346200" defTabSz="1168400">
              <a:buNone/>
            </a:pPr>
            <a:endParaRPr lang="nl-NL" altLang="nl-NL" sz="18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310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solidFill>
                  <a:schemeClr val="tx1"/>
                </a:solidFill>
                <a:latin typeface="Calibri" panose="020F0502020204030204" pitchFamily="34" charset="0"/>
                <a:cs typeface="Calibri" panose="020F0502020204030204" pitchFamily="34" charset="0"/>
              </a:rPr>
              <a:t>Opdrachten </a:t>
            </a:r>
            <a: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Opdracht 2 uit de syllabus, tekst 2</a:t>
            </a:r>
            <a:br>
              <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endParaRPr lang="nl-NL" sz="1200" dirty="0">
              <a:solidFill>
                <a:schemeClr val="tx1"/>
              </a:solidFill>
              <a:latin typeface="Calibri" panose="020F0502020204030204" pitchFamily="34" charset="0"/>
              <a:cs typeface="Calibri" panose="020F0502020204030204" pitchFamily="34" charset="0"/>
            </a:endParaRPr>
          </a:p>
        </p:txBody>
      </p:sp>
      <p:pic>
        <p:nvPicPr>
          <p:cNvPr id="4" name="Afbeelding 3">
            <a:extLst>
              <a:ext uri="{FF2B5EF4-FFF2-40B4-BE49-F238E27FC236}">
                <a16:creationId xmlns:a16="http://schemas.microsoft.com/office/drawing/2014/main" id="{88CF34C8-4D82-41CD-A8A0-D9F85613BC58}"/>
              </a:ext>
            </a:extLst>
          </p:cNvPr>
          <p:cNvPicPr>
            <a:picLocks noChangeAspect="1"/>
          </p:cNvPicPr>
          <p:nvPr/>
        </p:nvPicPr>
        <p:blipFill rotWithShape="1">
          <a:blip r:embed="rId3"/>
          <a:srcRect l="37400" t="29772" r="20862" b="20281"/>
          <a:stretch/>
        </p:blipFill>
        <p:spPr>
          <a:xfrm>
            <a:off x="507044" y="949772"/>
            <a:ext cx="8129912" cy="5472608"/>
          </a:xfrm>
          <a:prstGeom prst="rect">
            <a:avLst/>
          </a:prstGeom>
        </p:spPr>
      </p:pic>
      <p:pic>
        <p:nvPicPr>
          <p:cNvPr id="5" name="Afbeelding 3">
            <a:extLst>
              <a:ext uri="{FF2B5EF4-FFF2-40B4-BE49-F238E27FC236}">
                <a16:creationId xmlns:a16="http://schemas.microsoft.com/office/drawing/2014/main" id="{D03116CE-AB18-4479-9BB8-72F9243DA053}"/>
              </a:ext>
            </a:extLst>
          </p:cNvPr>
          <p:cNvPicPr>
            <a:picLocks noChangeAspect="1"/>
          </p:cNvPicPr>
          <p:nvPr/>
        </p:nvPicPr>
        <p:blipFill rotWithShape="1">
          <a:blip r:embed="rId3"/>
          <a:srcRect l="59154" t="36148" r="23841" b="55308"/>
          <a:stretch/>
        </p:blipFill>
        <p:spPr>
          <a:xfrm>
            <a:off x="1331640" y="1628800"/>
            <a:ext cx="3312368" cy="936104"/>
          </a:xfrm>
          <a:prstGeom prst="rect">
            <a:avLst/>
          </a:prstGeom>
        </p:spPr>
      </p:pic>
      <p:pic>
        <p:nvPicPr>
          <p:cNvPr id="6" name="Afbeelding 3">
            <a:extLst>
              <a:ext uri="{FF2B5EF4-FFF2-40B4-BE49-F238E27FC236}">
                <a16:creationId xmlns:a16="http://schemas.microsoft.com/office/drawing/2014/main" id="{58912F51-004C-43B5-8034-E76B097D135A}"/>
              </a:ext>
            </a:extLst>
          </p:cNvPr>
          <p:cNvPicPr>
            <a:picLocks noChangeAspect="1"/>
          </p:cNvPicPr>
          <p:nvPr/>
        </p:nvPicPr>
        <p:blipFill rotWithShape="1">
          <a:blip r:embed="rId3"/>
          <a:srcRect l="41934" t="35837" r="41061" b="55620"/>
          <a:stretch/>
        </p:blipFill>
        <p:spPr>
          <a:xfrm>
            <a:off x="4788024" y="1628800"/>
            <a:ext cx="3312368" cy="936104"/>
          </a:xfrm>
          <a:prstGeom prst="rect">
            <a:avLst/>
          </a:prstGeom>
        </p:spPr>
      </p:pic>
      <p:sp>
        <p:nvSpPr>
          <p:cNvPr id="8" name="Rectangle 7">
            <a:extLst>
              <a:ext uri="{FF2B5EF4-FFF2-40B4-BE49-F238E27FC236}">
                <a16:creationId xmlns:a16="http://schemas.microsoft.com/office/drawing/2014/main" id="{16AD9349-81CB-4C65-BF45-547C3EABA7DA}"/>
              </a:ext>
            </a:extLst>
          </p:cNvPr>
          <p:cNvSpPr/>
          <p:nvPr/>
        </p:nvSpPr>
        <p:spPr>
          <a:xfrm>
            <a:off x="2483768" y="2564904"/>
            <a:ext cx="3744416" cy="43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ight Brace 2">
            <a:extLst>
              <a:ext uri="{FF2B5EF4-FFF2-40B4-BE49-F238E27FC236}">
                <a16:creationId xmlns:a16="http://schemas.microsoft.com/office/drawing/2014/main" id="{77D1DDB9-DD24-49F9-AD3A-CC934A91B8E8}"/>
              </a:ext>
            </a:extLst>
          </p:cNvPr>
          <p:cNvSpPr/>
          <p:nvPr/>
        </p:nvSpPr>
        <p:spPr>
          <a:xfrm rot="16200000">
            <a:off x="4732271" y="728699"/>
            <a:ext cx="360039" cy="4032450"/>
          </a:xfrm>
          <a:prstGeom prst="rightBrace">
            <a:avLst>
              <a:gd name="adj1" fmla="val 48845"/>
              <a:gd name="adj2" fmla="val 79337"/>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nl-NL"/>
          </a:p>
        </p:txBody>
      </p:sp>
      <p:pic>
        <p:nvPicPr>
          <p:cNvPr id="9" name="Afbeelding 3">
            <a:extLst>
              <a:ext uri="{FF2B5EF4-FFF2-40B4-BE49-F238E27FC236}">
                <a16:creationId xmlns:a16="http://schemas.microsoft.com/office/drawing/2014/main" id="{376FFA55-3173-4AB3-9DB9-E226256C5EAC}"/>
              </a:ext>
            </a:extLst>
          </p:cNvPr>
          <p:cNvPicPr>
            <a:picLocks noChangeAspect="1"/>
          </p:cNvPicPr>
          <p:nvPr/>
        </p:nvPicPr>
        <p:blipFill rotWithShape="1">
          <a:blip r:embed="rId3"/>
          <a:srcRect l="59154" t="36148" r="38932" b="61308"/>
          <a:stretch/>
        </p:blipFill>
        <p:spPr>
          <a:xfrm>
            <a:off x="1462900" y="2926038"/>
            <a:ext cx="372796" cy="278716"/>
          </a:xfrm>
          <a:prstGeom prst="rect">
            <a:avLst/>
          </a:prstGeom>
        </p:spPr>
      </p:pic>
      <p:pic>
        <p:nvPicPr>
          <p:cNvPr id="10" name="Afbeelding 3">
            <a:extLst>
              <a:ext uri="{FF2B5EF4-FFF2-40B4-BE49-F238E27FC236}">
                <a16:creationId xmlns:a16="http://schemas.microsoft.com/office/drawing/2014/main" id="{43B360BA-9330-4B32-AE05-47E97FA3C594}"/>
              </a:ext>
            </a:extLst>
          </p:cNvPr>
          <p:cNvPicPr>
            <a:picLocks noChangeAspect="1"/>
          </p:cNvPicPr>
          <p:nvPr/>
        </p:nvPicPr>
        <p:blipFill rotWithShape="1">
          <a:blip r:embed="rId3"/>
          <a:srcRect l="59154" t="36148" r="38932" b="61308"/>
          <a:stretch/>
        </p:blipFill>
        <p:spPr>
          <a:xfrm>
            <a:off x="1145242" y="4003712"/>
            <a:ext cx="372796" cy="278716"/>
          </a:xfrm>
          <a:prstGeom prst="rect">
            <a:avLst/>
          </a:prstGeom>
        </p:spPr>
      </p:pic>
      <p:pic>
        <p:nvPicPr>
          <p:cNvPr id="11" name="Afbeelding 3">
            <a:extLst>
              <a:ext uri="{FF2B5EF4-FFF2-40B4-BE49-F238E27FC236}">
                <a16:creationId xmlns:a16="http://schemas.microsoft.com/office/drawing/2014/main" id="{DDE73ECC-D8E1-492B-B7DA-343355F0E133}"/>
              </a:ext>
            </a:extLst>
          </p:cNvPr>
          <p:cNvPicPr>
            <a:picLocks noChangeAspect="1"/>
          </p:cNvPicPr>
          <p:nvPr/>
        </p:nvPicPr>
        <p:blipFill rotWithShape="1">
          <a:blip r:embed="rId3"/>
          <a:srcRect l="59154" t="36148" r="38932" b="61308"/>
          <a:stretch/>
        </p:blipFill>
        <p:spPr>
          <a:xfrm>
            <a:off x="1145242" y="5081386"/>
            <a:ext cx="372796" cy="278716"/>
          </a:xfrm>
          <a:prstGeom prst="rect">
            <a:avLst/>
          </a:prstGeom>
        </p:spPr>
      </p:pic>
      <p:pic>
        <p:nvPicPr>
          <p:cNvPr id="12" name="Afbeelding 3">
            <a:extLst>
              <a:ext uri="{FF2B5EF4-FFF2-40B4-BE49-F238E27FC236}">
                <a16:creationId xmlns:a16="http://schemas.microsoft.com/office/drawing/2014/main" id="{34498409-81CB-441E-B6AA-6E824063D71D}"/>
              </a:ext>
            </a:extLst>
          </p:cNvPr>
          <p:cNvPicPr>
            <a:picLocks noChangeAspect="1"/>
          </p:cNvPicPr>
          <p:nvPr/>
        </p:nvPicPr>
        <p:blipFill rotWithShape="1">
          <a:blip r:embed="rId3"/>
          <a:srcRect l="59154" t="36148" r="38932" b="61308"/>
          <a:stretch/>
        </p:blipFill>
        <p:spPr>
          <a:xfrm>
            <a:off x="2411760" y="3940596"/>
            <a:ext cx="372796" cy="278716"/>
          </a:xfrm>
          <a:prstGeom prst="rect">
            <a:avLst/>
          </a:prstGeom>
        </p:spPr>
      </p:pic>
      <p:pic>
        <p:nvPicPr>
          <p:cNvPr id="13" name="Afbeelding 3">
            <a:extLst>
              <a:ext uri="{FF2B5EF4-FFF2-40B4-BE49-F238E27FC236}">
                <a16:creationId xmlns:a16="http://schemas.microsoft.com/office/drawing/2014/main" id="{4C3DB6E2-03A6-493E-B13D-A5F9EEDE57CF}"/>
              </a:ext>
            </a:extLst>
          </p:cNvPr>
          <p:cNvPicPr>
            <a:picLocks noChangeAspect="1"/>
          </p:cNvPicPr>
          <p:nvPr/>
        </p:nvPicPr>
        <p:blipFill rotWithShape="1">
          <a:blip r:embed="rId3"/>
          <a:srcRect l="59154" t="36148" r="38932" b="61308"/>
          <a:stretch/>
        </p:blipFill>
        <p:spPr>
          <a:xfrm>
            <a:off x="2528411" y="5289525"/>
            <a:ext cx="372796" cy="278716"/>
          </a:xfrm>
          <a:prstGeom prst="rect">
            <a:avLst/>
          </a:prstGeom>
        </p:spPr>
      </p:pic>
      <p:pic>
        <p:nvPicPr>
          <p:cNvPr id="14" name="Afbeelding 3">
            <a:extLst>
              <a:ext uri="{FF2B5EF4-FFF2-40B4-BE49-F238E27FC236}">
                <a16:creationId xmlns:a16="http://schemas.microsoft.com/office/drawing/2014/main" id="{E41FAAD1-07EA-42BF-804D-35A5BC770187}"/>
              </a:ext>
            </a:extLst>
          </p:cNvPr>
          <p:cNvPicPr>
            <a:picLocks noChangeAspect="1"/>
          </p:cNvPicPr>
          <p:nvPr/>
        </p:nvPicPr>
        <p:blipFill rotWithShape="1">
          <a:blip r:embed="rId3"/>
          <a:srcRect l="59154" t="36148" r="38932" b="61308"/>
          <a:stretch/>
        </p:blipFill>
        <p:spPr>
          <a:xfrm>
            <a:off x="2615028" y="5883846"/>
            <a:ext cx="372796" cy="278716"/>
          </a:xfrm>
          <a:prstGeom prst="rect">
            <a:avLst/>
          </a:prstGeom>
        </p:spPr>
      </p:pic>
      <p:pic>
        <p:nvPicPr>
          <p:cNvPr id="15" name="Afbeelding 3">
            <a:extLst>
              <a:ext uri="{FF2B5EF4-FFF2-40B4-BE49-F238E27FC236}">
                <a16:creationId xmlns:a16="http://schemas.microsoft.com/office/drawing/2014/main" id="{B38F3581-1125-4659-A361-833633168E92}"/>
              </a:ext>
            </a:extLst>
          </p:cNvPr>
          <p:cNvPicPr>
            <a:picLocks noChangeAspect="1"/>
          </p:cNvPicPr>
          <p:nvPr/>
        </p:nvPicPr>
        <p:blipFill rotWithShape="1">
          <a:blip r:embed="rId3"/>
          <a:srcRect l="59154" t="36148" r="38932" b="61308"/>
          <a:stretch/>
        </p:blipFill>
        <p:spPr>
          <a:xfrm>
            <a:off x="5364088" y="2981674"/>
            <a:ext cx="372796" cy="278716"/>
          </a:xfrm>
          <a:prstGeom prst="rect">
            <a:avLst/>
          </a:prstGeom>
        </p:spPr>
      </p:pic>
      <p:pic>
        <p:nvPicPr>
          <p:cNvPr id="17" name="Afbeelding 3">
            <a:extLst>
              <a:ext uri="{FF2B5EF4-FFF2-40B4-BE49-F238E27FC236}">
                <a16:creationId xmlns:a16="http://schemas.microsoft.com/office/drawing/2014/main" id="{885F5108-05DE-46BE-B5A8-4727ECD9C4DE}"/>
              </a:ext>
            </a:extLst>
          </p:cNvPr>
          <p:cNvPicPr>
            <a:picLocks noChangeAspect="1"/>
          </p:cNvPicPr>
          <p:nvPr/>
        </p:nvPicPr>
        <p:blipFill rotWithShape="1">
          <a:blip r:embed="rId3"/>
          <a:srcRect l="59152" t="36239" r="38934" b="61874"/>
          <a:stretch/>
        </p:blipFill>
        <p:spPr>
          <a:xfrm>
            <a:off x="5364088" y="4764299"/>
            <a:ext cx="372796" cy="206708"/>
          </a:xfrm>
          <a:prstGeom prst="rect">
            <a:avLst/>
          </a:prstGeom>
        </p:spPr>
      </p:pic>
      <p:pic>
        <p:nvPicPr>
          <p:cNvPr id="18" name="Afbeelding 3">
            <a:extLst>
              <a:ext uri="{FF2B5EF4-FFF2-40B4-BE49-F238E27FC236}">
                <a16:creationId xmlns:a16="http://schemas.microsoft.com/office/drawing/2014/main" id="{ADBC8052-BCBD-4EEC-9BA4-53EE19EAF93A}"/>
              </a:ext>
            </a:extLst>
          </p:cNvPr>
          <p:cNvPicPr>
            <a:picLocks noChangeAspect="1"/>
          </p:cNvPicPr>
          <p:nvPr/>
        </p:nvPicPr>
        <p:blipFill rotWithShape="1">
          <a:blip r:embed="rId3"/>
          <a:srcRect l="59522" t="36239" r="38934" b="61874"/>
          <a:stretch/>
        </p:blipFill>
        <p:spPr>
          <a:xfrm>
            <a:off x="5461322" y="5701520"/>
            <a:ext cx="300788" cy="206708"/>
          </a:xfrm>
          <a:prstGeom prst="rect">
            <a:avLst/>
          </a:prstGeom>
        </p:spPr>
      </p:pic>
      <p:pic>
        <p:nvPicPr>
          <p:cNvPr id="19" name="Afbeelding 3">
            <a:extLst>
              <a:ext uri="{FF2B5EF4-FFF2-40B4-BE49-F238E27FC236}">
                <a16:creationId xmlns:a16="http://schemas.microsoft.com/office/drawing/2014/main" id="{10385CBC-5CAB-4751-881F-6B123CDDF8B4}"/>
              </a:ext>
            </a:extLst>
          </p:cNvPr>
          <p:cNvPicPr>
            <a:picLocks noChangeAspect="1"/>
          </p:cNvPicPr>
          <p:nvPr/>
        </p:nvPicPr>
        <p:blipFill rotWithShape="1">
          <a:blip r:embed="rId3"/>
          <a:srcRect l="59152" t="36239" r="38934" b="61874"/>
          <a:stretch/>
        </p:blipFill>
        <p:spPr>
          <a:xfrm>
            <a:off x="4817976" y="1628800"/>
            <a:ext cx="372796" cy="206708"/>
          </a:xfrm>
          <a:prstGeom prst="rect">
            <a:avLst/>
          </a:prstGeom>
        </p:spPr>
      </p:pic>
      <p:pic>
        <p:nvPicPr>
          <p:cNvPr id="20" name="Afbeelding 3">
            <a:extLst>
              <a:ext uri="{FF2B5EF4-FFF2-40B4-BE49-F238E27FC236}">
                <a16:creationId xmlns:a16="http://schemas.microsoft.com/office/drawing/2014/main" id="{1FBEAB76-124E-4DE7-8669-C57EFF17FE91}"/>
              </a:ext>
            </a:extLst>
          </p:cNvPr>
          <p:cNvPicPr>
            <a:picLocks noChangeAspect="1"/>
          </p:cNvPicPr>
          <p:nvPr/>
        </p:nvPicPr>
        <p:blipFill rotWithShape="1">
          <a:blip r:embed="rId3"/>
          <a:srcRect l="41934" t="35837" r="55891" b="61612"/>
          <a:stretch/>
        </p:blipFill>
        <p:spPr>
          <a:xfrm>
            <a:off x="1306206" y="1635204"/>
            <a:ext cx="423664" cy="279648"/>
          </a:xfrm>
          <a:prstGeom prst="rect">
            <a:avLst/>
          </a:prstGeom>
        </p:spPr>
      </p:pic>
    </p:spTree>
    <p:extLst>
      <p:ext uri="{BB962C8B-B14F-4D97-AF65-F5344CB8AC3E}">
        <p14:creationId xmlns:p14="http://schemas.microsoft.com/office/powerpoint/2010/main" val="2259213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4" name="Tijdelijke aanduiding voor inhoud 2">
            <a:extLst>
              <a:ext uri="{FF2B5EF4-FFF2-40B4-BE49-F238E27FC236}">
                <a16:creationId xmlns:a16="http://schemas.microsoft.com/office/drawing/2014/main" id="{EAE4D2C4-B583-4CEC-887A-BAC3157EEDC8}"/>
              </a:ext>
            </a:extLst>
          </p:cNvPr>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ja-JP" sz="2800" b="1" kern="0" dirty="0">
                <a:latin typeface="Calibri" panose="020F0502020204030204" pitchFamily="34" charset="0"/>
                <a:cs typeface="Calibri" panose="020F0502020204030204" pitchFamily="34" charset="0"/>
              </a:rPr>
              <a:t>Tentamenvraag:</a:t>
            </a:r>
          </a:p>
          <a:p>
            <a:pPr marL="0" indent="0">
              <a:buFontTx/>
              <a:buNone/>
            </a:pPr>
            <a:r>
              <a:rPr lang="ja-JP" altLang="nl-NL" sz="2800" kern="0" dirty="0">
                <a:latin typeface="Calibri" panose="020F0502020204030204" pitchFamily="34" charset="0"/>
                <a:cs typeface="Calibri" panose="020F0502020204030204" pitchFamily="34" charset="0"/>
              </a:rPr>
              <a:t>‘</a:t>
            </a:r>
            <a:r>
              <a:rPr lang="nl-NL" altLang="ja-JP" sz="2800" kern="0" dirty="0">
                <a:latin typeface="Calibri" panose="020F0502020204030204" pitchFamily="34" charset="0"/>
                <a:cs typeface="Calibri" panose="020F0502020204030204" pitchFamily="34" charset="0"/>
              </a:rPr>
              <a:t>Het is onzin om je te beklagen over kindergeschreeuw als je naast een kinderspeelplaats woont. Niemand heeft je toch gedwongen er te gaan wonen? En trouwens, een fatsoenlijke, hardwerkende Nederlander is overdag niet thuis en heeft er dus ook geen last van.</a:t>
            </a:r>
            <a:r>
              <a:rPr lang="ja-JP" altLang="nl-NL" sz="2800" kern="0" dirty="0">
                <a:latin typeface="Calibri" panose="020F0502020204030204" pitchFamily="34" charset="0"/>
                <a:cs typeface="Calibri" panose="020F0502020204030204" pitchFamily="34" charset="0"/>
              </a:rPr>
              <a:t>’</a:t>
            </a:r>
            <a:r>
              <a:rPr lang="nl-NL" altLang="ja-JP" sz="2800" kern="0" dirty="0">
                <a:latin typeface="Calibri" panose="020F0502020204030204" pitchFamily="34" charset="0"/>
                <a:cs typeface="Calibri" panose="020F0502020204030204" pitchFamily="34" charset="0"/>
              </a:rPr>
              <a:t> </a:t>
            </a:r>
            <a:endParaRPr lang="nl-NL" altLang="nl-NL" sz="28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0843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Analytisch overzicht</a:t>
            </a:r>
          </a:p>
        </p:txBody>
      </p:sp>
      <p:sp>
        <p:nvSpPr>
          <p:cNvPr id="5" name="Text Box 4">
            <a:extLst>
              <a:ext uri="{FF2B5EF4-FFF2-40B4-BE49-F238E27FC236}">
                <a16:creationId xmlns:a16="http://schemas.microsoft.com/office/drawing/2014/main" id="{699EB9D3-D388-412C-A3F0-C97B0C835F74}"/>
              </a:ext>
            </a:extLst>
          </p:cNvPr>
          <p:cNvSpPr txBox="1">
            <a:spLocks noChangeArrowheads="1"/>
          </p:cNvSpPr>
          <p:nvPr/>
        </p:nvSpPr>
        <p:spPr bwMode="auto">
          <a:xfrm>
            <a:off x="395288" y="1268760"/>
            <a:ext cx="8334671"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r>
              <a:rPr lang="nl-NL" altLang="nl-NL" sz="2800" b="1" dirty="0">
                <a:latin typeface="Calibri" panose="020F0502020204030204" pitchFamily="34" charset="0"/>
              </a:rPr>
              <a:t>In kaart brengen van:</a:t>
            </a:r>
          </a:p>
          <a:p>
            <a:pPr marL="457200" indent="-457200" eaLnBrk="1" hangingPunct="1">
              <a:lnSpc>
                <a:spcPct val="90000"/>
              </a:lnSpc>
              <a:buFontTx/>
              <a:buChar char="-"/>
            </a:pPr>
            <a:r>
              <a:rPr lang="nl-NL" altLang="nl-NL" sz="2800" dirty="0">
                <a:latin typeface="Calibri" panose="020F0502020204030204" pitchFamily="34" charset="0"/>
              </a:rPr>
              <a:t>Verschil van mening (standpunt, partijen (en hun posities), type geschil)</a:t>
            </a:r>
          </a:p>
          <a:p>
            <a:pPr marL="457200" indent="-457200" eaLnBrk="1" hangingPunct="1">
              <a:lnSpc>
                <a:spcPct val="90000"/>
              </a:lnSpc>
              <a:buFontTx/>
              <a:buChar char="-"/>
            </a:pPr>
            <a:r>
              <a:rPr lang="nl-NL" altLang="nl-NL" sz="2800" dirty="0">
                <a:latin typeface="Calibri" panose="020F0502020204030204" pitchFamily="34" charset="0"/>
              </a:rPr>
              <a:t>Discussiefasen</a:t>
            </a:r>
          </a:p>
          <a:p>
            <a:pPr marL="457200" indent="-457200" eaLnBrk="1" hangingPunct="1">
              <a:lnSpc>
                <a:spcPct val="90000"/>
              </a:lnSpc>
              <a:buFontTx/>
              <a:buChar char="-"/>
            </a:pPr>
            <a:r>
              <a:rPr lang="nl-NL" altLang="nl-NL" sz="2800" b="1" dirty="0">
                <a:solidFill>
                  <a:schemeClr val="accent3"/>
                </a:solidFill>
                <a:latin typeface="Calibri" panose="020F0502020204030204" pitchFamily="34" charset="0"/>
              </a:rPr>
              <a:t>Argumentatiestructuur van betoog (of betogen)</a:t>
            </a:r>
          </a:p>
          <a:p>
            <a:pPr marL="457200" indent="-457200" eaLnBrk="1" hangingPunct="1">
              <a:lnSpc>
                <a:spcPct val="90000"/>
              </a:lnSpc>
              <a:buFontTx/>
              <a:buChar char="-"/>
            </a:pPr>
            <a:r>
              <a:rPr lang="nl-NL" altLang="nl-NL" sz="2800" dirty="0">
                <a:latin typeface="Calibri" panose="020F0502020204030204" pitchFamily="34" charset="0"/>
              </a:rPr>
              <a:t>Argumentaties (</a:t>
            </a:r>
            <a:r>
              <a:rPr lang="nl-NL" altLang="nl-NL" sz="2800" i="1" dirty="0">
                <a:latin typeface="Calibri" panose="020F0502020204030204" pitchFamily="34" charset="0"/>
              </a:rPr>
              <a:t>college 3+4</a:t>
            </a:r>
            <a:r>
              <a:rPr lang="nl-NL" altLang="nl-NL" sz="2800" dirty="0">
                <a:latin typeface="Calibri" panose="020F0502020204030204" pitchFamily="34" charset="0"/>
              </a:rPr>
              <a:t>)</a:t>
            </a:r>
          </a:p>
          <a:p>
            <a:pPr marL="457200" indent="-457200" eaLnBrk="1" hangingPunct="1">
              <a:lnSpc>
                <a:spcPct val="90000"/>
              </a:lnSpc>
              <a:buFontTx/>
              <a:buChar char="-"/>
            </a:pPr>
            <a:r>
              <a:rPr lang="nl-NL" altLang="nl-NL" sz="2800" dirty="0">
                <a:latin typeface="Calibri" panose="020F0502020204030204" pitchFamily="34" charset="0"/>
              </a:rPr>
              <a:t>Afsluiting betoog (oplossen of beslechten </a:t>
            </a:r>
            <a:r>
              <a:rPr lang="nl-NL" altLang="nl-NL" sz="2800" dirty="0" err="1">
                <a:latin typeface="Calibri" panose="020F0502020204030204" pitchFamily="34" charset="0"/>
              </a:rPr>
              <a:t>vvm</a:t>
            </a:r>
            <a:r>
              <a:rPr lang="nl-NL" altLang="nl-NL" sz="2800" dirty="0">
                <a:latin typeface="Calibri" panose="020F0502020204030204" pitchFamily="34" charset="0"/>
              </a:rPr>
              <a:t>)</a:t>
            </a:r>
          </a:p>
        </p:txBody>
      </p:sp>
      <p:sp>
        <p:nvSpPr>
          <p:cNvPr id="7" name="Tekstvak 6">
            <a:extLst>
              <a:ext uri="{FF2B5EF4-FFF2-40B4-BE49-F238E27FC236}">
                <a16:creationId xmlns:a16="http://schemas.microsoft.com/office/drawing/2014/main" id="{EA82CE06-BF77-4164-95B6-F8C23B4A136E}"/>
              </a:ext>
            </a:extLst>
          </p:cNvPr>
          <p:cNvSpPr txBox="1"/>
          <p:nvPr/>
        </p:nvSpPr>
        <p:spPr>
          <a:xfrm>
            <a:off x="-53975" y="4580453"/>
            <a:ext cx="9251950" cy="2277547"/>
          </a:xfrm>
          <a:prstGeom prst="rect">
            <a:avLst/>
          </a:prstGeom>
          <a:solidFill>
            <a:schemeClr val="bg2"/>
          </a:solidFill>
          <a:ln>
            <a:solidFill>
              <a:schemeClr val="bg2"/>
            </a:solidFill>
          </a:ln>
        </p:spPr>
        <p:txBody>
          <a:bodyPr>
            <a:spAutoFit/>
          </a:bodyPr>
          <a:lstStyle>
            <a:lvl1pPr marL="263525">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nl-NL" altLang="nl-NL" sz="1800" dirty="0">
              <a:solidFill>
                <a:srgbClr val="FFFF00"/>
              </a:solidFill>
            </a:endParaRPr>
          </a:p>
          <a:p>
            <a:pPr eaLnBrk="1" hangingPunct="1"/>
            <a:r>
              <a:rPr lang="nl-NL" altLang="nl-NL" sz="2800" b="1" dirty="0">
                <a:solidFill>
                  <a:schemeClr val="accent3"/>
                </a:solidFill>
                <a:latin typeface="Calibri" panose="020F0502020204030204" pitchFamily="34" charset="0"/>
              </a:rPr>
              <a:t>Waarom een analytisch overzicht maken?</a:t>
            </a:r>
          </a:p>
          <a:p>
            <a:pPr marL="720725" indent="-457200" eaLnBrk="1" hangingPunct="1">
              <a:buAutoNum type="arabicParenR"/>
            </a:pPr>
            <a:r>
              <a:rPr lang="nl-NL" altLang="nl-NL" dirty="0">
                <a:solidFill>
                  <a:schemeClr val="bg1"/>
                </a:solidFill>
                <a:latin typeface="Calibri" panose="020F0502020204030204" pitchFamily="34" charset="0"/>
              </a:rPr>
              <a:t>Hulpmiddel om </a:t>
            </a:r>
            <a:r>
              <a:rPr lang="nl-NL" altLang="nl-NL" u="sng" dirty="0">
                <a:solidFill>
                  <a:schemeClr val="bg1"/>
                </a:solidFill>
                <a:latin typeface="Calibri" panose="020F0502020204030204" pitchFamily="34" charset="0"/>
              </a:rPr>
              <a:t>zorgvuldig, volledig en controleerbaar</a:t>
            </a:r>
            <a:r>
              <a:rPr lang="nl-NL" altLang="nl-NL" dirty="0">
                <a:solidFill>
                  <a:schemeClr val="bg1"/>
                </a:solidFill>
                <a:latin typeface="Calibri" panose="020F0502020204030204" pitchFamily="34" charset="0"/>
              </a:rPr>
              <a:t> alle aspecten van een discussie te reconstrueren en </a:t>
            </a:r>
            <a:r>
              <a:rPr lang="nl-NL" altLang="nl-NL" b="1" dirty="0">
                <a:solidFill>
                  <a:schemeClr val="bg2">
                    <a:lumMod val="60000"/>
                    <a:lumOff val="40000"/>
                  </a:schemeClr>
                </a:solidFill>
                <a:latin typeface="Calibri" panose="020F0502020204030204" pitchFamily="34" charset="0"/>
              </a:rPr>
              <a:t>analyseren</a:t>
            </a:r>
            <a:r>
              <a:rPr lang="nl-NL" altLang="nl-NL" dirty="0">
                <a:solidFill>
                  <a:schemeClr val="bg1"/>
                </a:solidFill>
                <a:latin typeface="Calibri" panose="020F0502020204030204" pitchFamily="34" charset="0"/>
              </a:rPr>
              <a:t>. </a:t>
            </a:r>
          </a:p>
          <a:p>
            <a:pPr marL="720725" indent="-457200" eaLnBrk="1" hangingPunct="1">
              <a:buAutoNum type="arabicParenR"/>
            </a:pPr>
            <a:r>
              <a:rPr lang="nl-NL" altLang="nl-NL" dirty="0">
                <a:solidFill>
                  <a:schemeClr val="bg1"/>
                </a:solidFill>
                <a:latin typeface="Calibri" panose="020F0502020204030204" pitchFamily="34" charset="0"/>
              </a:rPr>
              <a:t> Waardoor een </a:t>
            </a:r>
            <a:r>
              <a:rPr lang="nl-NL" altLang="nl-NL" u="sng" dirty="0">
                <a:solidFill>
                  <a:schemeClr val="bg1"/>
                </a:solidFill>
                <a:latin typeface="Calibri" panose="020F0502020204030204" pitchFamily="34" charset="0"/>
              </a:rPr>
              <a:t>verantwoorde</a:t>
            </a:r>
            <a:r>
              <a:rPr lang="nl-NL" altLang="nl-NL" dirty="0">
                <a:solidFill>
                  <a:schemeClr val="bg1"/>
                </a:solidFill>
                <a:latin typeface="Calibri" panose="020F0502020204030204" pitchFamily="34" charset="0"/>
              </a:rPr>
              <a:t> </a:t>
            </a:r>
            <a:r>
              <a:rPr lang="nl-NL" altLang="nl-NL" b="1" dirty="0">
                <a:solidFill>
                  <a:schemeClr val="bg2">
                    <a:lumMod val="60000"/>
                    <a:lumOff val="40000"/>
                  </a:schemeClr>
                </a:solidFill>
                <a:latin typeface="Calibri" panose="020F0502020204030204" pitchFamily="34" charset="0"/>
              </a:rPr>
              <a:t>beoordeling</a:t>
            </a:r>
            <a:r>
              <a:rPr lang="nl-NL" altLang="nl-NL" dirty="0">
                <a:solidFill>
                  <a:schemeClr val="bg1"/>
                </a:solidFill>
                <a:latin typeface="Calibri" panose="020F0502020204030204" pitchFamily="34" charset="0"/>
              </a:rPr>
              <a:t> mogelijk is.</a:t>
            </a:r>
            <a:endParaRPr lang="nl-NL" altLang="nl-NL" b="1" u="sng" dirty="0">
              <a:solidFill>
                <a:schemeClr val="bg1"/>
              </a:solidFill>
              <a:latin typeface="Calibri" panose="020F0502020204030204" pitchFamily="34" charset="0"/>
            </a:endParaRPr>
          </a:p>
          <a:p>
            <a:pPr eaLnBrk="1" hangingPunct="1"/>
            <a:endParaRPr lang="nl-NL" altLang="nl-NL" b="1" dirty="0">
              <a:solidFill>
                <a:schemeClr val="accent3"/>
              </a:solidFill>
              <a:latin typeface="Calibri" panose="020F0502020204030204" pitchFamily="34" charset="0"/>
            </a:endParaRPr>
          </a:p>
        </p:txBody>
      </p:sp>
    </p:spTree>
    <p:extLst>
      <p:ext uri="{BB962C8B-B14F-4D97-AF65-F5344CB8AC3E}">
        <p14:creationId xmlns:p14="http://schemas.microsoft.com/office/powerpoint/2010/main" val="17587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4" name="Tijdelijke aanduiding voor inhoud 2">
            <a:extLst>
              <a:ext uri="{FF2B5EF4-FFF2-40B4-BE49-F238E27FC236}">
                <a16:creationId xmlns:a16="http://schemas.microsoft.com/office/drawing/2014/main" id="{EAE4D2C4-B583-4CEC-887A-BAC3157EEDC8}"/>
              </a:ext>
            </a:extLst>
          </p:cNvPr>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ja-JP" sz="2800" b="1" kern="0" dirty="0">
                <a:latin typeface="Calibri" panose="020F0502020204030204" pitchFamily="34" charset="0"/>
                <a:cs typeface="Calibri" panose="020F0502020204030204" pitchFamily="34" charset="0"/>
              </a:rPr>
              <a:t>Tentamenvraag:</a:t>
            </a:r>
          </a:p>
          <a:p>
            <a:pPr marL="0" indent="0">
              <a:buFontTx/>
              <a:buNone/>
            </a:pPr>
            <a:r>
              <a:rPr lang="ja-JP" altLang="nl-NL" sz="2800" kern="0" dirty="0">
                <a:latin typeface="Calibri" panose="020F0502020204030204" pitchFamily="34" charset="0"/>
                <a:cs typeface="Calibri" panose="020F0502020204030204" pitchFamily="34" charset="0"/>
              </a:rPr>
              <a:t>‘</a:t>
            </a:r>
            <a:r>
              <a:rPr lang="nl-NL" altLang="ja-JP" sz="2800" kern="0" dirty="0">
                <a:latin typeface="Calibri" panose="020F0502020204030204" pitchFamily="34" charset="0"/>
                <a:cs typeface="Calibri" panose="020F0502020204030204" pitchFamily="34" charset="0"/>
              </a:rPr>
              <a:t>Het is onzin om je te beklagen over kindergeschreeuw als je naast een kinderspeelplaats woont. Niemand heeft je toch gedwongen er te gaan wonen? En </a:t>
            </a:r>
            <a:r>
              <a:rPr lang="nl-NL" altLang="ja-JP" sz="2800" kern="0" dirty="0">
                <a:solidFill>
                  <a:schemeClr val="accent3"/>
                </a:solidFill>
                <a:latin typeface="Calibri" panose="020F0502020204030204" pitchFamily="34" charset="0"/>
                <a:cs typeface="Calibri" panose="020F0502020204030204" pitchFamily="34" charset="0"/>
              </a:rPr>
              <a:t>trouwens</a:t>
            </a:r>
            <a:r>
              <a:rPr lang="nl-NL" altLang="ja-JP" sz="2800" kern="0" dirty="0">
                <a:latin typeface="Calibri" panose="020F0502020204030204" pitchFamily="34" charset="0"/>
                <a:cs typeface="Calibri" panose="020F0502020204030204" pitchFamily="34" charset="0"/>
              </a:rPr>
              <a:t>, een fatsoenlijke, hardwerkende Nederlander is overdag niet thuis en heeft er </a:t>
            </a:r>
            <a:r>
              <a:rPr lang="nl-NL" altLang="ja-JP" sz="2800" kern="0" dirty="0">
                <a:solidFill>
                  <a:schemeClr val="accent3"/>
                </a:solidFill>
                <a:latin typeface="Calibri" panose="020F0502020204030204" pitchFamily="34" charset="0"/>
                <a:cs typeface="Calibri" panose="020F0502020204030204" pitchFamily="34" charset="0"/>
              </a:rPr>
              <a:t>dus</a:t>
            </a:r>
            <a:r>
              <a:rPr lang="nl-NL" altLang="ja-JP" sz="2800" kern="0" dirty="0">
                <a:latin typeface="Calibri" panose="020F0502020204030204" pitchFamily="34" charset="0"/>
                <a:cs typeface="Calibri" panose="020F0502020204030204" pitchFamily="34" charset="0"/>
              </a:rPr>
              <a:t> ook geen last van.</a:t>
            </a:r>
            <a:r>
              <a:rPr lang="ja-JP" altLang="nl-NL" sz="2800" kern="0" dirty="0">
                <a:latin typeface="Calibri" panose="020F0502020204030204" pitchFamily="34" charset="0"/>
                <a:cs typeface="Calibri" panose="020F0502020204030204" pitchFamily="34" charset="0"/>
              </a:rPr>
              <a:t>’</a:t>
            </a:r>
            <a:r>
              <a:rPr lang="nl-NL" altLang="ja-JP" sz="2800" kern="0" dirty="0">
                <a:latin typeface="Calibri" panose="020F0502020204030204" pitchFamily="34" charset="0"/>
                <a:cs typeface="Calibri" panose="020F0502020204030204" pitchFamily="34" charset="0"/>
              </a:rPr>
              <a:t> </a:t>
            </a:r>
            <a:endParaRPr lang="nl-NL" altLang="nl-NL" sz="28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5592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5">
            <a:extLst>
              <a:ext uri="{FF2B5EF4-FFF2-40B4-BE49-F238E27FC236}">
                <a16:creationId xmlns:a16="http://schemas.microsoft.com/office/drawing/2014/main" id="{CF1A9CD0-F9F4-4675-A079-0C6C51F0CDEC}"/>
              </a:ext>
            </a:extLst>
          </p:cNvPr>
          <p:cNvSpPr txBox="1">
            <a:spLocks noChangeArrowheads="1"/>
          </p:cNvSpPr>
          <p:nvPr/>
        </p:nvSpPr>
        <p:spPr bwMode="auto">
          <a:xfrm>
            <a:off x="600075" y="880765"/>
            <a:ext cx="66246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a:t>
            </a:r>
          </a:p>
          <a:p>
            <a:pPr eaLnBrk="1" hangingPunct="1"/>
            <a:r>
              <a:rPr lang="nl-NL" altLang="nl-NL" sz="2200" dirty="0">
                <a:latin typeface="Calibri" panose="020F0502020204030204" pitchFamily="34" charset="0"/>
              </a:rPr>
              <a:t>Het is onzin je te beklagen over kindergeschreeuw als je naast een kinderspeelplaats woont</a:t>
            </a:r>
          </a:p>
        </p:txBody>
      </p:sp>
      <p:sp>
        <p:nvSpPr>
          <p:cNvPr id="6" name="Text Box 6">
            <a:extLst>
              <a:ext uri="{FF2B5EF4-FFF2-40B4-BE49-F238E27FC236}">
                <a16:creationId xmlns:a16="http://schemas.microsoft.com/office/drawing/2014/main" id="{0074E7DA-3095-46BC-853D-7528E6104F01}"/>
              </a:ext>
            </a:extLst>
          </p:cNvPr>
          <p:cNvSpPr txBox="1">
            <a:spLocks noChangeArrowheads="1"/>
          </p:cNvSpPr>
          <p:nvPr/>
        </p:nvSpPr>
        <p:spPr bwMode="auto">
          <a:xfrm>
            <a:off x="1235075" y="2705100"/>
            <a:ext cx="2163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a:t>
            </a:r>
          </a:p>
          <a:p>
            <a:pPr eaLnBrk="1" hangingPunct="1"/>
            <a:r>
              <a:rPr lang="nl-NL" altLang="nl-NL" sz="2200">
                <a:latin typeface="Calibri" panose="020F0502020204030204" pitchFamily="34" charset="0"/>
              </a:rPr>
              <a:t>Niemand heeft je gedwongen er te gaan wonen</a:t>
            </a:r>
          </a:p>
        </p:txBody>
      </p:sp>
      <p:sp>
        <p:nvSpPr>
          <p:cNvPr id="7" name="Line 7">
            <a:extLst>
              <a:ext uri="{FF2B5EF4-FFF2-40B4-BE49-F238E27FC236}">
                <a16:creationId xmlns:a16="http://schemas.microsoft.com/office/drawing/2014/main" id="{E72C20C4-2B4B-4D2D-B8DE-DC16768AE326}"/>
              </a:ext>
            </a:extLst>
          </p:cNvPr>
          <p:cNvSpPr>
            <a:spLocks noChangeShapeType="1"/>
          </p:cNvSpPr>
          <p:nvPr/>
        </p:nvSpPr>
        <p:spPr bwMode="auto">
          <a:xfrm flipV="1">
            <a:off x="1739901" y="2071687"/>
            <a:ext cx="671860" cy="465138"/>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8" name="Text Box 10">
            <a:extLst>
              <a:ext uri="{FF2B5EF4-FFF2-40B4-BE49-F238E27FC236}">
                <a16:creationId xmlns:a16="http://schemas.microsoft.com/office/drawing/2014/main" id="{D63B7B35-7092-4B20-9CBC-FFDE1D77094B}"/>
              </a:ext>
            </a:extLst>
          </p:cNvPr>
          <p:cNvSpPr txBox="1">
            <a:spLocks noChangeArrowheads="1"/>
          </p:cNvSpPr>
          <p:nvPr/>
        </p:nvSpPr>
        <p:spPr bwMode="auto">
          <a:xfrm>
            <a:off x="4379764" y="2735263"/>
            <a:ext cx="2735263"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1.2 </a:t>
            </a:r>
          </a:p>
          <a:p>
            <a:pPr eaLnBrk="1" hangingPunct="1"/>
            <a:r>
              <a:rPr lang="nl-NL" altLang="nl-NL" sz="2200">
                <a:latin typeface="Calibri" panose="020F0502020204030204" pitchFamily="34" charset="0"/>
              </a:rPr>
              <a:t>Een fatsoenlijke, hardwerkende Nederlander heeft er geen last van</a:t>
            </a:r>
          </a:p>
        </p:txBody>
      </p:sp>
      <p:sp>
        <p:nvSpPr>
          <p:cNvPr id="9" name="Text Box 12">
            <a:extLst>
              <a:ext uri="{FF2B5EF4-FFF2-40B4-BE49-F238E27FC236}">
                <a16:creationId xmlns:a16="http://schemas.microsoft.com/office/drawing/2014/main" id="{8785C150-D33E-4371-BA4E-96E0CBDBF27A}"/>
              </a:ext>
            </a:extLst>
          </p:cNvPr>
          <p:cNvSpPr txBox="1">
            <a:spLocks noChangeArrowheads="1"/>
          </p:cNvSpPr>
          <p:nvPr/>
        </p:nvSpPr>
        <p:spPr bwMode="auto">
          <a:xfrm>
            <a:off x="3900339" y="5586413"/>
            <a:ext cx="32400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1.2.1</a:t>
            </a:r>
          </a:p>
          <a:p>
            <a:pPr eaLnBrk="1" hangingPunct="1"/>
            <a:r>
              <a:rPr lang="nl-NL" altLang="nl-NL" sz="2200">
                <a:latin typeface="Calibri" panose="020F0502020204030204" pitchFamily="34" charset="0"/>
              </a:rPr>
              <a:t>Die is overdag niet thuis</a:t>
            </a:r>
          </a:p>
        </p:txBody>
      </p:sp>
      <p:sp>
        <p:nvSpPr>
          <p:cNvPr id="11" name="Line 7">
            <a:extLst>
              <a:ext uri="{FF2B5EF4-FFF2-40B4-BE49-F238E27FC236}">
                <a16:creationId xmlns:a16="http://schemas.microsoft.com/office/drawing/2014/main" id="{5CD27E5F-A196-4CCF-9556-7161597345AB}"/>
              </a:ext>
            </a:extLst>
          </p:cNvPr>
          <p:cNvSpPr>
            <a:spLocks noChangeShapeType="1"/>
          </p:cNvSpPr>
          <p:nvPr/>
        </p:nvSpPr>
        <p:spPr bwMode="auto">
          <a:xfrm flipH="1" flipV="1">
            <a:off x="3707904" y="1988840"/>
            <a:ext cx="671860" cy="64006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dirty="0"/>
          </a:p>
        </p:txBody>
      </p:sp>
      <p:sp>
        <p:nvSpPr>
          <p:cNvPr id="12" name="Line 7">
            <a:extLst>
              <a:ext uri="{FF2B5EF4-FFF2-40B4-BE49-F238E27FC236}">
                <a16:creationId xmlns:a16="http://schemas.microsoft.com/office/drawing/2014/main" id="{0DD29DDF-7443-4917-B4B1-77B4DF93ACAD}"/>
              </a:ext>
            </a:extLst>
          </p:cNvPr>
          <p:cNvSpPr>
            <a:spLocks noChangeShapeType="1"/>
          </p:cNvSpPr>
          <p:nvPr/>
        </p:nvSpPr>
        <p:spPr bwMode="auto">
          <a:xfrm flipH="1" flipV="1">
            <a:off x="5314802" y="4724400"/>
            <a:ext cx="0" cy="1008063"/>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3" name="Text Box 6">
            <a:extLst>
              <a:ext uri="{FF2B5EF4-FFF2-40B4-BE49-F238E27FC236}">
                <a16:creationId xmlns:a16="http://schemas.microsoft.com/office/drawing/2014/main" id="{1A046A4F-64EA-4923-B781-095BDE797A8D}"/>
              </a:ext>
            </a:extLst>
          </p:cNvPr>
          <p:cNvSpPr txBox="1">
            <a:spLocks noChangeArrowheads="1"/>
          </p:cNvSpPr>
          <p:nvPr/>
        </p:nvSpPr>
        <p:spPr bwMode="auto">
          <a:xfrm>
            <a:off x="1235075" y="4786313"/>
            <a:ext cx="2357438" cy="1570037"/>
          </a:xfrm>
          <a:prstGeom prst="rect">
            <a:avLst/>
          </a:prstGeom>
          <a:noFill/>
          <a:ln>
            <a:noFill/>
          </a:ln>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nl-NL" altLang="nl-NL" sz="2400" b="1" dirty="0">
                <a:solidFill>
                  <a:schemeClr val="bg2">
                    <a:lumMod val="60000"/>
                    <a:lumOff val="40000"/>
                  </a:schemeClr>
                </a:solidFill>
                <a:latin typeface="Calibri" panose="020F0502020204030204" pitchFamily="34" charset="0"/>
              </a:rPr>
              <a:t>Vraag: </a:t>
            </a:r>
          </a:p>
          <a:p>
            <a:pPr eaLnBrk="1" hangingPunct="1">
              <a:defRPr/>
            </a:pPr>
            <a:r>
              <a:rPr lang="nl-NL" altLang="nl-NL" sz="2400" dirty="0">
                <a:solidFill>
                  <a:schemeClr val="bg2">
                    <a:lumMod val="60000"/>
                    <a:lumOff val="40000"/>
                  </a:schemeClr>
                </a:solidFill>
                <a:latin typeface="Calibri" panose="020F0502020204030204" pitchFamily="34" charset="0"/>
              </a:rPr>
              <a:t>Op welke typen kritiek reageren 1.1, 1.2 en 1.2.1?</a:t>
            </a:r>
          </a:p>
        </p:txBody>
      </p:sp>
    </p:spTree>
    <p:extLst>
      <p:ext uri="{BB962C8B-B14F-4D97-AF65-F5344CB8AC3E}">
        <p14:creationId xmlns:p14="http://schemas.microsoft.com/office/powerpoint/2010/main" val="4015338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Opdrachten</a:t>
            </a:r>
          </a:p>
        </p:txBody>
      </p:sp>
      <p:sp>
        <p:nvSpPr>
          <p:cNvPr id="5" name="Text Box 5">
            <a:extLst>
              <a:ext uri="{FF2B5EF4-FFF2-40B4-BE49-F238E27FC236}">
                <a16:creationId xmlns:a16="http://schemas.microsoft.com/office/drawing/2014/main" id="{CF1A9CD0-F9F4-4675-A079-0C6C51F0CDEC}"/>
              </a:ext>
            </a:extLst>
          </p:cNvPr>
          <p:cNvSpPr txBox="1">
            <a:spLocks noChangeArrowheads="1"/>
          </p:cNvSpPr>
          <p:nvPr/>
        </p:nvSpPr>
        <p:spPr bwMode="auto">
          <a:xfrm>
            <a:off x="600075" y="880765"/>
            <a:ext cx="66246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a:t>
            </a:r>
          </a:p>
          <a:p>
            <a:pPr eaLnBrk="1" hangingPunct="1"/>
            <a:r>
              <a:rPr lang="nl-NL" altLang="nl-NL" sz="2200" dirty="0">
                <a:latin typeface="Calibri" panose="020F0502020204030204" pitchFamily="34" charset="0"/>
              </a:rPr>
              <a:t>Het is onzin je te beklagen over kindergeschreeuw als je naast een kinderspeelplaats woont</a:t>
            </a:r>
          </a:p>
        </p:txBody>
      </p:sp>
      <p:sp>
        <p:nvSpPr>
          <p:cNvPr id="6" name="Text Box 6">
            <a:extLst>
              <a:ext uri="{FF2B5EF4-FFF2-40B4-BE49-F238E27FC236}">
                <a16:creationId xmlns:a16="http://schemas.microsoft.com/office/drawing/2014/main" id="{0074E7DA-3095-46BC-853D-7528E6104F01}"/>
              </a:ext>
            </a:extLst>
          </p:cNvPr>
          <p:cNvSpPr txBox="1">
            <a:spLocks noChangeArrowheads="1"/>
          </p:cNvSpPr>
          <p:nvPr/>
        </p:nvSpPr>
        <p:spPr bwMode="auto">
          <a:xfrm>
            <a:off x="1235075" y="2705100"/>
            <a:ext cx="2163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a:latin typeface="Calibri" panose="020F0502020204030204" pitchFamily="34" charset="0"/>
              </a:rPr>
              <a:t>1.1</a:t>
            </a:r>
          </a:p>
          <a:p>
            <a:pPr eaLnBrk="1" hangingPunct="1"/>
            <a:r>
              <a:rPr lang="nl-NL" altLang="nl-NL" sz="2200">
                <a:latin typeface="Calibri" panose="020F0502020204030204" pitchFamily="34" charset="0"/>
              </a:rPr>
              <a:t>Niemand heeft je gedwongen er te gaan wonen</a:t>
            </a:r>
          </a:p>
        </p:txBody>
      </p:sp>
      <p:sp>
        <p:nvSpPr>
          <p:cNvPr id="7" name="Line 7">
            <a:extLst>
              <a:ext uri="{FF2B5EF4-FFF2-40B4-BE49-F238E27FC236}">
                <a16:creationId xmlns:a16="http://schemas.microsoft.com/office/drawing/2014/main" id="{E72C20C4-2B4B-4D2D-B8DE-DC16768AE326}"/>
              </a:ext>
            </a:extLst>
          </p:cNvPr>
          <p:cNvSpPr>
            <a:spLocks noChangeShapeType="1"/>
          </p:cNvSpPr>
          <p:nvPr/>
        </p:nvSpPr>
        <p:spPr bwMode="auto">
          <a:xfrm flipV="1">
            <a:off x="1739901" y="2071687"/>
            <a:ext cx="671860" cy="465138"/>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8" name="Text Box 10">
            <a:extLst>
              <a:ext uri="{FF2B5EF4-FFF2-40B4-BE49-F238E27FC236}">
                <a16:creationId xmlns:a16="http://schemas.microsoft.com/office/drawing/2014/main" id="{D63B7B35-7092-4B20-9CBC-FFDE1D77094B}"/>
              </a:ext>
            </a:extLst>
          </p:cNvPr>
          <p:cNvSpPr txBox="1">
            <a:spLocks noChangeArrowheads="1"/>
          </p:cNvSpPr>
          <p:nvPr/>
        </p:nvSpPr>
        <p:spPr bwMode="auto">
          <a:xfrm>
            <a:off x="4379765" y="2735263"/>
            <a:ext cx="234134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 </a:t>
            </a:r>
          </a:p>
          <a:p>
            <a:pPr eaLnBrk="1" hangingPunct="1"/>
            <a:r>
              <a:rPr lang="nl-NL" altLang="nl-NL" sz="2200" dirty="0">
                <a:latin typeface="Calibri" panose="020F0502020204030204" pitchFamily="34" charset="0"/>
              </a:rPr>
              <a:t>Een fatsoenlijke, hardwerkende Nederlander heeft er geen last van</a:t>
            </a:r>
          </a:p>
        </p:txBody>
      </p:sp>
      <p:sp>
        <p:nvSpPr>
          <p:cNvPr id="9" name="Text Box 12">
            <a:extLst>
              <a:ext uri="{FF2B5EF4-FFF2-40B4-BE49-F238E27FC236}">
                <a16:creationId xmlns:a16="http://schemas.microsoft.com/office/drawing/2014/main" id="{8785C150-D33E-4371-BA4E-96E0CBDBF27A}"/>
              </a:ext>
            </a:extLst>
          </p:cNvPr>
          <p:cNvSpPr txBox="1">
            <a:spLocks noChangeArrowheads="1"/>
          </p:cNvSpPr>
          <p:nvPr/>
        </p:nvSpPr>
        <p:spPr bwMode="auto">
          <a:xfrm>
            <a:off x="3930391" y="4653136"/>
            <a:ext cx="32400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nl-NL" altLang="nl-NL" sz="2200" dirty="0">
                <a:latin typeface="Calibri" panose="020F0502020204030204" pitchFamily="34" charset="0"/>
              </a:rPr>
              <a:t>1.2.1</a:t>
            </a:r>
          </a:p>
          <a:p>
            <a:pPr eaLnBrk="1" hangingPunct="1"/>
            <a:r>
              <a:rPr lang="nl-NL" altLang="nl-NL" sz="2200" dirty="0">
                <a:latin typeface="Calibri" panose="020F0502020204030204" pitchFamily="34" charset="0"/>
              </a:rPr>
              <a:t>Die is overdag niet thuis</a:t>
            </a:r>
          </a:p>
        </p:txBody>
      </p:sp>
      <p:sp>
        <p:nvSpPr>
          <p:cNvPr id="11" name="Line 7">
            <a:extLst>
              <a:ext uri="{FF2B5EF4-FFF2-40B4-BE49-F238E27FC236}">
                <a16:creationId xmlns:a16="http://schemas.microsoft.com/office/drawing/2014/main" id="{5CD27E5F-A196-4CCF-9556-7161597345AB}"/>
              </a:ext>
            </a:extLst>
          </p:cNvPr>
          <p:cNvSpPr>
            <a:spLocks noChangeShapeType="1"/>
          </p:cNvSpPr>
          <p:nvPr/>
        </p:nvSpPr>
        <p:spPr bwMode="auto">
          <a:xfrm flipH="1" flipV="1">
            <a:off x="3707904" y="1988840"/>
            <a:ext cx="671860" cy="64006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dirty="0"/>
          </a:p>
        </p:txBody>
      </p:sp>
      <p:sp>
        <p:nvSpPr>
          <p:cNvPr id="12" name="Line 7">
            <a:extLst>
              <a:ext uri="{FF2B5EF4-FFF2-40B4-BE49-F238E27FC236}">
                <a16:creationId xmlns:a16="http://schemas.microsoft.com/office/drawing/2014/main" id="{0DD29DDF-7443-4917-B4B1-77B4DF93ACAD}"/>
              </a:ext>
            </a:extLst>
          </p:cNvPr>
          <p:cNvSpPr>
            <a:spLocks noChangeShapeType="1"/>
          </p:cNvSpPr>
          <p:nvPr/>
        </p:nvSpPr>
        <p:spPr bwMode="auto">
          <a:xfrm flipV="1">
            <a:off x="5292080" y="4509120"/>
            <a:ext cx="22722" cy="43686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14" name="Text Box 6">
            <a:extLst>
              <a:ext uri="{FF2B5EF4-FFF2-40B4-BE49-F238E27FC236}">
                <a16:creationId xmlns:a16="http://schemas.microsoft.com/office/drawing/2014/main" id="{5FF98868-C9B5-41C4-8F42-CA511E7F7C86}"/>
              </a:ext>
            </a:extLst>
          </p:cNvPr>
          <p:cNvSpPr txBox="1">
            <a:spLocks noChangeArrowheads="1"/>
          </p:cNvSpPr>
          <p:nvPr/>
        </p:nvSpPr>
        <p:spPr bwMode="auto">
          <a:xfrm>
            <a:off x="429270" y="4108450"/>
            <a:ext cx="2558552" cy="1323439"/>
          </a:xfrm>
          <a:prstGeom prst="rect">
            <a:avLst/>
          </a:prstGeom>
          <a:noFill/>
          <a:ln>
            <a:noFill/>
          </a:ln>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nl-NL" altLang="nl-NL" sz="2000" dirty="0">
                <a:solidFill>
                  <a:schemeClr val="accent3"/>
                </a:solidFill>
                <a:latin typeface="Calibri" panose="020F0502020204030204" pitchFamily="34" charset="0"/>
              </a:rPr>
              <a:t>1.1</a:t>
            </a:r>
          </a:p>
          <a:p>
            <a:pPr eaLnBrk="1" hangingPunct="1">
              <a:defRPr/>
            </a:pPr>
            <a:r>
              <a:rPr lang="nl-NL" altLang="nl-NL" sz="2000" dirty="0">
                <a:solidFill>
                  <a:schemeClr val="accent3"/>
                </a:solidFill>
                <a:latin typeface="Calibri" panose="020F0502020204030204" pitchFamily="34" charset="0"/>
              </a:rPr>
              <a:t>anticipatie op twijfel aan de inhoud van (1): hoezo is dat onzin?</a:t>
            </a:r>
          </a:p>
        </p:txBody>
      </p:sp>
      <p:sp>
        <p:nvSpPr>
          <p:cNvPr id="15" name="Text Box 6">
            <a:extLst>
              <a:ext uri="{FF2B5EF4-FFF2-40B4-BE49-F238E27FC236}">
                <a16:creationId xmlns:a16="http://schemas.microsoft.com/office/drawing/2014/main" id="{BC1BD288-4872-4017-A5A6-B26B0C36D8BB}"/>
              </a:ext>
            </a:extLst>
          </p:cNvPr>
          <p:cNvSpPr txBox="1">
            <a:spLocks noChangeArrowheads="1"/>
          </p:cNvSpPr>
          <p:nvPr/>
        </p:nvSpPr>
        <p:spPr bwMode="auto">
          <a:xfrm>
            <a:off x="6531364" y="1776254"/>
            <a:ext cx="2589914" cy="2862322"/>
          </a:xfrm>
          <a:prstGeom prst="rect">
            <a:avLst/>
          </a:prstGeom>
          <a:noFill/>
          <a:ln>
            <a:noFill/>
          </a:ln>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nl-NL" altLang="nl-NL" sz="2000" dirty="0">
                <a:solidFill>
                  <a:schemeClr val="accent3"/>
                </a:solidFill>
                <a:latin typeface="Calibri" panose="020F0502020204030204" pitchFamily="34" charset="0"/>
              </a:rPr>
              <a:t>1.2</a:t>
            </a:r>
          </a:p>
          <a:p>
            <a:pPr eaLnBrk="1" hangingPunct="1">
              <a:defRPr/>
            </a:pPr>
            <a:r>
              <a:rPr lang="nl-NL" altLang="nl-NL" sz="2000" dirty="0">
                <a:solidFill>
                  <a:schemeClr val="accent3"/>
                </a:solidFill>
                <a:latin typeface="Calibri" panose="020F0502020204030204" pitchFamily="34" charset="0"/>
              </a:rPr>
              <a:t>anticipatie op twijfel (1.1) vanwege ofwel inhoud (ik kon niks anders betalen!) ofwel overtuigingskracht (die school stond er nog niet toen ik hier kwam wonen)</a:t>
            </a:r>
          </a:p>
        </p:txBody>
      </p:sp>
      <p:sp>
        <p:nvSpPr>
          <p:cNvPr id="16" name="Text Box 6">
            <a:extLst>
              <a:ext uri="{FF2B5EF4-FFF2-40B4-BE49-F238E27FC236}">
                <a16:creationId xmlns:a16="http://schemas.microsoft.com/office/drawing/2014/main" id="{97C126FC-90B4-432A-BB39-05F14B040FB6}"/>
              </a:ext>
            </a:extLst>
          </p:cNvPr>
          <p:cNvSpPr txBox="1">
            <a:spLocks noChangeArrowheads="1"/>
          </p:cNvSpPr>
          <p:nvPr/>
        </p:nvSpPr>
        <p:spPr bwMode="auto">
          <a:xfrm>
            <a:off x="2411761" y="5489575"/>
            <a:ext cx="6516340" cy="1015663"/>
          </a:xfrm>
          <a:prstGeom prst="rect">
            <a:avLst/>
          </a:prstGeom>
          <a:noFill/>
          <a:ln>
            <a:noFill/>
          </a:ln>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nl-NL" altLang="nl-NL" sz="2000" dirty="0">
                <a:solidFill>
                  <a:schemeClr val="accent3"/>
                </a:solidFill>
                <a:latin typeface="Calibri" panose="020F0502020204030204" pitchFamily="34" charset="0"/>
              </a:rPr>
              <a:t>1.2.1  anticipatie op twijfel aan de inhoud van (1.2): klopt het wel dat een fatsoenlijke hardwerkende Nederlander er geen last van heeft?</a:t>
            </a:r>
          </a:p>
        </p:txBody>
      </p:sp>
    </p:spTree>
    <p:extLst>
      <p:ext uri="{BB962C8B-B14F-4D97-AF65-F5344CB8AC3E}">
        <p14:creationId xmlns:p14="http://schemas.microsoft.com/office/powerpoint/2010/main" val="2997879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Volgende week (22 februari)</a:t>
            </a:r>
          </a:p>
        </p:txBody>
      </p:sp>
      <p:sp>
        <p:nvSpPr>
          <p:cNvPr id="4" name="Content Placeholder 2">
            <a:extLst>
              <a:ext uri="{FF2B5EF4-FFF2-40B4-BE49-F238E27FC236}">
                <a16:creationId xmlns:a16="http://schemas.microsoft.com/office/drawing/2014/main" id="{8F395BCD-961D-4224-9C7A-A807B188B79E}"/>
              </a:ext>
            </a:extLst>
          </p:cNvPr>
          <p:cNvSpPr txBox="1">
            <a:spLocks noChangeArrowheads="1"/>
          </p:cNvSpPr>
          <p:nvPr/>
        </p:nvSpPr>
        <p:spPr bwMode="auto">
          <a:xfrm>
            <a:off x="323850" y="1700808"/>
            <a:ext cx="8229600" cy="421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nl-NL" altLang="nl-NL" sz="2800" b="1" kern="0" dirty="0">
                <a:solidFill>
                  <a:srgbClr val="000000"/>
                </a:solidFill>
                <a:latin typeface="Calibri" panose="020F0502020204030204" pitchFamily="34" charset="0"/>
                <a:cs typeface="Calibri" panose="020F0502020204030204" pitchFamily="34" charset="0"/>
              </a:rPr>
              <a:t>Verzwegen argumenten!</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nl-NL" altLang="nl-NL" sz="24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Hoofdstuk 4 en par. 7.6 en 8.3 en opdrachten bij collegeweek 3</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lang="nl-NL" altLang="nl-NL" sz="2400" kern="0" dirty="0">
              <a:solidFill>
                <a:srgbClr val="000000"/>
              </a:solidFill>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nl-NL" altLang="nl-NL" sz="2400" b="1" i="0" u="none" strike="noStrike" kern="0" cap="none" spc="0" normalizeH="0" baseline="0" noProof="0" dirty="0">
                <a:ln>
                  <a:noFill/>
                </a:ln>
                <a:solidFill>
                  <a:srgbClr val="000000"/>
                </a:solidFill>
                <a:effectLst/>
                <a:highlight>
                  <a:srgbClr val="FFFF00"/>
                </a:highlight>
                <a:uLnTx/>
                <a:uFillTx/>
                <a:latin typeface="Calibri" panose="020F0502020204030204" pitchFamily="34" charset="0"/>
                <a:cs typeface="Calibri" panose="020F0502020204030204" pitchFamily="34" charset="0"/>
              </a:rPr>
              <a:t>NB Zorg dat je ingeschreven staat voor het tentamen!!!</a:t>
            </a:r>
          </a:p>
        </p:txBody>
      </p:sp>
    </p:spTree>
    <p:extLst>
      <p:ext uri="{BB962C8B-B14F-4D97-AF65-F5344CB8AC3E}">
        <p14:creationId xmlns:p14="http://schemas.microsoft.com/office/powerpoint/2010/main" val="145223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27895-A9D4-86FA-09C7-9EB7276F100E}"/>
              </a:ext>
            </a:extLst>
          </p:cNvPr>
          <p:cNvPicPr>
            <a:picLocks noChangeAspect="1"/>
          </p:cNvPicPr>
          <p:nvPr/>
        </p:nvPicPr>
        <p:blipFill rotWithShape="1">
          <a:blip r:embed="rId2"/>
          <a:srcRect l="28314" t="15473" r="31569" b="7925"/>
          <a:stretch/>
        </p:blipFill>
        <p:spPr>
          <a:xfrm>
            <a:off x="1583668" y="-4327"/>
            <a:ext cx="5976664" cy="6419379"/>
          </a:xfrm>
          <a:prstGeom prst="rect">
            <a:avLst/>
          </a:prstGeom>
        </p:spPr>
      </p:pic>
    </p:spTree>
    <p:extLst>
      <p:ext uri="{BB962C8B-B14F-4D97-AF65-F5344CB8AC3E}">
        <p14:creationId xmlns:p14="http://schemas.microsoft.com/office/powerpoint/2010/main" val="410205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Agenda college 2</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462213"/>
          </a:xfrm>
          <a:prstGeom prst="rect">
            <a:avLst/>
          </a:prstGeom>
          <a:noFill/>
        </p:spPr>
        <p:txBody>
          <a:bodyPr wrap="square">
            <a:spAutoFit/>
          </a:bodyPr>
          <a:lstStyle/>
          <a:p>
            <a:pPr>
              <a:lnSpc>
                <a:spcPct val="150000"/>
              </a:lnSpc>
            </a:pPr>
            <a:endParaRPr lang="nl-NL" sz="2800" dirty="0">
              <a:latin typeface="Calibri" panose="020F0502020204030204" pitchFamily="34" charset="0"/>
            </a:endParaRPr>
          </a:p>
          <a:p>
            <a:pPr marL="342900" indent="-342900">
              <a:lnSpc>
                <a:spcPct val="150000"/>
              </a:lnSpc>
              <a:buFont typeface="Arial" panose="020B0604020202020204" pitchFamily="34" charset="0"/>
              <a:buChar char="•"/>
            </a:pPr>
            <a:r>
              <a:rPr kumimoji="0" lang="nl-NL"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Argumentatiestructuur en complexe argumentatie</a:t>
            </a:r>
          </a:p>
          <a:p>
            <a:pPr marL="342900" indent="-342900">
              <a:lnSpc>
                <a:spcPct val="150000"/>
              </a:lnSpc>
              <a:buFont typeface="Arial" panose="020B0604020202020204" pitchFamily="34" charset="0"/>
              <a:buChar char="•"/>
            </a:pPr>
            <a:r>
              <a:rPr kumimoji="0" lang="nl-NL"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Opdrachten</a:t>
            </a:r>
          </a:p>
          <a:p>
            <a:endParaRPr lang="nl-NL"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39998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756615d22909dbfc8fa990fe52c2f054c552"/>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7" id="{842D47AB-63E3-2E4E-A211-FE96BDB8D9F5}" vid="{4EF20B40-D169-7F40-A0A0-7C273282363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Weergave</Template>
  <TotalTime>0</TotalTime>
  <Words>5421</Words>
  <Application>Microsoft Office PowerPoint</Application>
  <PresentationFormat>On-screen Show (4:3)</PresentationFormat>
  <Paragraphs>615</Paragraphs>
  <Slides>84</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MS PGothic</vt:lpstr>
      <vt:lpstr>MS PGothic</vt:lpstr>
      <vt:lpstr>Arial</vt:lpstr>
      <vt:lpstr>Calibri</vt:lpstr>
      <vt:lpstr>Courier New</vt:lpstr>
      <vt:lpstr>Georgia</vt:lpstr>
      <vt:lpstr>Minion</vt:lpstr>
      <vt:lpstr>Wingdings</vt:lpstr>
      <vt:lpstr>Corporate template-set Universiteit Leiden</vt:lpstr>
      <vt:lpstr>Argumenteren en Overtuigen College 2: Argumentatiestructuur</vt:lpstr>
      <vt:lpstr>PowerPoint Presentation</vt:lpstr>
      <vt:lpstr>Enkelvoudige argumentatie</vt:lpstr>
      <vt:lpstr>Enkelvoudige argumentatie</vt:lpstr>
      <vt:lpstr>PowerPoint Presentation</vt:lpstr>
      <vt:lpstr>Complexe argumentatie</vt:lpstr>
      <vt:lpstr>Waarom is het  belangrijk de argumentatie helemaal uit te pluizen?</vt:lpstr>
      <vt:lpstr>Analytisch overzicht</vt:lpstr>
      <vt:lpstr>Agenda college 2</vt:lpstr>
      <vt:lpstr>Argumentatiestructuur</vt:lpstr>
      <vt:lpstr>Argumentatiestructuur</vt:lpstr>
      <vt:lpstr>Argumentatiestructuur</vt:lpstr>
      <vt:lpstr>PowerPoint Presentation</vt:lpstr>
      <vt:lpstr>Argumentatiestructuur</vt:lpstr>
      <vt:lpstr>PowerPoint Presentation</vt:lpstr>
      <vt:lpstr>Argumentatiestructuur</vt:lpstr>
      <vt:lpstr>PowerPoint Presentation</vt:lpstr>
      <vt:lpstr>Argumentatiestructuur</vt:lpstr>
      <vt:lpstr>PowerPoint Presentation</vt:lpstr>
      <vt:lpstr>Argumentatiestructuur</vt:lpstr>
      <vt:lpstr>PowerPoint Presentation</vt:lpstr>
      <vt:lpstr>Argumentatiestructuur</vt:lpstr>
      <vt:lpstr>PowerPoint Presentation</vt:lpstr>
      <vt:lpstr>Argumentatiestructuur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Complexe argumentatie</vt:lpstr>
      <vt:lpstr>Nevenschikkend of meervoudig?</vt:lpstr>
      <vt:lpstr>Nevenschikkend of meervoudig?</vt:lpstr>
      <vt:lpstr>Nevenschikkend of meervoudig?</vt:lpstr>
      <vt:lpstr>Nevenschikkend of meervoudig?</vt:lpstr>
      <vt:lpstr>Nevenschikkend of meervoudig?</vt:lpstr>
      <vt:lpstr>Nevenschikkend of meervoudig?</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vt:lpstr>
      <vt:lpstr>Opdrachten </vt:lpstr>
      <vt:lpstr>Opdrachten</vt:lpstr>
      <vt:lpstr>Opdrachten</vt:lpstr>
      <vt:lpstr>Opdrachten</vt:lpstr>
      <vt:lpstr>Opdrachten</vt:lpstr>
      <vt:lpstr>Opdrachten</vt:lpstr>
      <vt:lpstr>Opdrachten</vt:lpstr>
      <vt:lpstr>Opdrachten Opdracht 2 uit de syllabus, tekst 2 </vt:lpstr>
      <vt:lpstr>Opdrachten Opdracht 2 uit de syllabus, tekst 2 </vt:lpstr>
      <vt:lpstr>Opdrachten</vt:lpstr>
      <vt:lpstr>Opdrachten</vt:lpstr>
      <vt:lpstr>Opdrachten</vt:lpstr>
      <vt:lpstr>Opdrachten Opdracht 2 uit de syllabus, tekst 2 </vt:lpstr>
      <vt:lpstr>Opdrachten</vt:lpstr>
      <vt:lpstr>Opdrachten</vt:lpstr>
      <vt:lpstr>Opdrachten Opdracht 2 uit de syllabus, tekst 2 </vt:lpstr>
      <vt:lpstr>Opdrachten Opdracht 2 uit de syllabus, tekst 2 </vt:lpstr>
      <vt:lpstr>Opdrachten</vt:lpstr>
      <vt:lpstr>Opdrachten</vt:lpstr>
      <vt:lpstr>Opdrachten</vt:lpstr>
      <vt:lpstr>Opdrachten</vt:lpstr>
      <vt:lpstr>Volgende week (22 februari)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Argumenteren en Overtuigen College 1: Typen geschil; discussiefasen; herkennen argumentatie</dc:title>
  <dc:creator>Voort, C. van der (Charlotte)</dc:creator>
  <cp:lastModifiedBy>PresentationPointJHG</cp:lastModifiedBy>
  <cp:revision>36</cp:revision>
  <dcterms:created xsi:type="dcterms:W3CDTF">2022-02-01T10:30:25Z</dcterms:created>
  <dcterms:modified xsi:type="dcterms:W3CDTF">2024-02-15T13:58:41Z</dcterms:modified>
</cp:coreProperties>
</file>