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67" r:id="rId3"/>
    <p:sldId id="358" r:id="rId4"/>
    <p:sldId id="341" r:id="rId5"/>
    <p:sldId id="357" r:id="rId6"/>
    <p:sldId id="351" r:id="rId7"/>
    <p:sldId id="272" r:id="rId8"/>
    <p:sldId id="273" r:id="rId9"/>
    <p:sldId id="257" r:id="rId10"/>
    <p:sldId id="342" r:id="rId11"/>
    <p:sldId id="343" r:id="rId12"/>
    <p:sldId id="274" r:id="rId13"/>
    <p:sldId id="268" r:id="rId14"/>
    <p:sldId id="287" r:id="rId15"/>
    <p:sldId id="352" r:id="rId16"/>
    <p:sldId id="311" r:id="rId17"/>
    <p:sldId id="275" r:id="rId18"/>
    <p:sldId id="277" r:id="rId19"/>
    <p:sldId id="276" r:id="rId20"/>
    <p:sldId id="314" r:id="rId21"/>
    <p:sldId id="315" r:id="rId22"/>
    <p:sldId id="319" r:id="rId23"/>
    <p:sldId id="317" r:id="rId24"/>
    <p:sldId id="318" r:id="rId25"/>
    <p:sldId id="283" r:id="rId26"/>
    <p:sldId id="321" r:id="rId27"/>
    <p:sldId id="284" r:id="rId28"/>
    <p:sldId id="322" r:id="rId29"/>
    <p:sldId id="285" r:id="rId30"/>
    <p:sldId id="323" r:id="rId31"/>
    <p:sldId id="286" r:id="rId32"/>
    <p:sldId id="288" r:id="rId33"/>
    <p:sldId id="289" r:id="rId34"/>
    <p:sldId id="290" r:id="rId35"/>
    <p:sldId id="324" r:id="rId36"/>
    <p:sldId id="326" r:id="rId37"/>
    <p:sldId id="359" r:id="rId38"/>
    <p:sldId id="325" r:id="rId39"/>
    <p:sldId id="328" r:id="rId40"/>
    <p:sldId id="269" r:id="rId41"/>
    <p:sldId id="329" r:id="rId42"/>
    <p:sldId id="330" r:id="rId43"/>
    <p:sldId id="292" r:id="rId44"/>
    <p:sldId id="294" r:id="rId45"/>
    <p:sldId id="293" r:id="rId46"/>
    <p:sldId id="299" r:id="rId47"/>
    <p:sldId id="300" r:id="rId48"/>
    <p:sldId id="301" r:id="rId49"/>
    <p:sldId id="302" r:id="rId50"/>
    <p:sldId id="305" r:id="rId51"/>
    <p:sldId id="356" r:id="rId52"/>
    <p:sldId id="303" r:id="rId53"/>
    <p:sldId id="354" r:id="rId54"/>
    <p:sldId id="306" r:id="rId55"/>
    <p:sldId id="304" r:id="rId56"/>
    <p:sldId id="307" r:id="rId57"/>
    <p:sldId id="338" r:id="rId58"/>
    <p:sldId id="308" r:id="rId59"/>
    <p:sldId id="340" r:id="rId60"/>
    <p:sldId id="339" r:id="rId61"/>
    <p:sldId id="309" r:id="rId62"/>
    <p:sldId id="360" r:id="rId63"/>
    <p:sldId id="310" r:id="rId64"/>
    <p:sldId id="355" r:id="rId65"/>
    <p:sldId id="295" r:id="rId66"/>
    <p:sldId id="331" r:id="rId67"/>
    <p:sldId id="334" r:id="rId68"/>
    <p:sldId id="297" r:id="rId69"/>
    <p:sldId id="333" r:id="rId70"/>
    <p:sldId id="332" r:id="rId71"/>
    <p:sldId id="335" r:id="rId72"/>
    <p:sldId id="298" r:id="rId73"/>
    <p:sldId id="337" r:id="rId74"/>
    <p:sldId id="296" r:id="rId75"/>
  </p:sldIdLst>
  <p:sldSz cx="9144000" cy="6858000" type="screen4x3"/>
  <p:notesSz cx="6858000" cy="9144000"/>
  <p:custDataLst>
    <p:tags r:id="rId77"/>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F06FA1-F55C-4266-B86E-8E466CFE82AD}" v="7" dt="2024-02-05T09:10:45.2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41" autoAdjust="0"/>
    <p:restoredTop sz="96364" autoAdjust="0"/>
  </p:normalViewPr>
  <p:slideViewPr>
    <p:cSldViewPr>
      <p:cViewPr varScale="1">
        <p:scale>
          <a:sx n="106" d="100"/>
          <a:sy n="106" d="100"/>
        </p:scale>
        <p:origin x="148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698784-F1F2-4D71-B346-94F94D5EBAA2}" type="datetimeFigureOut">
              <a:rPr lang="nl-NL" smtClean="0"/>
              <a:t>14-2-2024</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2ECD43-08E5-4945-BC4F-4857758E978F}" type="slidenum">
              <a:rPr lang="nl-NL" smtClean="0"/>
              <a:t>‹#›</a:t>
            </a:fld>
            <a:endParaRPr lang="nl-NL"/>
          </a:p>
        </p:txBody>
      </p:sp>
    </p:spTree>
    <p:extLst>
      <p:ext uri="{BB962C8B-B14F-4D97-AF65-F5344CB8AC3E}">
        <p14:creationId xmlns:p14="http://schemas.microsoft.com/office/powerpoint/2010/main" val="2563515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1143000" y="685800"/>
            <a:ext cx="4572000"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812ECD43-08E5-4945-BC4F-4857758E978F}" type="slidenum">
              <a:rPr lang="nl-NL" smtClean="0"/>
              <a:t>1</a:t>
            </a:fld>
            <a:endParaRPr lang="nl-NL" dirty="0"/>
          </a:p>
        </p:txBody>
      </p:sp>
    </p:spTree>
    <p:extLst>
      <p:ext uri="{BB962C8B-B14F-4D97-AF65-F5344CB8AC3E}">
        <p14:creationId xmlns:p14="http://schemas.microsoft.com/office/powerpoint/2010/main" val="236990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2ECD43-08E5-4945-BC4F-4857758E978F}" type="slidenum">
              <a:rPr lang="nl-NL" smtClean="0"/>
              <a:t>39</a:t>
            </a:fld>
            <a:endParaRPr lang="nl-NL"/>
          </a:p>
        </p:txBody>
      </p:sp>
    </p:spTree>
    <p:extLst>
      <p:ext uri="{BB962C8B-B14F-4D97-AF65-F5344CB8AC3E}">
        <p14:creationId xmlns:p14="http://schemas.microsoft.com/office/powerpoint/2010/main" val="32224731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dia">
    <p:spTree>
      <p:nvGrpSpPr>
        <p:cNvPr id="1" name=""/>
        <p:cNvGrpSpPr/>
        <p:nvPr/>
      </p:nvGrpSpPr>
      <p:grpSpPr>
        <a:xfrm>
          <a:off x="0" y="0"/>
          <a:ext cx="0" cy="0"/>
          <a:chOff x="0" y="0"/>
          <a:chExt cx="0" cy="0"/>
        </a:xfrm>
      </p:grpSpPr>
      <p:sp>
        <p:nvSpPr>
          <p:cNvPr id="7" name="Tijdelijke aanduiding voor tekst 5"/>
          <p:cNvSpPr>
            <a:spLocks noGrp="1"/>
          </p:cNvSpPr>
          <p:nvPr>
            <p:ph type="body" sz="quarter" idx="13" hasCustomPrompt="1"/>
          </p:nvPr>
        </p:nvSpPr>
        <p:spPr>
          <a:xfrm>
            <a:off x="1" y="-1"/>
            <a:ext cx="9143999" cy="4521941"/>
          </a:xfrm>
          <a:solidFill>
            <a:srgbClr val="8592BC"/>
          </a:solidFill>
        </p:spPr>
        <p:txBody>
          <a:bodyPr>
            <a:normAutofit/>
          </a:bodyPr>
          <a:lstStyle>
            <a:lvl1pPr marL="0" indent="0">
              <a:buNone/>
              <a:defRPr sz="100">
                <a:solidFill>
                  <a:schemeClr val="bg2"/>
                </a:solidFill>
              </a:defRPr>
            </a:lvl1pPr>
          </a:lstStyle>
          <a:p>
            <a:pPr lvl="0"/>
            <a:r>
              <a:rPr lang="nl-NL" noProof="0" dirty="0"/>
              <a:t>..</a:t>
            </a:r>
          </a:p>
        </p:txBody>
      </p:sp>
      <p:sp>
        <p:nvSpPr>
          <p:cNvPr id="6" name="Tijdelijke aanduiding voor tekst 5"/>
          <p:cNvSpPr>
            <a:spLocks noGrp="1"/>
          </p:cNvSpPr>
          <p:nvPr>
            <p:ph type="body" sz="quarter" idx="12" hasCustomPrompt="1"/>
          </p:nvPr>
        </p:nvSpPr>
        <p:spPr>
          <a:xfrm>
            <a:off x="1" y="2"/>
            <a:ext cx="9144000" cy="3719335"/>
          </a:xfrm>
          <a:solidFill>
            <a:schemeClr val="bg2"/>
          </a:solidFill>
        </p:spPr>
        <p:txBody>
          <a:bodyPr>
            <a:normAutofit/>
          </a:bodyPr>
          <a:lstStyle>
            <a:lvl1pPr marL="0" indent="0">
              <a:buNone/>
              <a:defRPr sz="100">
                <a:solidFill>
                  <a:schemeClr val="bg2"/>
                </a:solidFill>
              </a:defRPr>
            </a:lvl1pPr>
          </a:lstStyle>
          <a:p>
            <a:pPr lvl="0"/>
            <a:r>
              <a:rPr lang="nl-NL" noProof="0" dirty="0"/>
              <a:t>..</a:t>
            </a:r>
          </a:p>
        </p:txBody>
      </p:sp>
      <p:sp>
        <p:nvSpPr>
          <p:cNvPr id="2" name="Titel 1"/>
          <p:cNvSpPr>
            <a:spLocks noGrp="1"/>
          </p:cNvSpPr>
          <p:nvPr>
            <p:ph type="title" hasCustomPrompt="1"/>
          </p:nvPr>
        </p:nvSpPr>
        <p:spPr>
          <a:xfrm>
            <a:off x="1359243" y="1052736"/>
            <a:ext cx="7389221" cy="1656184"/>
          </a:xfrm>
        </p:spPr>
        <p:txBody>
          <a:bodyPr/>
          <a:lstStyle>
            <a:lvl1pPr algn="l">
              <a:defRPr sz="4800">
                <a:solidFill>
                  <a:schemeClr val="bg1"/>
                </a:solidFill>
              </a:defRPr>
            </a:lvl1pPr>
          </a:lstStyle>
          <a:p>
            <a:r>
              <a:rPr lang="nl-NL" noProof="0" dirty="0"/>
              <a:t>Titel van de presentatie</a:t>
            </a:r>
          </a:p>
        </p:txBody>
      </p:sp>
      <p:sp>
        <p:nvSpPr>
          <p:cNvPr id="20" name="Tijdelijke aanduiding voor tekst 19"/>
          <p:cNvSpPr>
            <a:spLocks noGrp="1"/>
          </p:cNvSpPr>
          <p:nvPr>
            <p:ph type="body" sz="quarter" idx="14" hasCustomPrompt="1"/>
          </p:nvPr>
        </p:nvSpPr>
        <p:spPr>
          <a:xfrm>
            <a:off x="1359243" y="3934610"/>
            <a:ext cx="4042079" cy="393700"/>
          </a:xfrm>
        </p:spPr>
        <p:txBody>
          <a:bodyPr anchor="ctr">
            <a:normAutofit/>
          </a:bodyPr>
          <a:lstStyle>
            <a:lvl1pPr marL="0" indent="0">
              <a:buNone/>
              <a:defRPr sz="2000">
                <a:solidFill>
                  <a:schemeClr val="bg1"/>
                </a:solidFill>
              </a:defRPr>
            </a:lvl1pPr>
          </a:lstStyle>
          <a:p>
            <a:pPr lvl="0"/>
            <a:r>
              <a:rPr lang="nl-NL" noProof="0" dirty="0"/>
              <a:t>Subtitel presentatie</a:t>
            </a:r>
          </a:p>
        </p:txBody>
      </p:sp>
      <p:sp>
        <p:nvSpPr>
          <p:cNvPr id="8" name="Tijdelijke aanduiding voor datum 3"/>
          <p:cNvSpPr>
            <a:spLocks noGrp="1"/>
          </p:cNvSpPr>
          <p:nvPr>
            <p:ph type="dt" sz="half" idx="2"/>
          </p:nvPr>
        </p:nvSpPr>
        <p:spPr>
          <a:xfrm>
            <a:off x="5497060" y="3934685"/>
            <a:ext cx="3243080" cy="394127"/>
          </a:xfrm>
          <a:prstGeom prst="rect">
            <a:avLst/>
          </a:prstGeom>
        </p:spPr>
        <p:txBody>
          <a:bodyPr vert="horz" lIns="0" tIns="0" rIns="0" bIns="0" rtlCol="0" anchor="ctr"/>
          <a:lstStyle>
            <a:lvl1pPr algn="r">
              <a:defRPr sz="2000">
                <a:solidFill>
                  <a:schemeClr val="bg1"/>
                </a:solidFill>
              </a:defRPr>
            </a:lvl1pPr>
          </a:lstStyle>
          <a:p>
            <a:endParaRPr lang="nl-NL" noProof="0" dirty="0"/>
          </a:p>
        </p:txBody>
      </p:sp>
      <p:pic>
        <p:nvPicPr>
          <p:cNvPr id="9" name="Picture 71" descr="Logo-UniversiteitLeiden-CMYK_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048" y="5051754"/>
            <a:ext cx="2358752" cy="1000088"/>
          </a:xfrm>
          <a:prstGeom prst="rect">
            <a:avLst/>
          </a:prstGeom>
          <a:noFill/>
          <a:extLst>
            <a:ext uri="{909E8E84-426E-40DD-AFC4-6F175D3DCCD1}">
              <a14:hiddenFill xmlns:a14="http://schemas.microsoft.com/office/drawing/2010/main">
                <a:solidFill>
                  <a:srgbClr val="FFFFFF"/>
                </a:solidFill>
              </a14:hiddenFill>
            </a:ext>
          </a:extLst>
        </p:spPr>
      </p:pic>
      <p:pic>
        <p:nvPicPr>
          <p:cNvPr id="10" name="Afbeelding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9819" y="6543376"/>
            <a:ext cx="2846250" cy="270000"/>
          </a:xfrm>
          <a:prstGeom prst="rect">
            <a:avLst/>
          </a:prstGeom>
        </p:spPr>
      </p:pic>
    </p:spTree>
    <p:extLst>
      <p:ext uri="{BB962C8B-B14F-4D97-AF65-F5344CB8AC3E}">
        <p14:creationId xmlns:p14="http://schemas.microsoft.com/office/powerpoint/2010/main" val="10363797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anim calcmode="lin" valueType="num">
                                      <p:cBhvr additive="base">
                                        <p:cTn id="10" dur="1000" fill="hold"/>
                                        <p:tgtEl>
                                          <p:spTgt spid="7">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7">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7">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250"/>
                                  </p:stCondLst>
                                  <p:childTnLst>
                                    <p:set>
                                      <p:cBhvr>
                                        <p:cTn id="17" dur="1" fill="hold">
                                          <p:stCondLst>
                                            <p:cond delay="0"/>
                                          </p:stCondLst>
                                        </p:cTn>
                                        <p:tgtEl>
                                          <p:spTgt spid="6">
                                            <p:bg/>
                                          </p:spTgt>
                                        </p:tgtEl>
                                        <p:attrNameLst>
                                          <p:attrName>style.visibility</p:attrName>
                                        </p:attrNameLst>
                                      </p:cBhvr>
                                      <p:to>
                                        <p:strVal val="visible"/>
                                      </p:to>
                                    </p:set>
                                    <p:anim calcmode="lin" valueType="num">
                                      <p:cBhvr additive="base">
                                        <p:cTn id="18"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9" dur="1000" fill="hold"/>
                                        <p:tgtEl>
                                          <p:spTgt spid="6">
                                            <p:bg/>
                                          </p:spTgt>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24" presetID="10" presetClass="entr" presetSubtype="0" fill="hold" grpId="0" nodeType="withEffect">
                                  <p:stCondLst>
                                    <p:cond delay="100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fade">
                                      <p:cBhvr>
                                        <p:cTn id="26" dur="750"/>
                                        <p:tgtEl>
                                          <p:spTgt spid="20">
                                            <p:txEl>
                                              <p:pRg st="0" end="0"/>
                                            </p:txEl>
                                          </p:spTgt>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750"/>
                                        <p:tgtEl>
                                          <p:spTgt spid="8"/>
                                        </p:tgtEl>
                                      </p:cBhvr>
                                    </p:animEffect>
                                  </p:childTnLst>
                                </p:cTn>
                              </p:par>
                              <p:par>
                                <p:cTn id="30" presetID="10" presetClass="entr" presetSubtype="0" fill="hold" nodeType="withEffect">
                                  <p:stCondLst>
                                    <p:cond delay="150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tmplLst>
          <p:tmpl>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P spid="20" grpId="0" build="p">
        <p:tmplLst>
          <p:tmpl lvl="1">
            <p:tnLst>
              <p:par>
                <p:cTn presetID="10" presetClass="entr" presetSubtype="0" fill="hold" nodeType="withEffect">
                  <p:stCondLst>
                    <p:cond delay="1000"/>
                  </p:stCondLst>
                  <p:childTnLst>
                    <p:set>
                      <p:cBhvr>
                        <p:cTn dur="1" fill="hold">
                          <p:stCondLst>
                            <p:cond delay="0"/>
                          </p:stCondLst>
                        </p:cTn>
                        <p:tgtEl>
                          <p:spTgt spid="20"/>
                        </p:tgtEl>
                        <p:attrNameLst>
                          <p:attrName>style.visibility</p:attrName>
                        </p:attrNameLst>
                      </p:cBhvr>
                      <p:to>
                        <p:strVal val="visible"/>
                      </p:to>
                    </p:set>
                    <p:animEffect transition="in" filter="fade">
                      <p:cBhvr>
                        <p:cTn dur="750"/>
                        <p:tgtEl>
                          <p:spTgt spid="20"/>
                        </p:tgtEl>
                      </p:cBhvr>
                    </p:animEffect>
                  </p:childTnLst>
                </p:cTn>
              </p:par>
            </p:tnLst>
          </p:tmpl>
        </p:tmplLst>
      </p:bldP>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4" name="Tijdelijke aanduiding voor grafiek 3"/>
          <p:cNvSpPr>
            <a:spLocks noGrp="1"/>
          </p:cNvSpPr>
          <p:nvPr>
            <p:ph type="chart"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grafiek in te voegen</a:t>
            </a:r>
          </a:p>
        </p:txBody>
      </p:sp>
      <p:pic>
        <p:nvPicPr>
          <p:cNvPr id="13" name="Afbeelding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270295096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3" name="Tijdelijke aanduiding voor media 12"/>
          <p:cNvSpPr>
            <a:spLocks noGrp="1"/>
          </p:cNvSpPr>
          <p:nvPr>
            <p:ph type="media"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video in te voegen</a:t>
            </a:r>
          </a:p>
        </p:txBody>
      </p:sp>
      <p:pic>
        <p:nvPicPr>
          <p:cNvPr id="14" name="Afbeelding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2653170741"/>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6" name="Tijdelijke aanduiding voor tekst 5"/>
          <p:cNvSpPr>
            <a:spLocks noGrp="1"/>
          </p:cNvSpPr>
          <p:nvPr>
            <p:ph type="body" sz="quarter" idx="12" hasCustomPrompt="1"/>
          </p:nvPr>
        </p:nvSpPr>
        <p:spPr>
          <a:xfrm>
            <a:off x="1" y="2"/>
            <a:ext cx="9144000" cy="4521939"/>
          </a:xfrm>
          <a:solidFill>
            <a:schemeClr val="bg2"/>
          </a:solidFill>
        </p:spPr>
        <p:txBody>
          <a:bodyPr>
            <a:normAutofit/>
          </a:bodyPr>
          <a:lstStyle>
            <a:lvl1pPr marL="0" indent="0">
              <a:buNone/>
              <a:defRPr sz="100">
                <a:solidFill>
                  <a:schemeClr val="bg2"/>
                </a:solidFill>
              </a:defRPr>
            </a:lvl1pPr>
          </a:lstStyle>
          <a:p>
            <a:pPr lvl="0"/>
            <a:r>
              <a:rPr lang="nl-NL" dirty="0"/>
              <a:t>..</a:t>
            </a:r>
          </a:p>
        </p:txBody>
      </p:sp>
      <p:sp>
        <p:nvSpPr>
          <p:cNvPr id="2" name="Titel 1"/>
          <p:cNvSpPr>
            <a:spLocks noGrp="1"/>
          </p:cNvSpPr>
          <p:nvPr>
            <p:ph type="title" hasCustomPrompt="1"/>
          </p:nvPr>
        </p:nvSpPr>
        <p:spPr>
          <a:xfrm>
            <a:off x="1331640" y="1052736"/>
            <a:ext cx="7390800" cy="1656184"/>
          </a:xfrm>
        </p:spPr>
        <p:txBody>
          <a:bodyPr/>
          <a:lstStyle>
            <a:lvl1pPr algn="l">
              <a:defRPr sz="4800">
                <a:solidFill>
                  <a:schemeClr val="bg1"/>
                </a:solidFill>
              </a:defRPr>
            </a:lvl1pPr>
          </a:lstStyle>
          <a:p>
            <a:r>
              <a:rPr lang="nl-NL" dirty="0"/>
              <a:t>Titel afsluiting</a:t>
            </a:r>
          </a:p>
        </p:txBody>
      </p:sp>
      <p:pic>
        <p:nvPicPr>
          <p:cNvPr id="7" name="Picture 71" descr="Logo-UniversiteitLeiden-CMYK_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048" y="5051754"/>
            <a:ext cx="2358752" cy="1000088"/>
          </a:xfrm>
          <a:prstGeom prst="rect">
            <a:avLst/>
          </a:prstGeom>
          <a:noFill/>
          <a:extLst>
            <a:ext uri="{909E8E84-426E-40DD-AFC4-6F175D3DCCD1}">
              <a14:hiddenFill xmlns:a14="http://schemas.microsoft.com/office/drawing/2010/main">
                <a:solidFill>
                  <a:srgbClr val="FFFFFF"/>
                </a:solidFill>
              </a14:hiddenFill>
            </a:ext>
          </a:extLst>
        </p:spPr>
      </p:pic>
      <p:pic>
        <p:nvPicPr>
          <p:cNvPr id="8" name="Afbeelding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69819" y="6543376"/>
            <a:ext cx="2846250" cy="270000"/>
          </a:xfrm>
          <a:prstGeom prst="rect">
            <a:avLst/>
          </a:prstGeom>
        </p:spPr>
      </p:pic>
    </p:spTree>
    <p:extLst>
      <p:ext uri="{BB962C8B-B14F-4D97-AF65-F5344CB8AC3E}">
        <p14:creationId xmlns:p14="http://schemas.microsoft.com/office/powerpoint/2010/main" val="123962880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6">
                                            <p:bg/>
                                          </p:spTgt>
                                        </p:tgtEl>
                                        <p:attrNameLst>
                                          <p:attrName>style.visibility</p:attrName>
                                        </p:attrNameLst>
                                      </p:cBhvr>
                                      <p:to>
                                        <p:strVal val="visible"/>
                                      </p:to>
                                    </p:set>
                                    <p:anim calcmode="lin" valueType="num">
                                      <p:cBhvr additive="base">
                                        <p:cTn id="10"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6">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25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16" presetID="10" presetClass="entr" presetSubtype="0" fill="hold" nodeType="withEffect">
                                  <p:stCondLst>
                                    <p:cond delay="150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oudsopgav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noProof="0" dirty="0"/>
              <a:t>Titel</a:t>
            </a:r>
          </a:p>
        </p:txBody>
      </p:sp>
      <p:sp>
        <p:nvSpPr>
          <p:cNvPr id="3" name="Tijdelijke aanduiding voor verticale tekst 2"/>
          <p:cNvSpPr>
            <a:spLocks noGrp="1"/>
          </p:cNvSpPr>
          <p:nvPr>
            <p:ph type="body" orient="vert" idx="1" hasCustomPrompt="1"/>
          </p:nvPr>
        </p:nvSpPr>
        <p:spPr>
          <a:xfrm>
            <a:off x="404665" y="1252836"/>
            <a:ext cx="5030981" cy="4795836"/>
          </a:xfrm>
          <a:noFill/>
        </p:spPr>
        <p:txBody>
          <a:bodyPr vert="horz" wrap="none" lIns="0" tIns="0" rIns="0" bIns="0"/>
          <a:lstStyle>
            <a:lvl1pPr marL="271318" indent="-271318">
              <a:spcBef>
                <a:spcPts val="600"/>
              </a:spcBef>
              <a:spcAft>
                <a:spcPts val="600"/>
              </a:spcAft>
              <a:buClr>
                <a:schemeClr val="bg2"/>
              </a:buClr>
              <a:buFont typeface="+mj-lt"/>
              <a:buAutoNum type="arabicPeriod"/>
              <a:defRPr sz="2000">
                <a:solidFill>
                  <a:schemeClr val="bg2"/>
                </a:solidFill>
              </a:defRPr>
            </a:lvl1pPr>
            <a:lvl2pPr marL="406977" indent="-135659">
              <a:buClr>
                <a:schemeClr val="bg2"/>
              </a:buClr>
              <a:buFont typeface="Arial" panose="020B0604020202020204" pitchFamily="34" charset="0"/>
              <a:buChar char="•"/>
              <a:defRPr sz="1600">
                <a:solidFill>
                  <a:schemeClr val="bg2"/>
                </a:solidFill>
              </a:defRPr>
            </a:lvl2pPr>
            <a:lvl3pPr>
              <a:defRPr>
                <a:solidFill>
                  <a:schemeClr val="bg2"/>
                </a:solidFill>
              </a:defRPr>
            </a:lvl3pPr>
            <a:lvl4pPr>
              <a:defRPr>
                <a:solidFill>
                  <a:schemeClr val="bg2"/>
                </a:solidFill>
              </a:defRPr>
            </a:lvl4pPr>
            <a:lvl5pPr>
              <a:defRPr>
                <a:solidFill>
                  <a:schemeClr val="accent1"/>
                </a:solidFill>
              </a:defRPr>
            </a:lvl5pPr>
            <a:lvl6pPr marL="271318" indent="-271318">
              <a:spcBef>
                <a:spcPts val="600"/>
              </a:spcBef>
              <a:spcAft>
                <a:spcPts val="600"/>
              </a:spcAft>
              <a:buClr>
                <a:schemeClr val="bg2"/>
              </a:buClr>
              <a:buFont typeface="+mj-lt"/>
              <a:buAutoNum type="arabicPeriod"/>
              <a:tabLst/>
              <a:defRPr sz="2000">
                <a:solidFill>
                  <a:schemeClr val="bg2"/>
                </a:solidFill>
              </a:defRPr>
            </a:lvl6pPr>
            <a:lvl7pPr marL="406977" indent="-135659">
              <a:buClr>
                <a:schemeClr val="bg2"/>
              </a:buClr>
              <a:buFont typeface="Arial" panose="020B0604020202020204" pitchFamily="34" charset="0"/>
              <a:buChar char="•"/>
              <a:defRPr>
                <a:solidFill>
                  <a:schemeClr val="bg2"/>
                </a:solidFill>
              </a:defRPr>
            </a:lvl7pPr>
            <a:lvl8pPr>
              <a:defRPr sz="1400">
                <a:solidFill>
                  <a:schemeClr val="bg2"/>
                </a:solidFill>
              </a:defRPr>
            </a:lvl8pPr>
            <a:lvl9pPr>
              <a:defRPr>
                <a:solidFill>
                  <a:schemeClr val="bg2"/>
                </a:solidFill>
              </a:defRPr>
            </a:lvl9pPr>
          </a:lstStyle>
          <a:p>
            <a:pPr lvl="0"/>
            <a:r>
              <a:rPr lang="nl-NL" noProof="0" dirty="0"/>
              <a:t>Opsomming</a:t>
            </a:r>
          </a:p>
          <a:p>
            <a:pPr lvl="1"/>
            <a:r>
              <a:rPr lang="nl-NL" noProof="0" dirty="0" err="1"/>
              <a:t>Bullet</a:t>
            </a:r>
            <a:endParaRPr lang="nl-NL" noProof="0" dirty="0"/>
          </a:p>
          <a:p>
            <a:pPr lvl="2"/>
            <a:r>
              <a:rPr lang="nl-NL" noProof="0" dirty="0"/>
              <a:t>Leestekst</a:t>
            </a:r>
          </a:p>
          <a:p>
            <a:pPr lvl="3"/>
            <a:r>
              <a:rPr lang="nl-NL" noProof="0" dirty="0"/>
              <a:t>Kopje wit</a:t>
            </a:r>
          </a:p>
          <a:p>
            <a:pPr lvl="4"/>
            <a:r>
              <a:rPr lang="nl-NL" noProof="0" dirty="0"/>
              <a:t>Kopje geel</a:t>
            </a:r>
          </a:p>
          <a:p>
            <a:pPr lvl="5"/>
            <a:r>
              <a:rPr lang="nl-NL" noProof="0" dirty="0"/>
              <a:t>Opsomming</a:t>
            </a:r>
          </a:p>
          <a:p>
            <a:pPr lvl="6"/>
            <a:r>
              <a:rPr lang="nl-NL" noProof="0" dirty="0" err="1"/>
              <a:t>Bullet</a:t>
            </a:r>
            <a:endParaRPr lang="nl-NL" noProof="0" dirty="0"/>
          </a:p>
          <a:p>
            <a:pPr lvl="7"/>
            <a:r>
              <a:rPr lang="nl-NL" sz="1349" noProof="0" dirty="0"/>
              <a:t>Leestekst</a:t>
            </a:r>
          </a:p>
          <a:p>
            <a:pPr lvl="8"/>
            <a:r>
              <a:rPr lang="nl-NL" noProof="0" dirty="0"/>
              <a:t>Kopje wit</a:t>
            </a:r>
          </a:p>
        </p:txBody>
      </p:sp>
      <p:sp>
        <p:nvSpPr>
          <p:cNvPr id="7" name="Tijdelijke aanduiding voor afbeelding 13"/>
          <p:cNvSpPr>
            <a:spLocks noGrp="1"/>
          </p:cNvSpPr>
          <p:nvPr>
            <p:ph type="pic" sz="quarter" idx="13" hasCustomPrompt="1"/>
          </p:nvPr>
        </p:nvSpPr>
        <p:spPr>
          <a:xfrm>
            <a:off x="5587316" y="1252539"/>
            <a:ext cx="3152019"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noProof="0" dirty="0"/>
              <a:t>Klik hier om een</a:t>
            </a:r>
            <a:br>
              <a:rPr lang="nl-NL" noProof="0" dirty="0"/>
            </a:br>
            <a:r>
              <a:rPr lang="nl-NL" noProof="0" dirty="0"/>
              <a:t>afbeelding in te voegen</a:t>
            </a:r>
          </a:p>
        </p:txBody>
      </p:sp>
      <p:grpSp>
        <p:nvGrpSpPr>
          <p:cNvPr id="8" name="Grid" hidden="1"/>
          <p:cNvGrpSpPr/>
          <p:nvPr userDrawn="1"/>
        </p:nvGrpSpPr>
        <p:grpSpPr>
          <a:xfrm>
            <a:off x="0" y="0"/>
            <a:ext cx="9144002" cy="6858004"/>
            <a:chOff x="-2" y="-1"/>
            <a:chExt cx="12198353" cy="6858004"/>
          </a:xfrm>
        </p:grpSpPr>
        <p:sp>
          <p:nvSpPr>
            <p:cNvPr id="9" name="Rechthoek 8"/>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4" name="Rechthoek 13"/>
            <p:cNvSpPr/>
            <p:nvPr userDrawn="1"/>
          </p:nvSpPr>
          <p:spPr bwMode="auto">
            <a:xfrm rot="5400000">
              <a:off x="392346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pic>
        <p:nvPicPr>
          <p:cNvPr id="16" name="Afbeelding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5442613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noProof="0" dirty="0"/>
              <a:t>Titel</a:t>
            </a:r>
          </a:p>
        </p:txBody>
      </p:sp>
      <p:sp>
        <p:nvSpPr>
          <p:cNvPr id="3" name="Tijdelijke aanduiding voor verticale tekst 2"/>
          <p:cNvSpPr>
            <a:spLocks noGrp="1"/>
          </p:cNvSpPr>
          <p:nvPr>
            <p:ph type="body" orient="vert" idx="1" hasCustomPrompt="1"/>
          </p:nvPr>
        </p:nvSpPr>
        <p:spPr/>
        <p:txBody>
          <a:bodyPr vert="horz"/>
          <a:lstStyle>
            <a:lvl8pPr>
              <a:defRPr sz="1600"/>
            </a:lvl8pPr>
          </a:lstStyle>
          <a:p>
            <a:pPr lvl="0"/>
            <a:r>
              <a:rPr lang="nl-NL" noProof="0" dirty="0" err="1"/>
              <a:t>Bullet</a:t>
            </a:r>
            <a:endParaRPr lang="nl-NL" noProof="0" dirty="0"/>
          </a:p>
          <a:p>
            <a:pPr lvl="1"/>
            <a:r>
              <a:rPr lang="nl-NL" noProof="0" dirty="0"/>
              <a:t>Sub-</a:t>
            </a:r>
            <a:r>
              <a:rPr lang="nl-NL" noProof="0" dirty="0" err="1"/>
              <a:t>bullet</a:t>
            </a:r>
            <a:endParaRPr lang="nl-NL" noProof="0" dirty="0"/>
          </a:p>
          <a:p>
            <a:pPr lvl="2"/>
            <a:r>
              <a:rPr lang="nl-NL" noProof="0" dirty="0"/>
              <a:t>Leestekst</a:t>
            </a:r>
          </a:p>
          <a:p>
            <a:pPr lvl="3"/>
            <a:r>
              <a:rPr lang="nl-NL" noProof="0" dirty="0"/>
              <a:t>Kopje donker blauw</a:t>
            </a:r>
          </a:p>
          <a:p>
            <a:pPr lvl="4"/>
            <a:r>
              <a:rPr lang="nl-NL" noProof="0" dirty="0"/>
              <a:t>Kopje licht blauw</a:t>
            </a:r>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sz="1349" noProof="0" dirty="0"/>
              <a:t>Leestekst</a:t>
            </a:r>
          </a:p>
          <a:p>
            <a:pPr lvl="8"/>
            <a:r>
              <a:rPr lang="nl-NL" noProof="0" dirty="0"/>
              <a:t>Kopje donker blauw</a:t>
            </a:r>
          </a:p>
        </p:txBody>
      </p:sp>
      <p:pic>
        <p:nvPicPr>
          <p:cNvPr id="5" name="Afbeelding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59259685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amp; Beeld 75%/2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noProof="0" dirty="0"/>
              <a:t>Titel</a:t>
            </a:r>
          </a:p>
        </p:txBody>
      </p:sp>
      <p:sp>
        <p:nvSpPr>
          <p:cNvPr id="3" name="Tijdelijke aanduiding voor verticale tekst 2"/>
          <p:cNvSpPr>
            <a:spLocks noGrp="1"/>
          </p:cNvSpPr>
          <p:nvPr>
            <p:ph type="body" orient="vert" idx="1" hasCustomPrompt="1"/>
          </p:nvPr>
        </p:nvSpPr>
        <p:spPr>
          <a:xfrm>
            <a:off x="404665" y="1252836"/>
            <a:ext cx="5840650" cy="4795836"/>
          </a:xfrm>
        </p:spPr>
        <p:txBody>
          <a:bodyPr vert="horz"/>
          <a:lstStyle/>
          <a:p>
            <a:pPr lvl="0"/>
            <a:r>
              <a:rPr lang="nl-NL" noProof="0" dirty="0" err="1"/>
              <a:t>Bullet</a:t>
            </a:r>
            <a:endParaRPr lang="nl-NL" noProof="0" dirty="0"/>
          </a:p>
          <a:p>
            <a:pPr lvl="1"/>
            <a:r>
              <a:rPr lang="nl-NL" noProof="0" dirty="0"/>
              <a:t>Sub-</a:t>
            </a:r>
            <a:r>
              <a:rPr lang="nl-NL" noProof="0" dirty="0" err="1"/>
              <a:t>bullet</a:t>
            </a:r>
            <a:endParaRPr lang="nl-NL" noProof="0" dirty="0"/>
          </a:p>
          <a:p>
            <a:pPr lvl="2"/>
            <a:r>
              <a:rPr lang="nl-NL" noProof="0" dirty="0"/>
              <a:t>Leestekst</a:t>
            </a:r>
          </a:p>
          <a:p>
            <a:pPr lvl="3"/>
            <a:r>
              <a:rPr lang="nl-NL" noProof="0" dirty="0"/>
              <a:t>Kopje donker blauw</a:t>
            </a:r>
          </a:p>
          <a:p>
            <a:pPr lvl="4"/>
            <a:r>
              <a:rPr lang="nl-NL" noProof="0" dirty="0"/>
              <a:t>Kopje licht blauw</a:t>
            </a:r>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sz="1349" noProof="0" dirty="0"/>
              <a:t>Leestekst</a:t>
            </a:r>
          </a:p>
          <a:p>
            <a:pPr lvl="8"/>
            <a:r>
              <a:rPr lang="nl-NL" noProof="0" dirty="0"/>
              <a:t>Kopje donker blauw</a:t>
            </a:r>
          </a:p>
        </p:txBody>
      </p:sp>
      <p:grpSp>
        <p:nvGrpSpPr>
          <p:cNvPr id="7" name="Grid" hidden="1"/>
          <p:cNvGrpSpPr/>
          <p:nvPr userDrawn="1"/>
        </p:nvGrpSpPr>
        <p:grpSpPr>
          <a:xfrm>
            <a:off x="0" y="0"/>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500358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396986" y="1252539"/>
            <a:ext cx="2342350"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noProof="0" dirty="0"/>
              <a:t>Klik hier om een</a:t>
            </a:r>
            <a:br>
              <a:rPr lang="nl-NL" noProof="0" dirty="0"/>
            </a:br>
            <a:r>
              <a:rPr lang="nl-NL" noProof="0" dirty="0"/>
              <a:t>afbeelding in te voegen</a:t>
            </a:r>
          </a:p>
        </p:txBody>
      </p:sp>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59030282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amp; Beeld 50%/5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sp>
        <p:nvSpPr>
          <p:cNvPr id="3" name="Tijdelijke aanduiding voor verticale tekst 2"/>
          <p:cNvSpPr>
            <a:spLocks noGrp="1"/>
          </p:cNvSpPr>
          <p:nvPr>
            <p:ph type="body" orient="vert" idx="1" hasCustomPrompt="1"/>
          </p:nvPr>
        </p:nvSpPr>
        <p:spPr>
          <a:xfrm>
            <a:off x="404663" y="1252836"/>
            <a:ext cx="4091501" cy="4795836"/>
          </a:xfrm>
        </p:spPr>
        <p:txBody>
          <a:bodyPr vert="horz"/>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349" dirty="0"/>
              <a:t>Leestekst</a:t>
            </a:r>
          </a:p>
          <a:p>
            <a:pPr lvl="8"/>
            <a:r>
              <a:rPr lang="nl-NL" dirty="0"/>
              <a:t>Kopje donker blauw</a:t>
            </a:r>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8162" y="1252539"/>
            <a:ext cx="4091174"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682767422"/>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amp; Beeld 25%/7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sp>
        <p:nvSpPr>
          <p:cNvPr id="3" name="Tijdelijke aanduiding voor verticale tekst 2"/>
          <p:cNvSpPr>
            <a:spLocks noGrp="1"/>
          </p:cNvSpPr>
          <p:nvPr>
            <p:ph type="body" orient="vert" idx="1" hasCustomPrompt="1"/>
          </p:nvPr>
        </p:nvSpPr>
        <p:spPr>
          <a:xfrm>
            <a:off x="404664" y="1252836"/>
            <a:ext cx="2548000" cy="4795836"/>
          </a:xfrm>
        </p:spPr>
        <p:txBody>
          <a:bodyPr vert="horz"/>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349" dirty="0"/>
              <a:t>Leestekst</a:t>
            </a:r>
          </a:p>
          <a:p>
            <a:pPr lvl="8"/>
            <a:r>
              <a:rPr lang="nl-NL" dirty="0"/>
              <a:t>Kopje donker blauw</a:t>
            </a:r>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611099"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3104334" y="1252539"/>
            <a:ext cx="5635001"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15" name="Afbeelding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413231762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eeld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grpSp>
        <p:nvGrpSpPr>
          <p:cNvPr id="7" name="Grid" hidden="1"/>
          <p:cNvGrpSpPr/>
          <p:nvPr userDrawn="1"/>
        </p:nvGrpSpPr>
        <p:grpSpPr>
          <a:xfrm>
            <a:off x="-1" y="-1"/>
            <a:ext cx="9144002"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04665" y="1252539"/>
            <a:ext cx="8334560" cy="4795837"/>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13" name="Afbeelding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92925822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amp; Beeld 4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sp>
        <p:nvSpPr>
          <p:cNvPr id="3" name="Tijdelijke aanduiding voor verticale tekst 2"/>
          <p:cNvSpPr>
            <a:spLocks noGrp="1"/>
          </p:cNvSpPr>
          <p:nvPr>
            <p:ph type="body" orient="vert" idx="1" hasCustomPrompt="1"/>
          </p:nvPr>
        </p:nvSpPr>
        <p:spPr>
          <a:xfrm>
            <a:off x="404663" y="1252836"/>
            <a:ext cx="4091501" cy="4795836"/>
          </a:xfrm>
        </p:spPr>
        <p:txBody>
          <a:bodyPr vert="horz"/>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349" dirty="0"/>
              <a:t>Leestekst</a:t>
            </a:r>
          </a:p>
          <a:p>
            <a:pPr lvl="8"/>
            <a:r>
              <a:rPr lang="nl-NL" dirty="0"/>
              <a:t>Kopje donker blauw</a:t>
            </a:r>
          </a:p>
        </p:txBody>
      </p:sp>
      <p:grpSp>
        <p:nvGrpSpPr>
          <p:cNvPr id="7" name="Grid" hidden="1"/>
          <p:cNvGrpSpPr/>
          <p:nvPr userDrawn="1"/>
        </p:nvGrpSpPr>
        <p:grpSpPr>
          <a:xfrm>
            <a:off x="-1" y="-1"/>
            <a:ext cx="9159312" cy="6858004"/>
            <a:chOff x="-2" y="-1"/>
            <a:chExt cx="12218777"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6" name="Rechthoek 15"/>
            <p:cNvSpPr/>
            <p:nvPr userDrawn="1"/>
          </p:nvSpPr>
          <p:spPr bwMode="auto">
            <a:xfrm rot="10800000">
              <a:off x="5360772" y="3549589"/>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8161" y="1252539"/>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sp>
        <p:nvSpPr>
          <p:cNvPr id="17" name="Tijdelijke aanduiding voor afbeelding 13"/>
          <p:cNvSpPr>
            <a:spLocks noGrp="1"/>
          </p:cNvSpPr>
          <p:nvPr>
            <p:ph type="pic" sz="quarter" idx="14" hasCustomPrompt="1"/>
          </p:nvPr>
        </p:nvSpPr>
        <p:spPr>
          <a:xfrm>
            <a:off x="6762195" y="1252539"/>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sp>
        <p:nvSpPr>
          <p:cNvPr id="18" name="Tijdelijke aanduiding voor afbeelding 13"/>
          <p:cNvSpPr>
            <a:spLocks noGrp="1"/>
          </p:cNvSpPr>
          <p:nvPr>
            <p:ph type="pic" sz="quarter" idx="15" hasCustomPrompt="1"/>
          </p:nvPr>
        </p:nvSpPr>
        <p:spPr>
          <a:xfrm>
            <a:off x="4648161" y="3751624"/>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sp>
        <p:nvSpPr>
          <p:cNvPr id="19" name="Tijdelijke aanduiding voor afbeelding 13"/>
          <p:cNvSpPr>
            <a:spLocks noGrp="1"/>
          </p:cNvSpPr>
          <p:nvPr>
            <p:ph type="pic" sz="quarter" idx="16" hasCustomPrompt="1"/>
          </p:nvPr>
        </p:nvSpPr>
        <p:spPr>
          <a:xfrm>
            <a:off x="6762195" y="3751624"/>
            <a:ext cx="1969913" cy="2297049"/>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20" name="Afbeelding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3673173449"/>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amp; Beeld 2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nl-NL" dirty="0"/>
              <a:t>Titel</a:t>
            </a:r>
          </a:p>
        </p:txBody>
      </p:sp>
      <p:sp>
        <p:nvSpPr>
          <p:cNvPr id="3" name="Tijdelijke aanduiding voor verticale tekst 2"/>
          <p:cNvSpPr>
            <a:spLocks noGrp="1"/>
          </p:cNvSpPr>
          <p:nvPr>
            <p:ph type="body" orient="vert" idx="1" hasCustomPrompt="1"/>
          </p:nvPr>
        </p:nvSpPr>
        <p:spPr>
          <a:xfrm>
            <a:off x="404664" y="1252836"/>
            <a:ext cx="4091500" cy="4795836"/>
          </a:xfrm>
        </p:spPr>
        <p:txBody>
          <a:bodyPr vert="horz"/>
          <a:lstStyle/>
          <a:p>
            <a:pPr lvl="0"/>
            <a:r>
              <a:rPr lang="nl-NL" dirty="0" err="1"/>
              <a:t>Bullet</a:t>
            </a:r>
            <a:endParaRPr lang="nl-NL" dirty="0"/>
          </a:p>
          <a:p>
            <a:pPr lvl="1"/>
            <a:r>
              <a:rPr lang="nl-NL" dirty="0"/>
              <a:t>Sub-</a:t>
            </a:r>
            <a:r>
              <a:rPr lang="nl-NL" dirty="0" err="1"/>
              <a:t>bullet</a:t>
            </a:r>
            <a:endParaRPr lang="nl-NL" dirty="0"/>
          </a:p>
          <a:p>
            <a:pPr lvl="2"/>
            <a:r>
              <a:rPr lang="nl-NL" dirty="0"/>
              <a:t>Leestekst</a:t>
            </a:r>
          </a:p>
          <a:p>
            <a:pPr lvl="3"/>
            <a:r>
              <a:rPr lang="nl-NL" dirty="0"/>
              <a:t>Kopje donker blauw</a:t>
            </a:r>
          </a:p>
          <a:p>
            <a:pPr lvl="4"/>
            <a:r>
              <a:rPr lang="nl-NL" dirty="0"/>
              <a:t>Kopje licht blauw</a:t>
            </a:r>
          </a:p>
          <a:p>
            <a:pPr lvl="5"/>
            <a:r>
              <a:rPr lang="nl-NL" dirty="0" err="1"/>
              <a:t>Bullet</a:t>
            </a:r>
            <a:endParaRPr lang="nl-NL" dirty="0"/>
          </a:p>
          <a:p>
            <a:pPr lvl="6"/>
            <a:r>
              <a:rPr lang="nl-NL" dirty="0"/>
              <a:t>Sub-</a:t>
            </a:r>
            <a:r>
              <a:rPr lang="nl-NL" dirty="0" err="1"/>
              <a:t>bullet</a:t>
            </a:r>
            <a:endParaRPr lang="nl-NL" dirty="0"/>
          </a:p>
          <a:p>
            <a:pPr lvl="7"/>
            <a:r>
              <a:rPr lang="nl-NL" sz="1349" dirty="0"/>
              <a:t>Leestekst</a:t>
            </a:r>
          </a:p>
          <a:p>
            <a:pPr lvl="8"/>
            <a:r>
              <a:rPr lang="nl-NL" dirty="0"/>
              <a:t>Kopje donker blauw</a:t>
            </a:r>
          </a:p>
        </p:txBody>
      </p:sp>
      <p:grpSp>
        <p:nvGrpSpPr>
          <p:cNvPr id="7" name="Grid" hidden="1"/>
          <p:cNvGrpSpPr/>
          <p:nvPr userDrawn="1"/>
        </p:nvGrpSpPr>
        <p:grpSpPr>
          <a:xfrm>
            <a:off x="-1" y="-1"/>
            <a:ext cx="9144002"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647835" y="1252538"/>
            <a:ext cx="1969200" cy="4796134"/>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sp>
        <p:nvSpPr>
          <p:cNvPr id="17" name="Tijdelijke aanduiding voor afbeelding 13"/>
          <p:cNvSpPr>
            <a:spLocks noGrp="1"/>
          </p:cNvSpPr>
          <p:nvPr>
            <p:ph type="pic" sz="quarter" idx="14" hasCustomPrompt="1"/>
          </p:nvPr>
        </p:nvSpPr>
        <p:spPr>
          <a:xfrm>
            <a:off x="6760490" y="1252538"/>
            <a:ext cx="1969200" cy="4796134"/>
          </a:xfrm>
          <a:solidFill>
            <a:schemeClr val="tx2">
              <a:lumMod val="20000"/>
              <a:lumOff val="80000"/>
            </a:schemeClr>
          </a:solidFill>
        </p:spPr>
        <p:txBody>
          <a:bodyPr bIns="180000" anchor="ctr">
            <a:normAutofit/>
          </a:bodyPr>
          <a:lstStyle>
            <a:lvl1pPr marL="0" indent="0" algn="ctr">
              <a:lnSpc>
                <a:spcPct val="250000"/>
              </a:lnSpc>
              <a:buNone/>
              <a:defRPr sz="1049" baseline="0"/>
            </a:lvl1pPr>
          </a:lstStyle>
          <a:p>
            <a:r>
              <a:rPr lang="nl-NL" dirty="0"/>
              <a:t>Klik hier om een</a:t>
            </a:r>
            <a:br>
              <a:rPr lang="nl-NL" dirty="0"/>
            </a:br>
            <a:r>
              <a:rPr lang="nl-NL" dirty="0"/>
              <a:t>afbeelding in te voegen</a:t>
            </a:r>
          </a:p>
        </p:txBody>
      </p:sp>
      <p:pic>
        <p:nvPicPr>
          <p:cNvPr id="16" name="Afbeelding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0543" y="6543376"/>
            <a:ext cx="4657501" cy="270000"/>
          </a:xfrm>
          <a:prstGeom prst="rect">
            <a:avLst/>
          </a:prstGeom>
        </p:spPr>
      </p:pic>
    </p:spTree>
    <p:extLst>
      <p:ext uri="{BB962C8B-B14F-4D97-AF65-F5344CB8AC3E}">
        <p14:creationId xmlns:p14="http://schemas.microsoft.com/office/powerpoint/2010/main" val="414698225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04665" y="404664"/>
            <a:ext cx="8334670" cy="432048"/>
          </a:xfrm>
          <a:prstGeom prst="rect">
            <a:avLst/>
          </a:prstGeom>
        </p:spPr>
        <p:txBody>
          <a:bodyPr vert="horz" lIns="0" tIns="0" rIns="0" bIns="0" rtlCol="0" anchor="ctr">
            <a:noAutofit/>
          </a:bodyPr>
          <a:lstStyle/>
          <a:p>
            <a:r>
              <a:rPr lang="nl-NL" noProof="0" dirty="0"/>
              <a:t>Titel</a:t>
            </a:r>
          </a:p>
        </p:txBody>
      </p:sp>
      <p:sp>
        <p:nvSpPr>
          <p:cNvPr id="3" name="Tijdelijke aanduiding voor tekst 2"/>
          <p:cNvSpPr>
            <a:spLocks noGrp="1"/>
          </p:cNvSpPr>
          <p:nvPr>
            <p:ph type="body" idx="1"/>
          </p:nvPr>
        </p:nvSpPr>
        <p:spPr>
          <a:xfrm>
            <a:off x="404665" y="1252836"/>
            <a:ext cx="8334670" cy="4795836"/>
          </a:xfrm>
          <a:prstGeom prst="rect">
            <a:avLst/>
          </a:prstGeom>
        </p:spPr>
        <p:txBody>
          <a:bodyPr vert="horz" lIns="0" tIns="0" rIns="0" bIns="0" rtlCol="0">
            <a:normAutofit/>
          </a:bodyPr>
          <a:lstStyle/>
          <a:p>
            <a:pPr lvl="0"/>
            <a:r>
              <a:rPr lang="nl-NL" noProof="0" dirty="0" err="1"/>
              <a:t>Bullet</a:t>
            </a:r>
            <a:endParaRPr lang="nl-NL" noProof="0" dirty="0"/>
          </a:p>
          <a:p>
            <a:pPr lvl="1"/>
            <a:r>
              <a:rPr lang="nl-NL" noProof="0" dirty="0"/>
              <a:t>Sub-</a:t>
            </a:r>
            <a:r>
              <a:rPr lang="nl-NL" noProof="0" dirty="0" err="1"/>
              <a:t>bullet</a:t>
            </a:r>
            <a:endParaRPr lang="nl-NL" noProof="0" dirty="0"/>
          </a:p>
          <a:p>
            <a:pPr lvl="2"/>
            <a:r>
              <a:rPr lang="nl-NL" noProof="0" dirty="0"/>
              <a:t>Leestekst</a:t>
            </a:r>
          </a:p>
          <a:p>
            <a:pPr lvl="3"/>
            <a:r>
              <a:rPr lang="nl-NL" noProof="0" dirty="0"/>
              <a:t>Kopje donker blauw</a:t>
            </a:r>
          </a:p>
          <a:p>
            <a:pPr lvl="4"/>
            <a:r>
              <a:rPr lang="nl-NL" noProof="0" dirty="0"/>
              <a:t>Kopje licht blauw</a:t>
            </a:r>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sz="1349" noProof="0" dirty="0"/>
              <a:t>Leestekst</a:t>
            </a:r>
          </a:p>
          <a:p>
            <a:pPr lvl="8"/>
            <a:r>
              <a:rPr lang="nl-NL" noProof="0" dirty="0"/>
              <a:t>Kopje donker blauw</a:t>
            </a:r>
          </a:p>
        </p:txBody>
      </p:sp>
      <p:sp>
        <p:nvSpPr>
          <p:cNvPr id="20" name="Rechthoek 19"/>
          <p:cNvSpPr/>
          <p:nvPr userDrawn="1"/>
        </p:nvSpPr>
        <p:spPr bwMode="auto">
          <a:xfrm>
            <a:off x="0" y="6453336"/>
            <a:ext cx="9144000" cy="404664"/>
          </a:xfrm>
          <a:prstGeom prst="rect">
            <a:avLst/>
          </a:prstGeom>
          <a:solidFill>
            <a:schemeClr val="bg2"/>
          </a:solidFill>
          <a:ln>
            <a:noFill/>
          </a:ln>
          <a:effectLst/>
        </p:spPr>
        <p:txBody>
          <a:bodyPr vert="horz" wrap="square" lIns="68544" tIns="34272" rIns="68544" bIns="34272" numCol="1" rtlCol="0" anchor="t" anchorCtr="0" compatLnSpc="1">
            <a:prstTxWarp prst="textNoShape">
              <a:avLst/>
            </a:prstTxWarp>
          </a:bodyPr>
          <a:lstStyle/>
          <a:p>
            <a:pPr marL="0" marR="0" indent="0" algn="l" defTabSz="685434" rtl="0" eaLnBrk="1" fontAlgn="base" latinLnBrk="0" hangingPunct="1">
              <a:lnSpc>
                <a:spcPct val="95000"/>
              </a:lnSpc>
              <a:spcBef>
                <a:spcPct val="0"/>
              </a:spcBef>
              <a:spcAft>
                <a:spcPct val="0"/>
              </a:spcAft>
              <a:buClrTx/>
              <a:buSzTx/>
              <a:buFont typeface="Arial" charset="0"/>
              <a:buNone/>
              <a:tabLst/>
            </a:pPr>
            <a:endParaRPr kumimoji="0" lang="nl-NL" sz="1499" b="0" i="0" u="none" strike="noStrike" cap="none" normalizeH="0" baseline="0" noProof="0" dirty="0">
              <a:ln>
                <a:noFill/>
              </a:ln>
              <a:solidFill>
                <a:schemeClr val="bg1"/>
              </a:solidFill>
              <a:effectLst/>
              <a:latin typeface="Minion" pitchFamily="2" charset="0"/>
            </a:endParaRPr>
          </a:p>
        </p:txBody>
      </p:sp>
      <p:sp>
        <p:nvSpPr>
          <p:cNvPr id="6" name="Tijdelijke aanduiding voor dianummer 5"/>
          <p:cNvSpPr>
            <a:spLocks noGrp="1"/>
          </p:cNvSpPr>
          <p:nvPr>
            <p:ph type="sldNum" sz="quarter" idx="4"/>
          </p:nvPr>
        </p:nvSpPr>
        <p:spPr>
          <a:xfrm>
            <a:off x="404664" y="6453336"/>
            <a:ext cx="381346" cy="404664"/>
          </a:xfrm>
          <a:prstGeom prst="rect">
            <a:avLst/>
          </a:prstGeom>
        </p:spPr>
        <p:txBody>
          <a:bodyPr vert="horz" lIns="0" tIns="0" rIns="0" bIns="0" rtlCol="0" anchor="ctr"/>
          <a:lstStyle>
            <a:lvl1pPr algn="l">
              <a:defRPr lang="nl-NL" sz="1200" b="1" smtClean="0">
                <a:solidFill>
                  <a:schemeClr val="bg1"/>
                </a:solidFill>
              </a:defRPr>
            </a:lvl1pPr>
          </a:lstStyle>
          <a:p>
            <a:fld id="{21272068-81DC-4C45-9305-5AD5E2019168}" type="slidenum">
              <a:rPr lang="nl-NL" noProof="0" smtClean="0"/>
              <a:pPr/>
              <a:t>‹#›</a:t>
            </a:fld>
            <a:endParaRPr lang="nl-NL" noProof="0" dirty="0"/>
          </a:p>
        </p:txBody>
      </p:sp>
      <p:sp>
        <p:nvSpPr>
          <p:cNvPr id="14" name="Tijdelijke aanduiding voor dianummer 5"/>
          <p:cNvSpPr txBox="1">
            <a:spLocks/>
          </p:cNvSpPr>
          <p:nvPr userDrawn="1"/>
        </p:nvSpPr>
        <p:spPr>
          <a:xfrm>
            <a:off x="6681815" y="6453337"/>
            <a:ext cx="2057519" cy="416127"/>
          </a:xfrm>
          <a:prstGeom prst="rect">
            <a:avLst/>
          </a:prstGeom>
        </p:spPr>
        <p:txBody>
          <a:bodyPr vert="horz" lIns="68544" tIns="34272" rIns="68544" bIns="34272" rtlCol="0" anchor="ctr"/>
          <a:lstStyle>
            <a:defPPr>
              <a:defRPr lang="nl-N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B90D95B-2DCA-4A8C-818D-5010775FDD58}" type="slidenum">
              <a:rPr lang="nl-NL" sz="1100" noProof="0" smtClean="0">
                <a:solidFill>
                  <a:schemeClr val="bg1"/>
                </a:solidFill>
              </a:rPr>
              <a:pPr/>
              <a:t>‹#›</a:t>
            </a:fld>
            <a:endParaRPr lang="nl-NL" sz="900" noProof="0" dirty="0">
              <a:solidFill>
                <a:schemeClr val="bg1"/>
              </a:solidFill>
            </a:endParaRPr>
          </a:p>
        </p:txBody>
      </p:sp>
      <p:grpSp>
        <p:nvGrpSpPr>
          <p:cNvPr id="15" name="Grid" hidden="1"/>
          <p:cNvGrpSpPr/>
          <p:nvPr userDrawn="1"/>
        </p:nvGrpSpPr>
        <p:grpSpPr>
          <a:xfrm>
            <a:off x="0" y="0"/>
            <a:ext cx="9144000" cy="6858004"/>
            <a:chOff x="-2" y="-1"/>
            <a:chExt cx="9144000" cy="6858004"/>
          </a:xfrm>
        </p:grpSpPr>
        <p:sp>
          <p:nvSpPr>
            <p:cNvPr id="16" name="Rechthoek 15"/>
            <p:cNvSpPr/>
            <p:nvPr userDrawn="1"/>
          </p:nvSpPr>
          <p:spPr bwMode="auto">
            <a:xfrm>
              <a:off x="0" y="0"/>
              <a:ext cx="9143998"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7" name="Rechthoek 16"/>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8" name="Rechthoek 17"/>
            <p:cNvSpPr/>
            <p:nvPr userDrawn="1"/>
          </p:nvSpPr>
          <p:spPr bwMode="auto">
            <a:xfrm rot="5400000">
              <a:off x="5512664" y="3226670"/>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9" name="Rechthoek 18"/>
            <p:cNvSpPr/>
            <p:nvPr userDrawn="1"/>
          </p:nvSpPr>
          <p:spPr bwMode="auto">
            <a:xfrm>
              <a:off x="0" y="848172"/>
              <a:ext cx="9143998"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21" name="Rechthoek 20"/>
            <p:cNvSpPr/>
            <p:nvPr userDrawn="1"/>
          </p:nvSpPr>
          <p:spPr bwMode="auto">
            <a:xfrm>
              <a:off x="0" y="6048672"/>
              <a:ext cx="9143998"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Tree>
    <p:extLst>
      <p:ext uri="{BB962C8B-B14F-4D97-AF65-F5344CB8AC3E}">
        <p14:creationId xmlns:p14="http://schemas.microsoft.com/office/powerpoint/2010/main" val="383980359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65" r:id="rId4"/>
    <p:sldLayoutId id="2147483661" r:id="rId5"/>
    <p:sldLayoutId id="2147483664" r:id="rId6"/>
    <p:sldLayoutId id="2147483666" r:id="rId7"/>
    <p:sldLayoutId id="2147483662" r:id="rId8"/>
    <p:sldLayoutId id="2147483663" r:id="rId9"/>
    <p:sldLayoutId id="2147483667" r:id="rId10"/>
    <p:sldLayoutId id="2147483668" r:id="rId11"/>
    <p:sldLayoutId id="2147483670" r:id="rId12"/>
  </p:sldLayoutIdLst>
  <p:hf hdr="0" ftr="0"/>
  <p:txStyles>
    <p:titleStyle>
      <a:lvl1pPr algn="l" defTabSz="685434" rtl="0" eaLnBrk="1" latinLnBrk="0" hangingPunct="1">
        <a:spcBef>
          <a:spcPct val="0"/>
        </a:spcBef>
        <a:buNone/>
        <a:defRPr sz="3600" b="1" i="0" kern="1200">
          <a:solidFill>
            <a:schemeClr val="bg2"/>
          </a:solidFill>
          <a:latin typeface="+mj-lt"/>
          <a:ea typeface="+mj-ea"/>
          <a:cs typeface="+mj-cs"/>
        </a:defRPr>
      </a:lvl1pPr>
    </p:titleStyle>
    <p:bodyStyle>
      <a:lvl1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1pPr>
      <a:lvl2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400" kern="1200">
          <a:solidFill>
            <a:schemeClr val="bg2"/>
          </a:solidFill>
          <a:latin typeface="+mn-lt"/>
          <a:ea typeface="+mn-ea"/>
          <a:cs typeface="+mn-cs"/>
        </a:defRPr>
      </a:lvl2pPr>
      <a:lvl3pPr marL="0" indent="0" algn="l" defTabSz="685434" rtl="0" eaLnBrk="1" latinLnBrk="0" hangingPunct="1">
        <a:lnSpc>
          <a:spcPct val="90000"/>
        </a:lnSpc>
        <a:spcBef>
          <a:spcPts val="450"/>
        </a:spcBef>
        <a:spcAft>
          <a:spcPts val="450"/>
        </a:spcAft>
        <a:buFont typeface="Arial" panose="020B0604020202020204" pitchFamily="34" charset="0"/>
        <a:buNone/>
        <a:defRPr sz="1600" kern="1200">
          <a:solidFill>
            <a:schemeClr val="bg2"/>
          </a:solidFill>
          <a:latin typeface="+mn-lt"/>
          <a:ea typeface="+mn-ea"/>
          <a:cs typeface="+mn-cs"/>
        </a:defRPr>
      </a:lvl3pPr>
      <a:lvl4pPr marL="0" indent="0" algn="l" defTabSz="685434" rtl="0" eaLnBrk="1" latinLnBrk="0" hangingPunct="1">
        <a:lnSpc>
          <a:spcPct val="90000"/>
        </a:lnSpc>
        <a:spcBef>
          <a:spcPts val="450"/>
        </a:spcBef>
        <a:spcAft>
          <a:spcPts val="450"/>
        </a:spcAft>
        <a:buFont typeface="Arial" panose="020B0604020202020204" pitchFamily="34" charset="0"/>
        <a:buNone/>
        <a:defRPr sz="1600" b="1" kern="1200">
          <a:solidFill>
            <a:schemeClr val="bg2"/>
          </a:solidFill>
          <a:latin typeface="+mn-lt"/>
          <a:ea typeface="+mn-ea"/>
          <a:cs typeface="+mn-cs"/>
        </a:defRPr>
      </a:lvl4pPr>
      <a:lvl5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tx2"/>
          </a:solidFill>
          <a:latin typeface="+mn-lt"/>
          <a:ea typeface="+mn-ea"/>
          <a:cs typeface="+mn-cs"/>
        </a:defRPr>
      </a:lvl5pPr>
      <a:lvl6pPr marL="135659"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6pPr>
      <a:lvl7pPr marL="271318"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685434" rtl="0" eaLnBrk="1" latinLnBrk="0" hangingPunct="1">
        <a:lnSpc>
          <a:spcPct val="90000"/>
        </a:lnSpc>
        <a:spcBef>
          <a:spcPts val="450"/>
        </a:spcBef>
        <a:spcAft>
          <a:spcPts val="450"/>
        </a:spcAft>
        <a:buFont typeface="Arial" panose="020B0604020202020204" pitchFamily="34" charset="0"/>
        <a:buNone/>
        <a:defRPr sz="1200" kern="1200">
          <a:solidFill>
            <a:schemeClr val="bg2"/>
          </a:solidFill>
          <a:latin typeface="+mn-lt"/>
          <a:ea typeface="+mn-ea"/>
          <a:cs typeface="+mn-cs"/>
        </a:defRPr>
      </a:lvl8pPr>
      <a:lvl9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bg2"/>
          </a:solidFill>
          <a:latin typeface="+mn-lt"/>
          <a:ea typeface="+mn-ea"/>
          <a:cs typeface="+mn-cs"/>
        </a:defRPr>
      </a:lvl9pPr>
    </p:bodyStyle>
    <p:otherStyle>
      <a:defPPr>
        <a:defRPr lang="nl-NL"/>
      </a:defPPr>
      <a:lvl1pPr marL="0" algn="l" defTabSz="685434" rtl="0" eaLnBrk="1" latinLnBrk="0" hangingPunct="1">
        <a:defRPr sz="1349" kern="1200">
          <a:solidFill>
            <a:schemeClr val="tx1"/>
          </a:solidFill>
          <a:latin typeface="+mn-lt"/>
          <a:ea typeface="+mn-ea"/>
          <a:cs typeface="+mn-cs"/>
        </a:defRPr>
      </a:lvl1pPr>
      <a:lvl2pPr marL="342717" algn="l" defTabSz="685434" rtl="0" eaLnBrk="1" latinLnBrk="0" hangingPunct="1">
        <a:defRPr sz="1349" kern="1200">
          <a:solidFill>
            <a:schemeClr val="tx1"/>
          </a:solidFill>
          <a:latin typeface="+mn-lt"/>
          <a:ea typeface="+mn-ea"/>
          <a:cs typeface="+mn-cs"/>
        </a:defRPr>
      </a:lvl2pPr>
      <a:lvl3pPr marL="685434" algn="l" defTabSz="685434" rtl="0" eaLnBrk="1" latinLnBrk="0" hangingPunct="1">
        <a:defRPr sz="1349" kern="1200">
          <a:solidFill>
            <a:schemeClr val="tx1"/>
          </a:solidFill>
          <a:latin typeface="+mn-lt"/>
          <a:ea typeface="+mn-ea"/>
          <a:cs typeface="+mn-cs"/>
        </a:defRPr>
      </a:lvl3pPr>
      <a:lvl4pPr marL="1028151" algn="l" defTabSz="685434" rtl="0" eaLnBrk="1" latinLnBrk="0" hangingPunct="1">
        <a:defRPr sz="1349" kern="1200">
          <a:solidFill>
            <a:schemeClr val="tx1"/>
          </a:solidFill>
          <a:latin typeface="+mn-lt"/>
          <a:ea typeface="+mn-ea"/>
          <a:cs typeface="+mn-cs"/>
        </a:defRPr>
      </a:lvl4pPr>
      <a:lvl5pPr marL="1370868" algn="l" defTabSz="685434" rtl="0" eaLnBrk="1" latinLnBrk="0" hangingPunct="1">
        <a:defRPr sz="1349" kern="1200">
          <a:solidFill>
            <a:schemeClr val="tx1"/>
          </a:solidFill>
          <a:latin typeface="+mn-lt"/>
          <a:ea typeface="+mn-ea"/>
          <a:cs typeface="+mn-cs"/>
        </a:defRPr>
      </a:lvl5pPr>
      <a:lvl6pPr marL="1713586" algn="l" defTabSz="685434" rtl="0" eaLnBrk="1" latinLnBrk="0" hangingPunct="1">
        <a:defRPr sz="1349" kern="1200">
          <a:solidFill>
            <a:schemeClr val="tx1"/>
          </a:solidFill>
          <a:latin typeface="+mn-lt"/>
          <a:ea typeface="+mn-ea"/>
          <a:cs typeface="+mn-cs"/>
        </a:defRPr>
      </a:lvl6pPr>
      <a:lvl7pPr marL="2056303" algn="l" defTabSz="685434" rtl="0" eaLnBrk="1" latinLnBrk="0" hangingPunct="1">
        <a:defRPr sz="1349" kern="1200">
          <a:solidFill>
            <a:schemeClr val="tx1"/>
          </a:solidFill>
          <a:latin typeface="+mn-lt"/>
          <a:ea typeface="+mn-ea"/>
          <a:cs typeface="+mn-cs"/>
        </a:defRPr>
      </a:lvl7pPr>
      <a:lvl8pPr marL="2399020" algn="l" defTabSz="685434" rtl="0" eaLnBrk="1" latinLnBrk="0" hangingPunct="1">
        <a:defRPr sz="1349" kern="1200">
          <a:solidFill>
            <a:schemeClr val="tx1"/>
          </a:solidFill>
          <a:latin typeface="+mn-lt"/>
          <a:ea typeface="+mn-ea"/>
          <a:cs typeface="+mn-cs"/>
        </a:defRPr>
      </a:lvl8pPr>
      <a:lvl9pPr marL="2741737" algn="l" defTabSz="685434" rtl="0" eaLnBrk="1" latinLnBrk="0" hangingPunct="1">
        <a:defRPr sz="134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ohDB5gbtaEQ?feature=oembed" TargetMode="External"/><Relationship Id="rId4" Type="http://schemas.openxmlformats.org/officeDocument/2006/relationships/hyperlink" Target="https://www.youtube.com/watch?v=ohDB5gbtaEQ"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ohDB5gbtaEQ"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ontycasinos.com/montypython/sounds/sketches/gainsay.wav" TargetMode="External"/><Relationship Id="rId2" Type="http://schemas.openxmlformats.org/officeDocument/2006/relationships/hyperlink" Target="https://montycasinos.com/montypython/sounds/sketches/contrary.wav"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onzetaal.nl/taaladvies/advies/gezegde" TargetMode="External"/><Relationship Id="rId2" Type="http://schemas.openxmlformats.org/officeDocument/2006/relationships/hyperlink" Target="http://www.onzetaal.nl/taaladvies/advies/onderwerp-van-de-zin" TargetMode="External"/><Relationship Id="rId1" Type="http://schemas.openxmlformats.org/officeDocument/2006/relationships/slideLayout" Target="../slideLayouts/slideLayout2.xml"/><Relationship Id="rId5" Type="http://schemas.openxmlformats.org/officeDocument/2006/relationships/hyperlink" Target="http://www.onzetaal.nl/taaladvies/advies/bijvoeglijke-bepaling" TargetMode="External"/><Relationship Id="rId4" Type="http://schemas.openxmlformats.org/officeDocument/2006/relationships/hyperlink" Target="http://www.onzetaal.nl/taaladvies/advies/bijwoordelijke-bepaling"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jdelijke aanduiding voor tekst 15"/>
          <p:cNvSpPr>
            <a:spLocks noGrp="1"/>
          </p:cNvSpPr>
          <p:nvPr>
            <p:ph type="body" sz="quarter" idx="13"/>
          </p:nvPr>
        </p:nvSpPr>
        <p:spPr/>
        <p:txBody>
          <a:bodyPr/>
          <a:lstStyle/>
          <a:p>
            <a:r>
              <a:rPr lang="nl-NL" dirty="0"/>
              <a:t> </a:t>
            </a:r>
          </a:p>
        </p:txBody>
      </p:sp>
      <p:sp>
        <p:nvSpPr>
          <p:cNvPr id="15" name="Tijdelijke aanduiding voor tekst 14"/>
          <p:cNvSpPr>
            <a:spLocks noGrp="1"/>
          </p:cNvSpPr>
          <p:nvPr>
            <p:ph type="body" sz="quarter" idx="12"/>
          </p:nvPr>
        </p:nvSpPr>
        <p:spPr/>
        <p:txBody>
          <a:bodyPr/>
          <a:lstStyle/>
          <a:p>
            <a:r>
              <a:rPr lang="nl-NL" dirty="0"/>
              <a:t> </a:t>
            </a:r>
          </a:p>
        </p:txBody>
      </p:sp>
      <p:sp>
        <p:nvSpPr>
          <p:cNvPr id="4" name="Titel 3"/>
          <p:cNvSpPr>
            <a:spLocks noGrp="1"/>
          </p:cNvSpPr>
          <p:nvPr>
            <p:ph type="title"/>
          </p:nvPr>
        </p:nvSpPr>
        <p:spPr>
          <a:xfrm>
            <a:off x="503548" y="1031576"/>
            <a:ext cx="8136904" cy="2037383"/>
          </a:xfrm>
        </p:spPr>
        <p:txBody>
          <a:bodyPr/>
          <a:lstStyle/>
          <a:p>
            <a:pPr algn="ctr"/>
            <a:r>
              <a:rPr lang="nl-NL" dirty="0">
                <a:latin typeface="Calibri" panose="020F0502020204030204" pitchFamily="34" charset="0"/>
                <a:cs typeface="Calibri" panose="020F0502020204030204" pitchFamily="34" charset="0"/>
              </a:rPr>
              <a:t>Argumenteren en Overtuigen</a:t>
            </a:r>
            <a:br>
              <a:rPr lang="nl-NL" dirty="0">
                <a:latin typeface="Calibri" panose="020F0502020204030204" pitchFamily="34" charset="0"/>
                <a:cs typeface="Calibri" panose="020F0502020204030204" pitchFamily="34" charset="0"/>
              </a:rPr>
            </a:br>
            <a:r>
              <a:rPr lang="nl-NL" sz="2400" b="0" dirty="0">
                <a:latin typeface="Calibri" panose="020F0502020204030204" pitchFamily="34" charset="0"/>
                <a:cs typeface="Calibri" panose="020F0502020204030204" pitchFamily="34" charset="0"/>
              </a:rPr>
              <a:t>College 1: Typen geschil; discussiefasen; herkennen argumentatie</a:t>
            </a:r>
            <a:endParaRPr lang="nl-NL" b="0" dirty="0">
              <a:latin typeface="Calibri" panose="020F0502020204030204" pitchFamily="34" charset="0"/>
              <a:cs typeface="Calibri" panose="020F0502020204030204" pitchFamily="34" charset="0"/>
            </a:endParaRPr>
          </a:p>
        </p:txBody>
      </p:sp>
      <p:sp>
        <p:nvSpPr>
          <p:cNvPr id="5" name="Tijdelijke aanduiding voor tekst 4"/>
          <p:cNvSpPr>
            <a:spLocks noGrp="1"/>
          </p:cNvSpPr>
          <p:nvPr>
            <p:ph type="body" sz="quarter" idx="14"/>
          </p:nvPr>
        </p:nvSpPr>
        <p:spPr>
          <a:xfrm>
            <a:off x="503548" y="3934610"/>
            <a:ext cx="6300699" cy="393700"/>
          </a:xfrm>
        </p:spPr>
        <p:txBody>
          <a:bodyPr>
            <a:normAutofit fontScale="85000" lnSpcReduction="20000"/>
          </a:bodyPr>
          <a:lstStyle/>
          <a:p>
            <a:r>
              <a:rPr lang="nl-NL" dirty="0"/>
              <a:t>Mila van Nieuwenhuizen  (m.van.nieuwenhuizen@hum.leidenuniv.nl)</a:t>
            </a:r>
          </a:p>
        </p:txBody>
      </p:sp>
    </p:spTree>
    <p:extLst>
      <p:ext uri="{BB962C8B-B14F-4D97-AF65-F5344CB8AC3E}">
        <p14:creationId xmlns:p14="http://schemas.microsoft.com/office/powerpoint/2010/main" val="2977814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Argumenteren en Overtuigen</a:t>
            </a:r>
          </a:p>
        </p:txBody>
      </p:sp>
      <p:pic>
        <p:nvPicPr>
          <p:cNvPr id="3" name="Picture 2" descr="Argumentatie, F.H. van Eemeren | 9789001751340 | Boek - bruna.nl">
            <a:extLst>
              <a:ext uri="{FF2B5EF4-FFF2-40B4-BE49-F238E27FC236}">
                <a16:creationId xmlns:a16="http://schemas.microsoft.com/office/drawing/2014/main" id="{99F89FBA-F441-B898-586E-0121F0CCC3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893" y="1292247"/>
            <a:ext cx="3004577" cy="42484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torische kritiek">
            <a:extLst>
              <a:ext uri="{FF2B5EF4-FFF2-40B4-BE49-F238E27FC236}">
                <a16:creationId xmlns:a16="http://schemas.microsoft.com/office/drawing/2014/main" id="{755C98B8-EE22-C846-ED20-1EF0EAD4A4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532" y="1293593"/>
            <a:ext cx="3004575" cy="4286580"/>
          </a:xfrm>
          <a:prstGeom prst="rect">
            <a:avLst/>
          </a:prstGeom>
          <a:noFill/>
          <a:extLst>
            <a:ext uri="{909E8E84-426E-40DD-AFC4-6F175D3DCCD1}">
              <a14:hiddenFill xmlns:a14="http://schemas.microsoft.com/office/drawing/2010/main">
                <a:solidFill>
                  <a:srgbClr val="FFFFFF"/>
                </a:solidFill>
              </a14:hiddenFill>
            </a:ext>
          </a:extLst>
        </p:spPr>
      </p:pic>
      <p:sp>
        <p:nvSpPr>
          <p:cNvPr id="5" name="Titel 1">
            <a:extLst>
              <a:ext uri="{FF2B5EF4-FFF2-40B4-BE49-F238E27FC236}">
                <a16:creationId xmlns:a16="http://schemas.microsoft.com/office/drawing/2014/main" id="{C1A23FC3-5E72-4CAA-A40A-FEBE1A3A2637}"/>
              </a:ext>
            </a:extLst>
          </p:cNvPr>
          <p:cNvSpPr txBox="1">
            <a:spLocks/>
          </p:cNvSpPr>
          <p:nvPr/>
        </p:nvSpPr>
        <p:spPr>
          <a:xfrm>
            <a:off x="760528" y="5839721"/>
            <a:ext cx="3186606" cy="313066"/>
          </a:xfrm>
          <a:prstGeom prst="rect">
            <a:avLst/>
          </a:prstGeom>
        </p:spPr>
        <p:txBody>
          <a:bodyPr vert="horz" lIns="0" tIns="0" rIns="0" bIns="0" rtlCol="0" anchor="ctr">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r>
              <a:rPr lang="nl-NL" sz="2800" dirty="0">
                <a:latin typeface="Calibri" panose="020F0502020204030204" pitchFamily="34" charset="0"/>
                <a:cs typeface="Calibri" panose="020F0502020204030204" pitchFamily="34" charset="0"/>
              </a:rPr>
              <a:t>Argumentatietheorie</a:t>
            </a:r>
          </a:p>
        </p:txBody>
      </p:sp>
      <p:sp>
        <p:nvSpPr>
          <p:cNvPr id="6" name="Titel 1">
            <a:extLst>
              <a:ext uri="{FF2B5EF4-FFF2-40B4-BE49-F238E27FC236}">
                <a16:creationId xmlns:a16="http://schemas.microsoft.com/office/drawing/2014/main" id="{1F29573E-5871-308E-8D56-B16FBB9EB7F6}"/>
              </a:ext>
            </a:extLst>
          </p:cNvPr>
          <p:cNvSpPr txBox="1">
            <a:spLocks/>
          </p:cNvSpPr>
          <p:nvPr/>
        </p:nvSpPr>
        <p:spPr>
          <a:xfrm>
            <a:off x="5364532" y="5839721"/>
            <a:ext cx="3186606" cy="313066"/>
          </a:xfrm>
          <a:prstGeom prst="rect">
            <a:avLst/>
          </a:prstGeom>
        </p:spPr>
        <p:txBody>
          <a:bodyPr vert="horz" lIns="0" tIns="0" rIns="0" bIns="0" rtlCol="0" anchor="ctr">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r>
              <a:rPr lang="nl-NL" sz="2800" dirty="0">
                <a:solidFill>
                  <a:schemeClr val="accent6"/>
                </a:solidFill>
                <a:latin typeface="Calibri" panose="020F0502020204030204" pitchFamily="34" charset="0"/>
                <a:cs typeface="Calibri" panose="020F0502020204030204" pitchFamily="34" charset="0"/>
              </a:rPr>
              <a:t>Retorische analyse</a:t>
            </a:r>
          </a:p>
        </p:txBody>
      </p:sp>
    </p:spTree>
    <p:extLst>
      <p:ext uri="{BB962C8B-B14F-4D97-AF65-F5344CB8AC3E}">
        <p14:creationId xmlns:p14="http://schemas.microsoft.com/office/powerpoint/2010/main" val="849545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Argumenteren en Overtuigen</a:t>
            </a:r>
          </a:p>
        </p:txBody>
      </p:sp>
      <p:pic>
        <p:nvPicPr>
          <p:cNvPr id="3" name="Picture 2" descr="Argumentatie, F.H. van Eemeren | 9789001751340 | Boek - bruna.nl">
            <a:extLst>
              <a:ext uri="{FF2B5EF4-FFF2-40B4-BE49-F238E27FC236}">
                <a16:creationId xmlns:a16="http://schemas.microsoft.com/office/drawing/2014/main" id="{99F89FBA-F441-B898-586E-0121F0CCC3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893" y="1292247"/>
            <a:ext cx="3004577" cy="42484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torische kritiek">
            <a:extLst>
              <a:ext uri="{FF2B5EF4-FFF2-40B4-BE49-F238E27FC236}">
                <a16:creationId xmlns:a16="http://schemas.microsoft.com/office/drawing/2014/main" id="{755C98B8-EE22-C846-ED20-1EF0EAD4A4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4532" y="1293593"/>
            <a:ext cx="3004575" cy="4286580"/>
          </a:xfrm>
          <a:prstGeom prst="rect">
            <a:avLst/>
          </a:prstGeom>
          <a:noFill/>
          <a:extLst>
            <a:ext uri="{909E8E84-426E-40DD-AFC4-6F175D3DCCD1}">
              <a14:hiddenFill xmlns:a14="http://schemas.microsoft.com/office/drawing/2010/main">
                <a:solidFill>
                  <a:srgbClr val="FFFFFF"/>
                </a:solidFill>
              </a14:hiddenFill>
            </a:ext>
          </a:extLst>
        </p:spPr>
      </p:pic>
      <p:sp>
        <p:nvSpPr>
          <p:cNvPr id="5" name="Titel 1">
            <a:extLst>
              <a:ext uri="{FF2B5EF4-FFF2-40B4-BE49-F238E27FC236}">
                <a16:creationId xmlns:a16="http://schemas.microsoft.com/office/drawing/2014/main" id="{C1A23FC3-5E72-4CAA-A40A-FEBE1A3A2637}"/>
              </a:ext>
            </a:extLst>
          </p:cNvPr>
          <p:cNvSpPr txBox="1">
            <a:spLocks/>
          </p:cNvSpPr>
          <p:nvPr/>
        </p:nvSpPr>
        <p:spPr>
          <a:xfrm>
            <a:off x="760528" y="5839721"/>
            <a:ext cx="3186606" cy="313066"/>
          </a:xfrm>
          <a:prstGeom prst="rect">
            <a:avLst/>
          </a:prstGeom>
        </p:spPr>
        <p:txBody>
          <a:bodyPr vert="horz" lIns="0" tIns="0" rIns="0" bIns="0" rtlCol="0" anchor="ctr">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r>
              <a:rPr lang="nl-NL" sz="2800" dirty="0">
                <a:latin typeface="Calibri" panose="020F0502020204030204" pitchFamily="34" charset="0"/>
                <a:cs typeface="Calibri" panose="020F0502020204030204" pitchFamily="34" charset="0"/>
              </a:rPr>
              <a:t>Wat is redelijke argumentatie?</a:t>
            </a:r>
          </a:p>
        </p:txBody>
      </p:sp>
      <p:sp>
        <p:nvSpPr>
          <p:cNvPr id="6" name="Titel 1">
            <a:extLst>
              <a:ext uri="{FF2B5EF4-FFF2-40B4-BE49-F238E27FC236}">
                <a16:creationId xmlns:a16="http://schemas.microsoft.com/office/drawing/2014/main" id="{1F29573E-5871-308E-8D56-B16FBB9EB7F6}"/>
              </a:ext>
            </a:extLst>
          </p:cNvPr>
          <p:cNvSpPr txBox="1">
            <a:spLocks/>
          </p:cNvSpPr>
          <p:nvPr/>
        </p:nvSpPr>
        <p:spPr>
          <a:xfrm>
            <a:off x="5364532" y="5839721"/>
            <a:ext cx="3186606" cy="313066"/>
          </a:xfrm>
          <a:prstGeom prst="rect">
            <a:avLst/>
          </a:prstGeom>
        </p:spPr>
        <p:txBody>
          <a:bodyPr vert="horz" lIns="0" tIns="0" rIns="0" bIns="0" rtlCol="0" anchor="ctr">
            <a:noAutofit/>
          </a:bodyPr>
          <a:lstStyle>
            <a:lvl1pPr algn="l" defTabSz="685434" rtl="0" eaLnBrk="1" latinLnBrk="0" hangingPunct="1">
              <a:spcBef>
                <a:spcPct val="0"/>
              </a:spcBef>
              <a:buNone/>
              <a:defRPr sz="3600" b="1" i="0" kern="1200">
                <a:solidFill>
                  <a:schemeClr val="bg2"/>
                </a:solidFill>
                <a:latin typeface="+mj-lt"/>
                <a:ea typeface="+mj-ea"/>
                <a:cs typeface="+mj-cs"/>
              </a:defRPr>
            </a:lvl1pPr>
          </a:lstStyle>
          <a:p>
            <a:r>
              <a:rPr lang="nl-NL" sz="2800" dirty="0">
                <a:solidFill>
                  <a:schemeClr val="accent6"/>
                </a:solidFill>
                <a:latin typeface="Calibri" panose="020F0502020204030204" pitchFamily="34" charset="0"/>
                <a:cs typeface="Calibri" panose="020F0502020204030204" pitchFamily="34" charset="0"/>
              </a:rPr>
              <a:t>Wat is overtuigend(e argumentatie)?</a:t>
            </a:r>
          </a:p>
        </p:txBody>
      </p:sp>
    </p:spTree>
    <p:extLst>
      <p:ext uri="{BB962C8B-B14F-4D97-AF65-F5344CB8AC3E}">
        <p14:creationId xmlns:p14="http://schemas.microsoft.com/office/powerpoint/2010/main" val="304741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716016" y="404664"/>
            <a:ext cx="4023318" cy="504056"/>
          </a:xfrm>
        </p:spPr>
        <p:txBody>
          <a:bodyPr/>
          <a:lstStyle/>
          <a:p>
            <a:r>
              <a:rPr lang="nl-NL" dirty="0">
                <a:solidFill>
                  <a:schemeClr val="tx1"/>
                </a:solidFill>
                <a:latin typeface="Calibri" panose="020F0502020204030204" pitchFamily="34" charset="0"/>
                <a:cs typeface="Calibri" panose="020F0502020204030204" pitchFamily="34" charset="0"/>
              </a:rPr>
              <a:t>Argumentatietheorie</a:t>
            </a:r>
          </a:p>
        </p:txBody>
      </p:sp>
      <p:pic>
        <p:nvPicPr>
          <p:cNvPr id="4" name="Picture 2" descr="Argumentatie, F.H. van Eemeren | 9789001751340 | Boek - bruna.nl">
            <a:extLst>
              <a:ext uri="{FF2B5EF4-FFF2-40B4-BE49-F238E27FC236}">
                <a16:creationId xmlns:a16="http://schemas.microsoft.com/office/drawing/2014/main" id="{FC258776-8C87-4B0F-8286-1E6E9541D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4563887" cy="6453336"/>
          </a:xfrm>
          <a:prstGeom prst="rect">
            <a:avLst/>
          </a:prstGeom>
          <a:noFill/>
          <a:extLst>
            <a:ext uri="{909E8E84-426E-40DD-AFC4-6F175D3DCCD1}">
              <a14:hiddenFill xmlns:a14="http://schemas.microsoft.com/office/drawing/2010/main">
                <a:solidFill>
                  <a:srgbClr val="FFFFFF"/>
                </a:solidFill>
              </a14:hiddenFill>
            </a:ext>
          </a:extLst>
        </p:spPr>
      </p:pic>
      <p:sp>
        <p:nvSpPr>
          <p:cNvPr id="5" name="Tekstvak 4">
            <a:extLst>
              <a:ext uri="{FF2B5EF4-FFF2-40B4-BE49-F238E27FC236}">
                <a16:creationId xmlns:a16="http://schemas.microsoft.com/office/drawing/2014/main" id="{EE616B59-D37C-4BB5-A8D3-114B13783174}"/>
              </a:ext>
            </a:extLst>
          </p:cNvPr>
          <p:cNvSpPr txBox="1"/>
          <p:nvPr/>
        </p:nvSpPr>
        <p:spPr>
          <a:xfrm>
            <a:off x="4716016" y="1412776"/>
            <a:ext cx="3852428" cy="4832092"/>
          </a:xfrm>
          <a:prstGeom prst="rect">
            <a:avLst/>
          </a:prstGeom>
          <a:noFill/>
        </p:spPr>
        <p:txBody>
          <a:bodyPr wrap="square">
            <a:spAutoFit/>
          </a:bodyPr>
          <a:lstStyle/>
          <a:p>
            <a:pPr marL="457200" indent="-457200" eaLnBrk="1" hangingPunct="1">
              <a:buFont typeface="Arial" panose="020B0604020202020204" pitchFamily="34" charset="0"/>
              <a:buChar char="•"/>
              <a:defRPr/>
            </a:pPr>
            <a:r>
              <a:rPr lang="nl-NL" altLang="en-GB" sz="2800" dirty="0">
                <a:latin typeface="Calibri" panose="020F0502020204030204" pitchFamily="34" charset="0"/>
                <a:cs typeface="Calibri" panose="020F0502020204030204" pitchFamily="34" charset="0"/>
              </a:rPr>
              <a:t>Descriptieve dimensie (</a:t>
            </a:r>
            <a:r>
              <a:rPr lang="nl-NL" altLang="en-GB" sz="2800" dirty="0">
                <a:solidFill>
                  <a:schemeClr val="bg2">
                    <a:lumMod val="60000"/>
                    <a:lumOff val="40000"/>
                  </a:schemeClr>
                </a:solidFill>
                <a:latin typeface="Calibri" panose="020F0502020204030204" pitchFamily="34" charset="0"/>
                <a:cs typeface="Calibri" panose="020F0502020204030204" pitchFamily="34" charset="0"/>
              </a:rPr>
              <a:t>analyseren</a:t>
            </a:r>
            <a:r>
              <a:rPr lang="nl-NL" altLang="en-GB" sz="2800" dirty="0">
                <a:latin typeface="Calibri" panose="020F0502020204030204" pitchFamily="34" charset="0"/>
                <a:cs typeface="Calibri" panose="020F0502020204030204" pitchFamily="34" charset="0"/>
              </a:rPr>
              <a:t>)</a:t>
            </a:r>
          </a:p>
          <a:p>
            <a:pPr eaLnBrk="1" hangingPunct="1">
              <a:defRPr/>
            </a:pPr>
            <a:endParaRPr lang="nl-NL" altLang="en-GB" sz="2800" dirty="0">
              <a:latin typeface="Calibri" panose="020F0502020204030204" pitchFamily="34" charset="0"/>
              <a:cs typeface="Calibri" panose="020F0502020204030204" pitchFamily="34" charset="0"/>
            </a:endParaRPr>
          </a:p>
          <a:p>
            <a:pPr marL="457200" indent="-457200" eaLnBrk="1" hangingPunct="1">
              <a:buFont typeface="Arial" panose="020B0604020202020204" pitchFamily="34" charset="0"/>
              <a:buChar char="•"/>
              <a:defRPr/>
            </a:pPr>
            <a:r>
              <a:rPr lang="nl-NL" altLang="nl-NL" sz="2800" dirty="0">
                <a:latin typeface="Calibri" panose="020F0502020204030204" pitchFamily="34" charset="0"/>
                <a:cs typeface="Calibri" panose="020F0502020204030204" pitchFamily="34" charset="0"/>
              </a:rPr>
              <a:t>Normatieve dimensie (</a:t>
            </a:r>
            <a:r>
              <a:rPr lang="nl-NL" altLang="nl-NL" sz="2800" dirty="0">
                <a:solidFill>
                  <a:schemeClr val="bg2">
                    <a:lumMod val="60000"/>
                    <a:lumOff val="40000"/>
                  </a:schemeClr>
                </a:solidFill>
                <a:latin typeface="Calibri" panose="020F0502020204030204" pitchFamily="34" charset="0"/>
                <a:cs typeface="Calibri" panose="020F0502020204030204" pitchFamily="34" charset="0"/>
              </a:rPr>
              <a:t>beoordelen</a:t>
            </a:r>
            <a:r>
              <a:rPr lang="nl-NL" altLang="nl-NL" sz="2800" dirty="0">
                <a:latin typeface="Calibri" panose="020F0502020204030204" pitchFamily="34" charset="0"/>
                <a:cs typeface="Calibri" panose="020F0502020204030204" pitchFamily="34" charset="0"/>
              </a:rPr>
              <a:t>)</a:t>
            </a:r>
          </a:p>
          <a:p>
            <a:pPr eaLnBrk="1" hangingPunct="1">
              <a:defRPr/>
            </a:pPr>
            <a:endParaRPr lang="nl-NL" altLang="nl-NL" sz="2800" dirty="0">
              <a:latin typeface="Calibri" panose="020F0502020204030204" pitchFamily="34" charset="0"/>
              <a:cs typeface="Calibri" panose="020F0502020204030204" pitchFamily="34" charset="0"/>
            </a:endParaRPr>
          </a:p>
          <a:p>
            <a:pPr eaLnBrk="1" hangingPunct="1">
              <a:defRPr/>
            </a:pPr>
            <a:r>
              <a:rPr lang="nl-NL" altLang="nl-NL" sz="2000" dirty="0">
                <a:latin typeface="Calibri" panose="020F0502020204030204" pitchFamily="34" charset="0"/>
                <a:cs typeface="Calibri" panose="020F0502020204030204" pitchFamily="34" charset="0"/>
              </a:rPr>
              <a:t>‘In de methode voor het analyseren, beoordelen en houden van betogen die in dit boek wordt gepresenteerd, zijn deze twee dimensies op een systematische manier met elkaar geïntegreerd.’ (p.11)</a:t>
            </a:r>
          </a:p>
        </p:txBody>
      </p:sp>
    </p:spTree>
    <p:extLst>
      <p:ext uri="{BB962C8B-B14F-4D97-AF65-F5344CB8AC3E}">
        <p14:creationId xmlns:p14="http://schemas.microsoft.com/office/powerpoint/2010/main" val="3093723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DEB57A-2102-A2D8-7E0E-C99F97FB8626}"/>
              </a:ext>
            </a:extLst>
          </p:cNvPr>
          <p:cNvPicPr>
            <a:picLocks noChangeAspect="1"/>
          </p:cNvPicPr>
          <p:nvPr/>
        </p:nvPicPr>
        <p:blipFill rotWithShape="1">
          <a:blip r:embed="rId2"/>
          <a:srcRect l="28314" t="15473" r="31569" b="7925"/>
          <a:stretch/>
        </p:blipFill>
        <p:spPr>
          <a:xfrm>
            <a:off x="1583668" y="-4327"/>
            <a:ext cx="5976664" cy="6419379"/>
          </a:xfrm>
          <a:prstGeom prst="rect">
            <a:avLst/>
          </a:prstGeom>
        </p:spPr>
      </p:pic>
      <p:sp>
        <p:nvSpPr>
          <p:cNvPr id="4" name="Right Brace 3">
            <a:extLst>
              <a:ext uri="{FF2B5EF4-FFF2-40B4-BE49-F238E27FC236}">
                <a16:creationId xmlns:a16="http://schemas.microsoft.com/office/drawing/2014/main" id="{306E4819-C535-2E29-E86A-A0D128D776CC}"/>
              </a:ext>
            </a:extLst>
          </p:cNvPr>
          <p:cNvSpPr/>
          <p:nvPr/>
        </p:nvSpPr>
        <p:spPr>
          <a:xfrm>
            <a:off x="7380312" y="1052736"/>
            <a:ext cx="288032" cy="1584176"/>
          </a:xfrm>
          <a:prstGeom prst="rightBrac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5" name="Right Brace 4">
            <a:extLst>
              <a:ext uri="{FF2B5EF4-FFF2-40B4-BE49-F238E27FC236}">
                <a16:creationId xmlns:a16="http://schemas.microsoft.com/office/drawing/2014/main" id="{37592E87-45A4-1699-E2DF-8C4354405865}"/>
              </a:ext>
            </a:extLst>
          </p:cNvPr>
          <p:cNvSpPr/>
          <p:nvPr/>
        </p:nvSpPr>
        <p:spPr>
          <a:xfrm>
            <a:off x="7380312" y="2780928"/>
            <a:ext cx="288032" cy="1440161"/>
          </a:xfrm>
          <a:prstGeom prst="rightBrac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6" name="Tekstvak 4">
            <a:extLst>
              <a:ext uri="{FF2B5EF4-FFF2-40B4-BE49-F238E27FC236}">
                <a16:creationId xmlns:a16="http://schemas.microsoft.com/office/drawing/2014/main" id="{5DF0AEA9-291E-3F39-40BF-19F1591FF291}"/>
              </a:ext>
            </a:extLst>
          </p:cNvPr>
          <p:cNvSpPr txBox="1"/>
          <p:nvPr/>
        </p:nvSpPr>
        <p:spPr>
          <a:xfrm>
            <a:off x="7668344" y="1628800"/>
            <a:ext cx="3852428" cy="2154436"/>
          </a:xfrm>
          <a:prstGeom prst="rect">
            <a:avLst/>
          </a:prstGeom>
          <a:noFill/>
        </p:spPr>
        <p:txBody>
          <a:bodyPr wrap="square">
            <a:spAutoFit/>
          </a:bodyPr>
          <a:lstStyle/>
          <a:p>
            <a:pPr eaLnBrk="1" hangingPunct="1">
              <a:defRPr/>
            </a:pPr>
            <a:r>
              <a:rPr lang="nl-NL" altLang="en-GB" sz="2000" dirty="0">
                <a:solidFill>
                  <a:schemeClr val="bg2">
                    <a:lumMod val="60000"/>
                    <a:lumOff val="40000"/>
                  </a:schemeClr>
                </a:solidFill>
                <a:latin typeface="Calibri" panose="020F0502020204030204" pitchFamily="34" charset="0"/>
                <a:cs typeface="Calibri" panose="020F0502020204030204" pitchFamily="34" charset="0"/>
              </a:rPr>
              <a:t>analyseren</a:t>
            </a:r>
            <a:endParaRPr lang="nl-NL" altLang="en-GB" sz="2000" dirty="0">
              <a:latin typeface="Calibri" panose="020F0502020204030204" pitchFamily="34" charset="0"/>
              <a:cs typeface="Calibri" panose="020F0502020204030204" pitchFamily="34" charset="0"/>
            </a:endParaRPr>
          </a:p>
          <a:p>
            <a:pPr eaLnBrk="1" hangingPunct="1">
              <a:defRPr/>
            </a:pPr>
            <a:endParaRPr lang="nl-NL" altLang="en-GB" sz="2000" dirty="0">
              <a:latin typeface="Calibri" panose="020F0502020204030204" pitchFamily="34" charset="0"/>
              <a:cs typeface="Calibri" panose="020F0502020204030204" pitchFamily="34" charset="0"/>
            </a:endParaRPr>
          </a:p>
          <a:p>
            <a:pPr eaLnBrk="1" hangingPunct="1">
              <a:defRPr/>
            </a:pPr>
            <a:endParaRPr lang="nl-NL" altLang="en-GB" sz="2000" dirty="0">
              <a:latin typeface="Calibri" panose="020F0502020204030204" pitchFamily="34" charset="0"/>
              <a:cs typeface="Calibri" panose="020F0502020204030204" pitchFamily="34" charset="0"/>
            </a:endParaRPr>
          </a:p>
          <a:p>
            <a:pPr eaLnBrk="1" hangingPunct="1">
              <a:defRPr/>
            </a:pPr>
            <a:endParaRPr lang="nl-NL" altLang="en-GB" sz="2000" dirty="0">
              <a:latin typeface="Calibri" panose="020F0502020204030204" pitchFamily="34" charset="0"/>
              <a:cs typeface="Calibri" panose="020F0502020204030204" pitchFamily="34" charset="0"/>
            </a:endParaRPr>
          </a:p>
          <a:p>
            <a:pPr eaLnBrk="1" hangingPunct="1">
              <a:defRPr/>
            </a:pPr>
            <a:endParaRPr lang="nl-NL" altLang="en-GB" sz="900" dirty="0">
              <a:latin typeface="Calibri" panose="020F0502020204030204" pitchFamily="34" charset="0"/>
              <a:cs typeface="Calibri" panose="020F0502020204030204" pitchFamily="34" charset="0"/>
            </a:endParaRPr>
          </a:p>
          <a:p>
            <a:pPr eaLnBrk="1" hangingPunct="1">
              <a:defRPr/>
            </a:pPr>
            <a:endParaRPr lang="nl-NL" altLang="en-GB" sz="2000" dirty="0">
              <a:latin typeface="Calibri" panose="020F0502020204030204" pitchFamily="34" charset="0"/>
              <a:cs typeface="Calibri" panose="020F0502020204030204" pitchFamily="34" charset="0"/>
            </a:endParaRPr>
          </a:p>
          <a:p>
            <a:pPr eaLnBrk="1" hangingPunct="1">
              <a:defRPr/>
            </a:pPr>
            <a:r>
              <a:rPr lang="nl-NL" altLang="nl-NL" sz="2000" dirty="0">
                <a:solidFill>
                  <a:schemeClr val="bg2">
                    <a:lumMod val="60000"/>
                    <a:lumOff val="40000"/>
                  </a:schemeClr>
                </a:solidFill>
                <a:latin typeface="Calibri" panose="020F0502020204030204" pitchFamily="34" charset="0"/>
                <a:cs typeface="Calibri" panose="020F0502020204030204" pitchFamily="34" charset="0"/>
              </a:rPr>
              <a:t>evalueren</a:t>
            </a:r>
            <a:endParaRPr lang="nl-NL" altLang="nl-NL"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2053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654E7A3-4818-4C1A-9892-F5B7BF71845E}"/>
              </a:ext>
            </a:extLst>
          </p:cNvPr>
          <p:cNvPicPr>
            <a:picLocks noChangeAspect="1"/>
          </p:cNvPicPr>
          <p:nvPr/>
        </p:nvPicPr>
        <p:blipFill rotWithShape="1">
          <a:blip r:embed="rId2"/>
          <a:srcRect t="20601" r="1176" b="19200"/>
          <a:stretch/>
        </p:blipFill>
        <p:spPr>
          <a:xfrm>
            <a:off x="-107183" y="2060848"/>
            <a:ext cx="9246647" cy="3168352"/>
          </a:xfrm>
          <a:prstGeom prst="rect">
            <a:avLst/>
          </a:prstGeom>
        </p:spPr>
      </p:pic>
      <p:pic>
        <p:nvPicPr>
          <p:cNvPr id="11" name="Picture 10">
            <a:extLst>
              <a:ext uri="{FF2B5EF4-FFF2-40B4-BE49-F238E27FC236}">
                <a16:creationId xmlns:a16="http://schemas.microsoft.com/office/drawing/2014/main" id="{315CF638-1DE0-3963-ECAD-FC484C44073B}"/>
              </a:ext>
            </a:extLst>
          </p:cNvPr>
          <p:cNvPicPr>
            <a:picLocks noChangeAspect="1"/>
          </p:cNvPicPr>
          <p:nvPr/>
        </p:nvPicPr>
        <p:blipFill rotWithShape="1">
          <a:blip r:embed="rId3"/>
          <a:srcRect t="12200" r="1564" b="58226"/>
          <a:stretch/>
        </p:blipFill>
        <p:spPr>
          <a:xfrm>
            <a:off x="1" y="116632"/>
            <a:ext cx="9139464" cy="1544511"/>
          </a:xfrm>
          <a:prstGeom prst="rect">
            <a:avLst/>
          </a:prstGeom>
        </p:spPr>
      </p:pic>
    </p:spTree>
    <p:extLst>
      <p:ext uri="{BB962C8B-B14F-4D97-AF65-F5344CB8AC3E}">
        <p14:creationId xmlns:p14="http://schemas.microsoft.com/office/powerpoint/2010/main" val="4157248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Praktische zaken</a:t>
            </a:r>
          </a:p>
        </p:txBody>
      </p:sp>
      <p:sp>
        <p:nvSpPr>
          <p:cNvPr id="4" name="Content Placeholder 2">
            <a:extLst>
              <a:ext uri="{FF2B5EF4-FFF2-40B4-BE49-F238E27FC236}">
                <a16:creationId xmlns:a16="http://schemas.microsoft.com/office/drawing/2014/main" id="{8F395BCD-961D-4224-9C7A-A807B188B79E}"/>
              </a:ext>
            </a:extLst>
          </p:cNvPr>
          <p:cNvSpPr txBox="1">
            <a:spLocks noChangeArrowheads="1"/>
          </p:cNvSpPr>
          <p:nvPr/>
        </p:nvSpPr>
        <p:spPr bwMode="auto">
          <a:xfrm>
            <a:off x="323849" y="1147763"/>
            <a:ext cx="8415485"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nl-NL" altLang="nl-NL" sz="2200" b="1" i="0" u="none" strike="noStrike" kern="0" cap="none" spc="0" normalizeH="0" baseline="0" noProof="0" dirty="0">
                <a:ln>
                  <a:noFill/>
                </a:ln>
                <a:solidFill>
                  <a:schemeClr val="bg2">
                    <a:lumMod val="60000"/>
                    <a:lumOff val="40000"/>
                  </a:schemeClr>
                </a:solidFill>
                <a:effectLst/>
                <a:uLnTx/>
                <a:uFillTx/>
                <a:latin typeface="Calibri" panose="020F0502020204030204" pitchFamily="34" charset="0"/>
                <a:cs typeface="Calibri" panose="020F0502020204030204" pitchFamily="34" charset="0"/>
              </a:rPr>
              <a:t>Voorbereiding college </a:t>
            </a:r>
          </a:p>
          <a:p>
            <a:pPr marR="0" lvl="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nl-NL" altLang="nl-NL" sz="2200" kern="0" dirty="0">
                <a:solidFill>
                  <a:srgbClr val="000000"/>
                </a:solidFill>
                <a:latin typeface="Calibri" panose="020F0502020204030204" pitchFamily="34" charset="0"/>
                <a:cs typeface="Calibri" panose="020F0502020204030204" pitchFamily="34" charset="0"/>
              </a:rPr>
              <a:t>L</a:t>
            </a:r>
            <a:r>
              <a:rPr kumimoji="0" lang="nl-NL" altLang="nl-NL" sz="22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iteratuur</a:t>
            </a:r>
            <a:r>
              <a:rPr kumimoji="0" lang="nl-NL" altLang="nl-NL"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lezen en opdrachten uit syllabus maken voor college. </a:t>
            </a:r>
          </a:p>
          <a:p>
            <a:pPr marR="0" lvl="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en-US" altLang="nl-NL"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Slides (met </a:t>
            </a:r>
            <a:r>
              <a:rPr kumimoji="0" lang="en-US" altLang="nl-NL" sz="22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antwoorden</a:t>
            </a:r>
            <a:r>
              <a:rPr kumimoji="0" lang="en-US" altLang="nl-NL"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van de </a:t>
            </a:r>
            <a:r>
              <a:rPr kumimoji="0" lang="en-US" altLang="nl-NL" sz="22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opdrachten</a:t>
            </a:r>
            <a:r>
              <a:rPr kumimoji="0" lang="en-US" altLang="nl-NL"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nl-NL" altLang="nl-NL"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aan het einde van de week op </a:t>
            </a:r>
            <a:r>
              <a:rPr kumimoji="0" lang="nl-NL" altLang="nl-NL" sz="22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Brightspace</a:t>
            </a:r>
            <a:r>
              <a:rPr kumimoji="0" lang="nl-NL" altLang="nl-NL"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a:p>
            <a:pPr marR="0" lvl="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nl-NL" altLang="nl-NL" sz="2200" kern="0" dirty="0">
                <a:solidFill>
                  <a:srgbClr val="000000"/>
                </a:solidFill>
                <a:latin typeface="Calibri" panose="020F0502020204030204" pitchFamily="34" charset="0"/>
                <a:cs typeface="Calibri" panose="020F0502020204030204" pitchFamily="34" charset="0"/>
              </a:rPr>
              <a:t>V</a:t>
            </a:r>
            <a:r>
              <a:rPr kumimoji="0" lang="nl-NL" altLang="nl-NL" sz="22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oorbereiding</a:t>
            </a:r>
            <a:r>
              <a:rPr kumimoji="0" lang="nl-NL" altLang="nl-NL"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per week: circa 3,5 uur.</a:t>
            </a:r>
          </a:p>
          <a:p>
            <a:pPr marL="0" marR="0" lvl="0" indent="0" algn="l" defTabSz="914400" rtl="0" eaLnBrk="1" fontAlgn="base" latinLnBrk="0" hangingPunct="1">
              <a:lnSpc>
                <a:spcPct val="100000"/>
              </a:lnSpc>
              <a:spcBef>
                <a:spcPct val="20000"/>
              </a:spcBef>
              <a:spcAft>
                <a:spcPct val="0"/>
              </a:spcAft>
              <a:buClrTx/>
              <a:buSzTx/>
              <a:buNone/>
              <a:tabLst/>
              <a:defRPr/>
            </a:pPr>
            <a:endParaRPr kumimoji="0" lang="nl-NL" altLang="nl-NL" sz="1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nl-NL" altLang="nl-NL" sz="2200" b="1" i="0" u="none" strike="noStrike" kern="0" cap="none" spc="0" normalizeH="0" baseline="0" noProof="0" dirty="0">
                <a:ln>
                  <a:noFill/>
                </a:ln>
                <a:solidFill>
                  <a:schemeClr val="bg2">
                    <a:lumMod val="60000"/>
                    <a:lumOff val="40000"/>
                  </a:schemeClr>
                </a:solidFill>
                <a:effectLst/>
                <a:uLnTx/>
                <a:uFillTx/>
                <a:latin typeface="Calibri" panose="020F0502020204030204" pitchFamily="34" charset="0"/>
                <a:cs typeface="Calibri" panose="020F0502020204030204" pitchFamily="34" charset="0"/>
              </a:rPr>
              <a:t>Aanwezigheidsplicht</a:t>
            </a:r>
          </a:p>
          <a:p>
            <a:pPr marR="0" lvl="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nl-NL" altLang="nl-NL"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J</a:t>
            </a:r>
            <a:r>
              <a:rPr lang="nl-NL" altLang="nl-NL" sz="2200" kern="0" dirty="0">
                <a:solidFill>
                  <a:srgbClr val="000000"/>
                </a:solidFill>
                <a:latin typeface="Calibri" panose="020F0502020204030204" pitchFamily="34" charset="0"/>
                <a:cs typeface="Calibri" panose="020F0502020204030204" pitchFamily="34" charset="0"/>
              </a:rPr>
              <a:t>e mag m</a:t>
            </a:r>
            <a:r>
              <a:rPr kumimoji="0" lang="nl-NL" altLang="nl-NL" sz="2200" b="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aximaal</a:t>
            </a:r>
            <a:r>
              <a:rPr kumimoji="0" lang="nl-NL" altLang="nl-NL"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twee keer een college missen, vooraf gemeld per mail. </a:t>
            </a:r>
          </a:p>
          <a:p>
            <a:pPr marL="0" marR="0" lvl="0" indent="0" algn="l" defTabSz="914400" rtl="0" eaLnBrk="0" fontAlgn="base" latinLnBrk="0" hangingPunct="0">
              <a:lnSpc>
                <a:spcPct val="100000"/>
              </a:lnSpc>
              <a:spcBef>
                <a:spcPct val="20000"/>
              </a:spcBef>
              <a:spcAft>
                <a:spcPct val="0"/>
              </a:spcAft>
              <a:buClrTx/>
              <a:buSzTx/>
              <a:buNone/>
              <a:tabLst/>
              <a:defRPr/>
            </a:pPr>
            <a:endParaRPr kumimoji="0" lang="nl-NL" altLang="nl-NL" sz="12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nl-NL" altLang="nl-NL" sz="2200" b="1" i="0" u="none" strike="noStrike" kern="0" cap="none" spc="0" normalizeH="0" baseline="0" noProof="0" dirty="0">
                <a:ln>
                  <a:noFill/>
                </a:ln>
                <a:solidFill>
                  <a:schemeClr val="bg2">
                    <a:lumMod val="60000"/>
                    <a:lumOff val="40000"/>
                  </a:schemeClr>
                </a:solidFill>
                <a:effectLst/>
                <a:uLnTx/>
                <a:uFillTx/>
                <a:latin typeface="Calibri" panose="020F0502020204030204" pitchFamily="34" charset="0"/>
                <a:cs typeface="Calibri" panose="020F0502020204030204" pitchFamily="34" charset="0"/>
              </a:rPr>
              <a:t>Toetsing</a:t>
            </a:r>
          </a:p>
          <a:p>
            <a:pPr marR="0" lvl="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nl-NL" altLang="nl-NL" sz="2200" kern="0" dirty="0">
                <a:solidFill>
                  <a:srgbClr val="000000"/>
                </a:solidFill>
                <a:latin typeface="Calibri" panose="020F0502020204030204" pitchFamily="34" charset="0"/>
                <a:cs typeface="Calibri" panose="020F0502020204030204" pitchFamily="34" charset="0"/>
              </a:rPr>
              <a:t>T</a:t>
            </a:r>
            <a:r>
              <a:rPr kumimoji="0" lang="nl-NL" altLang="nl-NL"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wee tentamens: online tentamen in de breekweek (stof blok 3) en het tweede na blok 4 (over alle stof).</a:t>
            </a:r>
          </a:p>
          <a:p>
            <a:pPr marR="0" lvl="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kumimoji="0" lang="nl-NL" altLang="nl-NL"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Het tweede tentamen telt twee keer zo zwaar als het eerste.</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GB" altLang="nl-NL" sz="3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6627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Vandaag</a:t>
            </a:r>
          </a:p>
        </p:txBody>
      </p:sp>
      <p:sp>
        <p:nvSpPr>
          <p:cNvPr id="8" name="Tekstvak 7">
            <a:extLst>
              <a:ext uri="{FF2B5EF4-FFF2-40B4-BE49-F238E27FC236}">
                <a16:creationId xmlns:a16="http://schemas.microsoft.com/office/drawing/2014/main" id="{E6414A1B-8F29-4DBF-B1FA-B30E4D70178C}"/>
              </a:ext>
            </a:extLst>
          </p:cNvPr>
          <p:cNvSpPr txBox="1"/>
          <p:nvPr/>
        </p:nvSpPr>
        <p:spPr>
          <a:xfrm>
            <a:off x="575556" y="1412776"/>
            <a:ext cx="7992888" cy="2462213"/>
          </a:xfrm>
          <a:prstGeom prst="rect">
            <a:avLst/>
          </a:prstGeom>
          <a:noFill/>
        </p:spPr>
        <p:txBody>
          <a:bodyPr wrap="square">
            <a:spAutoFit/>
          </a:bodyPr>
          <a:lstStyle/>
          <a:p>
            <a:pPr marL="342900" indent="-342900">
              <a:lnSpc>
                <a:spcPct val="150000"/>
              </a:lnSpc>
              <a:buFont typeface="Arial" panose="020B0604020202020204" pitchFamily="34" charset="0"/>
              <a:buChar char="•"/>
            </a:pPr>
            <a:r>
              <a:rPr kumimoji="0" lang="nl-NL" sz="2800" i="0" u="none" strike="noStrike" kern="1200" cap="none" spc="0" normalizeH="0" baseline="0" noProof="0" dirty="0">
                <a:ln>
                  <a:noFill/>
                </a:ln>
                <a:effectLst/>
                <a:uLnTx/>
                <a:uFillTx/>
                <a:latin typeface="Calibri" panose="020F0502020204030204" pitchFamily="34" charset="0"/>
                <a:cs typeface="Calibri" panose="020F0502020204030204" pitchFamily="34" charset="0"/>
              </a:rPr>
              <a:t>Argumentatie, discussierollen en typen geschillen</a:t>
            </a:r>
            <a:endParaRPr lang="nl-NL" sz="2800" dirty="0">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kumimoji="0" lang="nl-NL" sz="28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Opdrachten 1, 3 en 4 (uitwerking opdracht 2 </a:t>
            </a:r>
            <a:r>
              <a:rPr lang="nl-NL" sz="2800" dirty="0">
                <a:solidFill>
                  <a:srgbClr val="000000"/>
                </a:solidFill>
                <a:latin typeface="Calibri" panose="020F0502020204030204" pitchFamily="34" charset="0"/>
                <a:cs typeface="Calibri" panose="020F0502020204030204" pitchFamily="34" charset="0"/>
              </a:rPr>
              <a:t>op de slides</a:t>
            </a:r>
            <a:r>
              <a:rPr kumimoji="0" lang="nl-NL" sz="28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a:p>
            <a:endParaRPr lang="nl-NL"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9998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28892ED2-9DF9-4CCC-8BCF-91AC513157D9}"/>
              </a:ext>
            </a:extLst>
          </p:cNvPr>
          <p:cNvSpPr txBox="1">
            <a:spLocks noChangeArrowheads="1"/>
          </p:cNvSpPr>
          <p:nvPr/>
        </p:nvSpPr>
        <p:spPr bwMode="auto">
          <a:xfrm>
            <a:off x="468313" y="1327150"/>
            <a:ext cx="8247062" cy="3724096"/>
          </a:xfrm>
          <a:prstGeom prst="rect">
            <a:avLst/>
          </a:prstGeom>
          <a:noFill/>
          <a:ln>
            <a:noFill/>
          </a:ln>
          <a:effectLst/>
        </p:spPr>
        <p:txBody>
          <a:bodyPr>
            <a:spAutoFit/>
          </a:bodyPr>
          <a:lstStyle>
            <a:lvl1pPr marL="292100" indent="-292100">
              <a:defRPr>
                <a:solidFill>
                  <a:schemeClr val="tx1"/>
                </a:solidFill>
                <a:latin typeface="Arial" charset="0"/>
                <a:ea typeface="ＭＳ Ｐゴシック" charset="0"/>
              </a:defRPr>
            </a:lvl1pPr>
            <a:lvl2pPr marL="635000" indent="-2286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marL="0" indent="0" algn="ctr" eaLnBrk="1" hangingPunct="1">
              <a:defRPr/>
            </a:pPr>
            <a:r>
              <a:rPr lang="nl-NL" altLang="en-US" sz="2800" dirty="0">
                <a:latin typeface="Calibri" panose="020F0502020204030204" pitchFamily="34" charset="0"/>
                <a:cs typeface="ＭＳ Ｐゴシック" charset="0"/>
              </a:rPr>
              <a:t>Standpunt</a:t>
            </a:r>
          </a:p>
          <a:p>
            <a:pPr marL="0" indent="0" algn="ctr">
              <a:defRPr/>
            </a:pPr>
            <a:r>
              <a:rPr lang="nl-NL" altLang="en-US" sz="2400" dirty="0">
                <a:latin typeface="Calibri" panose="020F0502020204030204" pitchFamily="34" charset="0"/>
                <a:cs typeface="ＭＳ Ｐゴシック" charset="0"/>
              </a:rPr>
              <a:t>(Houding ten opzicht van een propositie)</a:t>
            </a:r>
          </a:p>
          <a:p>
            <a:pPr marL="0" indent="0" algn="ctr">
              <a:defRPr/>
            </a:pPr>
            <a:endParaRPr lang="nl-NL" altLang="en-US" sz="2400" dirty="0">
              <a:latin typeface="Calibri" panose="020F0502020204030204" pitchFamily="34" charset="0"/>
              <a:cs typeface="ＭＳ Ｐゴシック" charset="0"/>
            </a:endParaRPr>
          </a:p>
          <a:p>
            <a:pPr marL="0" indent="0" algn="ctr" eaLnBrk="1" hangingPunct="1">
              <a:defRPr/>
            </a:pPr>
            <a:endParaRPr lang="nl-NL" altLang="en-US" sz="2800" dirty="0">
              <a:latin typeface="Calibri" panose="020F0502020204030204" pitchFamily="34" charset="0"/>
              <a:cs typeface="ＭＳ Ｐゴシック" charset="0"/>
            </a:endParaRPr>
          </a:p>
          <a:p>
            <a:pPr marL="0" indent="0" algn="ctr" eaLnBrk="1" hangingPunct="1">
              <a:defRPr/>
            </a:pPr>
            <a:endParaRPr lang="nl-NL" altLang="en-US" sz="2800" dirty="0">
              <a:latin typeface="Calibri" panose="020F0502020204030204" pitchFamily="34" charset="0"/>
              <a:cs typeface="ＭＳ Ｐゴシック" charset="0"/>
            </a:endParaRPr>
          </a:p>
          <a:p>
            <a:pPr marL="0" indent="0" algn="ctr" eaLnBrk="1" hangingPunct="1">
              <a:defRPr/>
            </a:pPr>
            <a:r>
              <a:rPr lang="nl-NL" altLang="en-US" sz="2800" dirty="0">
                <a:latin typeface="Calibri" panose="020F0502020204030204" pitchFamily="34" charset="0"/>
                <a:cs typeface="ＭＳ Ｐゴシック" charset="0"/>
              </a:rPr>
              <a:t>Argument(en) </a:t>
            </a:r>
          </a:p>
          <a:p>
            <a:pPr marL="0" indent="0" algn="ctr" eaLnBrk="1" hangingPunct="1">
              <a:defRPr/>
            </a:pPr>
            <a:r>
              <a:rPr lang="nl-NL" altLang="en-US" sz="2400" dirty="0">
                <a:latin typeface="Calibri" panose="020F0502020204030204" pitchFamily="34" charset="0"/>
                <a:cs typeface="ＭＳ Ｐゴシック" charset="0"/>
              </a:rPr>
              <a:t>(= propositie(s) ter </a:t>
            </a:r>
            <a:r>
              <a:rPr lang="nl-NL" altLang="en-US" sz="2400" i="1" dirty="0">
                <a:latin typeface="Calibri" panose="020F0502020204030204" pitchFamily="34" charset="0"/>
                <a:cs typeface="ＭＳ Ｐゴシック" charset="0"/>
              </a:rPr>
              <a:t>rechtvaardiging</a:t>
            </a:r>
            <a:r>
              <a:rPr lang="nl-NL" altLang="en-US" sz="2400" dirty="0">
                <a:latin typeface="Calibri" panose="020F0502020204030204" pitchFamily="34" charset="0"/>
                <a:cs typeface="ＭＳ Ｐゴシック" charset="0"/>
              </a:rPr>
              <a:t> of </a:t>
            </a:r>
            <a:r>
              <a:rPr lang="nl-NL" altLang="en-US" sz="2400" i="1" dirty="0">
                <a:latin typeface="Calibri" panose="020F0502020204030204" pitchFamily="34" charset="0"/>
                <a:cs typeface="ＭＳ Ｐゴシック" charset="0"/>
              </a:rPr>
              <a:t>ontkrachting</a:t>
            </a:r>
            <a:r>
              <a:rPr lang="nl-NL" altLang="en-US" sz="2400" dirty="0">
                <a:latin typeface="Calibri" panose="020F0502020204030204" pitchFamily="34" charset="0"/>
                <a:cs typeface="ＭＳ Ｐゴシック" charset="0"/>
              </a:rPr>
              <a:t> van het standpunt)</a:t>
            </a:r>
          </a:p>
          <a:p>
            <a:pPr marL="0" indent="0" eaLnBrk="1" hangingPunct="1">
              <a:defRPr/>
            </a:pPr>
            <a:endParaRPr lang="nl-NL" sz="2800" dirty="0">
              <a:latin typeface="Calibri"/>
              <a:cs typeface="Calibri"/>
            </a:endParaRPr>
          </a:p>
        </p:txBody>
      </p:sp>
      <p:cxnSp>
        <p:nvCxnSpPr>
          <p:cNvPr id="9" name="Straight Arrow Connector 2">
            <a:extLst>
              <a:ext uri="{FF2B5EF4-FFF2-40B4-BE49-F238E27FC236}">
                <a16:creationId xmlns:a16="http://schemas.microsoft.com/office/drawing/2014/main" id="{05A08C04-79DF-4331-BBF9-7DAA653A65AD}"/>
              </a:ext>
            </a:extLst>
          </p:cNvPr>
          <p:cNvCxnSpPr>
            <a:cxnSpLocks/>
          </p:cNvCxnSpPr>
          <p:nvPr/>
        </p:nvCxnSpPr>
        <p:spPr>
          <a:xfrm flipV="1">
            <a:off x="4591050" y="2303430"/>
            <a:ext cx="0" cy="981554"/>
          </a:xfrm>
          <a:prstGeom prst="straightConnector1">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13" name="Tekstvak 12">
            <a:extLst>
              <a:ext uri="{FF2B5EF4-FFF2-40B4-BE49-F238E27FC236}">
                <a16:creationId xmlns:a16="http://schemas.microsoft.com/office/drawing/2014/main" id="{4C001874-2742-4DDD-AB9F-932A69C176F1}"/>
              </a:ext>
            </a:extLst>
          </p:cNvPr>
          <p:cNvSpPr txBox="1">
            <a:spLocks noChangeArrowheads="1"/>
          </p:cNvSpPr>
          <p:nvPr/>
        </p:nvSpPr>
        <p:spPr bwMode="auto">
          <a:xfrm>
            <a:off x="-58738" y="4758442"/>
            <a:ext cx="9261475" cy="2059666"/>
          </a:xfrm>
          <a:prstGeom prst="rect">
            <a:avLst/>
          </a:prstGeom>
          <a:solidFill>
            <a:schemeClr val="bg2"/>
          </a:solidFill>
          <a:ln>
            <a:noFill/>
          </a:ln>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174625" eaLnBrk="1" hangingPunct="1">
              <a:lnSpc>
                <a:spcPct val="120000"/>
              </a:lnSpc>
              <a:tabLst>
                <a:tab pos="8697913" algn="l"/>
              </a:tabLst>
            </a:pPr>
            <a:r>
              <a:rPr lang="nl-NL" altLang="nl-NL" sz="2200" b="1" dirty="0">
                <a:solidFill>
                  <a:schemeClr val="bg1"/>
                </a:solidFill>
                <a:latin typeface="Calibri" panose="020F0502020204030204" pitchFamily="34" charset="0"/>
              </a:rPr>
              <a:t>Evaluatief/evaluerend </a:t>
            </a:r>
            <a:r>
              <a:rPr lang="nl-NL" altLang="nl-NL" sz="2200" dirty="0">
                <a:solidFill>
                  <a:schemeClr val="bg1"/>
                </a:solidFill>
                <a:latin typeface="Calibri" panose="020F0502020204030204" pitchFamily="34" charset="0"/>
              </a:rPr>
              <a:t>(oordeel) : </a:t>
            </a:r>
            <a:r>
              <a:rPr lang="nl-NL" altLang="en-GB" sz="2000" dirty="0">
                <a:solidFill>
                  <a:schemeClr val="bg1"/>
                </a:solidFill>
                <a:latin typeface="Calibri" panose="020F0502020204030204" pitchFamily="34" charset="0"/>
              </a:rPr>
              <a:t>‘Naar mijn mening is </a:t>
            </a:r>
            <a:r>
              <a:rPr lang="nl-NL" altLang="nl-NL" sz="2000" u="sng" dirty="0">
                <a:solidFill>
                  <a:schemeClr val="bg1"/>
                </a:solidFill>
                <a:latin typeface="Calibri" panose="020F0502020204030204" pitchFamily="34" charset="0"/>
              </a:rPr>
              <a:t>het veel te koud vandaag</a:t>
            </a:r>
            <a:r>
              <a:rPr lang="nl-NL" altLang="en-GB" sz="2000" dirty="0">
                <a:solidFill>
                  <a:schemeClr val="bg1"/>
                </a:solidFill>
                <a:latin typeface="Calibri" panose="020F0502020204030204" pitchFamily="34" charset="0"/>
              </a:rPr>
              <a:t>’</a:t>
            </a:r>
            <a:endParaRPr lang="nl-NL" altLang="nl-NL" sz="2000" dirty="0">
              <a:solidFill>
                <a:schemeClr val="bg1"/>
              </a:solidFill>
              <a:latin typeface="Calibri" panose="020F0502020204030204" pitchFamily="34" charset="0"/>
            </a:endParaRPr>
          </a:p>
          <a:p>
            <a:pPr marL="174625" eaLnBrk="1" hangingPunct="1">
              <a:lnSpc>
                <a:spcPct val="120000"/>
              </a:lnSpc>
              <a:tabLst>
                <a:tab pos="8697913" algn="l"/>
              </a:tabLst>
            </a:pPr>
            <a:r>
              <a:rPr lang="nl-NL" altLang="nl-NL" sz="2200" b="1" dirty="0">
                <a:solidFill>
                  <a:schemeClr val="bg1"/>
                </a:solidFill>
                <a:latin typeface="Calibri" panose="020F0502020204030204" pitchFamily="34" charset="0"/>
              </a:rPr>
              <a:t>Appellerend/prescriptief </a:t>
            </a:r>
            <a:r>
              <a:rPr lang="nl-NL" altLang="nl-NL" sz="2200" dirty="0">
                <a:solidFill>
                  <a:schemeClr val="bg1"/>
                </a:solidFill>
                <a:latin typeface="Calibri" panose="020F0502020204030204" pitchFamily="34" charset="0"/>
              </a:rPr>
              <a:t>(voorstel): </a:t>
            </a:r>
            <a:r>
              <a:rPr lang="nl-NL" altLang="en-GB" sz="2000" dirty="0">
                <a:solidFill>
                  <a:schemeClr val="bg1"/>
                </a:solidFill>
                <a:latin typeface="Calibri" panose="020F0502020204030204" pitchFamily="34" charset="0"/>
              </a:rPr>
              <a:t>‘</a:t>
            </a:r>
            <a:r>
              <a:rPr lang="nl-NL" altLang="nl-NL" sz="2000" dirty="0">
                <a:solidFill>
                  <a:schemeClr val="bg1"/>
                </a:solidFill>
                <a:latin typeface="Calibri" panose="020F0502020204030204" pitchFamily="34" charset="0"/>
              </a:rPr>
              <a:t>Ik vind dat </a:t>
            </a:r>
            <a:r>
              <a:rPr lang="nl-NL" altLang="nl-NL" sz="2000" u="sng" dirty="0">
                <a:solidFill>
                  <a:schemeClr val="bg1"/>
                </a:solidFill>
                <a:latin typeface="Calibri" panose="020F0502020204030204" pitchFamily="34" charset="0"/>
              </a:rPr>
              <a:t>we moeten stoppen met fossiele brandstoffen</a:t>
            </a:r>
            <a:r>
              <a:rPr lang="nl-NL" altLang="en-GB" sz="2000" u="sng" dirty="0">
                <a:solidFill>
                  <a:schemeClr val="bg1"/>
                </a:solidFill>
                <a:latin typeface="Calibri" panose="020F0502020204030204" pitchFamily="34" charset="0"/>
              </a:rPr>
              <a:t>’</a:t>
            </a:r>
            <a:endParaRPr lang="nl-NL" altLang="nl-NL" sz="2000" u="sng" dirty="0">
              <a:solidFill>
                <a:schemeClr val="bg1"/>
              </a:solidFill>
              <a:latin typeface="Calibri" panose="020F0502020204030204" pitchFamily="34" charset="0"/>
            </a:endParaRPr>
          </a:p>
          <a:p>
            <a:pPr marL="174625" eaLnBrk="1" hangingPunct="1">
              <a:lnSpc>
                <a:spcPct val="120000"/>
              </a:lnSpc>
              <a:tabLst>
                <a:tab pos="8697913" algn="l"/>
              </a:tabLst>
            </a:pPr>
            <a:r>
              <a:rPr lang="nl-NL" altLang="nl-NL" sz="2200" b="1" dirty="0">
                <a:solidFill>
                  <a:schemeClr val="bg1"/>
                </a:solidFill>
                <a:latin typeface="Calibri" panose="020F0502020204030204" pitchFamily="34" charset="0"/>
              </a:rPr>
              <a:t>Descriptief/beschrijvend </a:t>
            </a:r>
            <a:r>
              <a:rPr lang="nl-NL" altLang="nl-NL" sz="2200" dirty="0">
                <a:solidFill>
                  <a:schemeClr val="bg1"/>
                </a:solidFill>
                <a:latin typeface="Calibri" panose="020F0502020204030204" pitchFamily="34" charset="0"/>
              </a:rPr>
              <a:t>(over feitelijkheden in verleden, heden of toekomst): </a:t>
            </a:r>
          </a:p>
          <a:p>
            <a:pPr marL="174625" eaLnBrk="1" hangingPunct="1">
              <a:lnSpc>
                <a:spcPct val="120000"/>
              </a:lnSpc>
              <a:tabLst>
                <a:tab pos="8697913" algn="l"/>
              </a:tabLst>
            </a:pPr>
            <a:r>
              <a:rPr lang="nl-NL" altLang="en-GB" sz="2200" dirty="0">
                <a:solidFill>
                  <a:schemeClr val="bg1"/>
                </a:solidFill>
                <a:latin typeface="Calibri" panose="020F0502020204030204" pitchFamily="34" charset="0"/>
              </a:rPr>
              <a:t>     </a:t>
            </a:r>
            <a:r>
              <a:rPr lang="nl-NL" altLang="en-GB" sz="2000" dirty="0">
                <a:solidFill>
                  <a:schemeClr val="bg1"/>
                </a:solidFill>
                <a:latin typeface="Calibri" panose="020F0502020204030204" pitchFamily="34" charset="0"/>
              </a:rPr>
              <a:t>‘</a:t>
            </a:r>
            <a:r>
              <a:rPr lang="nl-NL" altLang="nl-NL" sz="2000" dirty="0">
                <a:solidFill>
                  <a:schemeClr val="bg1"/>
                </a:solidFill>
                <a:latin typeface="Calibri" panose="020F0502020204030204" pitchFamily="34" charset="0"/>
              </a:rPr>
              <a:t>Ik denk dat </a:t>
            </a:r>
            <a:r>
              <a:rPr lang="nl-NL" altLang="nl-NL" sz="2000" u="sng" dirty="0">
                <a:solidFill>
                  <a:schemeClr val="bg1"/>
                </a:solidFill>
                <a:latin typeface="Calibri" panose="020F0502020204030204" pitchFamily="34" charset="0"/>
              </a:rPr>
              <a:t>de inflatie volgend jaar 5% is</a:t>
            </a:r>
            <a:r>
              <a:rPr lang="nl-NL" altLang="en-GB" sz="2000" dirty="0">
                <a:solidFill>
                  <a:schemeClr val="bg1"/>
                </a:solidFill>
                <a:latin typeface="Calibri" panose="020F0502020204030204" pitchFamily="34" charset="0"/>
              </a:rPr>
              <a:t>’</a:t>
            </a:r>
            <a:endParaRPr lang="nl-NL" altLang="nl-NL" sz="2200" dirty="0"/>
          </a:p>
        </p:txBody>
      </p:sp>
      <p:sp>
        <p:nvSpPr>
          <p:cNvPr id="6" name="Titel 1">
            <a:extLst>
              <a:ext uri="{FF2B5EF4-FFF2-40B4-BE49-F238E27FC236}">
                <a16:creationId xmlns:a16="http://schemas.microsoft.com/office/drawing/2014/main" id="{920C887E-CAB1-F097-427C-EB6C98C2B23E}"/>
              </a:ext>
            </a:extLst>
          </p:cNvPr>
          <p:cNvSpPr>
            <a:spLocks noGrp="1"/>
          </p:cNvSpPr>
          <p:nvPr>
            <p:ph type="title"/>
          </p:nvPr>
        </p:nvSpPr>
        <p:spPr>
          <a:xfrm>
            <a:off x="404665" y="404664"/>
            <a:ext cx="8334670" cy="432048"/>
          </a:xfrm>
        </p:spPr>
        <p:txBody>
          <a:bodyPr/>
          <a:lstStyle/>
          <a:p>
            <a:r>
              <a:rPr lang="nl-NL" dirty="0">
                <a:solidFill>
                  <a:schemeClr val="tx1"/>
                </a:solidFill>
                <a:latin typeface="Calibri" panose="020F0502020204030204" pitchFamily="34" charset="0"/>
                <a:cs typeface="Calibri" panose="020F0502020204030204" pitchFamily="34" charset="0"/>
              </a:rPr>
              <a:t>De basis van argumentatie</a:t>
            </a:r>
          </a:p>
        </p:txBody>
      </p:sp>
    </p:spTree>
    <p:extLst>
      <p:ext uri="{BB962C8B-B14F-4D97-AF65-F5344CB8AC3E}">
        <p14:creationId xmlns:p14="http://schemas.microsoft.com/office/powerpoint/2010/main" val="1145975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B3772A0F-4F29-4D38-A45F-26A4A75C91FF}"/>
              </a:ext>
            </a:extLst>
          </p:cNvPr>
          <p:cNvSpPr>
            <a:spLocks noChangeArrowheads="1"/>
          </p:cNvSpPr>
          <p:nvPr/>
        </p:nvSpPr>
        <p:spPr bwMode="auto">
          <a:xfrm>
            <a:off x="405679" y="2780928"/>
            <a:ext cx="8229600" cy="246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buFontTx/>
              <a:buNone/>
            </a:pPr>
            <a:r>
              <a:rPr lang="nl-NL" altLang="nl-NL" i="1" dirty="0">
                <a:latin typeface="Calibri" panose="020F0502020204030204" pitchFamily="34" charset="0"/>
                <a:cs typeface="Calibri" panose="020F0502020204030204" pitchFamily="34" charset="0"/>
              </a:rPr>
              <a:t>Bijvoorbeeld:	</a:t>
            </a:r>
          </a:p>
          <a:p>
            <a:pPr eaLnBrk="1" hangingPunct="1">
              <a:buFontTx/>
              <a:buNone/>
            </a:pPr>
            <a:r>
              <a:rPr lang="nl-NL" altLang="en-GB" dirty="0">
                <a:latin typeface="Calibri" panose="020F0502020204030204" pitchFamily="34" charset="0"/>
                <a:cs typeface="Calibri" panose="020F0502020204030204" pitchFamily="34" charset="0"/>
              </a:rPr>
              <a:t>‘</a:t>
            </a:r>
            <a:r>
              <a:rPr lang="nl-NL" altLang="nl-NL" dirty="0">
                <a:latin typeface="Calibri" panose="020F0502020204030204" pitchFamily="34" charset="0"/>
                <a:cs typeface="Calibri" panose="020F0502020204030204" pitchFamily="34" charset="0"/>
              </a:rPr>
              <a:t>Ga niet naar het spreekuur van uw huisarts. U kunt mensen in de wachtkamer besmetten.</a:t>
            </a:r>
            <a:r>
              <a:rPr lang="ja-JP" altLang="nl-NL" dirty="0">
                <a:latin typeface="Calibri" panose="020F0502020204030204" pitchFamily="34" charset="0"/>
                <a:cs typeface="Calibri" panose="020F0502020204030204" pitchFamily="34" charset="0"/>
              </a:rPr>
              <a:t>’</a:t>
            </a:r>
            <a:endParaRPr lang="en-US" altLang="nl-NL" dirty="0">
              <a:latin typeface="Calibri" panose="020F0502020204030204" pitchFamily="34" charset="0"/>
              <a:cs typeface="Calibri" panose="020F0502020204030204" pitchFamily="34" charset="0"/>
            </a:endParaRPr>
          </a:p>
        </p:txBody>
      </p:sp>
      <p:pic>
        <p:nvPicPr>
          <p:cNvPr id="8" name="Picture 2">
            <a:extLst>
              <a:ext uri="{FF2B5EF4-FFF2-40B4-BE49-F238E27FC236}">
                <a16:creationId xmlns:a16="http://schemas.microsoft.com/office/drawing/2014/main" id="{1D83DB47-76B6-4886-BA9E-7B4DBC6C4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699792" y="1248708"/>
            <a:ext cx="5616575" cy="1133475"/>
          </a:xfrm>
          <a:prstGeom prst="rect">
            <a:avLst/>
          </a:prstGeom>
        </p:spPr>
      </p:pic>
      <p:sp>
        <p:nvSpPr>
          <p:cNvPr id="5" name="Titel 1">
            <a:extLst>
              <a:ext uri="{FF2B5EF4-FFF2-40B4-BE49-F238E27FC236}">
                <a16:creationId xmlns:a16="http://schemas.microsoft.com/office/drawing/2014/main" id="{AC8FA749-1419-19B4-2416-E54B1AE50AA9}"/>
              </a:ext>
            </a:extLst>
          </p:cNvPr>
          <p:cNvSpPr>
            <a:spLocks noGrp="1"/>
          </p:cNvSpPr>
          <p:nvPr>
            <p:ph type="title"/>
          </p:nvPr>
        </p:nvSpPr>
        <p:spPr>
          <a:xfrm>
            <a:off x="404665" y="404664"/>
            <a:ext cx="8334670" cy="432048"/>
          </a:xfrm>
        </p:spPr>
        <p:txBody>
          <a:bodyPr/>
          <a:lstStyle/>
          <a:p>
            <a:r>
              <a:rPr lang="nl-NL" dirty="0">
                <a:solidFill>
                  <a:schemeClr val="tx1"/>
                </a:solidFill>
                <a:latin typeface="Calibri" panose="020F0502020204030204" pitchFamily="34" charset="0"/>
                <a:cs typeface="Calibri" panose="020F0502020204030204" pitchFamily="34" charset="0"/>
              </a:rPr>
              <a:t>De basis van argumentatie</a:t>
            </a:r>
          </a:p>
        </p:txBody>
      </p:sp>
    </p:spTree>
    <p:extLst>
      <p:ext uri="{BB962C8B-B14F-4D97-AF65-F5344CB8AC3E}">
        <p14:creationId xmlns:p14="http://schemas.microsoft.com/office/powerpoint/2010/main" val="872963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51949DA8-EC47-49A1-B11F-8E6EA1C8AD05}"/>
              </a:ext>
            </a:extLst>
          </p:cNvPr>
          <p:cNvSpPr txBox="1">
            <a:spLocks noChangeArrowheads="1"/>
          </p:cNvSpPr>
          <p:nvPr/>
        </p:nvSpPr>
        <p:spPr bwMode="auto">
          <a:xfrm>
            <a:off x="500063" y="403498"/>
            <a:ext cx="8248650" cy="3323987"/>
          </a:xfrm>
          <a:prstGeom prst="rect">
            <a:avLst/>
          </a:prstGeom>
          <a:noFill/>
          <a:ln>
            <a:noFill/>
          </a:ln>
          <a:effectLst/>
        </p:spPr>
        <p:txBody>
          <a:bodyPr>
            <a:spAutoFit/>
          </a:bodyPr>
          <a:lstStyle>
            <a:lvl1pPr marL="292100" indent="-292100">
              <a:defRPr>
                <a:solidFill>
                  <a:schemeClr val="tx1"/>
                </a:solidFill>
                <a:latin typeface="Arial" charset="0"/>
                <a:ea typeface="ＭＳ Ｐゴシック" charset="0"/>
              </a:defRPr>
            </a:lvl1pPr>
            <a:lvl2pPr marL="635000" indent="-2286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1" hangingPunct="1">
              <a:defRPr/>
            </a:pPr>
            <a:endParaRPr lang="nl-NL" sz="2800" dirty="0">
              <a:latin typeface="Calibri"/>
              <a:cs typeface="Calibri"/>
            </a:endParaRPr>
          </a:p>
          <a:p>
            <a:pPr eaLnBrk="1" hangingPunct="1">
              <a:defRPr/>
            </a:pPr>
            <a:endParaRPr lang="nl-NL" sz="2800" dirty="0">
              <a:latin typeface="Calibri"/>
              <a:cs typeface="Calibri"/>
            </a:endParaRPr>
          </a:p>
          <a:p>
            <a:pPr eaLnBrk="1" hangingPunct="1">
              <a:defRPr/>
            </a:pPr>
            <a:endParaRPr lang="nl-NL" sz="2800" dirty="0">
              <a:latin typeface="Calibri"/>
              <a:cs typeface="Calibri"/>
            </a:endParaRPr>
          </a:p>
          <a:p>
            <a:pPr marL="0" indent="0" algn="ctr" eaLnBrk="1" hangingPunct="1">
              <a:defRPr/>
            </a:pPr>
            <a:r>
              <a:rPr lang="nl-NL" altLang="en-US" sz="2800" b="1" dirty="0">
                <a:latin typeface="Calibri" panose="020F0502020204030204" pitchFamily="34" charset="0"/>
                <a:cs typeface="ＭＳ Ｐゴシック" charset="0"/>
              </a:rPr>
              <a:t>Ga niet naar het spreekuur van uw huisarts</a:t>
            </a:r>
          </a:p>
          <a:p>
            <a:pPr marL="0" indent="0" algn="ctr" eaLnBrk="1" hangingPunct="1">
              <a:defRPr/>
            </a:pPr>
            <a:endParaRPr lang="nl-NL" altLang="en-US" sz="1600" b="1" dirty="0">
              <a:latin typeface="Calibri" panose="020F0502020204030204" pitchFamily="34" charset="0"/>
              <a:cs typeface="ＭＳ Ｐゴシック" charset="0"/>
            </a:endParaRPr>
          </a:p>
          <a:p>
            <a:pPr marL="0" indent="0" algn="ctr" eaLnBrk="1" hangingPunct="1">
              <a:defRPr/>
            </a:pPr>
            <a:r>
              <a:rPr lang="nl-NL" altLang="en-US" sz="2800" b="1" dirty="0">
                <a:latin typeface="Calibri" panose="020F0502020204030204" pitchFamily="34" charset="0"/>
                <a:cs typeface="ＭＳ Ｐゴシック" charset="0"/>
              </a:rPr>
              <a:t> </a:t>
            </a:r>
          </a:p>
          <a:p>
            <a:pPr marL="0" indent="0" algn="ctr" eaLnBrk="1" hangingPunct="1">
              <a:defRPr/>
            </a:pPr>
            <a:endParaRPr lang="nl-NL" altLang="en-US" sz="2800" b="1" dirty="0">
              <a:latin typeface="Calibri" panose="020F0502020204030204" pitchFamily="34" charset="0"/>
              <a:cs typeface="ＭＳ Ｐゴシック" charset="0"/>
            </a:endParaRPr>
          </a:p>
          <a:p>
            <a:pPr marL="0" indent="0" algn="ctr" eaLnBrk="1" hangingPunct="1">
              <a:defRPr/>
            </a:pPr>
            <a:r>
              <a:rPr lang="nl-NL" altLang="en-US" sz="2800" b="1" dirty="0">
                <a:latin typeface="Calibri" panose="020F0502020204030204" pitchFamily="34" charset="0"/>
                <a:cs typeface="ＭＳ Ｐゴシック" charset="0"/>
              </a:rPr>
              <a:t>U kunt mensen in de wachtkamer besmetten</a:t>
            </a:r>
          </a:p>
        </p:txBody>
      </p:sp>
      <p:cxnSp>
        <p:nvCxnSpPr>
          <p:cNvPr id="9" name="Straight Arrow Connector 2">
            <a:extLst>
              <a:ext uri="{FF2B5EF4-FFF2-40B4-BE49-F238E27FC236}">
                <a16:creationId xmlns:a16="http://schemas.microsoft.com/office/drawing/2014/main" id="{05A08C04-79DF-4331-BBF9-7DAA653A65AD}"/>
              </a:ext>
            </a:extLst>
          </p:cNvPr>
          <p:cNvCxnSpPr>
            <a:cxnSpLocks/>
          </p:cNvCxnSpPr>
          <p:nvPr/>
        </p:nvCxnSpPr>
        <p:spPr>
          <a:xfrm flipV="1">
            <a:off x="4520293" y="2295748"/>
            <a:ext cx="0" cy="773212"/>
          </a:xfrm>
          <a:prstGeom prst="straightConnector1">
            <a:avLst/>
          </a:prstGeom>
          <a:ln w="57150">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 name="Striped Right Arrow 13">
            <a:extLst>
              <a:ext uri="{FF2B5EF4-FFF2-40B4-BE49-F238E27FC236}">
                <a16:creationId xmlns:a16="http://schemas.microsoft.com/office/drawing/2014/main" id="{2FA2E485-D164-4A2A-8DD4-59710BA59409}"/>
              </a:ext>
            </a:extLst>
          </p:cNvPr>
          <p:cNvSpPr/>
          <p:nvPr/>
        </p:nvSpPr>
        <p:spPr>
          <a:xfrm rot="5400000">
            <a:off x="6120607" y="2457103"/>
            <a:ext cx="935037" cy="720725"/>
          </a:xfrm>
          <a:prstGeom prst="stripedRightArrow">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l-NL" sz="1700" dirty="0">
                <a:solidFill>
                  <a:schemeClr val="tx1"/>
                </a:solidFill>
                <a:latin typeface="Calibri" panose="020F0502020204030204" pitchFamily="34" charset="0"/>
              </a:rPr>
              <a:t>want</a:t>
            </a:r>
            <a:endParaRPr lang="en-GB" sz="1700" dirty="0">
              <a:solidFill>
                <a:schemeClr val="tx1"/>
              </a:solidFill>
              <a:latin typeface="Calibri" panose="020F0502020204030204" pitchFamily="34" charset="0"/>
            </a:endParaRPr>
          </a:p>
        </p:txBody>
      </p:sp>
      <p:sp>
        <p:nvSpPr>
          <p:cNvPr id="10" name="Striped Right Arrow 15">
            <a:extLst>
              <a:ext uri="{FF2B5EF4-FFF2-40B4-BE49-F238E27FC236}">
                <a16:creationId xmlns:a16="http://schemas.microsoft.com/office/drawing/2014/main" id="{30916B22-BD5B-4201-A1EC-F80617F2FF94}"/>
              </a:ext>
            </a:extLst>
          </p:cNvPr>
          <p:cNvSpPr/>
          <p:nvPr/>
        </p:nvSpPr>
        <p:spPr>
          <a:xfrm rot="16200000">
            <a:off x="1943100" y="2384301"/>
            <a:ext cx="936625" cy="720725"/>
          </a:xfrm>
          <a:prstGeom prst="stripedRightArrow">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nl-NL" sz="1700" dirty="0">
                <a:solidFill>
                  <a:schemeClr val="tx1"/>
                </a:solidFill>
                <a:latin typeface="Calibri" panose="020F0502020204030204" pitchFamily="34" charset="0"/>
              </a:rPr>
              <a:t>dus</a:t>
            </a:r>
            <a:endParaRPr lang="en-GB" sz="1700" dirty="0">
              <a:solidFill>
                <a:schemeClr val="tx1"/>
              </a:solidFill>
              <a:latin typeface="Calibri" panose="020F0502020204030204" pitchFamily="34" charset="0"/>
            </a:endParaRPr>
          </a:p>
        </p:txBody>
      </p:sp>
      <p:sp>
        <p:nvSpPr>
          <p:cNvPr id="14" name="Tekstvak 6">
            <a:extLst>
              <a:ext uri="{FF2B5EF4-FFF2-40B4-BE49-F238E27FC236}">
                <a16:creationId xmlns:a16="http://schemas.microsoft.com/office/drawing/2014/main" id="{740EB9BA-C5EE-402B-A23D-DAC3111FC105}"/>
              </a:ext>
            </a:extLst>
          </p:cNvPr>
          <p:cNvSpPr txBox="1">
            <a:spLocks noChangeArrowheads="1"/>
          </p:cNvSpPr>
          <p:nvPr/>
        </p:nvSpPr>
        <p:spPr bwMode="auto">
          <a:xfrm>
            <a:off x="0" y="4357688"/>
            <a:ext cx="9144000" cy="2500312"/>
          </a:xfrm>
          <a:prstGeom prst="rect">
            <a:avLst/>
          </a:prstGeom>
          <a:solidFill>
            <a:schemeClr val="bg2"/>
          </a:solidFill>
          <a:ln>
            <a:noFill/>
          </a:ln>
        </p:spPr>
        <p:txBody>
          <a:bodyPr>
            <a:spAutoFit/>
          </a:bodyPr>
          <a:lstStyle>
            <a:lvl1pPr marL="609600" indent="-161925">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lnSpc>
                <a:spcPct val="120000"/>
              </a:lnSpc>
              <a:spcBef>
                <a:spcPct val="0"/>
              </a:spcBef>
              <a:buFontTx/>
              <a:buNone/>
            </a:pPr>
            <a:r>
              <a:rPr lang="nl-NL" altLang="nl-NL" sz="2200" b="1" u="sng" dirty="0">
                <a:solidFill>
                  <a:schemeClr val="bg1"/>
                </a:solidFill>
                <a:latin typeface="Calibri" panose="020F0502020204030204" pitchFamily="34" charset="0"/>
              </a:rPr>
              <a:t>Standpunt herkennen</a:t>
            </a:r>
            <a:r>
              <a:rPr lang="nl-NL" altLang="nl-NL" sz="2200" u="sng" dirty="0">
                <a:solidFill>
                  <a:schemeClr val="bg1"/>
                </a:solidFill>
                <a:latin typeface="Calibri" panose="020F0502020204030204" pitchFamily="34" charset="0"/>
              </a:rPr>
              <a:t>: </a:t>
            </a:r>
          </a:p>
          <a:p>
            <a:pPr eaLnBrk="1" hangingPunct="1">
              <a:lnSpc>
                <a:spcPct val="120000"/>
              </a:lnSpc>
              <a:spcBef>
                <a:spcPct val="0"/>
              </a:spcBef>
              <a:buFontTx/>
              <a:buAutoNum type="arabicPeriod"/>
            </a:pPr>
            <a:r>
              <a:rPr lang="en-US" altLang="nl-NL" sz="2200" dirty="0" err="1">
                <a:solidFill>
                  <a:schemeClr val="bg1"/>
                </a:solidFill>
                <a:latin typeface="Calibri" panose="020F0502020204030204" pitchFamily="34" charset="0"/>
              </a:rPr>
              <a:t>Expliciet</a:t>
            </a:r>
            <a:r>
              <a:rPr lang="en-US" altLang="nl-NL" sz="2200" dirty="0">
                <a:solidFill>
                  <a:schemeClr val="bg1"/>
                </a:solidFill>
                <a:latin typeface="Calibri" panose="020F0502020204030204" pitchFamily="34" charset="0"/>
              </a:rPr>
              <a:t> </a:t>
            </a:r>
            <a:r>
              <a:rPr lang="en-US" altLang="nl-NL" sz="2200" dirty="0" err="1">
                <a:solidFill>
                  <a:schemeClr val="bg1"/>
                </a:solidFill>
                <a:latin typeface="Calibri" panose="020F0502020204030204" pitchFamily="34" charset="0"/>
              </a:rPr>
              <a:t>geformuleerd</a:t>
            </a:r>
            <a:r>
              <a:rPr lang="en-US" altLang="nl-NL" sz="2200" dirty="0">
                <a:solidFill>
                  <a:schemeClr val="bg1"/>
                </a:solidFill>
                <a:latin typeface="Calibri" panose="020F0502020204030204" pitchFamily="34" charset="0"/>
              </a:rPr>
              <a:t> </a:t>
            </a:r>
            <a:r>
              <a:rPr lang="en-US" altLang="nl-NL" sz="2200" dirty="0">
                <a:solidFill>
                  <a:srgbClr val="9ED3D7"/>
                </a:solidFill>
                <a:latin typeface="Calibri" panose="020F0502020204030204" pitchFamily="34" charset="0"/>
              </a:rPr>
              <a:t>(</a:t>
            </a:r>
            <a:r>
              <a:rPr lang="en-US" altLang="en-GB" sz="2200" dirty="0">
                <a:solidFill>
                  <a:srgbClr val="9ED3D7"/>
                </a:solidFill>
                <a:latin typeface="Calibri" panose="020F0502020204030204" pitchFamily="34" charset="0"/>
              </a:rPr>
              <a:t>‘</a:t>
            </a:r>
            <a:r>
              <a:rPr lang="en-US" altLang="ja-JP" sz="2200" i="1" dirty="0" err="1">
                <a:solidFill>
                  <a:srgbClr val="9ED3D7"/>
                </a:solidFill>
                <a:latin typeface="Calibri" panose="020F0502020204030204" pitchFamily="34" charset="0"/>
              </a:rPr>
              <a:t>Mijn</a:t>
            </a:r>
            <a:r>
              <a:rPr lang="en-US" altLang="ja-JP" sz="2200" i="1" dirty="0">
                <a:solidFill>
                  <a:srgbClr val="9ED3D7"/>
                </a:solidFill>
                <a:latin typeface="Calibri" panose="020F0502020204030204" pitchFamily="34" charset="0"/>
              </a:rPr>
              <a:t> </a:t>
            </a:r>
            <a:r>
              <a:rPr lang="en-US" altLang="ja-JP" sz="2200" i="1" dirty="0" err="1">
                <a:solidFill>
                  <a:srgbClr val="9ED3D7"/>
                </a:solidFill>
                <a:latin typeface="Calibri" panose="020F0502020204030204" pitchFamily="34" charset="0"/>
              </a:rPr>
              <a:t>standpunt</a:t>
            </a:r>
            <a:r>
              <a:rPr lang="en-US" altLang="ja-JP" sz="2200" i="1" dirty="0">
                <a:solidFill>
                  <a:srgbClr val="9ED3D7"/>
                </a:solidFill>
                <a:latin typeface="Calibri" panose="020F0502020204030204" pitchFamily="34" charset="0"/>
              </a:rPr>
              <a:t> is</a:t>
            </a:r>
            <a:r>
              <a:rPr lang="is-IS" altLang="ja-JP" sz="2200" i="1" dirty="0">
                <a:solidFill>
                  <a:srgbClr val="9ED3D7"/>
                </a:solidFill>
                <a:latin typeface="Calibri" panose="020F0502020204030204" pitchFamily="34" charset="0"/>
              </a:rPr>
              <a:t>…</a:t>
            </a:r>
            <a:r>
              <a:rPr lang="is-IS" altLang="en-GB" sz="2200" dirty="0">
                <a:solidFill>
                  <a:srgbClr val="9ED3D7"/>
                </a:solidFill>
                <a:latin typeface="Calibri" panose="020F0502020204030204" pitchFamily="34" charset="0"/>
              </a:rPr>
              <a:t>’</a:t>
            </a:r>
            <a:r>
              <a:rPr lang="is-IS" altLang="ja-JP" sz="2200" dirty="0">
                <a:solidFill>
                  <a:srgbClr val="9ED3D7"/>
                </a:solidFill>
                <a:latin typeface="Calibri" panose="020F0502020204030204" pitchFamily="34" charset="0"/>
              </a:rPr>
              <a:t>)</a:t>
            </a:r>
            <a:endParaRPr lang="en-US" altLang="ja-JP" sz="2200" dirty="0">
              <a:solidFill>
                <a:srgbClr val="9ED3D7"/>
              </a:solidFill>
              <a:latin typeface="Calibri" panose="020F0502020204030204" pitchFamily="34" charset="0"/>
            </a:endParaRPr>
          </a:p>
          <a:p>
            <a:pPr eaLnBrk="1" hangingPunct="1">
              <a:lnSpc>
                <a:spcPct val="120000"/>
              </a:lnSpc>
              <a:spcBef>
                <a:spcPct val="0"/>
              </a:spcBef>
              <a:buFontTx/>
              <a:buAutoNum type="arabicPeriod"/>
            </a:pPr>
            <a:r>
              <a:rPr lang="nl-NL" altLang="nl-NL" sz="2200" dirty="0">
                <a:solidFill>
                  <a:schemeClr val="bg1"/>
                </a:solidFill>
                <a:latin typeface="Calibri" panose="020F0502020204030204" pitchFamily="34" charset="0"/>
              </a:rPr>
              <a:t>Stellig gebracht / afwijkend </a:t>
            </a:r>
            <a:r>
              <a:rPr lang="nl-NL" altLang="nl-NL" sz="2200" dirty="0">
                <a:solidFill>
                  <a:srgbClr val="9ED3D7"/>
                </a:solidFill>
                <a:latin typeface="Calibri" panose="020F0502020204030204" pitchFamily="34" charset="0"/>
              </a:rPr>
              <a:t>(</a:t>
            </a:r>
            <a:r>
              <a:rPr lang="nl-NL" altLang="en-GB" sz="2200" dirty="0">
                <a:solidFill>
                  <a:srgbClr val="9ED3D7"/>
                </a:solidFill>
                <a:latin typeface="Calibri" panose="020F0502020204030204" pitchFamily="34" charset="0"/>
              </a:rPr>
              <a:t>‘</a:t>
            </a:r>
            <a:r>
              <a:rPr lang="nl-NL" altLang="en-GB" sz="2200" i="1" dirty="0">
                <a:solidFill>
                  <a:srgbClr val="9ED3D7"/>
                </a:solidFill>
                <a:latin typeface="Calibri" panose="020F0502020204030204" pitchFamily="34" charset="0"/>
              </a:rPr>
              <a:t>Bij griep moet je juist wel naar de huisarts gaan</a:t>
            </a:r>
            <a:r>
              <a:rPr lang="is-IS" altLang="en-GB" sz="2200" dirty="0">
                <a:solidFill>
                  <a:srgbClr val="9ED3D7"/>
                </a:solidFill>
                <a:latin typeface="Calibri" panose="020F0502020204030204" pitchFamily="34" charset="0"/>
              </a:rPr>
              <a:t>’</a:t>
            </a:r>
            <a:r>
              <a:rPr lang="is-IS" altLang="ja-JP" sz="2200" dirty="0">
                <a:solidFill>
                  <a:srgbClr val="9ED3D7"/>
                </a:solidFill>
                <a:latin typeface="Calibri" panose="020F0502020204030204" pitchFamily="34" charset="0"/>
              </a:rPr>
              <a:t>)</a:t>
            </a:r>
            <a:endParaRPr lang="nl-NL" altLang="ja-JP" sz="2200" dirty="0">
              <a:solidFill>
                <a:srgbClr val="9ED3D7"/>
              </a:solidFill>
              <a:latin typeface="Calibri" panose="020F0502020204030204" pitchFamily="34" charset="0"/>
            </a:endParaRPr>
          </a:p>
          <a:p>
            <a:pPr eaLnBrk="1" hangingPunct="1">
              <a:lnSpc>
                <a:spcPct val="120000"/>
              </a:lnSpc>
              <a:spcBef>
                <a:spcPct val="0"/>
              </a:spcBef>
              <a:buFontTx/>
              <a:buAutoNum type="arabicPeriod"/>
            </a:pPr>
            <a:r>
              <a:rPr lang="nl-NL" altLang="nl-NL" sz="2200" dirty="0">
                <a:solidFill>
                  <a:schemeClr val="bg1"/>
                </a:solidFill>
                <a:latin typeface="Calibri" panose="020F0502020204030204" pitchFamily="34" charset="0"/>
              </a:rPr>
              <a:t>Argumentatie aanwezig</a:t>
            </a:r>
          </a:p>
          <a:p>
            <a:pPr eaLnBrk="1" hangingPunct="1">
              <a:lnSpc>
                <a:spcPct val="120000"/>
              </a:lnSpc>
              <a:spcBef>
                <a:spcPct val="0"/>
              </a:spcBef>
              <a:buFontTx/>
              <a:buAutoNum type="arabicPeriod"/>
            </a:pPr>
            <a:r>
              <a:rPr lang="nl-NL" altLang="nl-NL" sz="2200" dirty="0">
                <a:solidFill>
                  <a:schemeClr val="bg1"/>
                </a:solidFill>
                <a:latin typeface="Calibri" panose="020F0502020204030204" pitchFamily="34" charset="0"/>
              </a:rPr>
              <a:t>Context, maximaal argumentatieve interpretatie</a:t>
            </a:r>
            <a:endParaRPr lang="nl-NL" altLang="nl-NL" sz="1800" dirty="0"/>
          </a:p>
        </p:txBody>
      </p:sp>
      <p:sp>
        <p:nvSpPr>
          <p:cNvPr id="6" name="Titel 1">
            <a:extLst>
              <a:ext uri="{FF2B5EF4-FFF2-40B4-BE49-F238E27FC236}">
                <a16:creationId xmlns:a16="http://schemas.microsoft.com/office/drawing/2014/main" id="{AAD0CFD7-B876-DFB4-6B11-6DCBBEFDE6EC}"/>
              </a:ext>
            </a:extLst>
          </p:cNvPr>
          <p:cNvSpPr>
            <a:spLocks noGrp="1"/>
          </p:cNvSpPr>
          <p:nvPr>
            <p:ph type="title"/>
          </p:nvPr>
        </p:nvSpPr>
        <p:spPr>
          <a:xfrm>
            <a:off x="404665" y="404664"/>
            <a:ext cx="8334670" cy="432048"/>
          </a:xfrm>
        </p:spPr>
        <p:txBody>
          <a:bodyPr/>
          <a:lstStyle/>
          <a:p>
            <a:r>
              <a:rPr lang="nl-NL" dirty="0">
                <a:solidFill>
                  <a:schemeClr val="tx1"/>
                </a:solidFill>
                <a:latin typeface="Calibri" panose="020F0502020204030204" pitchFamily="34" charset="0"/>
                <a:cs typeface="Calibri" panose="020F0502020204030204" pitchFamily="34" charset="0"/>
              </a:rPr>
              <a:t>De basis van argumentatie</a:t>
            </a:r>
          </a:p>
        </p:txBody>
      </p:sp>
    </p:spTree>
    <p:extLst>
      <p:ext uri="{BB962C8B-B14F-4D97-AF65-F5344CB8AC3E}">
        <p14:creationId xmlns:p14="http://schemas.microsoft.com/office/powerpoint/2010/main" val="3102381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media 3" title="Argument - Monty Python">
            <a:hlinkClick r:id="" action="ppaction://media"/>
            <a:extLst>
              <a:ext uri="{FF2B5EF4-FFF2-40B4-BE49-F238E27FC236}">
                <a16:creationId xmlns:a16="http://schemas.microsoft.com/office/drawing/2014/main" id="{5007FAC6-5620-40B9-86E0-A461321FDE92}"/>
              </a:ext>
            </a:extLst>
          </p:cNvPr>
          <p:cNvPicPr>
            <a:picLocks noRot="1" noChangeAspect="1"/>
          </p:cNvPicPr>
          <p:nvPr>
            <a:videoFile r:link="rId1"/>
          </p:nvPr>
        </p:nvPicPr>
        <p:blipFill>
          <a:blip r:embed="rId3"/>
          <a:stretch>
            <a:fillRect/>
          </a:stretch>
        </p:blipFill>
        <p:spPr>
          <a:xfrm>
            <a:off x="-8061" y="843608"/>
            <a:ext cx="9160121" cy="5175468"/>
          </a:xfrm>
          <a:prstGeom prst="rect">
            <a:avLst/>
          </a:prstGeom>
        </p:spPr>
      </p:pic>
      <p:sp>
        <p:nvSpPr>
          <p:cNvPr id="10" name="Tekstvak 9">
            <a:extLst>
              <a:ext uri="{FF2B5EF4-FFF2-40B4-BE49-F238E27FC236}">
                <a16:creationId xmlns:a16="http://schemas.microsoft.com/office/drawing/2014/main" id="{F361252A-10F2-48A1-ABF2-4BF01D99377A}"/>
              </a:ext>
            </a:extLst>
          </p:cNvPr>
          <p:cNvSpPr txBox="1"/>
          <p:nvPr/>
        </p:nvSpPr>
        <p:spPr>
          <a:xfrm>
            <a:off x="467544" y="6084004"/>
            <a:ext cx="6480720" cy="369332"/>
          </a:xfrm>
          <a:prstGeom prst="rect">
            <a:avLst/>
          </a:prstGeom>
          <a:noFill/>
        </p:spPr>
        <p:txBody>
          <a:bodyPr wrap="square">
            <a:spAutoFit/>
          </a:bodyPr>
          <a:lstStyle/>
          <a:p>
            <a:r>
              <a:rPr lang="nl-NL" dirty="0">
                <a:solidFill>
                  <a:schemeClr val="bg1"/>
                </a:solidFill>
                <a:hlinkClick r:id="rId4">
                  <a:extLst>
                    <a:ext uri="{A12FA001-AC4F-418D-AE19-62706E023703}">
                      <ahyp:hlinkClr xmlns:ahyp="http://schemas.microsoft.com/office/drawing/2018/hyperlinkcolor" val="tx"/>
                    </a:ext>
                  </a:extLst>
                </a:hlinkClick>
              </a:rPr>
              <a:t>https://www.youtube.com/watch?v=ohDB5gbtaEQ</a:t>
            </a:r>
            <a:r>
              <a:rPr lang="nl-NL" dirty="0">
                <a:solidFill>
                  <a:schemeClr val="bg1"/>
                </a:solidFill>
              </a:rPr>
              <a:t> </a:t>
            </a:r>
          </a:p>
        </p:txBody>
      </p:sp>
      <p:sp>
        <p:nvSpPr>
          <p:cNvPr id="11" name="Titel 1">
            <a:extLst>
              <a:ext uri="{FF2B5EF4-FFF2-40B4-BE49-F238E27FC236}">
                <a16:creationId xmlns:a16="http://schemas.microsoft.com/office/drawing/2014/main" id="{3E7FD906-3C4F-40A3-B416-E4824EEF34A8}"/>
              </a:ext>
            </a:extLst>
          </p:cNvPr>
          <p:cNvSpPr>
            <a:spLocks noGrp="1"/>
          </p:cNvSpPr>
          <p:nvPr>
            <p:ph type="title"/>
          </p:nvPr>
        </p:nvSpPr>
        <p:spPr>
          <a:xfrm>
            <a:off x="404665" y="404664"/>
            <a:ext cx="8334670" cy="432048"/>
          </a:xfrm>
        </p:spPr>
        <p:txBody>
          <a:bodyPr/>
          <a:lstStyle/>
          <a:p>
            <a:r>
              <a:rPr lang="nl-NL" dirty="0" err="1">
                <a:solidFill>
                  <a:schemeClr val="tx1"/>
                </a:solidFill>
                <a:latin typeface="Calibri" panose="020F0502020204030204" pitchFamily="34" charset="0"/>
              </a:rPr>
              <a:t>Monty</a:t>
            </a:r>
            <a:r>
              <a:rPr lang="nl-NL" dirty="0">
                <a:solidFill>
                  <a:schemeClr val="tx1"/>
                </a:solidFill>
                <a:latin typeface="Calibri" panose="020F0502020204030204" pitchFamily="34" charset="0"/>
              </a:rPr>
              <a:t> </a:t>
            </a:r>
            <a:r>
              <a:rPr lang="nl-NL" dirty="0" err="1">
                <a:solidFill>
                  <a:schemeClr val="tx1"/>
                </a:solidFill>
                <a:latin typeface="Calibri" panose="020F0502020204030204" pitchFamily="34" charset="0"/>
              </a:rPr>
              <a:t>Python’s</a:t>
            </a:r>
            <a:r>
              <a:rPr lang="nl-NL" dirty="0">
                <a:solidFill>
                  <a:schemeClr val="tx1"/>
                </a:solidFill>
                <a:latin typeface="Calibri" panose="020F0502020204030204" pitchFamily="34" charset="0"/>
              </a:rPr>
              <a:t> Argument </a:t>
            </a:r>
            <a:r>
              <a:rPr lang="nl-NL" dirty="0" err="1">
                <a:solidFill>
                  <a:schemeClr val="tx1"/>
                </a:solidFill>
                <a:latin typeface="Calibri" panose="020F0502020204030204" pitchFamily="34" charset="0"/>
              </a:rPr>
              <a:t>Clinic</a:t>
            </a:r>
            <a:endParaRPr lang="nl-NL" dirty="0">
              <a:solidFill>
                <a:schemeClr val="tx1"/>
              </a:solidFill>
              <a:latin typeface="Calibri" panose="020F0502020204030204" pitchFamily="34" charset="0"/>
            </a:endParaRPr>
          </a:p>
        </p:txBody>
      </p:sp>
      <p:sp>
        <p:nvSpPr>
          <p:cNvPr id="3" name="TextBox 2">
            <a:extLst>
              <a:ext uri="{FF2B5EF4-FFF2-40B4-BE49-F238E27FC236}">
                <a16:creationId xmlns:a16="http://schemas.microsoft.com/office/drawing/2014/main" id="{B4B56D2C-5FD5-B7AF-7D96-0EB5268F44B3}"/>
              </a:ext>
            </a:extLst>
          </p:cNvPr>
          <p:cNvSpPr txBox="1"/>
          <p:nvPr/>
        </p:nvSpPr>
        <p:spPr>
          <a:xfrm>
            <a:off x="251520" y="6031854"/>
            <a:ext cx="7128792" cy="369332"/>
          </a:xfrm>
          <a:prstGeom prst="rect">
            <a:avLst/>
          </a:prstGeom>
          <a:noFill/>
        </p:spPr>
        <p:txBody>
          <a:bodyPr wrap="square">
            <a:spAutoFit/>
          </a:bodyPr>
          <a:lstStyle/>
          <a:p>
            <a:r>
              <a:rPr lang="nl-NL" dirty="0">
                <a:latin typeface="Calibri" panose="020F0502020204030204" pitchFamily="34" charset="0"/>
                <a:cs typeface="Calibri" panose="020F0502020204030204" pitchFamily="34" charset="0"/>
                <a:hlinkClick r:id="rId4"/>
              </a:rPr>
              <a:t>https://www.youtube.com/watch?v=ohDB5gbtaEQ</a:t>
            </a:r>
            <a:r>
              <a:rPr lang="nl-NL"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959888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video>
              <p:cMediaNode vol="80000">
                <p:cTn id="2" fill="hold" display="0">
                  <p:stCondLst>
                    <p:cond delay="indefinite"/>
                  </p:stCondLst>
                </p:cTn>
                <p:tgtEl>
                  <p:spTgt spid="4"/>
                </p:tgtEl>
              </p:cMediaNode>
            </p:video>
            <p:seq concurrent="1" nextAc="seek">
              <p:cTn id="3" restart="whenNotActive" fill="hold" evtFilter="cancelBubble" nodeType="interactiveSeq">
                <p:stCondLst>
                  <p:cond evt="onClick" delay="0">
                    <p:tgtEl>
                      <p:spTgt spid="4"/>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p:cTn id="7"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B3772A0F-4F29-4D38-A45F-26A4A75C91FF}"/>
              </a:ext>
            </a:extLst>
          </p:cNvPr>
          <p:cNvSpPr>
            <a:spLocks noChangeArrowheads="1"/>
          </p:cNvSpPr>
          <p:nvPr/>
        </p:nvSpPr>
        <p:spPr bwMode="auto">
          <a:xfrm>
            <a:off x="429817" y="1612900"/>
            <a:ext cx="82296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buFontTx/>
              <a:buNone/>
            </a:pPr>
            <a:r>
              <a:rPr lang="nl-NL" altLang="nl-NL" dirty="0">
                <a:latin typeface="Calibri" panose="020F0502020204030204" pitchFamily="34" charset="0"/>
                <a:cs typeface="Calibri" panose="020F0502020204030204" pitchFamily="34" charset="0"/>
              </a:rPr>
              <a:t>Verschil van mening: een communicatieve situatie waarin een standpunt op twijfel of tegenspraak stuit. </a:t>
            </a:r>
            <a:endParaRPr lang="en-US" altLang="nl-NL" dirty="0">
              <a:latin typeface="Calibri" panose="020F0502020204030204" pitchFamily="34" charset="0"/>
              <a:cs typeface="Calibri" panose="020F0502020204030204" pitchFamily="34" charset="0"/>
            </a:endParaRPr>
          </a:p>
        </p:txBody>
      </p:sp>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Discussierollen + type geschil</a:t>
            </a:r>
          </a:p>
        </p:txBody>
      </p:sp>
      <p:sp>
        <p:nvSpPr>
          <p:cNvPr id="12" name="Tekstvak 11">
            <a:extLst>
              <a:ext uri="{FF2B5EF4-FFF2-40B4-BE49-F238E27FC236}">
                <a16:creationId xmlns:a16="http://schemas.microsoft.com/office/drawing/2014/main" id="{D1C267E9-65E6-41BF-A5E3-82C8E62756AA}"/>
              </a:ext>
            </a:extLst>
          </p:cNvPr>
          <p:cNvSpPr txBox="1"/>
          <p:nvPr/>
        </p:nvSpPr>
        <p:spPr>
          <a:xfrm>
            <a:off x="-53975" y="4161877"/>
            <a:ext cx="9251950" cy="2696123"/>
          </a:xfrm>
          <a:prstGeom prst="rect">
            <a:avLst/>
          </a:prstGeom>
          <a:solidFill>
            <a:schemeClr val="bg2"/>
          </a:solidFill>
        </p:spPr>
        <p:txBody>
          <a:bodyPr>
            <a:spAutoFit/>
          </a:bodyPr>
          <a:lstStyle/>
          <a:p>
            <a:pPr marL="271463" indent="-161925" algn="ctr" eaLnBrk="1" hangingPunct="1">
              <a:lnSpc>
                <a:spcPct val="120000"/>
              </a:lnSpc>
              <a:defRPr/>
            </a:pP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Een geschil kan </a:t>
            </a:r>
            <a:r>
              <a:rPr lang="nl-NL" sz="2800" b="1" dirty="0">
                <a:solidFill>
                  <a:schemeClr val="accent3"/>
                </a:solidFill>
                <a:uFill>
                  <a:solidFill>
                    <a:schemeClr val="accent1">
                      <a:lumMod val="50000"/>
                    </a:schemeClr>
                  </a:solidFill>
                </a:uFill>
                <a:latin typeface="Calibri" charset="0"/>
                <a:ea typeface="ＭＳ Ｐゴシック" charset="0"/>
                <a:cs typeface="ＭＳ Ｐゴシック" charset="0"/>
              </a:rPr>
              <a:t>enkelvoudig</a:t>
            </a: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 of </a:t>
            </a:r>
            <a:r>
              <a:rPr lang="nl-NL" sz="2800" b="1" dirty="0">
                <a:solidFill>
                  <a:schemeClr val="accent3"/>
                </a:solidFill>
                <a:uFill>
                  <a:solidFill>
                    <a:schemeClr val="accent1">
                      <a:lumMod val="50000"/>
                    </a:schemeClr>
                  </a:solidFill>
                </a:uFill>
                <a:latin typeface="Calibri" charset="0"/>
                <a:ea typeface="ＭＳ Ｐゴシック" charset="0"/>
                <a:cs typeface="ＭＳ Ｐゴシック" charset="0"/>
              </a:rPr>
              <a:t>meervoudig</a:t>
            </a: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 zijn: gaat het over één of over meerdere propositie(s)?</a:t>
            </a:r>
          </a:p>
          <a:p>
            <a:pPr marL="271463" indent="-161925" algn="ctr" eaLnBrk="1" hangingPunct="1">
              <a:lnSpc>
                <a:spcPct val="120000"/>
              </a:lnSpc>
              <a:defRPr/>
            </a:pPr>
            <a:endParaRPr lang="nl-NL" sz="1400" dirty="0">
              <a:solidFill>
                <a:schemeClr val="bg1"/>
              </a:solidFill>
              <a:uFill>
                <a:solidFill>
                  <a:schemeClr val="accent1">
                    <a:lumMod val="50000"/>
                  </a:schemeClr>
                </a:solidFill>
              </a:uFill>
              <a:latin typeface="Calibri" charset="0"/>
              <a:ea typeface="ＭＳ Ｐゴシック" charset="0"/>
              <a:cs typeface="ＭＳ Ｐゴシック" charset="0"/>
            </a:endParaRPr>
          </a:p>
          <a:p>
            <a:pPr marL="271463" indent="-161925" algn="ctr" eaLnBrk="1" hangingPunct="1">
              <a:lnSpc>
                <a:spcPct val="120000"/>
              </a:lnSpc>
              <a:defRPr/>
            </a:pP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Een geschil kan </a:t>
            </a:r>
            <a:r>
              <a:rPr lang="nl-NL" sz="2800" b="1" dirty="0">
                <a:solidFill>
                  <a:schemeClr val="accent3"/>
                </a:solidFill>
                <a:uFill>
                  <a:solidFill>
                    <a:schemeClr val="accent1">
                      <a:lumMod val="50000"/>
                    </a:schemeClr>
                  </a:solidFill>
                </a:uFill>
                <a:latin typeface="Calibri" charset="0"/>
                <a:ea typeface="ＭＳ Ｐゴシック" charset="0"/>
                <a:cs typeface="ＭＳ Ｐゴシック" charset="0"/>
              </a:rPr>
              <a:t>niet-gemengd</a:t>
            </a: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 of </a:t>
            </a:r>
            <a:r>
              <a:rPr lang="nl-NL" sz="2800" b="1" dirty="0">
                <a:solidFill>
                  <a:schemeClr val="accent3"/>
                </a:solidFill>
                <a:uFill>
                  <a:solidFill>
                    <a:schemeClr val="accent1">
                      <a:lumMod val="50000"/>
                    </a:schemeClr>
                  </a:solidFill>
                </a:uFill>
                <a:latin typeface="Calibri" charset="0"/>
                <a:ea typeface="ＭＳ Ｐゴシック" charset="0"/>
                <a:cs typeface="ＭＳ Ｐゴシック" charset="0"/>
              </a:rPr>
              <a:t>gemengd</a:t>
            </a: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 zijn: stuit het standpunt enkel op twijfel of op een tegenwerping?</a:t>
            </a:r>
            <a:endParaRPr lang="en-US" sz="2800" dirty="0">
              <a:solidFill>
                <a:srgbClr val="9ED3D7"/>
              </a:solidFill>
              <a:latin typeface="Calibri" charset="0"/>
              <a:ea typeface="ＭＳ Ｐゴシック" charset="0"/>
              <a:cs typeface="ＭＳ Ｐゴシック" charset="0"/>
            </a:endParaRPr>
          </a:p>
          <a:p>
            <a:pPr marL="271463" indent="-161925" eaLnBrk="1" hangingPunct="1">
              <a:defRPr/>
            </a:pPr>
            <a:endParaRPr lang="nl-NL"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894010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Discussierollen + type geschil</a:t>
            </a:r>
          </a:p>
        </p:txBody>
      </p:sp>
      <p:sp>
        <p:nvSpPr>
          <p:cNvPr id="5" name="Rectangle 7">
            <a:extLst>
              <a:ext uri="{FF2B5EF4-FFF2-40B4-BE49-F238E27FC236}">
                <a16:creationId xmlns:a16="http://schemas.microsoft.com/office/drawing/2014/main" id="{7EE589B9-6A5A-453E-99EF-2D5D2F9CA166}"/>
              </a:ext>
            </a:extLst>
          </p:cNvPr>
          <p:cNvSpPr txBox="1">
            <a:spLocks noChangeArrowheads="1"/>
          </p:cNvSpPr>
          <p:nvPr/>
        </p:nvSpPr>
        <p:spPr>
          <a:xfrm>
            <a:off x="781087" y="-204135"/>
            <a:ext cx="7942262" cy="4464050"/>
          </a:xfrm>
          <a:prstGeom prst="rect">
            <a:avLst/>
          </a:prstGeom>
          <a:noFill/>
        </p:spPr>
        <p:txBody>
          <a:bodyPr vert="horz" wrap="none" lIns="0" tIns="0" rIns="0" bIns="0" rtlCol="0">
            <a:normAutofit/>
          </a:bodyPr>
          <a:lstStyle>
            <a:lvl1pPr marL="271318" indent="-271318" algn="l" defTabSz="685434" rtl="0" eaLnBrk="1" latinLnBrk="0" hangingPunct="1">
              <a:lnSpc>
                <a:spcPct val="90000"/>
              </a:lnSpc>
              <a:spcBef>
                <a:spcPts val="600"/>
              </a:spcBef>
              <a:spcAft>
                <a:spcPts val="600"/>
              </a:spcAft>
              <a:buClr>
                <a:schemeClr val="bg2"/>
              </a:buClr>
              <a:buFont typeface="+mj-lt"/>
              <a:buAutoNum type="arabicPeriod"/>
              <a:defRPr sz="2000" kern="1200">
                <a:solidFill>
                  <a:schemeClr val="bg2"/>
                </a:solidFill>
                <a:latin typeface="+mn-lt"/>
                <a:ea typeface="+mn-ea"/>
                <a:cs typeface="+mn-cs"/>
              </a:defRPr>
            </a:lvl1pPr>
            <a:lvl2pPr marL="406977"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2pPr>
            <a:lvl3pPr marL="0" indent="0" algn="l" defTabSz="685434" rtl="0" eaLnBrk="1" latinLnBrk="0" hangingPunct="1">
              <a:lnSpc>
                <a:spcPct val="90000"/>
              </a:lnSpc>
              <a:spcBef>
                <a:spcPts val="450"/>
              </a:spcBef>
              <a:spcAft>
                <a:spcPts val="450"/>
              </a:spcAft>
              <a:buFont typeface="Arial" panose="020B0604020202020204" pitchFamily="34" charset="0"/>
              <a:buNone/>
              <a:defRPr sz="1600" kern="1200">
                <a:solidFill>
                  <a:schemeClr val="bg2"/>
                </a:solidFill>
                <a:latin typeface="+mn-lt"/>
                <a:ea typeface="+mn-ea"/>
                <a:cs typeface="+mn-cs"/>
              </a:defRPr>
            </a:lvl3pPr>
            <a:lvl4pPr marL="0" indent="0" algn="l" defTabSz="685434" rtl="0" eaLnBrk="1" latinLnBrk="0" hangingPunct="1">
              <a:lnSpc>
                <a:spcPct val="90000"/>
              </a:lnSpc>
              <a:spcBef>
                <a:spcPts val="450"/>
              </a:spcBef>
              <a:spcAft>
                <a:spcPts val="450"/>
              </a:spcAft>
              <a:buFont typeface="Arial" panose="020B0604020202020204" pitchFamily="34" charset="0"/>
              <a:buNone/>
              <a:defRPr sz="1600" b="1" kern="1200">
                <a:solidFill>
                  <a:schemeClr val="bg2"/>
                </a:solidFill>
                <a:latin typeface="+mn-lt"/>
                <a:ea typeface="+mn-ea"/>
                <a:cs typeface="+mn-cs"/>
              </a:defRPr>
            </a:lvl4pPr>
            <a:lvl5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accent1"/>
                </a:solidFill>
                <a:latin typeface="+mn-lt"/>
                <a:ea typeface="+mn-ea"/>
                <a:cs typeface="+mn-cs"/>
              </a:defRPr>
            </a:lvl5pPr>
            <a:lvl6pPr marL="271318" indent="-271318" algn="l" defTabSz="685434" rtl="0" eaLnBrk="1" latinLnBrk="0" hangingPunct="1">
              <a:lnSpc>
                <a:spcPct val="90000"/>
              </a:lnSpc>
              <a:spcBef>
                <a:spcPts val="600"/>
              </a:spcBef>
              <a:spcAft>
                <a:spcPts val="600"/>
              </a:spcAft>
              <a:buClr>
                <a:schemeClr val="bg2"/>
              </a:buClr>
              <a:buFont typeface="+mj-lt"/>
              <a:buAutoNum type="arabicPeriod"/>
              <a:tabLst/>
              <a:defRPr sz="2000" kern="1200">
                <a:solidFill>
                  <a:schemeClr val="bg2"/>
                </a:solidFill>
                <a:latin typeface="+mn-lt"/>
                <a:ea typeface="+mn-ea"/>
                <a:cs typeface="+mn-cs"/>
              </a:defRPr>
            </a:lvl6pPr>
            <a:lvl7pPr marL="406977"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685434" rtl="0" eaLnBrk="1" latinLnBrk="0" hangingPunct="1">
              <a:lnSpc>
                <a:spcPct val="90000"/>
              </a:lnSpc>
              <a:spcBef>
                <a:spcPts val="450"/>
              </a:spcBef>
              <a:spcAft>
                <a:spcPts val="450"/>
              </a:spcAft>
              <a:buFont typeface="Arial" panose="020B0604020202020204" pitchFamily="34" charset="0"/>
              <a:buNone/>
              <a:defRPr sz="1400" kern="1200">
                <a:solidFill>
                  <a:schemeClr val="bg2"/>
                </a:solidFill>
                <a:latin typeface="+mn-lt"/>
                <a:ea typeface="+mn-ea"/>
                <a:cs typeface="+mn-cs"/>
              </a:defRPr>
            </a:lvl8pPr>
            <a:lvl9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bg2"/>
                </a:solidFill>
                <a:latin typeface="+mn-lt"/>
                <a:ea typeface="+mn-ea"/>
                <a:cs typeface="+mn-cs"/>
              </a:defRPr>
            </a:lvl9pPr>
          </a:lstStyle>
          <a:p>
            <a:pPr marL="0" indent="0">
              <a:spcBef>
                <a:spcPct val="40000"/>
              </a:spcBef>
              <a:buFontTx/>
              <a:buNone/>
            </a:pPr>
            <a:endParaRPr lang="en-US" altLang="nl-NL" dirty="0">
              <a:latin typeface="Calibri" panose="020F0502020204030204" pitchFamily="34" charset="0"/>
            </a:endParaRPr>
          </a:p>
          <a:p>
            <a:pPr marL="0" indent="0">
              <a:spcBef>
                <a:spcPct val="40000"/>
              </a:spcBef>
              <a:buFontTx/>
              <a:buNone/>
            </a:pPr>
            <a:endParaRPr lang="en-US" altLang="nl-NL" dirty="0">
              <a:latin typeface="Calibri" panose="020F0502020204030204" pitchFamily="34" charset="0"/>
            </a:endParaRPr>
          </a:p>
        </p:txBody>
      </p:sp>
      <p:sp>
        <p:nvSpPr>
          <p:cNvPr id="3" name="Rectangle 7">
            <a:extLst>
              <a:ext uri="{FF2B5EF4-FFF2-40B4-BE49-F238E27FC236}">
                <a16:creationId xmlns:a16="http://schemas.microsoft.com/office/drawing/2014/main" id="{51E6767E-FCDF-87D5-573D-60FE91EB8C92}"/>
              </a:ext>
            </a:extLst>
          </p:cNvPr>
          <p:cNvSpPr txBox="1">
            <a:spLocks noChangeArrowheads="1"/>
          </p:cNvSpPr>
          <p:nvPr/>
        </p:nvSpPr>
        <p:spPr bwMode="auto">
          <a:xfrm>
            <a:off x="420651" y="1283540"/>
            <a:ext cx="8302698" cy="4521724"/>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endParaRPr lang="en-US" dirty="0">
              <a:latin typeface="Calibri" panose="020F0502020204030204" pitchFamily="34" charset="0"/>
              <a:cs typeface="+mn-cs"/>
            </a:endParaRPr>
          </a:p>
          <a:p>
            <a:pPr marL="0" indent="0" eaLnBrk="1" hangingPunct="1">
              <a:spcBef>
                <a:spcPct val="40000"/>
              </a:spcBef>
              <a:buFontTx/>
              <a:buNone/>
              <a:tabLst>
                <a:tab pos="265113" algn="l"/>
              </a:tabLst>
              <a:defRPr/>
            </a:pPr>
            <a:r>
              <a:rPr lang="en-US" sz="2400" b="1" dirty="0">
                <a:latin typeface="Calibri" panose="020F0502020204030204" pitchFamily="34" charset="0"/>
                <a:cs typeface="+mn-cs"/>
              </a:rPr>
              <a:t>Protagonist</a:t>
            </a:r>
            <a:r>
              <a:rPr lang="en-US" sz="2400" dirty="0">
                <a:latin typeface="Calibri" panose="020F0502020204030204" pitchFamily="34" charset="0"/>
                <a:cs typeface="+mn-cs"/>
              </a:rPr>
              <a:t> = </a:t>
            </a:r>
            <a:r>
              <a:rPr lang="en-US" sz="2400" dirty="0" err="1">
                <a:latin typeface="Calibri" panose="020F0502020204030204" pitchFamily="34" charset="0"/>
                <a:cs typeface="+mn-cs"/>
              </a:rPr>
              <a:t>iemand</a:t>
            </a:r>
            <a:r>
              <a:rPr lang="en-US" sz="2400" dirty="0">
                <a:latin typeface="Calibri" panose="020F0502020204030204" pitchFamily="34" charset="0"/>
                <a:cs typeface="+mn-cs"/>
              </a:rPr>
              <a:t> die </a:t>
            </a:r>
            <a:r>
              <a:rPr lang="en-US" sz="2400" dirty="0" err="1">
                <a:latin typeface="Calibri" panose="020F0502020204030204" pitchFamily="34" charset="0"/>
                <a:cs typeface="+mn-cs"/>
              </a:rPr>
              <a:t>een</a:t>
            </a:r>
            <a:r>
              <a:rPr lang="en-US" sz="2400" dirty="0">
                <a:latin typeface="Calibri" panose="020F0502020204030204" pitchFamily="34" charset="0"/>
                <a:cs typeface="+mn-cs"/>
              </a:rPr>
              <a:t> </a:t>
            </a:r>
            <a:r>
              <a:rPr lang="en-US" sz="2400" dirty="0" err="1">
                <a:latin typeface="Calibri" panose="020F0502020204030204" pitchFamily="34" charset="0"/>
                <a:cs typeface="+mn-cs"/>
              </a:rPr>
              <a:t>standpunt</a:t>
            </a:r>
            <a:r>
              <a:rPr lang="en-US" sz="2400" dirty="0">
                <a:latin typeface="Calibri" panose="020F0502020204030204" pitchFamily="34" charset="0"/>
                <a:cs typeface="+mn-cs"/>
              </a:rPr>
              <a:t> </a:t>
            </a:r>
            <a:r>
              <a:rPr lang="en-US" sz="2400" dirty="0" err="1">
                <a:latin typeface="Calibri" panose="020F0502020204030204" pitchFamily="34" charset="0"/>
                <a:cs typeface="+mn-cs"/>
              </a:rPr>
              <a:t>inneemt</a:t>
            </a:r>
            <a:endParaRPr lang="en-US" sz="2400" dirty="0">
              <a:latin typeface="Calibri" panose="020F0502020204030204" pitchFamily="34" charset="0"/>
              <a:cs typeface="+mn-cs"/>
            </a:endParaRPr>
          </a:p>
          <a:p>
            <a:pPr marL="0" indent="0" eaLnBrk="1" hangingPunct="1">
              <a:spcBef>
                <a:spcPct val="40000"/>
              </a:spcBef>
              <a:buFontTx/>
              <a:buNone/>
              <a:defRPr/>
            </a:pPr>
            <a:endParaRPr lang="en-US" sz="2400" b="1" dirty="0">
              <a:latin typeface="Calibri" panose="020F0502020204030204" pitchFamily="34" charset="0"/>
              <a:cs typeface="+mn-cs"/>
            </a:endParaRPr>
          </a:p>
          <a:p>
            <a:pPr marL="0" indent="0" eaLnBrk="1" hangingPunct="1">
              <a:spcBef>
                <a:spcPct val="40000"/>
              </a:spcBef>
              <a:buFontTx/>
              <a:buNone/>
              <a:defRPr/>
            </a:pPr>
            <a:r>
              <a:rPr lang="en-US" sz="2400" b="1" dirty="0">
                <a:latin typeface="Calibri" panose="020F0502020204030204" pitchFamily="34" charset="0"/>
                <a:cs typeface="+mn-cs"/>
              </a:rPr>
              <a:t>Antagonist</a:t>
            </a:r>
            <a:r>
              <a:rPr lang="en-US" sz="2400" dirty="0">
                <a:latin typeface="Calibri" panose="020F0502020204030204" pitchFamily="34" charset="0"/>
                <a:cs typeface="+mn-cs"/>
              </a:rPr>
              <a:t> = </a:t>
            </a:r>
            <a:r>
              <a:rPr lang="en-US" sz="2400" dirty="0" err="1">
                <a:latin typeface="Calibri" panose="020F0502020204030204" pitchFamily="34" charset="0"/>
                <a:cs typeface="+mn-cs"/>
              </a:rPr>
              <a:t>iemand</a:t>
            </a:r>
            <a:r>
              <a:rPr lang="en-US" sz="2400" dirty="0">
                <a:latin typeface="Calibri" panose="020F0502020204030204" pitchFamily="34" charset="0"/>
                <a:cs typeface="+mn-cs"/>
              </a:rPr>
              <a:t> die het </a:t>
            </a:r>
            <a:r>
              <a:rPr lang="en-US" sz="2400" dirty="0" err="1">
                <a:latin typeface="Calibri" panose="020F0502020204030204" pitchFamily="34" charset="0"/>
                <a:cs typeface="+mn-cs"/>
              </a:rPr>
              <a:t>standpunt</a:t>
            </a:r>
            <a:r>
              <a:rPr lang="en-US" sz="2400" dirty="0">
                <a:latin typeface="Calibri" panose="020F0502020204030204" pitchFamily="34" charset="0"/>
                <a:cs typeface="+mn-cs"/>
              </a:rPr>
              <a:t> (</a:t>
            </a:r>
            <a:r>
              <a:rPr lang="en-US" sz="2400" dirty="0" err="1">
                <a:latin typeface="Calibri" panose="020F0502020204030204" pitchFamily="34" charset="0"/>
                <a:cs typeface="+mn-cs"/>
              </a:rPr>
              <a:t>nog</a:t>
            </a:r>
            <a:r>
              <a:rPr lang="en-US" sz="2400" dirty="0">
                <a:latin typeface="Calibri" panose="020F0502020204030204" pitchFamily="34" charset="0"/>
                <a:cs typeface="+mn-cs"/>
              </a:rPr>
              <a:t>) </a:t>
            </a:r>
            <a:r>
              <a:rPr lang="en-US" sz="2400" dirty="0" err="1">
                <a:latin typeface="Calibri" panose="020F0502020204030204" pitchFamily="34" charset="0"/>
                <a:cs typeface="+mn-cs"/>
              </a:rPr>
              <a:t>niet</a:t>
            </a:r>
            <a:r>
              <a:rPr lang="en-US" sz="2400" dirty="0">
                <a:latin typeface="Calibri" panose="020F0502020204030204" pitchFamily="34" charset="0"/>
                <a:cs typeface="+mn-cs"/>
              </a:rPr>
              <a:t> </a:t>
            </a:r>
            <a:r>
              <a:rPr lang="en-US" sz="2400" dirty="0" err="1">
                <a:latin typeface="Calibri" panose="020F0502020204030204" pitchFamily="34" charset="0"/>
                <a:cs typeface="+mn-cs"/>
              </a:rPr>
              <a:t>aanvaardt</a:t>
            </a:r>
            <a:endParaRPr lang="en-US" sz="2400" dirty="0">
              <a:latin typeface="Calibri" panose="020F0502020204030204" pitchFamily="34" charset="0"/>
              <a:cs typeface="+mn-cs"/>
            </a:endParaRPr>
          </a:p>
          <a:p>
            <a:pPr eaLnBrk="1" hangingPunct="1">
              <a:spcBef>
                <a:spcPct val="40000"/>
              </a:spcBef>
              <a:buFontTx/>
              <a:buChar char="-"/>
              <a:defRPr/>
            </a:pPr>
            <a:r>
              <a:rPr lang="en-US" sz="2400" dirty="0" err="1">
                <a:latin typeface="Calibri" panose="020F0502020204030204" pitchFamily="34" charset="0"/>
                <a:cs typeface="+mn-cs"/>
              </a:rPr>
              <a:t>Omdat</a:t>
            </a:r>
            <a:r>
              <a:rPr lang="en-US" sz="2400" dirty="0">
                <a:latin typeface="Calibri" panose="020F0502020204030204" pitchFamily="34" charset="0"/>
                <a:cs typeface="+mn-cs"/>
              </a:rPr>
              <a:t> </a:t>
            </a:r>
            <a:r>
              <a:rPr lang="en-US" sz="2400" dirty="0" err="1">
                <a:latin typeface="Calibri" panose="020F0502020204030204" pitchFamily="34" charset="0"/>
                <a:cs typeface="+mn-cs"/>
              </a:rPr>
              <a:t>diegene</a:t>
            </a:r>
            <a:r>
              <a:rPr lang="en-US" sz="2400" dirty="0">
                <a:latin typeface="Calibri" panose="020F0502020204030204" pitchFamily="34" charset="0"/>
                <a:cs typeface="+mn-cs"/>
              </a:rPr>
              <a:t> </a:t>
            </a:r>
            <a:r>
              <a:rPr lang="en-US" sz="2400" dirty="0" err="1">
                <a:latin typeface="Calibri" panose="020F0502020204030204" pitchFamily="34" charset="0"/>
                <a:cs typeface="+mn-cs"/>
              </a:rPr>
              <a:t>nog</a:t>
            </a:r>
            <a:r>
              <a:rPr lang="en-US" sz="2400" dirty="0">
                <a:latin typeface="Calibri" panose="020F0502020204030204" pitchFamily="34" charset="0"/>
                <a:cs typeface="+mn-cs"/>
              </a:rPr>
              <a:t> </a:t>
            </a:r>
            <a:r>
              <a:rPr lang="en-US" sz="2400" dirty="0" err="1">
                <a:latin typeface="Calibri" panose="020F0502020204030204" pitchFamily="34" charset="0"/>
                <a:cs typeface="+mn-cs"/>
              </a:rPr>
              <a:t>twijfelt</a:t>
            </a:r>
            <a:r>
              <a:rPr lang="en-US" sz="2400" dirty="0">
                <a:latin typeface="Calibri" panose="020F0502020204030204" pitchFamily="34" charset="0"/>
                <a:cs typeface="+mn-cs"/>
              </a:rPr>
              <a:t> (?+p / ?-p)</a:t>
            </a:r>
          </a:p>
          <a:p>
            <a:pPr eaLnBrk="1" hangingPunct="1">
              <a:spcBef>
                <a:spcPct val="40000"/>
              </a:spcBef>
              <a:buFontTx/>
              <a:buChar char="-"/>
              <a:defRPr/>
            </a:pPr>
            <a:r>
              <a:rPr lang="en-US" sz="2400" dirty="0" err="1">
                <a:latin typeface="Calibri" panose="020F0502020204030204" pitchFamily="34" charset="0"/>
                <a:cs typeface="+mn-cs"/>
              </a:rPr>
              <a:t>Omdat</a:t>
            </a:r>
            <a:r>
              <a:rPr lang="en-US" sz="2400" dirty="0">
                <a:latin typeface="Calibri" panose="020F0502020204030204" pitchFamily="34" charset="0"/>
                <a:cs typeface="+mn-cs"/>
              </a:rPr>
              <a:t> </a:t>
            </a:r>
            <a:r>
              <a:rPr lang="en-US" sz="2400" dirty="0" err="1">
                <a:latin typeface="Calibri" panose="020F0502020204030204" pitchFamily="34" charset="0"/>
                <a:cs typeface="+mn-cs"/>
              </a:rPr>
              <a:t>diegene</a:t>
            </a:r>
            <a:r>
              <a:rPr lang="en-US" sz="2400" dirty="0">
                <a:latin typeface="Calibri" panose="020F0502020204030204" pitchFamily="34" charset="0"/>
                <a:cs typeface="+mn-cs"/>
              </a:rPr>
              <a:t> het </a:t>
            </a:r>
            <a:r>
              <a:rPr lang="en-US" sz="2400" dirty="0" err="1">
                <a:latin typeface="Calibri" panose="020F0502020204030204" pitchFamily="34" charset="0"/>
                <a:cs typeface="+mn-cs"/>
              </a:rPr>
              <a:t>oneens</a:t>
            </a:r>
            <a:r>
              <a:rPr lang="en-US" sz="2400" dirty="0">
                <a:latin typeface="Calibri" panose="020F0502020204030204" pitchFamily="34" charset="0"/>
                <a:cs typeface="+mn-cs"/>
              </a:rPr>
              <a:t> is </a:t>
            </a:r>
            <a:r>
              <a:rPr lang="en-US" sz="2400" dirty="0" err="1">
                <a:latin typeface="Calibri" panose="020F0502020204030204" pitchFamily="34" charset="0"/>
                <a:cs typeface="+mn-cs"/>
              </a:rPr>
              <a:t>en</a:t>
            </a:r>
            <a:r>
              <a:rPr lang="en-US" sz="2400" dirty="0">
                <a:latin typeface="Calibri" panose="020F0502020204030204" pitchFamily="34" charset="0"/>
                <a:cs typeface="+mn-cs"/>
              </a:rPr>
              <a:t> </a:t>
            </a:r>
            <a:r>
              <a:rPr lang="en-US" sz="2400" dirty="0" err="1">
                <a:latin typeface="Calibri" panose="020F0502020204030204" pitchFamily="34" charset="0"/>
                <a:cs typeface="+mn-cs"/>
              </a:rPr>
              <a:t>tegenovergesteld</a:t>
            </a:r>
            <a:r>
              <a:rPr lang="en-US" sz="2400" dirty="0">
                <a:latin typeface="Calibri" panose="020F0502020204030204" pitchFamily="34" charset="0"/>
                <a:cs typeface="+mn-cs"/>
              </a:rPr>
              <a:t> </a:t>
            </a:r>
            <a:r>
              <a:rPr lang="en-US" sz="2400" dirty="0" err="1">
                <a:latin typeface="Calibri" panose="020F0502020204030204" pitchFamily="34" charset="0"/>
                <a:cs typeface="+mn-cs"/>
              </a:rPr>
              <a:t>standpunt</a:t>
            </a:r>
            <a:r>
              <a:rPr lang="en-US" sz="2400" dirty="0">
                <a:latin typeface="Calibri" panose="020F0502020204030204" pitchFamily="34" charset="0"/>
                <a:cs typeface="+mn-cs"/>
              </a:rPr>
              <a:t> </a:t>
            </a:r>
            <a:r>
              <a:rPr lang="en-US" sz="2400" dirty="0" err="1">
                <a:latin typeface="Calibri" panose="020F0502020204030204" pitchFamily="34" charset="0"/>
                <a:cs typeface="+mn-cs"/>
              </a:rPr>
              <a:t>inneemt</a:t>
            </a:r>
            <a:r>
              <a:rPr lang="en-US" sz="2400" dirty="0">
                <a:latin typeface="Calibri" panose="020F0502020204030204" pitchFamily="34" charset="0"/>
                <a:cs typeface="+mn-cs"/>
              </a:rPr>
              <a:t> </a:t>
            </a:r>
            <a:r>
              <a:rPr lang="en-US" sz="2400" dirty="0">
                <a:solidFill>
                  <a:schemeClr val="bg2">
                    <a:lumMod val="60000"/>
                    <a:lumOff val="40000"/>
                  </a:schemeClr>
                </a:solidFill>
                <a:latin typeface="Calibri" panose="020F0502020204030204" pitchFamily="34" charset="0"/>
                <a:cs typeface="+mn-cs"/>
                <a:sym typeface="Wingdings" panose="05000000000000000000" pitchFamily="2" charset="2"/>
              </a:rPr>
              <a:t> </a:t>
            </a:r>
            <a:r>
              <a:rPr lang="en-US" sz="2400" dirty="0" err="1">
                <a:solidFill>
                  <a:schemeClr val="bg2">
                    <a:lumMod val="60000"/>
                    <a:lumOff val="40000"/>
                  </a:schemeClr>
                </a:solidFill>
                <a:latin typeface="Calibri" panose="020F0502020204030204" pitchFamily="34" charset="0"/>
                <a:cs typeface="+mn-cs"/>
                <a:sym typeface="Wingdings" panose="05000000000000000000" pitchFamily="2" charset="2"/>
              </a:rPr>
              <a:t>wordt</a:t>
            </a:r>
            <a:r>
              <a:rPr lang="en-US" sz="2400" dirty="0">
                <a:solidFill>
                  <a:schemeClr val="bg2">
                    <a:lumMod val="60000"/>
                    <a:lumOff val="40000"/>
                  </a:schemeClr>
                </a:solidFill>
                <a:latin typeface="Calibri" panose="020F0502020204030204" pitchFamily="34" charset="0"/>
                <a:cs typeface="+mn-cs"/>
                <a:sym typeface="Wingdings" panose="05000000000000000000" pitchFamily="2" charset="2"/>
              </a:rPr>
              <a:t> dan </a:t>
            </a:r>
            <a:r>
              <a:rPr lang="en-US" sz="2400" dirty="0" err="1">
                <a:solidFill>
                  <a:schemeClr val="bg2">
                    <a:lumMod val="60000"/>
                    <a:lumOff val="40000"/>
                  </a:schemeClr>
                </a:solidFill>
                <a:latin typeface="Calibri" panose="020F0502020204030204" pitchFamily="34" charset="0"/>
                <a:cs typeface="+mn-cs"/>
                <a:sym typeface="Wingdings" panose="05000000000000000000" pitchFamily="2" charset="2"/>
              </a:rPr>
              <a:t>zelf</a:t>
            </a:r>
            <a:r>
              <a:rPr lang="en-US" sz="2400" dirty="0">
                <a:solidFill>
                  <a:schemeClr val="bg2">
                    <a:lumMod val="60000"/>
                    <a:lumOff val="40000"/>
                  </a:schemeClr>
                </a:solidFill>
                <a:latin typeface="Calibri" panose="020F0502020204030204" pitchFamily="34" charset="0"/>
                <a:cs typeface="+mn-cs"/>
                <a:sym typeface="Wingdings" panose="05000000000000000000" pitchFamily="2" charset="2"/>
              </a:rPr>
              <a:t> </a:t>
            </a:r>
            <a:r>
              <a:rPr lang="en-US" sz="2400" dirty="0" err="1">
                <a:solidFill>
                  <a:schemeClr val="bg2">
                    <a:lumMod val="60000"/>
                    <a:lumOff val="40000"/>
                  </a:schemeClr>
                </a:solidFill>
                <a:latin typeface="Calibri" panose="020F0502020204030204" pitchFamily="34" charset="0"/>
                <a:cs typeface="+mn-cs"/>
                <a:sym typeface="Wingdings" panose="05000000000000000000" pitchFamily="2" charset="2"/>
              </a:rPr>
              <a:t>ook</a:t>
            </a:r>
            <a:r>
              <a:rPr lang="en-US" sz="2400" dirty="0">
                <a:solidFill>
                  <a:schemeClr val="bg2">
                    <a:lumMod val="60000"/>
                    <a:lumOff val="40000"/>
                  </a:schemeClr>
                </a:solidFill>
                <a:latin typeface="Calibri" panose="020F0502020204030204" pitchFamily="34" charset="0"/>
                <a:cs typeface="+mn-cs"/>
                <a:sym typeface="Wingdings" panose="05000000000000000000" pitchFamily="2" charset="2"/>
              </a:rPr>
              <a:t> protagonist!!</a:t>
            </a:r>
            <a:endParaRPr lang="en-US" sz="2400" dirty="0">
              <a:solidFill>
                <a:schemeClr val="bg2">
                  <a:lumMod val="60000"/>
                  <a:lumOff val="40000"/>
                </a:schemeClr>
              </a:solidFill>
              <a:latin typeface="Calibri" panose="020F0502020204030204" pitchFamily="34" charset="0"/>
              <a:cs typeface="+mn-cs"/>
            </a:endParaRPr>
          </a:p>
        </p:txBody>
      </p:sp>
    </p:spTree>
    <p:extLst>
      <p:ext uri="{BB962C8B-B14F-4D97-AF65-F5344CB8AC3E}">
        <p14:creationId xmlns:p14="http://schemas.microsoft.com/office/powerpoint/2010/main" val="121872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Discussierollen + type geschil</a:t>
            </a:r>
          </a:p>
        </p:txBody>
      </p:sp>
      <p:sp>
        <p:nvSpPr>
          <p:cNvPr id="5" name="Rectangle 7">
            <a:extLst>
              <a:ext uri="{FF2B5EF4-FFF2-40B4-BE49-F238E27FC236}">
                <a16:creationId xmlns:a16="http://schemas.microsoft.com/office/drawing/2014/main" id="{7EE589B9-6A5A-453E-99EF-2D5D2F9CA166}"/>
              </a:ext>
            </a:extLst>
          </p:cNvPr>
          <p:cNvSpPr txBox="1">
            <a:spLocks noChangeArrowheads="1"/>
          </p:cNvSpPr>
          <p:nvPr/>
        </p:nvSpPr>
        <p:spPr>
          <a:xfrm>
            <a:off x="611188" y="1340768"/>
            <a:ext cx="7942262" cy="4464050"/>
          </a:xfrm>
          <a:prstGeom prst="rect">
            <a:avLst/>
          </a:prstGeom>
          <a:noFill/>
        </p:spPr>
        <p:txBody>
          <a:bodyPr vert="horz" wrap="none" lIns="0" tIns="0" rIns="0" bIns="0" rtlCol="0">
            <a:normAutofit/>
          </a:bodyPr>
          <a:lstStyle>
            <a:lvl1pPr marL="271318" indent="-271318" algn="l" defTabSz="685434" rtl="0" eaLnBrk="1" latinLnBrk="0" hangingPunct="1">
              <a:lnSpc>
                <a:spcPct val="90000"/>
              </a:lnSpc>
              <a:spcBef>
                <a:spcPts val="600"/>
              </a:spcBef>
              <a:spcAft>
                <a:spcPts val="600"/>
              </a:spcAft>
              <a:buClr>
                <a:schemeClr val="bg2"/>
              </a:buClr>
              <a:buFont typeface="+mj-lt"/>
              <a:buAutoNum type="arabicPeriod"/>
              <a:defRPr sz="2000" kern="1200">
                <a:solidFill>
                  <a:schemeClr val="bg2"/>
                </a:solidFill>
                <a:latin typeface="+mn-lt"/>
                <a:ea typeface="+mn-ea"/>
                <a:cs typeface="+mn-cs"/>
              </a:defRPr>
            </a:lvl1pPr>
            <a:lvl2pPr marL="406977"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2pPr>
            <a:lvl3pPr marL="0" indent="0" algn="l" defTabSz="685434" rtl="0" eaLnBrk="1" latinLnBrk="0" hangingPunct="1">
              <a:lnSpc>
                <a:spcPct val="90000"/>
              </a:lnSpc>
              <a:spcBef>
                <a:spcPts val="450"/>
              </a:spcBef>
              <a:spcAft>
                <a:spcPts val="450"/>
              </a:spcAft>
              <a:buFont typeface="Arial" panose="020B0604020202020204" pitchFamily="34" charset="0"/>
              <a:buNone/>
              <a:defRPr sz="1600" kern="1200">
                <a:solidFill>
                  <a:schemeClr val="bg2"/>
                </a:solidFill>
                <a:latin typeface="+mn-lt"/>
                <a:ea typeface="+mn-ea"/>
                <a:cs typeface="+mn-cs"/>
              </a:defRPr>
            </a:lvl3pPr>
            <a:lvl4pPr marL="0" indent="0" algn="l" defTabSz="685434" rtl="0" eaLnBrk="1" latinLnBrk="0" hangingPunct="1">
              <a:lnSpc>
                <a:spcPct val="90000"/>
              </a:lnSpc>
              <a:spcBef>
                <a:spcPts val="450"/>
              </a:spcBef>
              <a:spcAft>
                <a:spcPts val="450"/>
              </a:spcAft>
              <a:buFont typeface="Arial" panose="020B0604020202020204" pitchFamily="34" charset="0"/>
              <a:buNone/>
              <a:defRPr sz="1600" b="1" kern="1200">
                <a:solidFill>
                  <a:schemeClr val="bg2"/>
                </a:solidFill>
                <a:latin typeface="+mn-lt"/>
                <a:ea typeface="+mn-ea"/>
                <a:cs typeface="+mn-cs"/>
              </a:defRPr>
            </a:lvl4pPr>
            <a:lvl5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accent1"/>
                </a:solidFill>
                <a:latin typeface="+mn-lt"/>
                <a:ea typeface="+mn-ea"/>
                <a:cs typeface="+mn-cs"/>
              </a:defRPr>
            </a:lvl5pPr>
            <a:lvl6pPr marL="271318" indent="-271318" algn="l" defTabSz="685434" rtl="0" eaLnBrk="1" latinLnBrk="0" hangingPunct="1">
              <a:lnSpc>
                <a:spcPct val="90000"/>
              </a:lnSpc>
              <a:spcBef>
                <a:spcPts val="600"/>
              </a:spcBef>
              <a:spcAft>
                <a:spcPts val="600"/>
              </a:spcAft>
              <a:buClr>
                <a:schemeClr val="bg2"/>
              </a:buClr>
              <a:buFont typeface="+mj-lt"/>
              <a:buAutoNum type="arabicPeriod"/>
              <a:tabLst/>
              <a:defRPr sz="2000" kern="1200">
                <a:solidFill>
                  <a:schemeClr val="bg2"/>
                </a:solidFill>
                <a:latin typeface="+mn-lt"/>
                <a:ea typeface="+mn-ea"/>
                <a:cs typeface="+mn-cs"/>
              </a:defRPr>
            </a:lvl6pPr>
            <a:lvl7pPr marL="406977"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685434" rtl="0" eaLnBrk="1" latinLnBrk="0" hangingPunct="1">
              <a:lnSpc>
                <a:spcPct val="90000"/>
              </a:lnSpc>
              <a:spcBef>
                <a:spcPts val="450"/>
              </a:spcBef>
              <a:spcAft>
                <a:spcPts val="450"/>
              </a:spcAft>
              <a:buFont typeface="Arial" panose="020B0604020202020204" pitchFamily="34" charset="0"/>
              <a:buNone/>
              <a:defRPr sz="1400" kern="1200">
                <a:solidFill>
                  <a:schemeClr val="bg2"/>
                </a:solidFill>
                <a:latin typeface="+mn-lt"/>
                <a:ea typeface="+mn-ea"/>
                <a:cs typeface="+mn-cs"/>
              </a:defRPr>
            </a:lvl8pPr>
            <a:lvl9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bg2"/>
                </a:solidFill>
                <a:latin typeface="+mn-lt"/>
                <a:ea typeface="+mn-ea"/>
                <a:cs typeface="+mn-cs"/>
              </a:defRPr>
            </a:lvl9pPr>
          </a:lstStyle>
          <a:p>
            <a:pPr marL="0" indent="0">
              <a:spcBef>
                <a:spcPct val="40000"/>
              </a:spcBef>
              <a:buFontTx/>
              <a:buNone/>
            </a:pPr>
            <a:endParaRPr lang="en-US" altLang="nl-NL" dirty="0">
              <a:latin typeface="Calibri" panose="020F0502020204030204" pitchFamily="34" charset="0"/>
            </a:endParaRPr>
          </a:p>
          <a:p>
            <a:pPr marL="0" indent="0">
              <a:spcBef>
                <a:spcPct val="40000"/>
              </a:spcBef>
              <a:buFontTx/>
              <a:buNone/>
            </a:pPr>
            <a:r>
              <a:rPr lang="en-US" altLang="en-GB" sz="3200" dirty="0">
                <a:solidFill>
                  <a:schemeClr val="tx1"/>
                </a:solidFill>
                <a:latin typeface="Calibri" panose="020F0502020204030204" pitchFamily="34" charset="0"/>
              </a:rPr>
              <a:t>‘Rome is </a:t>
            </a:r>
            <a:r>
              <a:rPr lang="en-US" altLang="en-GB" sz="3200" dirty="0" err="1">
                <a:solidFill>
                  <a:schemeClr val="tx1"/>
                </a:solidFill>
                <a:latin typeface="Calibri" panose="020F0502020204030204" pitchFamily="34" charset="0"/>
              </a:rPr>
              <a:t>een</a:t>
            </a:r>
            <a:r>
              <a:rPr lang="en-US" altLang="en-GB" sz="3200" dirty="0">
                <a:solidFill>
                  <a:schemeClr val="tx1"/>
                </a:solidFill>
                <a:latin typeface="Calibri" panose="020F0502020204030204" pitchFamily="34" charset="0"/>
              </a:rPr>
              <a:t> </a:t>
            </a:r>
            <a:r>
              <a:rPr lang="en-US" altLang="en-GB" sz="3200" dirty="0" err="1">
                <a:solidFill>
                  <a:schemeClr val="tx1"/>
                </a:solidFill>
                <a:latin typeface="Calibri" panose="020F0502020204030204" pitchFamily="34" charset="0"/>
              </a:rPr>
              <a:t>leuke</a:t>
            </a:r>
            <a:r>
              <a:rPr lang="en-US" altLang="en-GB" sz="3200" dirty="0">
                <a:solidFill>
                  <a:schemeClr val="tx1"/>
                </a:solidFill>
                <a:latin typeface="Calibri" panose="020F0502020204030204" pitchFamily="34" charset="0"/>
              </a:rPr>
              <a:t> </a:t>
            </a:r>
            <a:r>
              <a:rPr lang="en-US" altLang="en-GB" sz="3200" dirty="0" err="1">
                <a:solidFill>
                  <a:schemeClr val="tx1"/>
                </a:solidFill>
                <a:latin typeface="Calibri" panose="020F0502020204030204" pitchFamily="34" charset="0"/>
              </a:rPr>
              <a:t>stad</a:t>
            </a:r>
            <a:r>
              <a:rPr lang="en-US" altLang="nl-NL" sz="3200" dirty="0">
                <a:solidFill>
                  <a:schemeClr val="tx1"/>
                </a:solidFill>
                <a:latin typeface="Calibri" panose="020F0502020204030204" pitchFamily="34" charset="0"/>
              </a:rPr>
              <a:t>.</a:t>
            </a:r>
            <a:r>
              <a:rPr lang="en-US" altLang="en-GB" sz="3200" dirty="0">
                <a:solidFill>
                  <a:schemeClr val="tx1"/>
                </a:solidFill>
                <a:latin typeface="Calibri" panose="020F0502020204030204" pitchFamily="34" charset="0"/>
              </a:rPr>
              <a:t>’</a:t>
            </a:r>
            <a:endParaRPr lang="en-US" altLang="nl-NL" sz="3200" dirty="0">
              <a:solidFill>
                <a:schemeClr val="tx1"/>
              </a:solidFill>
              <a:latin typeface="Calibri" panose="020F0502020204030204" pitchFamily="34" charset="0"/>
            </a:endParaRPr>
          </a:p>
          <a:p>
            <a:pPr marL="0" indent="0">
              <a:spcBef>
                <a:spcPct val="40000"/>
              </a:spcBef>
              <a:buFontTx/>
              <a:buNone/>
            </a:pPr>
            <a:r>
              <a:rPr lang="en-US" altLang="en-GB" sz="3200" dirty="0">
                <a:solidFill>
                  <a:schemeClr val="tx1"/>
                </a:solidFill>
                <a:latin typeface="Calibri" panose="020F0502020204030204" pitchFamily="34" charset="0"/>
              </a:rPr>
              <a:t>‘</a:t>
            </a:r>
            <a:r>
              <a:rPr lang="en-US" altLang="en-GB" sz="3200" dirty="0" err="1">
                <a:solidFill>
                  <a:schemeClr val="tx1"/>
                </a:solidFill>
                <a:latin typeface="Calibri" panose="020F0502020204030204" pitchFamily="34" charset="0"/>
              </a:rPr>
              <a:t>Echt</a:t>
            </a:r>
            <a:r>
              <a:rPr lang="en-US" altLang="en-GB" sz="3200" dirty="0">
                <a:solidFill>
                  <a:schemeClr val="tx1"/>
                </a:solidFill>
                <a:latin typeface="Calibri" panose="020F0502020204030204" pitchFamily="34" charset="0"/>
              </a:rPr>
              <a:t>?’</a:t>
            </a:r>
            <a:endParaRPr lang="en-US" altLang="ja-JP" sz="3200" dirty="0">
              <a:solidFill>
                <a:schemeClr val="tx1"/>
              </a:solidFill>
              <a:latin typeface="Calibri" panose="020F0502020204030204" pitchFamily="34" charset="0"/>
            </a:endParaRPr>
          </a:p>
          <a:p>
            <a:pPr marL="0" indent="0">
              <a:spcBef>
                <a:spcPct val="40000"/>
              </a:spcBef>
              <a:buFontTx/>
              <a:buNone/>
            </a:pPr>
            <a:endParaRPr lang="en-US" altLang="nl-NL" dirty="0">
              <a:latin typeface="Calibri" panose="020F0502020204030204" pitchFamily="34" charset="0"/>
            </a:endParaRPr>
          </a:p>
        </p:txBody>
      </p:sp>
      <p:sp>
        <p:nvSpPr>
          <p:cNvPr id="9" name="Tekstvak 8">
            <a:extLst>
              <a:ext uri="{FF2B5EF4-FFF2-40B4-BE49-F238E27FC236}">
                <a16:creationId xmlns:a16="http://schemas.microsoft.com/office/drawing/2014/main" id="{0ADC7C67-6ECE-43B0-A7BD-652EE548ADD8}"/>
              </a:ext>
            </a:extLst>
          </p:cNvPr>
          <p:cNvSpPr txBox="1"/>
          <p:nvPr/>
        </p:nvSpPr>
        <p:spPr>
          <a:xfrm>
            <a:off x="0" y="4585370"/>
            <a:ext cx="9251950" cy="886397"/>
          </a:xfrm>
          <a:prstGeom prst="rect">
            <a:avLst/>
          </a:prstGeom>
          <a:solidFill>
            <a:schemeClr val="bg2"/>
          </a:solidFill>
        </p:spPr>
        <p:txBody>
          <a:bodyPr>
            <a:spAutoFit/>
          </a:bodyPr>
          <a:lstStyle/>
          <a:p>
            <a:pPr marL="87313" indent="22225" algn="ctr" eaLnBrk="1" hangingPunct="1">
              <a:lnSpc>
                <a:spcPct val="120000"/>
              </a:lnSpc>
              <a:defRPr/>
            </a:pP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a:t>
            </a:r>
            <a:r>
              <a:rPr lang="nl-NL" sz="2800" i="1" dirty="0">
                <a:solidFill>
                  <a:schemeClr val="bg1"/>
                </a:solidFill>
                <a:uFill>
                  <a:solidFill>
                    <a:schemeClr val="accent1">
                      <a:lumMod val="50000"/>
                    </a:schemeClr>
                  </a:solidFill>
                </a:uFill>
                <a:latin typeface="Calibri" charset="0"/>
                <a:ea typeface="ＭＳ Ｐゴシック" charset="0"/>
                <a:cs typeface="ＭＳ Ｐゴシック" charset="0"/>
              </a:rPr>
              <a:t>niet-gemengd enkelvoudig geschil</a:t>
            </a: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a:t>
            </a:r>
            <a:endParaRPr lang="en-US" sz="2800" dirty="0">
              <a:solidFill>
                <a:srgbClr val="9ED3D7"/>
              </a:solidFill>
              <a:latin typeface="Calibri" charset="0"/>
              <a:ea typeface="ＭＳ Ｐゴシック" charset="0"/>
              <a:cs typeface="ＭＳ Ｐゴシック" charset="0"/>
            </a:endParaRPr>
          </a:p>
          <a:p>
            <a:pPr eaLnBrk="1" hangingPunct="1">
              <a:defRPr/>
            </a:pPr>
            <a:endParaRPr lang="nl-NL" dirty="0">
              <a:latin typeface="Arial" charset="0"/>
              <a:ea typeface="ＭＳ Ｐゴシック" charset="0"/>
              <a:cs typeface="ＭＳ Ｐゴシック" charset="0"/>
            </a:endParaRPr>
          </a:p>
        </p:txBody>
      </p:sp>
      <p:sp>
        <p:nvSpPr>
          <p:cNvPr id="10" name="Rectangle 7">
            <a:extLst>
              <a:ext uri="{FF2B5EF4-FFF2-40B4-BE49-F238E27FC236}">
                <a16:creationId xmlns:a16="http://schemas.microsoft.com/office/drawing/2014/main" id="{57C1E3EF-50BB-4C76-B707-D41DE8CCA409}"/>
              </a:ext>
            </a:extLst>
          </p:cNvPr>
          <p:cNvSpPr txBox="1">
            <a:spLocks noChangeArrowheads="1"/>
          </p:cNvSpPr>
          <p:nvPr/>
        </p:nvSpPr>
        <p:spPr bwMode="auto">
          <a:xfrm>
            <a:off x="4638526" y="1185951"/>
            <a:ext cx="3455987" cy="2592388"/>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endParaRPr lang="en-US" dirty="0">
              <a:latin typeface="Calibri" panose="020F0502020204030204" pitchFamily="34" charset="0"/>
              <a:cs typeface="+mn-cs"/>
            </a:endParaRPr>
          </a:p>
          <a:p>
            <a:pPr marL="0" indent="0" eaLnBrk="1" hangingPunct="1">
              <a:spcBef>
                <a:spcPct val="40000"/>
              </a:spcBef>
              <a:buFontTx/>
              <a:buNone/>
              <a:tabLst>
                <a:tab pos="265113" algn="l"/>
              </a:tabLst>
              <a:defRPr/>
            </a:pPr>
            <a:r>
              <a:rPr lang="en-US" i="1" dirty="0">
                <a:solidFill>
                  <a:srgbClr val="3C8C93"/>
                </a:solidFill>
                <a:latin typeface="Calibri" panose="020F0502020204030204" pitchFamily="34" charset="0"/>
                <a:cs typeface="+mn-cs"/>
              </a:rPr>
              <a:t>(Protagonist </a:t>
            </a:r>
            <a:r>
              <a:rPr lang="en-US" dirty="0">
                <a:solidFill>
                  <a:schemeClr val="bg2">
                    <a:lumMod val="60000"/>
                    <a:lumOff val="40000"/>
                  </a:schemeClr>
                </a:solidFill>
                <a:latin typeface="Calibri" panose="020F0502020204030204" pitchFamily="34" charset="0"/>
                <a:cs typeface="+mn-cs"/>
              </a:rPr>
              <a:t>+p</a:t>
            </a:r>
            <a:r>
              <a:rPr lang="en-US" i="1" dirty="0">
                <a:solidFill>
                  <a:srgbClr val="3C8C93"/>
                </a:solidFill>
                <a:latin typeface="Calibri" panose="020F0502020204030204" pitchFamily="34" charset="0"/>
                <a:cs typeface="+mn-cs"/>
              </a:rPr>
              <a:t>)</a:t>
            </a:r>
          </a:p>
        </p:txBody>
      </p:sp>
      <p:sp>
        <p:nvSpPr>
          <p:cNvPr id="11" name="Rectangle 7">
            <a:extLst>
              <a:ext uri="{FF2B5EF4-FFF2-40B4-BE49-F238E27FC236}">
                <a16:creationId xmlns:a16="http://schemas.microsoft.com/office/drawing/2014/main" id="{BACF1120-623E-47FC-88AD-E8B878AFE045}"/>
              </a:ext>
            </a:extLst>
          </p:cNvPr>
          <p:cNvSpPr txBox="1">
            <a:spLocks noChangeArrowheads="1"/>
          </p:cNvSpPr>
          <p:nvPr/>
        </p:nvSpPr>
        <p:spPr bwMode="auto">
          <a:xfrm>
            <a:off x="1705522" y="1207599"/>
            <a:ext cx="3455987" cy="2592388"/>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endParaRPr lang="en-US" dirty="0">
              <a:latin typeface="Calibri" panose="020F0502020204030204" pitchFamily="34" charset="0"/>
              <a:cs typeface="+mn-cs"/>
            </a:endParaRPr>
          </a:p>
          <a:p>
            <a:pPr marL="0" indent="0" eaLnBrk="1" hangingPunct="1">
              <a:spcBef>
                <a:spcPct val="40000"/>
              </a:spcBef>
              <a:buFontTx/>
              <a:buNone/>
              <a:tabLst>
                <a:tab pos="265113" algn="l"/>
              </a:tabLst>
              <a:defRPr/>
            </a:pPr>
            <a:endParaRPr lang="en-US" i="1" dirty="0">
              <a:solidFill>
                <a:srgbClr val="3C8C93"/>
              </a:solidFill>
              <a:latin typeface="Calibri" panose="020F0502020204030204" pitchFamily="34" charset="0"/>
              <a:cs typeface="+mn-cs"/>
            </a:endParaRPr>
          </a:p>
          <a:p>
            <a:pPr marL="0" indent="0" eaLnBrk="1" hangingPunct="1">
              <a:spcBef>
                <a:spcPct val="40000"/>
              </a:spcBef>
              <a:buFontTx/>
              <a:buNone/>
              <a:defRPr/>
            </a:pPr>
            <a:r>
              <a:rPr lang="en-US" i="1" dirty="0">
                <a:solidFill>
                  <a:srgbClr val="3C8C93"/>
                </a:solidFill>
                <a:latin typeface="Calibri" panose="020F0502020204030204" pitchFamily="34" charset="0"/>
                <a:cs typeface="+mn-cs"/>
              </a:rPr>
              <a:t>(Antagonist </a:t>
            </a:r>
            <a:r>
              <a:rPr lang="en-US" dirty="0">
                <a:solidFill>
                  <a:schemeClr val="bg2">
                    <a:lumMod val="60000"/>
                    <a:lumOff val="40000"/>
                  </a:schemeClr>
                </a:solidFill>
                <a:latin typeface="Calibri" panose="020F0502020204030204" pitchFamily="34" charset="0"/>
                <a:cs typeface="+mn-cs"/>
              </a:rPr>
              <a:t>?+p</a:t>
            </a:r>
            <a:r>
              <a:rPr lang="en-US" i="1" dirty="0">
                <a:solidFill>
                  <a:srgbClr val="3C8C93"/>
                </a:solidFill>
                <a:latin typeface="Calibri" panose="020F0502020204030204" pitchFamily="34" charset="0"/>
                <a:cs typeface="+mn-cs"/>
              </a:rPr>
              <a:t>)</a:t>
            </a:r>
            <a:endParaRPr lang="en-US" dirty="0">
              <a:latin typeface="Calibri" panose="020F0502020204030204" pitchFamily="34" charset="0"/>
              <a:cs typeface="+mn-cs"/>
            </a:endParaRPr>
          </a:p>
        </p:txBody>
      </p:sp>
      <p:sp>
        <p:nvSpPr>
          <p:cNvPr id="3" name="Rectangle 7">
            <a:extLst>
              <a:ext uri="{FF2B5EF4-FFF2-40B4-BE49-F238E27FC236}">
                <a16:creationId xmlns:a16="http://schemas.microsoft.com/office/drawing/2014/main" id="{B9E030E0-0DA1-D810-D135-F73E415E4217}"/>
              </a:ext>
            </a:extLst>
          </p:cNvPr>
          <p:cNvSpPr txBox="1">
            <a:spLocks noChangeArrowheads="1"/>
          </p:cNvSpPr>
          <p:nvPr/>
        </p:nvSpPr>
        <p:spPr bwMode="auto">
          <a:xfrm>
            <a:off x="3779912" y="2204864"/>
            <a:ext cx="7942261" cy="2228106"/>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endParaRPr lang="en-US" dirty="0">
              <a:latin typeface="Calibri" panose="020F0502020204030204" pitchFamily="34" charset="0"/>
              <a:cs typeface="+mn-cs"/>
            </a:endParaRPr>
          </a:p>
          <a:p>
            <a:pPr marL="0" indent="0" eaLnBrk="1" hangingPunct="1">
              <a:spcBef>
                <a:spcPct val="40000"/>
              </a:spcBef>
              <a:buFontTx/>
              <a:buNone/>
              <a:tabLst>
                <a:tab pos="265113" algn="l"/>
              </a:tabLst>
              <a:defRPr/>
            </a:pPr>
            <a:endParaRPr lang="en-US" i="1" dirty="0">
              <a:solidFill>
                <a:srgbClr val="3C8C93"/>
              </a:solidFill>
              <a:latin typeface="Calibri" panose="020F0502020204030204" pitchFamily="34" charset="0"/>
              <a:cs typeface="+mn-cs"/>
            </a:endParaRPr>
          </a:p>
          <a:p>
            <a:pPr marL="0" indent="0" eaLnBrk="1" hangingPunct="1">
              <a:spcBef>
                <a:spcPct val="40000"/>
              </a:spcBef>
              <a:buFontTx/>
              <a:buNone/>
              <a:defRPr/>
            </a:pPr>
            <a:r>
              <a:rPr lang="en-US" b="1" i="1" dirty="0">
                <a:latin typeface="Calibri" panose="020F0502020204030204" pitchFamily="34" charset="0"/>
                <a:cs typeface="+mn-cs"/>
              </a:rPr>
              <a:t>= </a:t>
            </a:r>
            <a:r>
              <a:rPr lang="en-US" b="1" i="1" dirty="0" err="1">
                <a:latin typeface="Calibri" panose="020F0502020204030204" pitchFamily="34" charset="0"/>
                <a:cs typeface="+mn-cs"/>
              </a:rPr>
              <a:t>basisvorm</a:t>
            </a:r>
            <a:r>
              <a:rPr lang="en-US" b="1" i="1" dirty="0">
                <a:latin typeface="Calibri" panose="020F0502020204030204" pitchFamily="34" charset="0"/>
                <a:cs typeface="+mn-cs"/>
              </a:rPr>
              <a:t> van </a:t>
            </a:r>
            <a:r>
              <a:rPr lang="en-US" b="1" i="1" dirty="0" err="1">
                <a:latin typeface="Calibri" panose="020F0502020204030204" pitchFamily="34" charset="0"/>
                <a:cs typeface="+mn-cs"/>
              </a:rPr>
              <a:t>een</a:t>
            </a:r>
            <a:r>
              <a:rPr lang="en-US" b="1" i="1" dirty="0">
                <a:latin typeface="Calibri" panose="020F0502020204030204" pitchFamily="34" charset="0"/>
                <a:cs typeface="+mn-cs"/>
              </a:rPr>
              <a:t> </a:t>
            </a:r>
            <a:r>
              <a:rPr lang="en-US" b="1" i="1" dirty="0" err="1">
                <a:latin typeface="Calibri" panose="020F0502020204030204" pitchFamily="34" charset="0"/>
                <a:cs typeface="+mn-cs"/>
              </a:rPr>
              <a:t>geschil</a:t>
            </a:r>
            <a:endParaRPr lang="en-US" b="1" dirty="0">
              <a:latin typeface="Calibri" panose="020F0502020204030204" pitchFamily="34" charset="0"/>
              <a:cs typeface="+mn-cs"/>
            </a:endParaRPr>
          </a:p>
        </p:txBody>
      </p:sp>
      <p:sp>
        <p:nvSpPr>
          <p:cNvPr id="4" name="Rectangle 7">
            <a:extLst>
              <a:ext uri="{FF2B5EF4-FFF2-40B4-BE49-F238E27FC236}">
                <a16:creationId xmlns:a16="http://schemas.microsoft.com/office/drawing/2014/main" id="{0E92CAF7-8230-9197-B223-805AA2914975}"/>
              </a:ext>
            </a:extLst>
          </p:cNvPr>
          <p:cNvSpPr txBox="1">
            <a:spLocks noChangeArrowheads="1"/>
          </p:cNvSpPr>
          <p:nvPr/>
        </p:nvSpPr>
        <p:spPr bwMode="auto">
          <a:xfrm>
            <a:off x="616843" y="1207599"/>
            <a:ext cx="2806871" cy="432049"/>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r>
              <a:rPr lang="en-US" sz="2400" b="1" i="1" dirty="0" err="1">
                <a:solidFill>
                  <a:schemeClr val="bg2"/>
                </a:solidFill>
                <a:latin typeface="Calibri" panose="020F0502020204030204" pitchFamily="34" charset="0"/>
                <a:cs typeface="+mn-cs"/>
              </a:rPr>
              <a:t>Voorbeeld</a:t>
            </a:r>
            <a:r>
              <a:rPr lang="en-US" sz="2400" b="1" i="1" dirty="0">
                <a:solidFill>
                  <a:schemeClr val="bg2"/>
                </a:solidFill>
                <a:latin typeface="Calibri" panose="020F0502020204030204" pitchFamily="34" charset="0"/>
                <a:cs typeface="+mn-cs"/>
              </a:rPr>
              <a:t> 1</a:t>
            </a:r>
            <a:endParaRPr lang="en-US" sz="2400" b="1" dirty="0">
              <a:solidFill>
                <a:schemeClr val="bg2"/>
              </a:solidFill>
              <a:latin typeface="Calibri" panose="020F0502020204030204" pitchFamily="34" charset="0"/>
              <a:cs typeface="+mn-cs"/>
            </a:endParaRPr>
          </a:p>
        </p:txBody>
      </p:sp>
      <p:cxnSp>
        <p:nvCxnSpPr>
          <p:cNvPr id="6" name="Verbindingslijn: gekromd 3">
            <a:extLst>
              <a:ext uri="{FF2B5EF4-FFF2-40B4-BE49-F238E27FC236}">
                <a16:creationId xmlns:a16="http://schemas.microsoft.com/office/drawing/2014/main" id="{9A617E1D-087D-5A6F-C856-CB2CA8E00394}"/>
              </a:ext>
            </a:extLst>
          </p:cNvPr>
          <p:cNvCxnSpPr>
            <a:cxnSpLocks/>
          </p:cNvCxnSpPr>
          <p:nvPr/>
        </p:nvCxnSpPr>
        <p:spPr>
          <a:xfrm rot="16200000" flipV="1">
            <a:off x="7147517" y="1213523"/>
            <a:ext cx="900100" cy="578526"/>
          </a:xfrm>
          <a:prstGeom prst="curvedConnector3">
            <a:avLst>
              <a:gd name="adj1" fmla="val 145682"/>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7">
            <a:extLst>
              <a:ext uri="{FF2B5EF4-FFF2-40B4-BE49-F238E27FC236}">
                <a16:creationId xmlns:a16="http://schemas.microsoft.com/office/drawing/2014/main" id="{5A224CAF-CE0B-17E0-2F75-81BCAEAD1AF5}"/>
              </a:ext>
            </a:extLst>
          </p:cNvPr>
          <p:cNvSpPr txBox="1">
            <a:spLocks noChangeArrowheads="1"/>
          </p:cNvSpPr>
          <p:nvPr/>
        </p:nvSpPr>
        <p:spPr bwMode="auto">
          <a:xfrm>
            <a:off x="5796136" y="1052685"/>
            <a:ext cx="2077244" cy="1008163"/>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r>
              <a:rPr lang="en-US" sz="2400" dirty="0">
                <a:solidFill>
                  <a:schemeClr val="bg2"/>
                </a:solidFill>
                <a:latin typeface="Calibri" panose="020F0502020204030204" pitchFamily="34" charset="0"/>
                <a:cs typeface="+mn-cs"/>
              </a:rPr>
              <a:t>p = </a:t>
            </a:r>
            <a:r>
              <a:rPr lang="en-US" sz="2400" dirty="0" err="1">
                <a:solidFill>
                  <a:schemeClr val="bg2"/>
                </a:solidFill>
                <a:latin typeface="Calibri" panose="020F0502020204030204" pitchFamily="34" charset="0"/>
                <a:cs typeface="+mn-cs"/>
              </a:rPr>
              <a:t>propositie</a:t>
            </a:r>
            <a:endParaRPr lang="en-US" sz="2400" dirty="0">
              <a:solidFill>
                <a:schemeClr val="bg2"/>
              </a:solidFill>
              <a:latin typeface="Calibri" panose="020F0502020204030204" pitchFamily="34" charset="0"/>
              <a:cs typeface="+mn-cs"/>
            </a:endParaRPr>
          </a:p>
        </p:txBody>
      </p:sp>
    </p:spTree>
    <p:extLst>
      <p:ext uri="{BB962C8B-B14F-4D97-AF65-F5344CB8AC3E}">
        <p14:creationId xmlns:p14="http://schemas.microsoft.com/office/powerpoint/2010/main" val="1878419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kstvak 8">
            <a:extLst>
              <a:ext uri="{FF2B5EF4-FFF2-40B4-BE49-F238E27FC236}">
                <a16:creationId xmlns:a16="http://schemas.microsoft.com/office/drawing/2014/main" id="{0ADC7C67-6ECE-43B0-A7BD-652EE548ADD8}"/>
              </a:ext>
            </a:extLst>
          </p:cNvPr>
          <p:cNvSpPr txBox="1"/>
          <p:nvPr/>
        </p:nvSpPr>
        <p:spPr>
          <a:xfrm>
            <a:off x="0" y="4585370"/>
            <a:ext cx="9251950" cy="886397"/>
          </a:xfrm>
          <a:prstGeom prst="rect">
            <a:avLst/>
          </a:prstGeom>
          <a:solidFill>
            <a:schemeClr val="bg2"/>
          </a:solidFill>
        </p:spPr>
        <p:txBody>
          <a:bodyPr>
            <a:spAutoFit/>
          </a:bodyPr>
          <a:lstStyle/>
          <a:p>
            <a:pPr marL="87313" indent="-76200" algn="ctr" eaLnBrk="1" hangingPunct="1">
              <a:lnSpc>
                <a:spcPct val="120000"/>
              </a:lnSpc>
              <a:defRPr/>
            </a:pP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a:t>
            </a:r>
            <a:r>
              <a:rPr lang="nl-NL" sz="2800" b="1" i="1" dirty="0">
                <a:solidFill>
                  <a:schemeClr val="bg1"/>
                </a:solidFill>
                <a:uFill>
                  <a:solidFill>
                    <a:schemeClr val="accent1">
                      <a:lumMod val="50000"/>
                    </a:schemeClr>
                  </a:solidFill>
                </a:uFill>
                <a:latin typeface="Calibri" charset="0"/>
                <a:ea typeface="ＭＳ Ｐゴシック" charset="0"/>
                <a:cs typeface="ＭＳ Ｐゴシック" charset="0"/>
              </a:rPr>
              <a:t>gemengd</a:t>
            </a:r>
            <a:r>
              <a:rPr lang="nl-NL" sz="2800" i="1" dirty="0">
                <a:solidFill>
                  <a:schemeClr val="bg1"/>
                </a:solidFill>
                <a:uFill>
                  <a:solidFill>
                    <a:schemeClr val="accent1">
                      <a:lumMod val="50000"/>
                    </a:schemeClr>
                  </a:solidFill>
                </a:uFill>
                <a:latin typeface="Calibri" charset="0"/>
                <a:ea typeface="ＭＳ Ｐゴシック" charset="0"/>
                <a:cs typeface="ＭＳ Ｐゴシック" charset="0"/>
              </a:rPr>
              <a:t> enkelvoudig geschil</a:t>
            </a: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a:t>
            </a:r>
            <a:endParaRPr lang="en-US" sz="2800" dirty="0">
              <a:solidFill>
                <a:srgbClr val="9ED3D7"/>
              </a:solidFill>
              <a:latin typeface="Calibri" charset="0"/>
              <a:ea typeface="ＭＳ Ｐゴシック" charset="0"/>
              <a:cs typeface="ＭＳ Ｐゴシック" charset="0"/>
            </a:endParaRPr>
          </a:p>
          <a:p>
            <a:pPr eaLnBrk="1" hangingPunct="1">
              <a:defRPr/>
            </a:pPr>
            <a:endParaRPr lang="nl-NL" dirty="0">
              <a:latin typeface="Arial" charset="0"/>
              <a:ea typeface="ＭＳ Ｐゴシック" charset="0"/>
              <a:cs typeface="ＭＳ Ｐゴシック" charset="0"/>
            </a:endParaRPr>
          </a:p>
        </p:txBody>
      </p:sp>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Discussierollen + type geschil</a:t>
            </a:r>
          </a:p>
        </p:txBody>
      </p:sp>
      <p:sp>
        <p:nvSpPr>
          <p:cNvPr id="5" name="Rectangle 7">
            <a:extLst>
              <a:ext uri="{FF2B5EF4-FFF2-40B4-BE49-F238E27FC236}">
                <a16:creationId xmlns:a16="http://schemas.microsoft.com/office/drawing/2014/main" id="{7EE589B9-6A5A-453E-99EF-2D5D2F9CA166}"/>
              </a:ext>
            </a:extLst>
          </p:cNvPr>
          <p:cNvSpPr txBox="1">
            <a:spLocks noChangeArrowheads="1"/>
          </p:cNvSpPr>
          <p:nvPr/>
        </p:nvSpPr>
        <p:spPr>
          <a:xfrm>
            <a:off x="611188" y="1340768"/>
            <a:ext cx="7942262" cy="4464050"/>
          </a:xfrm>
          <a:prstGeom prst="rect">
            <a:avLst/>
          </a:prstGeom>
          <a:noFill/>
        </p:spPr>
        <p:txBody>
          <a:bodyPr vert="horz" wrap="none" lIns="0" tIns="0" rIns="0" bIns="0" rtlCol="0">
            <a:normAutofit/>
          </a:bodyPr>
          <a:lstStyle>
            <a:lvl1pPr marL="271318" indent="-271318" algn="l" defTabSz="685434" rtl="0" eaLnBrk="1" latinLnBrk="0" hangingPunct="1">
              <a:lnSpc>
                <a:spcPct val="90000"/>
              </a:lnSpc>
              <a:spcBef>
                <a:spcPts val="600"/>
              </a:spcBef>
              <a:spcAft>
                <a:spcPts val="600"/>
              </a:spcAft>
              <a:buClr>
                <a:schemeClr val="bg2"/>
              </a:buClr>
              <a:buFont typeface="+mj-lt"/>
              <a:buAutoNum type="arabicPeriod"/>
              <a:defRPr sz="2000" kern="1200">
                <a:solidFill>
                  <a:schemeClr val="bg2"/>
                </a:solidFill>
                <a:latin typeface="+mn-lt"/>
                <a:ea typeface="+mn-ea"/>
                <a:cs typeface="+mn-cs"/>
              </a:defRPr>
            </a:lvl1pPr>
            <a:lvl2pPr marL="406977"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2pPr>
            <a:lvl3pPr marL="0" indent="0" algn="l" defTabSz="685434" rtl="0" eaLnBrk="1" latinLnBrk="0" hangingPunct="1">
              <a:lnSpc>
                <a:spcPct val="90000"/>
              </a:lnSpc>
              <a:spcBef>
                <a:spcPts val="450"/>
              </a:spcBef>
              <a:spcAft>
                <a:spcPts val="450"/>
              </a:spcAft>
              <a:buFont typeface="Arial" panose="020B0604020202020204" pitchFamily="34" charset="0"/>
              <a:buNone/>
              <a:defRPr sz="1600" kern="1200">
                <a:solidFill>
                  <a:schemeClr val="bg2"/>
                </a:solidFill>
                <a:latin typeface="+mn-lt"/>
                <a:ea typeface="+mn-ea"/>
                <a:cs typeface="+mn-cs"/>
              </a:defRPr>
            </a:lvl3pPr>
            <a:lvl4pPr marL="0" indent="0" algn="l" defTabSz="685434" rtl="0" eaLnBrk="1" latinLnBrk="0" hangingPunct="1">
              <a:lnSpc>
                <a:spcPct val="90000"/>
              </a:lnSpc>
              <a:spcBef>
                <a:spcPts val="450"/>
              </a:spcBef>
              <a:spcAft>
                <a:spcPts val="450"/>
              </a:spcAft>
              <a:buFont typeface="Arial" panose="020B0604020202020204" pitchFamily="34" charset="0"/>
              <a:buNone/>
              <a:defRPr sz="1600" b="1" kern="1200">
                <a:solidFill>
                  <a:schemeClr val="bg2"/>
                </a:solidFill>
                <a:latin typeface="+mn-lt"/>
                <a:ea typeface="+mn-ea"/>
                <a:cs typeface="+mn-cs"/>
              </a:defRPr>
            </a:lvl4pPr>
            <a:lvl5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accent1"/>
                </a:solidFill>
                <a:latin typeface="+mn-lt"/>
                <a:ea typeface="+mn-ea"/>
                <a:cs typeface="+mn-cs"/>
              </a:defRPr>
            </a:lvl5pPr>
            <a:lvl6pPr marL="271318" indent="-271318" algn="l" defTabSz="685434" rtl="0" eaLnBrk="1" latinLnBrk="0" hangingPunct="1">
              <a:lnSpc>
                <a:spcPct val="90000"/>
              </a:lnSpc>
              <a:spcBef>
                <a:spcPts val="600"/>
              </a:spcBef>
              <a:spcAft>
                <a:spcPts val="600"/>
              </a:spcAft>
              <a:buClr>
                <a:schemeClr val="bg2"/>
              </a:buClr>
              <a:buFont typeface="+mj-lt"/>
              <a:buAutoNum type="arabicPeriod"/>
              <a:tabLst/>
              <a:defRPr sz="2000" kern="1200">
                <a:solidFill>
                  <a:schemeClr val="bg2"/>
                </a:solidFill>
                <a:latin typeface="+mn-lt"/>
                <a:ea typeface="+mn-ea"/>
                <a:cs typeface="+mn-cs"/>
              </a:defRPr>
            </a:lvl6pPr>
            <a:lvl7pPr marL="406977"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685434" rtl="0" eaLnBrk="1" latinLnBrk="0" hangingPunct="1">
              <a:lnSpc>
                <a:spcPct val="90000"/>
              </a:lnSpc>
              <a:spcBef>
                <a:spcPts val="450"/>
              </a:spcBef>
              <a:spcAft>
                <a:spcPts val="450"/>
              </a:spcAft>
              <a:buFont typeface="Arial" panose="020B0604020202020204" pitchFamily="34" charset="0"/>
              <a:buNone/>
              <a:defRPr sz="1400" kern="1200">
                <a:solidFill>
                  <a:schemeClr val="bg2"/>
                </a:solidFill>
                <a:latin typeface="+mn-lt"/>
                <a:ea typeface="+mn-ea"/>
                <a:cs typeface="+mn-cs"/>
              </a:defRPr>
            </a:lvl8pPr>
            <a:lvl9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bg2"/>
                </a:solidFill>
                <a:latin typeface="+mn-lt"/>
                <a:ea typeface="+mn-ea"/>
                <a:cs typeface="+mn-cs"/>
              </a:defRPr>
            </a:lvl9pPr>
          </a:lstStyle>
          <a:p>
            <a:pPr marL="0" indent="0">
              <a:spcBef>
                <a:spcPct val="40000"/>
              </a:spcBef>
              <a:buFontTx/>
              <a:buNone/>
            </a:pPr>
            <a:endParaRPr lang="en-US" altLang="nl-NL" dirty="0">
              <a:latin typeface="Calibri" panose="020F0502020204030204" pitchFamily="34" charset="0"/>
            </a:endParaRPr>
          </a:p>
          <a:p>
            <a:pPr marL="0" indent="0">
              <a:spcBef>
                <a:spcPct val="40000"/>
              </a:spcBef>
              <a:buFontTx/>
              <a:buNone/>
            </a:pPr>
            <a:r>
              <a:rPr lang="en-US" altLang="en-GB" sz="3200" dirty="0">
                <a:solidFill>
                  <a:schemeClr val="tx1"/>
                </a:solidFill>
                <a:latin typeface="Calibri" panose="020F0502020204030204" pitchFamily="34" charset="0"/>
              </a:rPr>
              <a:t>‘Rome is </a:t>
            </a:r>
            <a:r>
              <a:rPr lang="en-US" altLang="en-GB" sz="3200" dirty="0" err="1">
                <a:solidFill>
                  <a:schemeClr val="tx1"/>
                </a:solidFill>
                <a:latin typeface="Calibri" panose="020F0502020204030204" pitchFamily="34" charset="0"/>
              </a:rPr>
              <a:t>een</a:t>
            </a:r>
            <a:r>
              <a:rPr lang="en-US" altLang="en-GB" sz="3200" dirty="0">
                <a:solidFill>
                  <a:schemeClr val="tx1"/>
                </a:solidFill>
                <a:latin typeface="Calibri" panose="020F0502020204030204" pitchFamily="34" charset="0"/>
              </a:rPr>
              <a:t> </a:t>
            </a:r>
            <a:r>
              <a:rPr lang="en-US" altLang="en-GB" sz="3200" dirty="0" err="1">
                <a:solidFill>
                  <a:schemeClr val="tx1"/>
                </a:solidFill>
                <a:latin typeface="Calibri" panose="020F0502020204030204" pitchFamily="34" charset="0"/>
              </a:rPr>
              <a:t>leuke</a:t>
            </a:r>
            <a:r>
              <a:rPr lang="en-US" altLang="en-GB" sz="3200" dirty="0">
                <a:solidFill>
                  <a:schemeClr val="tx1"/>
                </a:solidFill>
                <a:latin typeface="Calibri" panose="020F0502020204030204" pitchFamily="34" charset="0"/>
              </a:rPr>
              <a:t> </a:t>
            </a:r>
            <a:r>
              <a:rPr lang="en-US" altLang="en-GB" sz="3200" dirty="0" err="1">
                <a:solidFill>
                  <a:schemeClr val="tx1"/>
                </a:solidFill>
                <a:latin typeface="Calibri" panose="020F0502020204030204" pitchFamily="34" charset="0"/>
              </a:rPr>
              <a:t>stad</a:t>
            </a:r>
            <a:r>
              <a:rPr lang="en-US" altLang="nl-NL" sz="3200" dirty="0">
                <a:solidFill>
                  <a:schemeClr val="tx1"/>
                </a:solidFill>
                <a:latin typeface="Calibri" panose="020F0502020204030204" pitchFamily="34" charset="0"/>
              </a:rPr>
              <a:t>.</a:t>
            </a:r>
            <a:r>
              <a:rPr lang="en-US" altLang="en-GB" sz="3200" dirty="0">
                <a:solidFill>
                  <a:schemeClr val="tx1"/>
                </a:solidFill>
                <a:latin typeface="Calibri" panose="020F0502020204030204" pitchFamily="34" charset="0"/>
              </a:rPr>
              <a:t>’</a:t>
            </a:r>
            <a:endParaRPr lang="en-US" altLang="nl-NL" sz="3200" dirty="0">
              <a:solidFill>
                <a:schemeClr val="tx1"/>
              </a:solidFill>
              <a:latin typeface="Calibri" panose="020F0502020204030204" pitchFamily="34" charset="0"/>
            </a:endParaRPr>
          </a:p>
          <a:p>
            <a:pPr marL="0" indent="0">
              <a:spcBef>
                <a:spcPct val="40000"/>
              </a:spcBef>
              <a:buFontTx/>
              <a:buNone/>
            </a:pPr>
            <a:r>
              <a:rPr lang="en-US" altLang="en-GB" sz="3200" dirty="0">
                <a:solidFill>
                  <a:schemeClr val="tx1"/>
                </a:solidFill>
                <a:latin typeface="Calibri" panose="020F0502020204030204" pitchFamily="34" charset="0"/>
              </a:rPr>
              <a:t>‘</a:t>
            </a:r>
            <a:r>
              <a:rPr lang="en-US" altLang="ja-JP" sz="3200" dirty="0" err="1">
                <a:solidFill>
                  <a:schemeClr val="tx1"/>
                </a:solidFill>
                <a:latin typeface="Calibri" panose="020F0502020204030204" pitchFamily="34" charset="0"/>
              </a:rPr>
              <a:t>Nou</a:t>
            </a:r>
            <a:r>
              <a:rPr lang="en-US" altLang="ja-JP" sz="3200" dirty="0">
                <a:solidFill>
                  <a:schemeClr val="tx1"/>
                </a:solidFill>
                <a:latin typeface="Calibri" panose="020F0502020204030204" pitchFamily="34" charset="0"/>
              </a:rPr>
              <a:t>, </a:t>
            </a:r>
            <a:r>
              <a:rPr lang="en-US" altLang="ja-JP" sz="3200" dirty="0" err="1">
                <a:solidFill>
                  <a:schemeClr val="tx1"/>
                </a:solidFill>
                <a:latin typeface="Calibri" panose="020F0502020204030204" pitchFamily="34" charset="0"/>
              </a:rPr>
              <a:t>dat</a:t>
            </a:r>
            <a:r>
              <a:rPr lang="en-US" altLang="ja-JP" sz="3200" dirty="0">
                <a:solidFill>
                  <a:schemeClr val="tx1"/>
                </a:solidFill>
                <a:latin typeface="Calibri" panose="020F0502020204030204" pitchFamily="34" charset="0"/>
              </a:rPr>
              <a:t> </a:t>
            </a:r>
            <a:r>
              <a:rPr lang="en-US" altLang="ja-JP" sz="3200" dirty="0" err="1">
                <a:solidFill>
                  <a:schemeClr val="tx1"/>
                </a:solidFill>
                <a:latin typeface="Calibri" panose="020F0502020204030204" pitchFamily="34" charset="0"/>
              </a:rPr>
              <a:t>vind</a:t>
            </a:r>
            <a:r>
              <a:rPr lang="en-US" altLang="ja-JP" sz="3200" dirty="0">
                <a:solidFill>
                  <a:schemeClr val="tx1"/>
                </a:solidFill>
                <a:latin typeface="Calibri" panose="020F0502020204030204" pitchFamily="34" charset="0"/>
              </a:rPr>
              <a:t> </a:t>
            </a:r>
            <a:r>
              <a:rPr lang="en-US" altLang="ja-JP" sz="3200" dirty="0" err="1">
                <a:solidFill>
                  <a:schemeClr val="tx1"/>
                </a:solidFill>
                <a:latin typeface="Calibri" panose="020F0502020204030204" pitchFamily="34" charset="0"/>
              </a:rPr>
              <a:t>ik</a:t>
            </a:r>
            <a:r>
              <a:rPr lang="en-US" altLang="ja-JP" sz="3200" dirty="0">
                <a:solidFill>
                  <a:schemeClr val="tx1"/>
                </a:solidFill>
                <a:latin typeface="Calibri" panose="020F0502020204030204" pitchFamily="34" charset="0"/>
              </a:rPr>
              <a:t> </a:t>
            </a:r>
            <a:r>
              <a:rPr lang="en-US" altLang="ja-JP" sz="3200" dirty="0" err="1">
                <a:solidFill>
                  <a:schemeClr val="tx1"/>
                </a:solidFill>
                <a:latin typeface="Calibri" panose="020F0502020204030204" pitchFamily="34" charset="0"/>
              </a:rPr>
              <a:t>niet</a:t>
            </a:r>
            <a:r>
              <a:rPr lang="en-US" altLang="ja-JP" sz="3200" dirty="0">
                <a:solidFill>
                  <a:schemeClr val="tx1"/>
                </a:solidFill>
                <a:latin typeface="Calibri" panose="020F0502020204030204" pitchFamily="34" charset="0"/>
              </a:rPr>
              <a:t> hoor.</a:t>
            </a:r>
            <a:r>
              <a:rPr lang="en-US" altLang="en-GB" sz="3200" dirty="0">
                <a:solidFill>
                  <a:schemeClr val="tx1"/>
                </a:solidFill>
                <a:latin typeface="Calibri" panose="020F0502020204030204" pitchFamily="34" charset="0"/>
              </a:rPr>
              <a:t>’</a:t>
            </a:r>
            <a:endParaRPr lang="en-US" altLang="ja-JP" sz="3200" dirty="0">
              <a:solidFill>
                <a:schemeClr val="tx1"/>
              </a:solidFill>
              <a:latin typeface="Calibri" panose="020F0502020204030204" pitchFamily="34" charset="0"/>
            </a:endParaRPr>
          </a:p>
          <a:p>
            <a:pPr marL="0" indent="0">
              <a:spcBef>
                <a:spcPct val="40000"/>
              </a:spcBef>
              <a:buFontTx/>
              <a:buNone/>
            </a:pPr>
            <a:endParaRPr lang="en-US" altLang="nl-NL" dirty="0">
              <a:latin typeface="Calibri" panose="020F0502020204030204" pitchFamily="34" charset="0"/>
            </a:endParaRPr>
          </a:p>
        </p:txBody>
      </p:sp>
      <p:sp>
        <p:nvSpPr>
          <p:cNvPr id="6" name="Rectangle 7">
            <a:extLst>
              <a:ext uri="{FF2B5EF4-FFF2-40B4-BE49-F238E27FC236}">
                <a16:creationId xmlns:a16="http://schemas.microsoft.com/office/drawing/2014/main" id="{7AB71689-FE61-4BC7-88A1-A9702E75BB58}"/>
              </a:ext>
            </a:extLst>
          </p:cNvPr>
          <p:cNvSpPr txBox="1">
            <a:spLocks noChangeArrowheads="1"/>
          </p:cNvSpPr>
          <p:nvPr/>
        </p:nvSpPr>
        <p:spPr bwMode="auto">
          <a:xfrm>
            <a:off x="5446713" y="1124744"/>
            <a:ext cx="3455987" cy="2592388"/>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endParaRPr lang="en-US" dirty="0">
              <a:latin typeface="Calibri" panose="020F0502020204030204" pitchFamily="34" charset="0"/>
              <a:cs typeface="+mn-cs"/>
            </a:endParaRPr>
          </a:p>
          <a:p>
            <a:pPr marL="0" indent="0" eaLnBrk="1" hangingPunct="1">
              <a:spcBef>
                <a:spcPct val="40000"/>
              </a:spcBef>
              <a:buFontTx/>
              <a:buNone/>
              <a:tabLst>
                <a:tab pos="265113" algn="l"/>
              </a:tabLst>
              <a:defRPr/>
            </a:pPr>
            <a:r>
              <a:rPr lang="en-US" sz="2800" i="1" dirty="0">
                <a:solidFill>
                  <a:srgbClr val="3C8C93"/>
                </a:solidFill>
                <a:latin typeface="Calibri" panose="020F0502020204030204" pitchFamily="34" charset="0"/>
                <a:cs typeface="+mn-cs"/>
              </a:rPr>
              <a:t>(Prot. </a:t>
            </a:r>
            <a:r>
              <a:rPr lang="en-US" sz="2800" i="1" dirty="0">
                <a:solidFill>
                  <a:schemeClr val="bg2">
                    <a:lumMod val="60000"/>
                    <a:lumOff val="40000"/>
                  </a:schemeClr>
                </a:solidFill>
                <a:latin typeface="Calibri" panose="020F0502020204030204" pitchFamily="34" charset="0"/>
                <a:cs typeface="+mn-cs"/>
              </a:rPr>
              <a:t>+p </a:t>
            </a:r>
            <a:r>
              <a:rPr lang="en-US" sz="2800" i="1" dirty="0">
                <a:solidFill>
                  <a:srgbClr val="3C8C93"/>
                </a:solidFill>
                <a:latin typeface="Calibri" panose="020F0502020204030204" pitchFamily="34" charset="0"/>
                <a:cs typeface="+mn-cs"/>
              </a:rPr>
              <a:t>&amp; ant. </a:t>
            </a:r>
            <a:r>
              <a:rPr lang="en-US" sz="2800" i="1" dirty="0">
                <a:solidFill>
                  <a:srgbClr val="FF0000"/>
                </a:solidFill>
                <a:latin typeface="Calibri" panose="020F0502020204030204" pitchFamily="34" charset="0"/>
                <a:cs typeface="+mn-cs"/>
              </a:rPr>
              <a:t>-p</a:t>
            </a:r>
            <a:r>
              <a:rPr lang="en-US" sz="2800" i="1" dirty="0">
                <a:solidFill>
                  <a:srgbClr val="3C8C93"/>
                </a:solidFill>
                <a:latin typeface="Calibri" panose="020F0502020204030204" pitchFamily="34" charset="0"/>
                <a:cs typeface="+mn-cs"/>
              </a:rPr>
              <a:t>)</a:t>
            </a:r>
          </a:p>
          <a:p>
            <a:pPr marL="0" indent="0" eaLnBrk="1" hangingPunct="1">
              <a:spcBef>
                <a:spcPct val="40000"/>
              </a:spcBef>
              <a:buFontTx/>
              <a:buNone/>
              <a:tabLst>
                <a:tab pos="265113" algn="l"/>
              </a:tabLst>
              <a:defRPr/>
            </a:pPr>
            <a:endParaRPr lang="en-US" sz="600" i="1" dirty="0">
              <a:solidFill>
                <a:srgbClr val="3C8C93"/>
              </a:solidFill>
              <a:latin typeface="Calibri" panose="020F0502020204030204" pitchFamily="34" charset="0"/>
              <a:cs typeface="+mn-cs"/>
            </a:endParaRPr>
          </a:p>
          <a:p>
            <a:pPr marL="0" indent="0" eaLnBrk="1" hangingPunct="1">
              <a:spcBef>
                <a:spcPct val="40000"/>
              </a:spcBef>
              <a:buFontTx/>
              <a:buNone/>
              <a:defRPr/>
            </a:pPr>
            <a:r>
              <a:rPr lang="en-US" sz="2800" i="1" dirty="0">
                <a:solidFill>
                  <a:srgbClr val="3C8C93"/>
                </a:solidFill>
                <a:latin typeface="Calibri" panose="020F0502020204030204" pitchFamily="34" charset="0"/>
                <a:cs typeface="+mn-cs"/>
              </a:rPr>
              <a:t>(Ant. </a:t>
            </a:r>
            <a:r>
              <a:rPr lang="en-US" sz="2800" i="1" dirty="0">
                <a:solidFill>
                  <a:schemeClr val="bg2">
                    <a:lumMod val="60000"/>
                    <a:lumOff val="40000"/>
                  </a:schemeClr>
                </a:solidFill>
                <a:latin typeface="Calibri" panose="020F0502020204030204" pitchFamily="34" charset="0"/>
                <a:cs typeface="+mn-cs"/>
              </a:rPr>
              <a:t>+p</a:t>
            </a:r>
            <a:r>
              <a:rPr lang="en-US" sz="2800" i="1" dirty="0">
                <a:solidFill>
                  <a:srgbClr val="3C8C93"/>
                </a:solidFill>
                <a:latin typeface="Calibri" panose="020F0502020204030204" pitchFamily="34" charset="0"/>
                <a:cs typeface="+mn-cs"/>
              </a:rPr>
              <a:t> &amp; </a:t>
            </a:r>
            <a:r>
              <a:rPr lang="en-US" sz="2800" i="1" dirty="0" err="1">
                <a:solidFill>
                  <a:srgbClr val="3C8C93"/>
                </a:solidFill>
                <a:latin typeface="Calibri" panose="020F0502020204030204" pitchFamily="34" charset="0"/>
                <a:cs typeface="+mn-cs"/>
              </a:rPr>
              <a:t>prot.</a:t>
            </a:r>
            <a:r>
              <a:rPr lang="en-US" sz="2800" i="1" dirty="0">
                <a:solidFill>
                  <a:srgbClr val="3C8C93"/>
                </a:solidFill>
                <a:latin typeface="Calibri" panose="020F0502020204030204" pitchFamily="34" charset="0"/>
                <a:cs typeface="+mn-cs"/>
              </a:rPr>
              <a:t> </a:t>
            </a:r>
            <a:r>
              <a:rPr lang="en-US" sz="2800" i="1" dirty="0">
                <a:solidFill>
                  <a:srgbClr val="FF0000"/>
                </a:solidFill>
                <a:latin typeface="Calibri" panose="020F0502020204030204" pitchFamily="34" charset="0"/>
                <a:cs typeface="+mn-cs"/>
              </a:rPr>
              <a:t>-p</a:t>
            </a:r>
            <a:r>
              <a:rPr lang="en-US" sz="2800" i="1" dirty="0">
                <a:solidFill>
                  <a:srgbClr val="3C8C93"/>
                </a:solidFill>
                <a:latin typeface="Calibri" panose="020F0502020204030204" pitchFamily="34" charset="0"/>
                <a:cs typeface="+mn-cs"/>
              </a:rPr>
              <a:t>)</a:t>
            </a:r>
            <a:endParaRPr lang="en-US" sz="2800" dirty="0">
              <a:latin typeface="Calibri" panose="020F0502020204030204" pitchFamily="34" charset="0"/>
              <a:cs typeface="+mn-cs"/>
            </a:endParaRPr>
          </a:p>
        </p:txBody>
      </p:sp>
      <p:sp>
        <p:nvSpPr>
          <p:cNvPr id="3" name="Rectangle 7">
            <a:extLst>
              <a:ext uri="{FF2B5EF4-FFF2-40B4-BE49-F238E27FC236}">
                <a16:creationId xmlns:a16="http://schemas.microsoft.com/office/drawing/2014/main" id="{34A61781-8927-E0B5-8CA7-647BE5530174}"/>
              </a:ext>
            </a:extLst>
          </p:cNvPr>
          <p:cNvSpPr txBox="1">
            <a:spLocks noChangeArrowheads="1"/>
          </p:cNvSpPr>
          <p:nvPr/>
        </p:nvSpPr>
        <p:spPr bwMode="auto">
          <a:xfrm>
            <a:off x="616843" y="1207599"/>
            <a:ext cx="2806871" cy="432049"/>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r>
              <a:rPr lang="en-US" sz="2400" b="1" i="1" dirty="0" err="1">
                <a:solidFill>
                  <a:schemeClr val="bg2"/>
                </a:solidFill>
                <a:latin typeface="Calibri" panose="020F0502020204030204" pitchFamily="34" charset="0"/>
                <a:cs typeface="+mn-cs"/>
              </a:rPr>
              <a:t>Voorbeeld</a:t>
            </a:r>
            <a:r>
              <a:rPr lang="en-US" sz="2400" b="1" i="1" dirty="0">
                <a:solidFill>
                  <a:schemeClr val="bg2"/>
                </a:solidFill>
                <a:latin typeface="Calibri" panose="020F0502020204030204" pitchFamily="34" charset="0"/>
                <a:cs typeface="+mn-cs"/>
              </a:rPr>
              <a:t> 2</a:t>
            </a:r>
            <a:endParaRPr lang="en-US" sz="2400" b="1" dirty="0">
              <a:solidFill>
                <a:schemeClr val="bg2"/>
              </a:solidFill>
              <a:latin typeface="Calibri" panose="020F0502020204030204" pitchFamily="34" charset="0"/>
              <a:cs typeface="+mn-cs"/>
            </a:endParaRPr>
          </a:p>
        </p:txBody>
      </p:sp>
    </p:spTree>
    <p:extLst>
      <p:ext uri="{BB962C8B-B14F-4D97-AF65-F5344CB8AC3E}">
        <p14:creationId xmlns:p14="http://schemas.microsoft.com/office/powerpoint/2010/main" val="39066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 calcmode="lin" valueType="num">
                                      <p:cBhvr additive="base">
                                        <p:cTn id="9" dur="500" fill="hold"/>
                                        <p:tgtEl>
                                          <p:spTgt spid="9"/>
                                        </p:tgtEl>
                                        <p:attrNameLst>
                                          <p:attrName>ppt_x</p:attrName>
                                        </p:attrNameLst>
                                      </p:cBhvr>
                                      <p:tavLst>
                                        <p:tav tm="0">
                                          <p:val>
                                            <p:strVal val="#ppt_x"/>
                                          </p:val>
                                        </p:tav>
                                        <p:tav tm="100000">
                                          <p:val>
                                            <p:strVal val="#ppt_x"/>
                                          </p:val>
                                        </p:tav>
                                      </p:tavLst>
                                    </p:anim>
                                    <p:anim calcmode="lin" valueType="num">
                                      <p:cBhvr additive="base">
                                        <p:cTn id="1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kstvak 8">
            <a:extLst>
              <a:ext uri="{FF2B5EF4-FFF2-40B4-BE49-F238E27FC236}">
                <a16:creationId xmlns:a16="http://schemas.microsoft.com/office/drawing/2014/main" id="{0ADC7C67-6ECE-43B0-A7BD-652EE548ADD8}"/>
              </a:ext>
            </a:extLst>
          </p:cNvPr>
          <p:cNvSpPr txBox="1"/>
          <p:nvPr/>
        </p:nvSpPr>
        <p:spPr>
          <a:xfrm>
            <a:off x="0" y="4585370"/>
            <a:ext cx="9251950" cy="886397"/>
          </a:xfrm>
          <a:prstGeom prst="rect">
            <a:avLst/>
          </a:prstGeom>
          <a:solidFill>
            <a:schemeClr val="bg2"/>
          </a:solidFill>
        </p:spPr>
        <p:txBody>
          <a:bodyPr>
            <a:spAutoFit/>
          </a:bodyPr>
          <a:lstStyle/>
          <a:p>
            <a:pPr marL="87313" indent="-76200" algn="ctr" eaLnBrk="1" hangingPunct="1">
              <a:lnSpc>
                <a:spcPct val="120000"/>
              </a:lnSpc>
              <a:defRPr/>
            </a:pP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a:t>
            </a:r>
            <a:r>
              <a:rPr lang="nl-NL" sz="2800" b="1" i="1" dirty="0">
                <a:solidFill>
                  <a:schemeClr val="bg1"/>
                </a:solidFill>
                <a:uFill>
                  <a:solidFill>
                    <a:schemeClr val="accent1">
                      <a:lumMod val="50000"/>
                    </a:schemeClr>
                  </a:solidFill>
                </a:uFill>
                <a:latin typeface="Calibri" charset="0"/>
                <a:ea typeface="ＭＳ Ｐゴシック" charset="0"/>
                <a:cs typeface="ＭＳ Ｐゴシック" charset="0"/>
              </a:rPr>
              <a:t>gemengd</a:t>
            </a:r>
            <a:r>
              <a:rPr lang="nl-NL" sz="2800" i="1" dirty="0">
                <a:solidFill>
                  <a:schemeClr val="bg1"/>
                </a:solidFill>
                <a:uFill>
                  <a:solidFill>
                    <a:schemeClr val="accent1">
                      <a:lumMod val="50000"/>
                    </a:schemeClr>
                  </a:solidFill>
                </a:uFill>
                <a:latin typeface="Calibri" charset="0"/>
                <a:ea typeface="ＭＳ Ｐゴシック" charset="0"/>
                <a:cs typeface="ＭＳ Ｐゴシック" charset="0"/>
              </a:rPr>
              <a:t> enkelvoudig geschil</a:t>
            </a: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a:t>
            </a:r>
            <a:endParaRPr lang="en-US" sz="2800" dirty="0">
              <a:solidFill>
                <a:srgbClr val="9ED3D7"/>
              </a:solidFill>
              <a:latin typeface="Calibri" charset="0"/>
              <a:ea typeface="ＭＳ Ｐゴシック" charset="0"/>
              <a:cs typeface="ＭＳ Ｐゴシック" charset="0"/>
            </a:endParaRPr>
          </a:p>
          <a:p>
            <a:pPr eaLnBrk="1" hangingPunct="1">
              <a:defRPr/>
            </a:pPr>
            <a:endParaRPr lang="nl-NL" dirty="0">
              <a:latin typeface="Arial" charset="0"/>
              <a:ea typeface="ＭＳ Ｐゴシック" charset="0"/>
              <a:cs typeface="ＭＳ Ｐゴシック" charset="0"/>
            </a:endParaRPr>
          </a:p>
        </p:txBody>
      </p:sp>
      <p:sp>
        <p:nvSpPr>
          <p:cNvPr id="42" name="Tekstballon: ovaal 41">
            <a:extLst>
              <a:ext uri="{FF2B5EF4-FFF2-40B4-BE49-F238E27FC236}">
                <a16:creationId xmlns:a16="http://schemas.microsoft.com/office/drawing/2014/main" id="{572D606B-CE9F-4774-A5D5-649EA60B40A7}"/>
              </a:ext>
            </a:extLst>
          </p:cNvPr>
          <p:cNvSpPr/>
          <p:nvPr/>
        </p:nvSpPr>
        <p:spPr>
          <a:xfrm>
            <a:off x="61433" y="3340176"/>
            <a:ext cx="3286431" cy="1111351"/>
          </a:xfrm>
          <a:prstGeom prst="wedgeEllipseCallout">
            <a:avLst>
              <a:gd name="adj1" fmla="val 35145"/>
              <a:gd name="adj2" fmla="val 68377"/>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Discussierollen + type geschil</a:t>
            </a:r>
          </a:p>
        </p:txBody>
      </p:sp>
      <p:sp>
        <p:nvSpPr>
          <p:cNvPr id="5" name="Rectangle 7">
            <a:extLst>
              <a:ext uri="{FF2B5EF4-FFF2-40B4-BE49-F238E27FC236}">
                <a16:creationId xmlns:a16="http://schemas.microsoft.com/office/drawing/2014/main" id="{7EE589B9-6A5A-453E-99EF-2D5D2F9CA166}"/>
              </a:ext>
            </a:extLst>
          </p:cNvPr>
          <p:cNvSpPr txBox="1">
            <a:spLocks noChangeArrowheads="1"/>
          </p:cNvSpPr>
          <p:nvPr/>
        </p:nvSpPr>
        <p:spPr>
          <a:xfrm>
            <a:off x="611188" y="1340768"/>
            <a:ext cx="7942262" cy="4464050"/>
          </a:xfrm>
          <a:prstGeom prst="rect">
            <a:avLst/>
          </a:prstGeom>
          <a:noFill/>
        </p:spPr>
        <p:txBody>
          <a:bodyPr vert="horz" wrap="none" lIns="0" tIns="0" rIns="0" bIns="0" rtlCol="0">
            <a:normAutofit/>
          </a:bodyPr>
          <a:lstStyle>
            <a:lvl1pPr marL="271318" indent="-271318" algn="l" defTabSz="685434" rtl="0" eaLnBrk="1" latinLnBrk="0" hangingPunct="1">
              <a:lnSpc>
                <a:spcPct val="90000"/>
              </a:lnSpc>
              <a:spcBef>
                <a:spcPts val="600"/>
              </a:spcBef>
              <a:spcAft>
                <a:spcPts val="600"/>
              </a:spcAft>
              <a:buClr>
                <a:schemeClr val="bg2"/>
              </a:buClr>
              <a:buFont typeface="+mj-lt"/>
              <a:buAutoNum type="arabicPeriod"/>
              <a:defRPr sz="2000" kern="1200">
                <a:solidFill>
                  <a:schemeClr val="bg2"/>
                </a:solidFill>
                <a:latin typeface="+mn-lt"/>
                <a:ea typeface="+mn-ea"/>
                <a:cs typeface="+mn-cs"/>
              </a:defRPr>
            </a:lvl1pPr>
            <a:lvl2pPr marL="406977"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2pPr>
            <a:lvl3pPr marL="0" indent="0" algn="l" defTabSz="685434" rtl="0" eaLnBrk="1" latinLnBrk="0" hangingPunct="1">
              <a:lnSpc>
                <a:spcPct val="90000"/>
              </a:lnSpc>
              <a:spcBef>
                <a:spcPts val="450"/>
              </a:spcBef>
              <a:spcAft>
                <a:spcPts val="450"/>
              </a:spcAft>
              <a:buFont typeface="Arial" panose="020B0604020202020204" pitchFamily="34" charset="0"/>
              <a:buNone/>
              <a:defRPr sz="1600" kern="1200">
                <a:solidFill>
                  <a:schemeClr val="bg2"/>
                </a:solidFill>
                <a:latin typeface="+mn-lt"/>
                <a:ea typeface="+mn-ea"/>
                <a:cs typeface="+mn-cs"/>
              </a:defRPr>
            </a:lvl3pPr>
            <a:lvl4pPr marL="0" indent="0" algn="l" defTabSz="685434" rtl="0" eaLnBrk="1" latinLnBrk="0" hangingPunct="1">
              <a:lnSpc>
                <a:spcPct val="90000"/>
              </a:lnSpc>
              <a:spcBef>
                <a:spcPts val="450"/>
              </a:spcBef>
              <a:spcAft>
                <a:spcPts val="450"/>
              </a:spcAft>
              <a:buFont typeface="Arial" panose="020B0604020202020204" pitchFamily="34" charset="0"/>
              <a:buNone/>
              <a:defRPr sz="1600" b="1" kern="1200">
                <a:solidFill>
                  <a:schemeClr val="bg2"/>
                </a:solidFill>
                <a:latin typeface="+mn-lt"/>
                <a:ea typeface="+mn-ea"/>
                <a:cs typeface="+mn-cs"/>
              </a:defRPr>
            </a:lvl4pPr>
            <a:lvl5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accent1"/>
                </a:solidFill>
                <a:latin typeface="+mn-lt"/>
                <a:ea typeface="+mn-ea"/>
                <a:cs typeface="+mn-cs"/>
              </a:defRPr>
            </a:lvl5pPr>
            <a:lvl6pPr marL="271318" indent="-271318" algn="l" defTabSz="685434" rtl="0" eaLnBrk="1" latinLnBrk="0" hangingPunct="1">
              <a:lnSpc>
                <a:spcPct val="90000"/>
              </a:lnSpc>
              <a:spcBef>
                <a:spcPts val="600"/>
              </a:spcBef>
              <a:spcAft>
                <a:spcPts val="600"/>
              </a:spcAft>
              <a:buClr>
                <a:schemeClr val="bg2"/>
              </a:buClr>
              <a:buFont typeface="+mj-lt"/>
              <a:buAutoNum type="arabicPeriod"/>
              <a:tabLst/>
              <a:defRPr sz="2000" kern="1200">
                <a:solidFill>
                  <a:schemeClr val="bg2"/>
                </a:solidFill>
                <a:latin typeface="+mn-lt"/>
                <a:ea typeface="+mn-ea"/>
                <a:cs typeface="+mn-cs"/>
              </a:defRPr>
            </a:lvl6pPr>
            <a:lvl7pPr marL="406977" indent="-135659" algn="l" defTabSz="685434" rtl="0" eaLnBrk="1" latinLnBrk="0" hangingPunct="1">
              <a:lnSpc>
                <a:spcPct val="90000"/>
              </a:lnSpc>
              <a:spcBef>
                <a:spcPts val="450"/>
              </a:spcBef>
              <a:spcAft>
                <a:spcPts val="45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685434" rtl="0" eaLnBrk="1" latinLnBrk="0" hangingPunct="1">
              <a:lnSpc>
                <a:spcPct val="90000"/>
              </a:lnSpc>
              <a:spcBef>
                <a:spcPts val="450"/>
              </a:spcBef>
              <a:spcAft>
                <a:spcPts val="450"/>
              </a:spcAft>
              <a:buFont typeface="Arial" panose="020B0604020202020204" pitchFamily="34" charset="0"/>
              <a:buNone/>
              <a:defRPr sz="1400" kern="1200">
                <a:solidFill>
                  <a:schemeClr val="bg2"/>
                </a:solidFill>
                <a:latin typeface="+mn-lt"/>
                <a:ea typeface="+mn-ea"/>
                <a:cs typeface="+mn-cs"/>
              </a:defRPr>
            </a:lvl8pPr>
            <a:lvl9pPr marL="0" indent="0" algn="l" defTabSz="685434" rtl="0" eaLnBrk="1" latinLnBrk="0" hangingPunct="1">
              <a:lnSpc>
                <a:spcPct val="90000"/>
              </a:lnSpc>
              <a:spcBef>
                <a:spcPts val="450"/>
              </a:spcBef>
              <a:spcAft>
                <a:spcPts val="450"/>
              </a:spcAft>
              <a:buFont typeface="Arial" panose="020B0604020202020204" pitchFamily="34" charset="0"/>
              <a:buNone/>
              <a:defRPr sz="1600" b="1" kern="1200" baseline="0">
                <a:solidFill>
                  <a:schemeClr val="bg2"/>
                </a:solidFill>
                <a:latin typeface="+mn-lt"/>
                <a:ea typeface="+mn-ea"/>
                <a:cs typeface="+mn-cs"/>
              </a:defRPr>
            </a:lvl9pPr>
          </a:lstStyle>
          <a:p>
            <a:pPr marL="0" indent="0">
              <a:spcBef>
                <a:spcPct val="40000"/>
              </a:spcBef>
              <a:buFontTx/>
              <a:buNone/>
            </a:pPr>
            <a:endParaRPr lang="en-US" altLang="nl-NL" dirty="0">
              <a:latin typeface="Calibri" panose="020F0502020204030204" pitchFamily="34" charset="0"/>
            </a:endParaRPr>
          </a:p>
          <a:p>
            <a:pPr marL="0" indent="0">
              <a:spcBef>
                <a:spcPct val="40000"/>
              </a:spcBef>
              <a:buFontTx/>
              <a:buNone/>
            </a:pPr>
            <a:r>
              <a:rPr lang="en-US" altLang="en-GB" sz="3200" dirty="0">
                <a:solidFill>
                  <a:schemeClr val="tx1"/>
                </a:solidFill>
                <a:latin typeface="Calibri" panose="020F0502020204030204" pitchFamily="34" charset="0"/>
              </a:rPr>
              <a:t>‘Rome is </a:t>
            </a:r>
            <a:r>
              <a:rPr lang="en-US" altLang="en-GB" sz="3200" dirty="0" err="1">
                <a:solidFill>
                  <a:schemeClr val="tx1"/>
                </a:solidFill>
                <a:latin typeface="Calibri" panose="020F0502020204030204" pitchFamily="34" charset="0"/>
              </a:rPr>
              <a:t>een</a:t>
            </a:r>
            <a:r>
              <a:rPr lang="en-US" altLang="en-GB" sz="3200" dirty="0">
                <a:solidFill>
                  <a:schemeClr val="tx1"/>
                </a:solidFill>
                <a:latin typeface="Calibri" panose="020F0502020204030204" pitchFamily="34" charset="0"/>
              </a:rPr>
              <a:t> </a:t>
            </a:r>
            <a:r>
              <a:rPr lang="en-US" altLang="en-GB" sz="3200" dirty="0" err="1">
                <a:solidFill>
                  <a:schemeClr val="tx1"/>
                </a:solidFill>
                <a:latin typeface="Calibri" panose="020F0502020204030204" pitchFamily="34" charset="0"/>
              </a:rPr>
              <a:t>leuke</a:t>
            </a:r>
            <a:r>
              <a:rPr lang="en-US" altLang="en-GB" sz="3200" dirty="0">
                <a:solidFill>
                  <a:schemeClr val="tx1"/>
                </a:solidFill>
                <a:latin typeface="Calibri" panose="020F0502020204030204" pitchFamily="34" charset="0"/>
              </a:rPr>
              <a:t> </a:t>
            </a:r>
            <a:r>
              <a:rPr lang="en-US" altLang="en-GB" sz="3200" dirty="0" err="1">
                <a:solidFill>
                  <a:schemeClr val="tx1"/>
                </a:solidFill>
                <a:latin typeface="Calibri" panose="020F0502020204030204" pitchFamily="34" charset="0"/>
              </a:rPr>
              <a:t>stad</a:t>
            </a:r>
            <a:r>
              <a:rPr lang="en-US" altLang="nl-NL" sz="3200" dirty="0">
                <a:solidFill>
                  <a:schemeClr val="tx1"/>
                </a:solidFill>
                <a:latin typeface="Calibri" panose="020F0502020204030204" pitchFamily="34" charset="0"/>
              </a:rPr>
              <a:t>.</a:t>
            </a:r>
            <a:r>
              <a:rPr lang="en-US" altLang="en-GB" sz="3200" dirty="0">
                <a:solidFill>
                  <a:schemeClr val="tx1"/>
                </a:solidFill>
                <a:latin typeface="Calibri" panose="020F0502020204030204" pitchFamily="34" charset="0"/>
              </a:rPr>
              <a:t>’</a:t>
            </a:r>
            <a:endParaRPr lang="en-US" altLang="nl-NL" sz="3200" dirty="0">
              <a:solidFill>
                <a:schemeClr val="tx1"/>
              </a:solidFill>
              <a:latin typeface="Calibri" panose="020F0502020204030204" pitchFamily="34" charset="0"/>
            </a:endParaRPr>
          </a:p>
          <a:p>
            <a:pPr marL="0" indent="0">
              <a:spcBef>
                <a:spcPct val="40000"/>
              </a:spcBef>
              <a:buFontTx/>
              <a:buNone/>
            </a:pPr>
            <a:r>
              <a:rPr lang="en-US" altLang="en-GB" sz="3200" dirty="0">
                <a:solidFill>
                  <a:schemeClr val="tx1"/>
                </a:solidFill>
                <a:latin typeface="Calibri" panose="020F0502020204030204" pitchFamily="34" charset="0"/>
              </a:rPr>
              <a:t>‘</a:t>
            </a:r>
            <a:r>
              <a:rPr lang="en-US" altLang="ja-JP" sz="3200" dirty="0" err="1">
                <a:solidFill>
                  <a:schemeClr val="tx1"/>
                </a:solidFill>
                <a:latin typeface="Calibri" panose="020F0502020204030204" pitchFamily="34" charset="0"/>
              </a:rPr>
              <a:t>Nou</a:t>
            </a:r>
            <a:r>
              <a:rPr lang="en-US" altLang="ja-JP" sz="3200" dirty="0">
                <a:solidFill>
                  <a:schemeClr val="tx1"/>
                </a:solidFill>
                <a:latin typeface="Calibri" panose="020F0502020204030204" pitchFamily="34" charset="0"/>
              </a:rPr>
              <a:t>, </a:t>
            </a:r>
            <a:r>
              <a:rPr lang="en-US" altLang="ja-JP" sz="3200" dirty="0" err="1">
                <a:solidFill>
                  <a:schemeClr val="tx1"/>
                </a:solidFill>
                <a:latin typeface="Calibri" panose="020F0502020204030204" pitchFamily="34" charset="0"/>
              </a:rPr>
              <a:t>dat</a:t>
            </a:r>
            <a:r>
              <a:rPr lang="en-US" altLang="ja-JP" sz="3200" dirty="0">
                <a:solidFill>
                  <a:schemeClr val="tx1"/>
                </a:solidFill>
                <a:latin typeface="Calibri" panose="020F0502020204030204" pitchFamily="34" charset="0"/>
              </a:rPr>
              <a:t> </a:t>
            </a:r>
            <a:r>
              <a:rPr lang="en-US" altLang="ja-JP" sz="3200" dirty="0" err="1">
                <a:solidFill>
                  <a:schemeClr val="tx1"/>
                </a:solidFill>
                <a:latin typeface="Calibri" panose="020F0502020204030204" pitchFamily="34" charset="0"/>
              </a:rPr>
              <a:t>vind</a:t>
            </a:r>
            <a:r>
              <a:rPr lang="en-US" altLang="ja-JP" sz="3200" dirty="0">
                <a:solidFill>
                  <a:schemeClr val="tx1"/>
                </a:solidFill>
                <a:latin typeface="Calibri" panose="020F0502020204030204" pitchFamily="34" charset="0"/>
              </a:rPr>
              <a:t> </a:t>
            </a:r>
            <a:r>
              <a:rPr lang="en-US" altLang="ja-JP" sz="3200" dirty="0" err="1">
                <a:solidFill>
                  <a:schemeClr val="tx1"/>
                </a:solidFill>
                <a:latin typeface="Calibri" panose="020F0502020204030204" pitchFamily="34" charset="0"/>
              </a:rPr>
              <a:t>ik</a:t>
            </a:r>
            <a:r>
              <a:rPr lang="en-US" altLang="ja-JP" sz="3200" dirty="0">
                <a:solidFill>
                  <a:schemeClr val="tx1"/>
                </a:solidFill>
                <a:latin typeface="Calibri" panose="020F0502020204030204" pitchFamily="34" charset="0"/>
              </a:rPr>
              <a:t> </a:t>
            </a:r>
            <a:r>
              <a:rPr lang="en-US" altLang="ja-JP" sz="3200" dirty="0" err="1">
                <a:solidFill>
                  <a:schemeClr val="tx1"/>
                </a:solidFill>
                <a:latin typeface="Calibri" panose="020F0502020204030204" pitchFamily="34" charset="0"/>
              </a:rPr>
              <a:t>niet</a:t>
            </a:r>
            <a:r>
              <a:rPr lang="en-US" altLang="ja-JP" sz="3200" dirty="0">
                <a:solidFill>
                  <a:schemeClr val="tx1"/>
                </a:solidFill>
                <a:latin typeface="Calibri" panose="020F0502020204030204" pitchFamily="34" charset="0"/>
              </a:rPr>
              <a:t> hoor.</a:t>
            </a:r>
            <a:r>
              <a:rPr lang="en-US" altLang="en-GB" sz="3200" dirty="0">
                <a:solidFill>
                  <a:schemeClr val="tx1"/>
                </a:solidFill>
                <a:latin typeface="Calibri" panose="020F0502020204030204" pitchFamily="34" charset="0"/>
              </a:rPr>
              <a:t>’</a:t>
            </a:r>
            <a:endParaRPr lang="en-US" altLang="ja-JP" sz="3200" dirty="0">
              <a:solidFill>
                <a:schemeClr val="tx1"/>
              </a:solidFill>
              <a:latin typeface="Calibri" panose="020F0502020204030204" pitchFamily="34" charset="0"/>
            </a:endParaRPr>
          </a:p>
          <a:p>
            <a:pPr marL="0" indent="0">
              <a:spcBef>
                <a:spcPct val="40000"/>
              </a:spcBef>
              <a:buFontTx/>
              <a:buNone/>
            </a:pPr>
            <a:endParaRPr lang="en-US" altLang="nl-NL" dirty="0">
              <a:latin typeface="Calibri" panose="020F0502020204030204" pitchFamily="34" charset="0"/>
            </a:endParaRPr>
          </a:p>
        </p:txBody>
      </p:sp>
      <p:cxnSp>
        <p:nvCxnSpPr>
          <p:cNvPr id="4" name="Verbindingslijn: gekromd 3">
            <a:extLst>
              <a:ext uri="{FF2B5EF4-FFF2-40B4-BE49-F238E27FC236}">
                <a16:creationId xmlns:a16="http://schemas.microsoft.com/office/drawing/2014/main" id="{C32A7323-1D28-4514-9D29-AC88D385BB0B}"/>
              </a:ext>
            </a:extLst>
          </p:cNvPr>
          <p:cNvCxnSpPr>
            <a:cxnSpLocks/>
          </p:cNvCxnSpPr>
          <p:nvPr/>
        </p:nvCxnSpPr>
        <p:spPr>
          <a:xfrm rot="5400000" flipH="1" flipV="1">
            <a:off x="6704688" y="809166"/>
            <a:ext cx="1135224" cy="936104"/>
          </a:xfrm>
          <a:prstGeom prst="curvedConnector3">
            <a:avLst>
              <a:gd name="adj1" fmla="val 137104"/>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7">
            <a:extLst>
              <a:ext uri="{FF2B5EF4-FFF2-40B4-BE49-F238E27FC236}">
                <a16:creationId xmlns:a16="http://schemas.microsoft.com/office/drawing/2014/main" id="{42745BE8-9533-47AE-89FB-8DA7568BF688}"/>
              </a:ext>
            </a:extLst>
          </p:cNvPr>
          <p:cNvSpPr txBox="1">
            <a:spLocks noChangeArrowheads="1"/>
          </p:cNvSpPr>
          <p:nvPr/>
        </p:nvSpPr>
        <p:spPr bwMode="auto">
          <a:xfrm>
            <a:off x="3347864" y="3340176"/>
            <a:ext cx="4158839" cy="792094"/>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r>
              <a:rPr lang="en-US" sz="2400" dirty="0">
                <a:solidFill>
                  <a:schemeClr val="bg2"/>
                </a:solidFill>
                <a:latin typeface="Calibri" panose="020F0502020204030204" pitchFamily="34" charset="0"/>
                <a:cs typeface="+mn-cs"/>
              </a:rPr>
              <a:t>protagonist = </a:t>
            </a:r>
            <a:r>
              <a:rPr lang="en-US" sz="2400" dirty="0" err="1">
                <a:solidFill>
                  <a:schemeClr val="bg2"/>
                </a:solidFill>
                <a:latin typeface="Calibri" panose="020F0502020204030204" pitchFamily="34" charset="0"/>
                <a:cs typeface="+mn-cs"/>
              </a:rPr>
              <a:t>stp</a:t>
            </a:r>
            <a:r>
              <a:rPr lang="en-US" sz="2400" dirty="0">
                <a:solidFill>
                  <a:schemeClr val="bg2"/>
                </a:solidFill>
                <a:latin typeface="Calibri" panose="020F0502020204030204" pitchFamily="34" charset="0"/>
                <a:cs typeface="+mn-cs"/>
              </a:rPr>
              <a:t>. </a:t>
            </a:r>
            <a:r>
              <a:rPr lang="en-US" sz="2400" dirty="0" err="1">
                <a:solidFill>
                  <a:schemeClr val="bg2"/>
                </a:solidFill>
                <a:latin typeface="Calibri" panose="020F0502020204030204" pitchFamily="34" charset="0"/>
                <a:cs typeface="+mn-cs"/>
              </a:rPr>
              <a:t>innemen</a:t>
            </a:r>
            <a:r>
              <a:rPr lang="en-US" sz="2400" dirty="0">
                <a:solidFill>
                  <a:schemeClr val="bg2"/>
                </a:solidFill>
                <a:latin typeface="Calibri" panose="020F0502020204030204" pitchFamily="34" charset="0"/>
                <a:cs typeface="+mn-cs"/>
              </a:rPr>
              <a:t> </a:t>
            </a:r>
            <a:r>
              <a:rPr lang="en-US" sz="1800" dirty="0">
                <a:solidFill>
                  <a:schemeClr val="bg2"/>
                </a:solidFill>
                <a:latin typeface="Calibri" panose="020F0502020204030204" pitchFamily="34" charset="0"/>
                <a:cs typeface="+mn-cs"/>
              </a:rPr>
              <a:t>(</a:t>
            </a:r>
            <a:r>
              <a:rPr lang="en-US" sz="1800" dirty="0" err="1">
                <a:solidFill>
                  <a:schemeClr val="bg2"/>
                </a:solidFill>
                <a:latin typeface="Calibri" panose="020F0502020204030204" pitchFamily="34" charset="0"/>
                <a:cs typeface="+mn-cs"/>
              </a:rPr>
              <a:t>en</a:t>
            </a:r>
            <a:r>
              <a:rPr lang="en-US" sz="1800" dirty="0">
                <a:solidFill>
                  <a:schemeClr val="bg2"/>
                </a:solidFill>
                <a:latin typeface="Calibri" panose="020F0502020204030204" pitchFamily="34" charset="0"/>
                <a:cs typeface="+mn-cs"/>
              </a:rPr>
              <a:t> </a:t>
            </a:r>
            <a:r>
              <a:rPr lang="en-US" sz="1800" dirty="0" err="1">
                <a:solidFill>
                  <a:schemeClr val="bg2"/>
                </a:solidFill>
                <a:latin typeface="Calibri" panose="020F0502020204030204" pitchFamily="34" charset="0"/>
                <a:cs typeface="+mn-cs"/>
              </a:rPr>
              <a:t>dit</a:t>
            </a:r>
            <a:r>
              <a:rPr lang="en-US" sz="1800" dirty="0">
                <a:solidFill>
                  <a:schemeClr val="bg2"/>
                </a:solidFill>
                <a:latin typeface="Calibri" panose="020F0502020204030204" pitchFamily="34" charset="0"/>
                <a:cs typeface="+mn-cs"/>
              </a:rPr>
              <a:t> </a:t>
            </a:r>
            <a:r>
              <a:rPr lang="en-US" sz="1800" dirty="0" err="1">
                <a:solidFill>
                  <a:schemeClr val="bg2"/>
                </a:solidFill>
                <a:latin typeface="Calibri" panose="020F0502020204030204" pitchFamily="34" charset="0"/>
                <a:cs typeface="+mn-cs"/>
              </a:rPr>
              <a:t>dus</a:t>
            </a:r>
            <a:r>
              <a:rPr lang="en-US" sz="1800" dirty="0">
                <a:solidFill>
                  <a:schemeClr val="bg2"/>
                </a:solidFill>
                <a:latin typeface="Calibri" panose="020F0502020204030204" pitchFamily="34" charset="0"/>
                <a:cs typeface="+mn-cs"/>
              </a:rPr>
              <a:t> </a:t>
            </a:r>
            <a:r>
              <a:rPr lang="en-US" sz="1800" dirty="0" err="1">
                <a:solidFill>
                  <a:schemeClr val="bg2"/>
                </a:solidFill>
                <a:latin typeface="Calibri" panose="020F0502020204030204" pitchFamily="34" charset="0"/>
                <a:cs typeface="+mn-cs"/>
              </a:rPr>
              <a:t>desgevraagd</a:t>
            </a:r>
            <a:r>
              <a:rPr lang="en-US" sz="1800" dirty="0">
                <a:solidFill>
                  <a:schemeClr val="bg2"/>
                </a:solidFill>
                <a:latin typeface="Calibri" panose="020F0502020204030204" pitchFamily="34" charset="0"/>
                <a:cs typeface="+mn-cs"/>
              </a:rPr>
              <a:t> </a:t>
            </a:r>
            <a:r>
              <a:rPr lang="en-US" sz="1800" dirty="0" err="1">
                <a:solidFill>
                  <a:schemeClr val="bg2"/>
                </a:solidFill>
                <a:latin typeface="Calibri" panose="020F0502020204030204" pitchFamily="34" charset="0"/>
                <a:cs typeface="+mn-cs"/>
              </a:rPr>
              <a:t>moeten</a:t>
            </a:r>
            <a:r>
              <a:rPr lang="en-US" sz="1800" dirty="0">
                <a:solidFill>
                  <a:schemeClr val="bg2"/>
                </a:solidFill>
                <a:latin typeface="Calibri" panose="020F0502020204030204" pitchFamily="34" charset="0"/>
                <a:cs typeface="+mn-cs"/>
              </a:rPr>
              <a:t> </a:t>
            </a:r>
            <a:r>
              <a:rPr lang="en-US" sz="1800" dirty="0" err="1">
                <a:solidFill>
                  <a:schemeClr val="bg2"/>
                </a:solidFill>
                <a:latin typeface="Calibri" panose="020F0502020204030204" pitchFamily="34" charset="0"/>
                <a:cs typeface="+mn-cs"/>
              </a:rPr>
              <a:t>verdedigen</a:t>
            </a:r>
            <a:r>
              <a:rPr lang="en-US" sz="1800" dirty="0">
                <a:solidFill>
                  <a:schemeClr val="bg2"/>
                </a:solidFill>
                <a:latin typeface="Calibri" panose="020F0502020204030204" pitchFamily="34" charset="0"/>
                <a:cs typeface="+mn-cs"/>
              </a:rPr>
              <a:t>)</a:t>
            </a:r>
            <a:endParaRPr lang="en-US" sz="2400" dirty="0">
              <a:solidFill>
                <a:schemeClr val="bg2"/>
              </a:solidFill>
              <a:latin typeface="Calibri" panose="020F0502020204030204" pitchFamily="34" charset="0"/>
              <a:cs typeface="+mn-cs"/>
            </a:endParaRPr>
          </a:p>
        </p:txBody>
      </p:sp>
      <p:sp>
        <p:nvSpPr>
          <p:cNvPr id="30" name="Rectangle 7">
            <a:extLst>
              <a:ext uri="{FF2B5EF4-FFF2-40B4-BE49-F238E27FC236}">
                <a16:creationId xmlns:a16="http://schemas.microsoft.com/office/drawing/2014/main" id="{2932223B-53E4-4CA5-8642-83072067C6C2}"/>
              </a:ext>
            </a:extLst>
          </p:cNvPr>
          <p:cNvSpPr txBox="1">
            <a:spLocks noChangeArrowheads="1"/>
          </p:cNvSpPr>
          <p:nvPr/>
        </p:nvSpPr>
        <p:spPr bwMode="auto">
          <a:xfrm>
            <a:off x="7308304" y="692645"/>
            <a:ext cx="2077244" cy="1008163"/>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r>
              <a:rPr lang="en-US" sz="2000" dirty="0">
                <a:solidFill>
                  <a:schemeClr val="bg2"/>
                </a:solidFill>
                <a:latin typeface="Calibri" panose="020F0502020204030204" pitchFamily="34" charset="0"/>
                <a:cs typeface="+mn-cs"/>
              </a:rPr>
              <a:t>+p = </a:t>
            </a:r>
            <a:r>
              <a:rPr lang="en-US" sz="2000" dirty="0" err="1">
                <a:solidFill>
                  <a:schemeClr val="bg2"/>
                </a:solidFill>
                <a:latin typeface="Calibri" panose="020F0502020204030204" pitchFamily="34" charset="0"/>
                <a:cs typeface="+mn-cs"/>
              </a:rPr>
              <a:t>positieve</a:t>
            </a:r>
            <a:r>
              <a:rPr lang="en-US" sz="2000" dirty="0">
                <a:solidFill>
                  <a:schemeClr val="bg2"/>
                </a:solidFill>
                <a:latin typeface="Calibri" panose="020F0502020204030204" pitchFamily="34" charset="0"/>
                <a:cs typeface="+mn-cs"/>
              </a:rPr>
              <a:t> </a:t>
            </a:r>
            <a:r>
              <a:rPr lang="en-US" sz="2000" dirty="0" err="1">
                <a:solidFill>
                  <a:schemeClr val="bg2"/>
                </a:solidFill>
                <a:latin typeface="Calibri" panose="020F0502020204030204" pitchFamily="34" charset="0"/>
                <a:cs typeface="+mn-cs"/>
              </a:rPr>
              <a:t>houding</a:t>
            </a:r>
            <a:r>
              <a:rPr lang="en-US" sz="2000" dirty="0">
                <a:solidFill>
                  <a:schemeClr val="bg2"/>
                </a:solidFill>
                <a:latin typeface="Calibri" panose="020F0502020204030204" pitchFamily="34" charset="0"/>
                <a:cs typeface="+mn-cs"/>
              </a:rPr>
              <a:t> tov </a:t>
            </a:r>
            <a:r>
              <a:rPr lang="en-US" sz="2000" dirty="0" err="1">
                <a:solidFill>
                  <a:schemeClr val="bg2"/>
                </a:solidFill>
                <a:latin typeface="Calibri" panose="020F0502020204030204" pitchFamily="34" charset="0"/>
                <a:cs typeface="+mn-cs"/>
              </a:rPr>
              <a:t>propositie</a:t>
            </a:r>
            <a:endParaRPr lang="en-US" sz="2000" dirty="0">
              <a:solidFill>
                <a:schemeClr val="bg2"/>
              </a:solidFill>
              <a:latin typeface="Calibri" panose="020F0502020204030204" pitchFamily="34" charset="0"/>
              <a:cs typeface="+mn-cs"/>
            </a:endParaRPr>
          </a:p>
        </p:txBody>
      </p:sp>
      <p:cxnSp>
        <p:nvCxnSpPr>
          <p:cNvPr id="31" name="Verbindingslijn: gekromd 30">
            <a:extLst>
              <a:ext uri="{FF2B5EF4-FFF2-40B4-BE49-F238E27FC236}">
                <a16:creationId xmlns:a16="http://schemas.microsoft.com/office/drawing/2014/main" id="{9DD7CEB9-1A23-454B-983B-A7EA8E5EF218}"/>
              </a:ext>
            </a:extLst>
          </p:cNvPr>
          <p:cNvCxnSpPr>
            <a:cxnSpLocks/>
          </p:cNvCxnSpPr>
          <p:nvPr/>
        </p:nvCxnSpPr>
        <p:spPr>
          <a:xfrm rot="5400000">
            <a:off x="6531702" y="3089252"/>
            <a:ext cx="1048584" cy="935540"/>
          </a:xfrm>
          <a:prstGeom prst="curvedConnector3">
            <a:avLst>
              <a:gd name="adj1" fmla="val 128898"/>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7">
            <a:extLst>
              <a:ext uri="{FF2B5EF4-FFF2-40B4-BE49-F238E27FC236}">
                <a16:creationId xmlns:a16="http://schemas.microsoft.com/office/drawing/2014/main" id="{4D972854-B3A6-45F9-A475-647C8D371BFA}"/>
              </a:ext>
            </a:extLst>
          </p:cNvPr>
          <p:cNvSpPr txBox="1">
            <a:spLocks noChangeArrowheads="1"/>
          </p:cNvSpPr>
          <p:nvPr/>
        </p:nvSpPr>
        <p:spPr bwMode="auto">
          <a:xfrm>
            <a:off x="61433" y="3603934"/>
            <a:ext cx="3286431" cy="792094"/>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ctr" eaLnBrk="1" hangingPunct="1">
              <a:spcBef>
                <a:spcPct val="40000"/>
              </a:spcBef>
              <a:buFontTx/>
              <a:buNone/>
              <a:defRPr/>
            </a:pPr>
            <a:r>
              <a:rPr lang="en-US" sz="2400" b="1" dirty="0" err="1">
                <a:solidFill>
                  <a:schemeClr val="accent3"/>
                </a:solidFill>
                <a:latin typeface="Calibri" panose="020F0502020204030204" pitchFamily="34" charset="0"/>
                <a:cs typeface="+mn-cs"/>
              </a:rPr>
              <a:t>Verdedigingsplichtregel</a:t>
            </a:r>
            <a:r>
              <a:rPr lang="en-US" sz="2400" b="1" dirty="0">
                <a:solidFill>
                  <a:schemeClr val="accent3"/>
                </a:solidFill>
                <a:latin typeface="Calibri" panose="020F0502020204030204" pitchFamily="34" charset="0"/>
                <a:cs typeface="+mn-cs"/>
              </a:rPr>
              <a:t>! </a:t>
            </a:r>
          </a:p>
          <a:p>
            <a:pPr marL="0" indent="0" algn="ctr" eaLnBrk="1" hangingPunct="1">
              <a:spcBef>
                <a:spcPct val="40000"/>
              </a:spcBef>
              <a:buFontTx/>
              <a:buNone/>
              <a:defRPr/>
            </a:pPr>
            <a:r>
              <a:rPr lang="en-US" sz="1800" dirty="0">
                <a:solidFill>
                  <a:schemeClr val="accent3"/>
                </a:solidFill>
                <a:latin typeface="Calibri" panose="020F0502020204030204" pitchFamily="34" charset="0"/>
                <a:cs typeface="+mn-cs"/>
              </a:rPr>
              <a:t>(</a:t>
            </a:r>
            <a:r>
              <a:rPr lang="en-US" sz="1800" dirty="0" err="1">
                <a:solidFill>
                  <a:schemeClr val="accent3"/>
                </a:solidFill>
                <a:latin typeface="Calibri" panose="020F0502020204030204" pitchFamily="34" charset="0"/>
                <a:cs typeface="+mn-cs"/>
              </a:rPr>
              <a:t>zie</a:t>
            </a:r>
            <a:r>
              <a:rPr lang="en-US" sz="1800" dirty="0">
                <a:solidFill>
                  <a:schemeClr val="accent3"/>
                </a:solidFill>
                <a:latin typeface="Calibri" panose="020F0502020204030204" pitchFamily="34" charset="0"/>
                <a:cs typeface="+mn-cs"/>
              </a:rPr>
              <a:t> H.7)</a:t>
            </a:r>
          </a:p>
        </p:txBody>
      </p:sp>
      <p:sp>
        <p:nvSpPr>
          <p:cNvPr id="3" name="Rectangle 7">
            <a:extLst>
              <a:ext uri="{FF2B5EF4-FFF2-40B4-BE49-F238E27FC236}">
                <a16:creationId xmlns:a16="http://schemas.microsoft.com/office/drawing/2014/main" id="{3944297E-76CB-0970-1994-6161114FB0E5}"/>
              </a:ext>
            </a:extLst>
          </p:cNvPr>
          <p:cNvSpPr txBox="1">
            <a:spLocks noChangeArrowheads="1"/>
          </p:cNvSpPr>
          <p:nvPr/>
        </p:nvSpPr>
        <p:spPr bwMode="auto">
          <a:xfrm>
            <a:off x="5446713" y="1124744"/>
            <a:ext cx="3455987" cy="2592388"/>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endParaRPr lang="en-US" dirty="0">
              <a:latin typeface="Calibri" panose="020F0502020204030204" pitchFamily="34" charset="0"/>
              <a:cs typeface="+mn-cs"/>
            </a:endParaRPr>
          </a:p>
          <a:p>
            <a:pPr marL="0" indent="0" eaLnBrk="1" hangingPunct="1">
              <a:spcBef>
                <a:spcPct val="40000"/>
              </a:spcBef>
              <a:buFontTx/>
              <a:buNone/>
              <a:tabLst>
                <a:tab pos="265113" algn="l"/>
              </a:tabLst>
              <a:defRPr/>
            </a:pPr>
            <a:r>
              <a:rPr lang="en-US" sz="2800" i="1" dirty="0">
                <a:solidFill>
                  <a:srgbClr val="3C8C93"/>
                </a:solidFill>
                <a:latin typeface="Calibri" panose="020F0502020204030204" pitchFamily="34" charset="0"/>
                <a:cs typeface="+mn-cs"/>
              </a:rPr>
              <a:t>(Prot. </a:t>
            </a:r>
            <a:r>
              <a:rPr lang="en-US" sz="2800" i="1" dirty="0">
                <a:solidFill>
                  <a:schemeClr val="bg2">
                    <a:lumMod val="60000"/>
                    <a:lumOff val="40000"/>
                  </a:schemeClr>
                </a:solidFill>
                <a:latin typeface="Calibri" panose="020F0502020204030204" pitchFamily="34" charset="0"/>
                <a:cs typeface="+mn-cs"/>
              </a:rPr>
              <a:t>+p </a:t>
            </a:r>
            <a:r>
              <a:rPr lang="en-US" sz="2800" i="1" dirty="0">
                <a:solidFill>
                  <a:srgbClr val="3C8C93"/>
                </a:solidFill>
                <a:latin typeface="Calibri" panose="020F0502020204030204" pitchFamily="34" charset="0"/>
                <a:cs typeface="+mn-cs"/>
              </a:rPr>
              <a:t>&amp; ant. </a:t>
            </a:r>
            <a:r>
              <a:rPr lang="en-US" sz="2800" i="1" dirty="0">
                <a:solidFill>
                  <a:srgbClr val="FF0000"/>
                </a:solidFill>
                <a:latin typeface="Calibri" panose="020F0502020204030204" pitchFamily="34" charset="0"/>
                <a:cs typeface="+mn-cs"/>
              </a:rPr>
              <a:t>-p</a:t>
            </a:r>
            <a:r>
              <a:rPr lang="en-US" sz="2800" i="1" dirty="0">
                <a:solidFill>
                  <a:srgbClr val="3C8C93"/>
                </a:solidFill>
                <a:latin typeface="Calibri" panose="020F0502020204030204" pitchFamily="34" charset="0"/>
                <a:cs typeface="+mn-cs"/>
              </a:rPr>
              <a:t>)</a:t>
            </a:r>
          </a:p>
          <a:p>
            <a:pPr marL="0" indent="0" eaLnBrk="1" hangingPunct="1">
              <a:spcBef>
                <a:spcPct val="40000"/>
              </a:spcBef>
              <a:buFontTx/>
              <a:buNone/>
              <a:tabLst>
                <a:tab pos="265113" algn="l"/>
              </a:tabLst>
              <a:defRPr/>
            </a:pPr>
            <a:endParaRPr lang="en-US" sz="600" i="1" dirty="0">
              <a:solidFill>
                <a:srgbClr val="3C8C93"/>
              </a:solidFill>
              <a:latin typeface="Calibri" panose="020F0502020204030204" pitchFamily="34" charset="0"/>
              <a:cs typeface="+mn-cs"/>
            </a:endParaRPr>
          </a:p>
          <a:p>
            <a:pPr marL="0" indent="0" eaLnBrk="1" hangingPunct="1">
              <a:spcBef>
                <a:spcPct val="40000"/>
              </a:spcBef>
              <a:buFontTx/>
              <a:buNone/>
              <a:defRPr/>
            </a:pPr>
            <a:r>
              <a:rPr lang="en-US" sz="2800" i="1" dirty="0">
                <a:solidFill>
                  <a:srgbClr val="3C8C93"/>
                </a:solidFill>
                <a:latin typeface="Calibri" panose="020F0502020204030204" pitchFamily="34" charset="0"/>
                <a:cs typeface="+mn-cs"/>
              </a:rPr>
              <a:t>(Ant. </a:t>
            </a:r>
            <a:r>
              <a:rPr lang="en-US" sz="2800" i="1" dirty="0">
                <a:solidFill>
                  <a:schemeClr val="bg2">
                    <a:lumMod val="60000"/>
                    <a:lumOff val="40000"/>
                  </a:schemeClr>
                </a:solidFill>
                <a:latin typeface="Calibri" panose="020F0502020204030204" pitchFamily="34" charset="0"/>
                <a:cs typeface="+mn-cs"/>
              </a:rPr>
              <a:t>+p</a:t>
            </a:r>
            <a:r>
              <a:rPr lang="en-US" sz="2800" i="1" dirty="0">
                <a:solidFill>
                  <a:srgbClr val="3C8C93"/>
                </a:solidFill>
                <a:latin typeface="Calibri" panose="020F0502020204030204" pitchFamily="34" charset="0"/>
                <a:cs typeface="+mn-cs"/>
              </a:rPr>
              <a:t> &amp; </a:t>
            </a:r>
            <a:r>
              <a:rPr lang="en-US" sz="2800" i="1" dirty="0" err="1">
                <a:solidFill>
                  <a:srgbClr val="3C8C93"/>
                </a:solidFill>
                <a:latin typeface="Calibri" panose="020F0502020204030204" pitchFamily="34" charset="0"/>
                <a:cs typeface="+mn-cs"/>
              </a:rPr>
              <a:t>prot.</a:t>
            </a:r>
            <a:r>
              <a:rPr lang="en-US" sz="2800" i="1" dirty="0">
                <a:solidFill>
                  <a:srgbClr val="3C8C93"/>
                </a:solidFill>
                <a:latin typeface="Calibri" panose="020F0502020204030204" pitchFamily="34" charset="0"/>
                <a:cs typeface="+mn-cs"/>
              </a:rPr>
              <a:t> </a:t>
            </a:r>
            <a:r>
              <a:rPr lang="en-US" sz="2800" i="1" dirty="0">
                <a:solidFill>
                  <a:srgbClr val="FF0000"/>
                </a:solidFill>
                <a:latin typeface="Calibri" panose="020F0502020204030204" pitchFamily="34" charset="0"/>
                <a:cs typeface="+mn-cs"/>
              </a:rPr>
              <a:t>-p</a:t>
            </a:r>
            <a:r>
              <a:rPr lang="en-US" sz="2800" i="1" dirty="0">
                <a:solidFill>
                  <a:srgbClr val="3C8C93"/>
                </a:solidFill>
                <a:latin typeface="Calibri" panose="020F0502020204030204" pitchFamily="34" charset="0"/>
                <a:cs typeface="+mn-cs"/>
              </a:rPr>
              <a:t>)</a:t>
            </a:r>
            <a:endParaRPr lang="en-US" sz="2800" dirty="0">
              <a:latin typeface="Calibri" panose="020F0502020204030204" pitchFamily="34" charset="0"/>
              <a:cs typeface="+mn-cs"/>
            </a:endParaRPr>
          </a:p>
        </p:txBody>
      </p:sp>
      <p:sp>
        <p:nvSpPr>
          <p:cNvPr id="7" name="Rectangle 7">
            <a:extLst>
              <a:ext uri="{FF2B5EF4-FFF2-40B4-BE49-F238E27FC236}">
                <a16:creationId xmlns:a16="http://schemas.microsoft.com/office/drawing/2014/main" id="{F361FDFF-7690-AB86-3ABF-E7D7EF3B5AA0}"/>
              </a:ext>
            </a:extLst>
          </p:cNvPr>
          <p:cNvSpPr txBox="1">
            <a:spLocks noChangeArrowheads="1"/>
          </p:cNvSpPr>
          <p:nvPr/>
        </p:nvSpPr>
        <p:spPr bwMode="auto">
          <a:xfrm>
            <a:off x="616843" y="1207599"/>
            <a:ext cx="2806871" cy="432049"/>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r>
              <a:rPr lang="en-US" sz="2400" b="1" i="1" dirty="0" err="1">
                <a:solidFill>
                  <a:schemeClr val="bg2"/>
                </a:solidFill>
                <a:latin typeface="Calibri" panose="020F0502020204030204" pitchFamily="34" charset="0"/>
                <a:cs typeface="+mn-cs"/>
              </a:rPr>
              <a:t>Voorbeeld</a:t>
            </a:r>
            <a:r>
              <a:rPr lang="en-US" sz="2400" b="1" i="1" dirty="0">
                <a:solidFill>
                  <a:schemeClr val="bg2"/>
                </a:solidFill>
                <a:latin typeface="Calibri" panose="020F0502020204030204" pitchFamily="34" charset="0"/>
                <a:cs typeface="+mn-cs"/>
              </a:rPr>
              <a:t> 2</a:t>
            </a:r>
            <a:endParaRPr lang="en-US" sz="2400" b="1" dirty="0">
              <a:solidFill>
                <a:schemeClr val="bg2"/>
              </a:solidFill>
              <a:latin typeface="Calibri" panose="020F0502020204030204" pitchFamily="34" charset="0"/>
              <a:cs typeface="+mn-cs"/>
            </a:endParaRPr>
          </a:p>
        </p:txBody>
      </p:sp>
    </p:spTree>
    <p:extLst>
      <p:ext uri="{BB962C8B-B14F-4D97-AF65-F5344CB8AC3E}">
        <p14:creationId xmlns:p14="http://schemas.microsoft.com/office/powerpoint/2010/main" val="12010755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Discussierollen + type geschil</a:t>
            </a:r>
          </a:p>
        </p:txBody>
      </p:sp>
      <p:sp>
        <p:nvSpPr>
          <p:cNvPr id="8" name="Tekstvak 7">
            <a:extLst>
              <a:ext uri="{FF2B5EF4-FFF2-40B4-BE49-F238E27FC236}">
                <a16:creationId xmlns:a16="http://schemas.microsoft.com/office/drawing/2014/main" id="{4F10DB2B-B5A5-4F70-ABD6-786CD5B16C41}"/>
              </a:ext>
            </a:extLst>
          </p:cNvPr>
          <p:cNvSpPr txBox="1"/>
          <p:nvPr/>
        </p:nvSpPr>
        <p:spPr>
          <a:xfrm>
            <a:off x="576773" y="1852344"/>
            <a:ext cx="6947555" cy="2259080"/>
          </a:xfrm>
          <a:prstGeom prst="rect">
            <a:avLst/>
          </a:prstGeom>
          <a:noFill/>
        </p:spPr>
        <p:txBody>
          <a:bodyPr wrap="square">
            <a:spAutoFit/>
          </a:bodyPr>
          <a:lstStyle/>
          <a:p>
            <a:pPr marL="0" indent="0" eaLnBrk="1" hangingPunct="1">
              <a:spcBef>
                <a:spcPct val="40000"/>
              </a:spcBef>
              <a:buFontTx/>
              <a:buNone/>
            </a:pPr>
            <a:r>
              <a:rPr lang="en-US" altLang="en-GB" sz="3200" dirty="0">
                <a:latin typeface="Calibri" panose="020F0502020204030204" pitchFamily="34" charset="0"/>
                <a:cs typeface="Calibri" panose="020F0502020204030204" pitchFamily="34" charset="0"/>
              </a:rPr>
              <a:t>‘Rome is </a:t>
            </a:r>
            <a:r>
              <a:rPr lang="en-US" altLang="en-GB" sz="3200" dirty="0" err="1">
                <a:latin typeface="Calibri" panose="020F0502020204030204" pitchFamily="34" charset="0"/>
                <a:cs typeface="Calibri" panose="020F0502020204030204" pitchFamily="34" charset="0"/>
              </a:rPr>
              <a:t>een</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leuke</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stad</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Parijs</a:t>
            </a:r>
            <a:r>
              <a:rPr lang="en-US" altLang="en-GB" sz="3200" dirty="0">
                <a:latin typeface="Calibri" panose="020F0502020204030204" pitchFamily="34" charset="0"/>
                <a:cs typeface="Calibri" panose="020F0502020204030204" pitchFamily="34" charset="0"/>
              </a:rPr>
              <a:t> is </a:t>
            </a:r>
            <a:r>
              <a:rPr lang="en-US" altLang="en-GB" sz="3200" dirty="0" err="1">
                <a:latin typeface="Calibri" panose="020F0502020204030204" pitchFamily="34" charset="0"/>
                <a:cs typeface="Calibri" panose="020F0502020204030204" pitchFamily="34" charset="0"/>
              </a:rPr>
              <a:t>echt</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verschrikkelijk</a:t>
            </a:r>
            <a:r>
              <a:rPr lang="en-US" altLang="en-GB" sz="3200" dirty="0">
                <a:latin typeface="Calibri" panose="020F0502020204030204" pitchFamily="34" charset="0"/>
                <a:cs typeface="Calibri" panose="020F0502020204030204" pitchFamily="34" charset="0"/>
              </a:rPr>
              <a:t>.’</a:t>
            </a:r>
            <a:endParaRPr lang="en-US" altLang="en-GB" sz="1100" dirty="0">
              <a:latin typeface="Calibri" panose="020F0502020204030204" pitchFamily="34" charset="0"/>
              <a:cs typeface="Calibri" panose="020F0502020204030204" pitchFamily="34" charset="0"/>
            </a:endParaRPr>
          </a:p>
          <a:p>
            <a:pPr marL="0" indent="0" eaLnBrk="1" hangingPunct="1">
              <a:spcBef>
                <a:spcPct val="40000"/>
              </a:spcBef>
              <a:buFontTx/>
              <a:buNone/>
            </a:pPr>
            <a:r>
              <a:rPr lang="en-US" altLang="en-GB" sz="3200" dirty="0">
                <a:latin typeface="Calibri" panose="020F0502020204030204" pitchFamily="34" charset="0"/>
                <a:cs typeface="Calibri" panose="020F0502020204030204" pitchFamily="34" charset="0"/>
              </a:rPr>
              <a:t>‘</a:t>
            </a:r>
            <a:r>
              <a:rPr lang="en-US" altLang="ja-JP" sz="3200" dirty="0">
                <a:latin typeface="Calibri" panose="020F0502020204030204" pitchFamily="34" charset="0"/>
                <a:cs typeface="Calibri" panose="020F0502020204030204" pitchFamily="34" charset="0"/>
              </a:rPr>
              <a:t>Nou, </a:t>
            </a:r>
            <a:r>
              <a:rPr lang="en-US" altLang="ja-JP" sz="3200" dirty="0" err="1">
                <a:latin typeface="Calibri" panose="020F0502020204030204" pitchFamily="34" charset="0"/>
                <a:cs typeface="Calibri" panose="020F0502020204030204" pitchFamily="34" charset="0"/>
              </a:rPr>
              <a:t>ik</a:t>
            </a:r>
            <a:r>
              <a:rPr lang="en-US" altLang="ja-JP" sz="3200" dirty="0">
                <a:latin typeface="Calibri" panose="020F0502020204030204" pitchFamily="34" charset="0"/>
                <a:cs typeface="Calibri" panose="020F0502020204030204" pitchFamily="34" charset="0"/>
              </a:rPr>
              <a:t> </a:t>
            </a:r>
            <a:r>
              <a:rPr lang="en-US" altLang="ja-JP" sz="3200" dirty="0" err="1">
                <a:latin typeface="Calibri" panose="020F0502020204030204" pitchFamily="34" charset="0"/>
                <a:cs typeface="Calibri" panose="020F0502020204030204" pitchFamily="34" charset="0"/>
              </a:rPr>
              <a:t>vind</a:t>
            </a:r>
            <a:r>
              <a:rPr lang="en-US" altLang="ja-JP" sz="3200" dirty="0">
                <a:latin typeface="Calibri" panose="020F0502020204030204" pitchFamily="34" charset="0"/>
                <a:cs typeface="Calibri" panose="020F0502020204030204" pitchFamily="34" charset="0"/>
              </a:rPr>
              <a:t> Rome </a:t>
            </a:r>
            <a:r>
              <a:rPr lang="en-US" altLang="ja-JP" sz="3200" dirty="0" err="1">
                <a:latin typeface="Calibri" panose="020F0502020204030204" pitchFamily="34" charset="0"/>
                <a:cs typeface="Calibri" panose="020F0502020204030204" pitchFamily="34" charset="0"/>
              </a:rPr>
              <a:t>juist</a:t>
            </a:r>
            <a:r>
              <a:rPr lang="en-US" altLang="ja-JP" sz="3200" dirty="0">
                <a:latin typeface="Calibri" panose="020F0502020204030204" pitchFamily="34" charset="0"/>
                <a:cs typeface="Calibri" panose="020F0502020204030204" pitchFamily="34" charset="0"/>
              </a:rPr>
              <a:t> </a:t>
            </a:r>
            <a:r>
              <a:rPr lang="en-US" altLang="ja-JP" sz="3200" dirty="0" err="1">
                <a:latin typeface="Calibri" panose="020F0502020204030204" pitchFamily="34" charset="0"/>
                <a:cs typeface="Calibri" panose="020F0502020204030204" pitchFamily="34" charset="0"/>
              </a:rPr>
              <a:t>niks</a:t>
            </a:r>
            <a:r>
              <a:rPr lang="en-US" altLang="ja-JP" sz="3200" dirty="0">
                <a:latin typeface="Calibri" panose="020F0502020204030204" pitchFamily="34" charset="0"/>
                <a:cs typeface="Calibri" panose="020F0502020204030204" pitchFamily="34" charset="0"/>
              </a:rPr>
              <a:t>, maar </a:t>
            </a:r>
            <a:r>
              <a:rPr lang="en-US" altLang="ja-JP" sz="3200" dirty="0" err="1">
                <a:latin typeface="Calibri" panose="020F0502020204030204" pitchFamily="34" charset="0"/>
                <a:cs typeface="Calibri" panose="020F0502020204030204" pitchFamily="34" charset="0"/>
              </a:rPr>
              <a:t>Parijs</a:t>
            </a:r>
            <a:r>
              <a:rPr lang="en-US" altLang="ja-JP" sz="3200" dirty="0">
                <a:latin typeface="Calibri" panose="020F0502020204030204" pitchFamily="34" charset="0"/>
                <a:cs typeface="Calibri" panose="020F0502020204030204" pitchFamily="34" charset="0"/>
              </a:rPr>
              <a:t> is </a:t>
            </a:r>
            <a:r>
              <a:rPr lang="en-US" altLang="ja-JP" sz="3200" dirty="0" err="1">
                <a:latin typeface="Calibri" panose="020F0502020204030204" pitchFamily="34" charset="0"/>
                <a:cs typeface="Calibri" panose="020F0502020204030204" pitchFamily="34" charset="0"/>
              </a:rPr>
              <a:t>geweldig</a:t>
            </a:r>
            <a:r>
              <a:rPr lang="en-US" altLang="ja-JP" sz="3200" dirty="0">
                <a:latin typeface="Calibri" panose="020F0502020204030204" pitchFamily="34" charset="0"/>
                <a:cs typeface="Calibri" panose="020F0502020204030204" pitchFamily="34" charset="0"/>
              </a:rPr>
              <a:t>.</a:t>
            </a:r>
            <a:r>
              <a:rPr lang="en-US" altLang="en-GB" sz="3200" dirty="0">
                <a:latin typeface="Calibri" panose="020F0502020204030204" pitchFamily="34" charset="0"/>
                <a:cs typeface="Calibri" panose="020F0502020204030204" pitchFamily="34" charset="0"/>
              </a:rPr>
              <a:t>’</a:t>
            </a:r>
            <a:r>
              <a:rPr lang="en-US" altLang="ja-JP" sz="3200" dirty="0">
                <a:latin typeface="Calibri" panose="020F0502020204030204" pitchFamily="34" charset="0"/>
                <a:cs typeface="Calibri" panose="020F0502020204030204" pitchFamily="34" charset="0"/>
              </a:rPr>
              <a:t> </a:t>
            </a:r>
          </a:p>
        </p:txBody>
      </p:sp>
      <p:sp>
        <p:nvSpPr>
          <p:cNvPr id="3" name="Rectangle 7">
            <a:extLst>
              <a:ext uri="{FF2B5EF4-FFF2-40B4-BE49-F238E27FC236}">
                <a16:creationId xmlns:a16="http://schemas.microsoft.com/office/drawing/2014/main" id="{AF75B9B8-B839-DFFB-FC15-424237D1CBE4}"/>
              </a:ext>
            </a:extLst>
          </p:cNvPr>
          <p:cNvSpPr txBox="1">
            <a:spLocks noChangeArrowheads="1"/>
          </p:cNvSpPr>
          <p:nvPr/>
        </p:nvSpPr>
        <p:spPr bwMode="auto">
          <a:xfrm>
            <a:off x="616843" y="1207599"/>
            <a:ext cx="2806871" cy="432049"/>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r>
              <a:rPr lang="en-US" sz="2400" b="1" i="1" dirty="0" err="1">
                <a:solidFill>
                  <a:schemeClr val="bg2"/>
                </a:solidFill>
                <a:latin typeface="Calibri" panose="020F0502020204030204" pitchFamily="34" charset="0"/>
                <a:cs typeface="+mn-cs"/>
              </a:rPr>
              <a:t>Voorbeeld</a:t>
            </a:r>
            <a:r>
              <a:rPr lang="en-US" sz="2400" b="1" i="1" dirty="0">
                <a:solidFill>
                  <a:schemeClr val="bg2"/>
                </a:solidFill>
                <a:latin typeface="Calibri" panose="020F0502020204030204" pitchFamily="34" charset="0"/>
                <a:cs typeface="+mn-cs"/>
              </a:rPr>
              <a:t> 3</a:t>
            </a:r>
            <a:endParaRPr lang="en-US" sz="2400" b="1" dirty="0">
              <a:solidFill>
                <a:schemeClr val="bg2"/>
              </a:solidFill>
              <a:latin typeface="Calibri" panose="020F0502020204030204" pitchFamily="34" charset="0"/>
              <a:cs typeface="+mn-cs"/>
            </a:endParaRPr>
          </a:p>
        </p:txBody>
      </p:sp>
    </p:spTree>
    <p:extLst>
      <p:ext uri="{BB962C8B-B14F-4D97-AF65-F5344CB8AC3E}">
        <p14:creationId xmlns:p14="http://schemas.microsoft.com/office/powerpoint/2010/main" val="1197660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Discussierollen + type geschil</a:t>
            </a:r>
          </a:p>
        </p:txBody>
      </p:sp>
      <p:sp>
        <p:nvSpPr>
          <p:cNvPr id="9" name="Tekstvak 8">
            <a:extLst>
              <a:ext uri="{FF2B5EF4-FFF2-40B4-BE49-F238E27FC236}">
                <a16:creationId xmlns:a16="http://schemas.microsoft.com/office/drawing/2014/main" id="{0ADC7C67-6ECE-43B0-A7BD-652EE548ADD8}"/>
              </a:ext>
            </a:extLst>
          </p:cNvPr>
          <p:cNvSpPr txBox="1"/>
          <p:nvPr/>
        </p:nvSpPr>
        <p:spPr>
          <a:xfrm>
            <a:off x="0" y="5012439"/>
            <a:ext cx="9251950" cy="886397"/>
          </a:xfrm>
          <a:prstGeom prst="rect">
            <a:avLst/>
          </a:prstGeom>
          <a:solidFill>
            <a:schemeClr val="bg2"/>
          </a:solidFill>
        </p:spPr>
        <p:txBody>
          <a:bodyPr>
            <a:spAutoFit/>
          </a:bodyPr>
          <a:lstStyle/>
          <a:p>
            <a:pPr indent="12700" algn="ctr" eaLnBrk="1" hangingPunct="1">
              <a:lnSpc>
                <a:spcPct val="120000"/>
              </a:lnSpc>
              <a:defRPr/>
            </a:pP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a:t>
            </a:r>
            <a:r>
              <a:rPr lang="nl-NL" sz="2800" i="1" dirty="0">
                <a:solidFill>
                  <a:schemeClr val="bg1"/>
                </a:solidFill>
                <a:uFill>
                  <a:solidFill>
                    <a:schemeClr val="accent1">
                      <a:lumMod val="50000"/>
                    </a:schemeClr>
                  </a:solidFill>
                </a:uFill>
                <a:latin typeface="Calibri" charset="0"/>
                <a:ea typeface="ＭＳ Ｐゴシック" charset="0"/>
                <a:cs typeface="ＭＳ Ｐゴシック" charset="0"/>
              </a:rPr>
              <a:t>gemengd meervoudig geschil</a:t>
            </a: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a:t>
            </a:r>
            <a:endParaRPr lang="en-US" sz="2800" dirty="0">
              <a:solidFill>
                <a:srgbClr val="9ED3D7"/>
              </a:solidFill>
              <a:latin typeface="Calibri" charset="0"/>
              <a:ea typeface="ＭＳ Ｐゴシック" charset="0"/>
              <a:cs typeface="ＭＳ Ｐゴシック" charset="0"/>
            </a:endParaRPr>
          </a:p>
          <a:p>
            <a:pPr eaLnBrk="1" hangingPunct="1">
              <a:defRPr/>
            </a:pPr>
            <a:endParaRPr lang="nl-NL" dirty="0">
              <a:latin typeface="Arial" charset="0"/>
              <a:ea typeface="ＭＳ Ｐゴシック" charset="0"/>
              <a:cs typeface="ＭＳ Ｐゴシック" charset="0"/>
            </a:endParaRPr>
          </a:p>
        </p:txBody>
      </p:sp>
      <p:sp>
        <p:nvSpPr>
          <p:cNvPr id="8" name="Tekstvak 7">
            <a:extLst>
              <a:ext uri="{FF2B5EF4-FFF2-40B4-BE49-F238E27FC236}">
                <a16:creationId xmlns:a16="http://schemas.microsoft.com/office/drawing/2014/main" id="{4F10DB2B-B5A5-4F70-ABD6-786CD5B16C41}"/>
              </a:ext>
            </a:extLst>
          </p:cNvPr>
          <p:cNvSpPr txBox="1"/>
          <p:nvPr/>
        </p:nvSpPr>
        <p:spPr>
          <a:xfrm>
            <a:off x="576773" y="1852344"/>
            <a:ext cx="7416824" cy="2751522"/>
          </a:xfrm>
          <a:prstGeom prst="rect">
            <a:avLst/>
          </a:prstGeom>
          <a:noFill/>
        </p:spPr>
        <p:txBody>
          <a:bodyPr wrap="square">
            <a:spAutoFit/>
          </a:bodyPr>
          <a:lstStyle/>
          <a:p>
            <a:pPr marL="0" indent="0" eaLnBrk="1" hangingPunct="1">
              <a:spcBef>
                <a:spcPct val="40000"/>
              </a:spcBef>
              <a:buFontTx/>
              <a:buNone/>
            </a:pPr>
            <a:r>
              <a:rPr lang="en-US" altLang="en-GB" sz="3200" dirty="0">
                <a:latin typeface="Calibri" panose="020F0502020204030204" pitchFamily="34" charset="0"/>
                <a:cs typeface="Calibri" panose="020F0502020204030204" pitchFamily="34" charset="0"/>
              </a:rPr>
              <a:t>‘Rome is </a:t>
            </a:r>
            <a:r>
              <a:rPr lang="en-US" altLang="en-GB" sz="3200" dirty="0" err="1">
                <a:latin typeface="Calibri" panose="020F0502020204030204" pitchFamily="34" charset="0"/>
                <a:cs typeface="Calibri" panose="020F0502020204030204" pitchFamily="34" charset="0"/>
              </a:rPr>
              <a:t>een</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leuke</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stad</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Parijs</a:t>
            </a:r>
            <a:r>
              <a:rPr lang="en-US" altLang="en-GB" sz="3200" dirty="0">
                <a:latin typeface="Calibri" panose="020F0502020204030204" pitchFamily="34" charset="0"/>
                <a:cs typeface="Calibri" panose="020F0502020204030204" pitchFamily="34" charset="0"/>
              </a:rPr>
              <a:t> is </a:t>
            </a:r>
            <a:r>
              <a:rPr lang="en-US" altLang="en-GB" sz="3200" dirty="0" err="1">
                <a:latin typeface="Calibri" panose="020F0502020204030204" pitchFamily="34" charset="0"/>
                <a:cs typeface="Calibri" panose="020F0502020204030204" pitchFamily="34" charset="0"/>
              </a:rPr>
              <a:t>echt</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verschrikkelijk</a:t>
            </a:r>
            <a:r>
              <a:rPr lang="en-US" altLang="en-GB" sz="3200" dirty="0">
                <a:latin typeface="Calibri" panose="020F0502020204030204" pitchFamily="34" charset="0"/>
                <a:cs typeface="Calibri" panose="020F0502020204030204" pitchFamily="34" charset="0"/>
              </a:rPr>
              <a:t>.’</a:t>
            </a:r>
            <a:endParaRPr lang="en-US" altLang="en-GB" sz="1100" dirty="0">
              <a:latin typeface="Calibri" panose="020F0502020204030204" pitchFamily="34" charset="0"/>
              <a:cs typeface="Calibri" panose="020F0502020204030204" pitchFamily="34" charset="0"/>
            </a:endParaRPr>
          </a:p>
          <a:p>
            <a:pPr marL="0" indent="0" eaLnBrk="1" hangingPunct="1">
              <a:spcBef>
                <a:spcPct val="40000"/>
              </a:spcBef>
              <a:buFontTx/>
              <a:buNone/>
            </a:pPr>
            <a:br>
              <a:rPr lang="en-US" altLang="en-GB" sz="3200" dirty="0">
                <a:latin typeface="Calibri" panose="020F0502020204030204" pitchFamily="34" charset="0"/>
                <a:cs typeface="Calibri" panose="020F0502020204030204" pitchFamily="34" charset="0"/>
              </a:rPr>
            </a:br>
            <a:r>
              <a:rPr lang="en-US" altLang="en-GB" sz="3200" dirty="0">
                <a:latin typeface="Calibri" panose="020F0502020204030204" pitchFamily="34" charset="0"/>
                <a:cs typeface="Calibri" panose="020F0502020204030204" pitchFamily="34" charset="0"/>
              </a:rPr>
              <a:t>‘</a:t>
            </a:r>
            <a:r>
              <a:rPr lang="en-US" altLang="ja-JP" sz="3200" dirty="0">
                <a:latin typeface="Calibri" panose="020F0502020204030204" pitchFamily="34" charset="0"/>
                <a:cs typeface="Calibri" panose="020F0502020204030204" pitchFamily="34" charset="0"/>
              </a:rPr>
              <a:t>Nou, </a:t>
            </a:r>
            <a:r>
              <a:rPr lang="en-US" altLang="ja-JP" sz="3200" dirty="0" err="1">
                <a:latin typeface="Calibri" panose="020F0502020204030204" pitchFamily="34" charset="0"/>
                <a:cs typeface="Calibri" panose="020F0502020204030204" pitchFamily="34" charset="0"/>
              </a:rPr>
              <a:t>ik</a:t>
            </a:r>
            <a:r>
              <a:rPr lang="en-US" altLang="ja-JP" sz="3200" dirty="0">
                <a:latin typeface="Calibri" panose="020F0502020204030204" pitchFamily="34" charset="0"/>
                <a:cs typeface="Calibri" panose="020F0502020204030204" pitchFamily="34" charset="0"/>
              </a:rPr>
              <a:t> </a:t>
            </a:r>
            <a:r>
              <a:rPr lang="en-US" altLang="ja-JP" sz="3200" dirty="0" err="1">
                <a:latin typeface="Calibri" panose="020F0502020204030204" pitchFamily="34" charset="0"/>
                <a:cs typeface="Calibri" panose="020F0502020204030204" pitchFamily="34" charset="0"/>
              </a:rPr>
              <a:t>vind</a:t>
            </a:r>
            <a:r>
              <a:rPr lang="en-US" altLang="ja-JP" sz="3200" dirty="0">
                <a:latin typeface="Calibri" panose="020F0502020204030204" pitchFamily="34" charset="0"/>
                <a:cs typeface="Calibri" panose="020F0502020204030204" pitchFamily="34" charset="0"/>
              </a:rPr>
              <a:t> Rome </a:t>
            </a:r>
            <a:r>
              <a:rPr lang="en-US" altLang="ja-JP" sz="3200" dirty="0" err="1">
                <a:latin typeface="Calibri" panose="020F0502020204030204" pitchFamily="34" charset="0"/>
                <a:cs typeface="Calibri" panose="020F0502020204030204" pitchFamily="34" charset="0"/>
              </a:rPr>
              <a:t>juist</a:t>
            </a:r>
            <a:r>
              <a:rPr lang="en-US" altLang="ja-JP" sz="3200" dirty="0">
                <a:latin typeface="Calibri" panose="020F0502020204030204" pitchFamily="34" charset="0"/>
                <a:cs typeface="Calibri" panose="020F0502020204030204" pitchFamily="34" charset="0"/>
              </a:rPr>
              <a:t> </a:t>
            </a:r>
            <a:r>
              <a:rPr lang="en-US" altLang="ja-JP" sz="3200" dirty="0" err="1">
                <a:latin typeface="Calibri" panose="020F0502020204030204" pitchFamily="34" charset="0"/>
                <a:cs typeface="Calibri" panose="020F0502020204030204" pitchFamily="34" charset="0"/>
              </a:rPr>
              <a:t>niks</a:t>
            </a:r>
            <a:r>
              <a:rPr lang="en-US" altLang="ja-JP" sz="3200" dirty="0">
                <a:latin typeface="Calibri" panose="020F0502020204030204" pitchFamily="34" charset="0"/>
                <a:cs typeface="Calibri" panose="020F0502020204030204" pitchFamily="34" charset="0"/>
              </a:rPr>
              <a:t>, maar </a:t>
            </a:r>
            <a:r>
              <a:rPr lang="en-US" altLang="ja-JP" sz="3200" dirty="0" err="1">
                <a:latin typeface="Calibri" panose="020F0502020204030204" pitchFamily="34" charset="0"/>
                <a:cs typeface="Calibri" panose="020F0502020204030204" pitchFamily="34" charset="0"/>
              </a:rPr>
              <a:t>Parijs</a:t>
            </a:r>
            <a:br>
              <a:rPr lang="en-US" altLang="ja-JP" sz="3200" dirty="0">
                <a:latin typeface="Calibri" panose="020F0502020204030204" pitchFamily="34" charset="0"/>
                <a:cs typeface="Calibri" panose="020F0502020204030204" pitchFamily="34" charset="0"/>
              </a:rPr>
            </a:br>
            <a:r>
              <a:rPr lang="en-US" altLang="ja-JP" sz="3200" dirty="0">
                <a:latin typeface="Calibri" panose="020F0502020204030204" pitchFamily="34" charset="0"/>
                <a:cs typeface="Calibri" panose="020F0502020204030204" pitchFamily="34" charset="0"/>
              </a:rPr>
              <a:t>is </a:t>
            </a:r>
            <a:r>
              <a:rPr lang="en-US" altLang="ja-JP" sz="3200" dirty="0" err="1">
                <a:latin typeface="Calibri" panose="020F0502020204030204" pitchFamily="34" charset="0"/>
                <a:cs typeface="Calibri" panose="020F0502020204030204" pitchFamily="34" charset="0"/>
              </a:rPr>
              <a:t>geweldig</a:t>
            </a:r>
            <a:r>
              <a:rPr lang="en-US" altLang="ja-JP" sz="3200" dirty="0">
                <a:latin typeface="Calibri" panose="020F0502020204030204" pitchFamily="34" charset="0"/>
                <a:cs typeface="Calibri" panose="020F0502020204030204" pitchFamily="34" charset="0"/>
              </a:rPr>
              <a:t>.</a:t>
            </a:r>
            <a:r>
              <a:rPr lang="en-US" altLang="en-GB" sz="3200" dirty="0">
                <a:latin typeface="Calibri" panose="020F0502020204030204" pitchFamily="34" charset="0"/>
                <a:cs typeface="Calibri" panose="020F0502020204030204" pitchFamily="34" charset="0"/>
              </a:rPr>
              <a:t>’</a:t>
            </a:r>
            <a:r>
              <a:rPr lang="en-US" altLang="ja-JP" sz="3200" dirty="0">
                <a:latin typeface="Calibri" panose="020F0502020204030204" pitchFamily="34" charset="0"/>
                <a:cs typeface="Calibri" panose="020F0502020204030204" pitchFamily="34" charset="0"/>
              </a:rPr>
              <a:t> </a:t>
            </a:r>
          </a:p>
        </p:txBody>
      </p:sp>
      <p:sp>
        <p:nvSpPr>
          <p:cNvPr id="10" name="Rectangle 7">
            <a:extLst>
              <a:ext uri="{FF2B5EF4-FFF2-40B4-BE49-F238E27FC236}">
                <a16:creationId xmlns:a16="http://schemas.microsoft.com/office/drawing/2014/main" id="{57C1E3EF-50BB-4C76-B707-D41DE8CCA409}"/>
              </a:ext>
            </a:extLst>
          </p:cNvPr>
          <p:cNvSpPr txBox="1">
            <a:spLocks noChangeArrowheads="1"/>
          </p:cNvSpPr>
          <p:nvPr/>
        </p:nvSpPr>
        <p:spPr bwMode="auto">
          <a:xfrm>
            <a:off x="3159506" y="1931911"/>
            <a:ext cx="5660966" cy="2592388"/>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endParaRPr lang="en-US" dirty="0">
              <a:latin typeface="Calibri" panose="020F0502020204030204" pitchFamily="34" charset="0"/>
              <a:cs typeface="+mn-cs"/>
            </a:endParaRPr>
          </a:p>
          <a:p>
            <a:pPr marL="0" indent="0" eaLnBrk="1" hangingPunct="1">
              <a:spcBef>
                <a:spcPts val="0"/>
              </a:spcBef>
              <a:buFontTx/>
              <a:buNone/>
              <a:tabLst>
                <a:tab pos="265113" algn="l"/>
              </a:tabLst>
              <a:defRPr/>
            </a:pPr>
            <a:r>
              <a:rPr lang="en-US" i="1" dirty="0">
                <a:solidFill>
                  <a:srgbClr val="3C8C93"/>
                </a:solidFill>
                <a:latin typeface="Calibri" panose="020F0502020204030204" pitchFamily="34" charset="0"/>
                <a:cs typeface="+mn-cs"/>
              </a:rPr>
              <a:t> </a:t>
            </a:r>
            <a:r>
              <a:rPr lang="en-US" dirty="0">
                <a:solidFill>
                  <a:srgbClr val="3C8C93"/>
                </a:solidFill>
                <a:latin typeface="Calibri" panose="020F0502020204030204" pitchFamily="34" charset="0"/>
                <a:cs typeface="+mn-cs"/>
              </a:rPr>
              <a:t>(Prot. </a:t>
            </a:r>
            <a:r>
              <a:rPr lang="en-US" dirty="0">
                <a:solidFill>
                  <a:schemeClr val="bg2">
                    <a:lumMod val="60000"/>
                    <a:lumOff val="40000"/>
                  </a:schemeClr>
                </a:solidFill>
                <a:latin typeface="Calibri" panose="020F0502020204030204" pitchFamily="34" charset="0"/>
                <a:cs typeface="+mn-cs"/>
              </a:rPr>
              <a:t>+p1 </a:t>
            </a:r>
            <a:r>
              <a:rPr lang="en-US" dirty="0" err="1">
                <a:solidFill>
                  <a:schemeClr val="accent3"/>
                </a:solidFill>
                <a:latin typeface="Calibri" panose="020F0502020204030204" pitchFamily="34" charset="0"/>
                <a:cs typeface="+mn-cs"/>
              </a:rPr>
              <a:t>en</a:t>
            </a:r>
            <a:r>
              <a:rPr lang="en-US" dirty="0">
                <a:solidFill>
                  <a:schemeClr val="accent3"/>
                </a:solidFill>
                <a:latin typeface="Calibri" panose="020F0502020204030204" pitchFamily="34" charset="0"/>
                <a:cs typeface="+mn-cs"/>
              </a:rPr>
              <a:t> </a:t>
            </a:r>
            <a:r>
              <a:rPr lang="en-US" dirty="0">
                <a:solidFill>
                  <a:schemeClr val="bg2">
                    <a:lumMod val="60000"/>
                    <a:lumOff val="40000"/>
                  </a:schemeClr>
                </a:solidFill>
                <a:latin typeface="Calibri" panose="020F0502020204030204" pitchFamily="34" charset="0"/>
                <a:cs typeface="+mn-cs"/>
              </a:rPr>
              <a:t>+p2 </a:t>
            </a:r>
            <a:r>
              <a:rPr lang="en-US" sz="2400" dirty="0" err="1">
                <a:solidFill>
                  <a:schemeClr val="accent3"/>
                </a:solidFill>
                <a:latin typeface="Calibri" panose="020F0502020204030204" pitchFamily="34" charset="0"/>
                <a:cs typeface="+mn-cs"/>
              </a:rPr>
              <a:t>en</a:t>
            </a:r>
            <a:r>
              <a:rPr lang="en-US" sz="2400" dirty="0">
                <a:solidFill>
                  <a:schemeClr val="accent3"/>
                </a:solidFill>
                <a:latin typeface="Calibri" panose="020F0502020204030204" pitchFamily="34" charset="0"/>
                <a:cs typeface="+mn-cs"/>
              </a:rPr>
              <a:t> ant. </a:t>
            </a:r>
            <a:r>
              <a:rPr lang="en-US" sz="2400" dirty="0">
                <a:solidFill>
                  <a:srgbClr val="FF0000"/>
                </a:solidFill>
                <a:latin typeface="Calibri" panose="020F0502020204030204" pitchFamily="34" charset="0"/>
                <a:cs typeface="+mn-cs"/>
              </a:rPr>
              <a:t>-p1 </a:t>
            </a:r>
            <a:r>
              <a:rPr lang="en-US" sz="2400" dirty="0" err="1">
                <a:solidFill>
                  <a:schemeClr val="accent3"/>
                </a:solidFill>
                <a:latin typeface="Calibri" panose="020F0502020204030204" pitchFamily="34" charset="0"/>
                <a:cs typeface="+mn-cs"/>
              </a:rPr>
              <a:t>en</a:t>
            </a:r>
            <a:r>
              <a:rPr lang="en-US" sz="2400" dirty="0">
                <a:solidFill>
                  <a:schemeClr val="accent3"/>
                </a:solidFill>
                <a:latin typeface="Calibri" panose="020F0502020204030204" pitchFamily="34" charset="0"/>
                <a:cs typeface="+mn-cs"/>
              </a:rPr>
              <a:t> </a:t>
            </a:r>
            <a:r>
              <a:rPr lang="en-US" sz="2400" dirty="0">
                <a:solidFill>
                  <a:srgbClr val="FF0000"/>
                </a:solidFill>
                <a:latin typeface="Calibri" panose="020F0502020204030204" pitchFamily="34" charset="0"/>
                <a:cs typeface="+mn-cs"/>
              </a:rPr>
              <a:t>-p2</a:t>
            </a:r>
            <a:r>
              <a:rPr lang="en-US" dirty="0">
                <a:solidFill>
                  <a:srgbClr val="3C8C93"/>
                </a:solidFill>
                <a:latin typeface="Calibri" panose="020F0502020204030204" pitchFamily="34" charset="0"/>
                <a:cs typeface="+mn-cs"/>
              </a:rPr>
              <a:t>)</a:t>
            </a:r>
          </a:p>
        </p:txBody>
      </p:sp>
      <p:sp>
        <p:nvSpPr>
          <p:cNvPr id="14" name="Rectangle 7">
            <a:extLst>
              <a:ext uri="{FF2B5EF4-FFF2-40B4-BE49-F238E27FC236}">
                <a16:creationId xmlns:a16="http://schemas.microsoft.com/office/drawing/2014/main" id="{ED657810-01AF-49E7-958C-64F6932E2B90}"/>
              </a:ext>
            </a:extLst>
          </p:cNvPr>
          <p:cNvSpPr txBox="1">
            <a:spLocks noChangeArrowheads="1"/>
          </p:cNvSpPr>
          <p:nvPr/>
        </p:nvSpPr>
        <p:spPr bwMode="auto">
          <a:xfrm>
            <a:off x="2699792" y="3645024"/>
            <a:ext cx="6039543" cy="2592388"/>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endParaRPr lang="en-US" dirty="0">
              <a:latin typeface="Calibri" panose="020F0502020204030204" pitchFamily="34" charset="0"/>
              <a:cs typeface="+mn-cs"/>
            </a:endParaRPr>
          </a:p>
          <a:p>
            <a:pPr marL="0" indent="0" eaLnBrk="1" hangingPunct="1">
              <a:spcBef>
                <a:spcPts val="0"/>
              </a:spcBef>
              <a:buFontTx/>
              <a:buNone/>
              <a:tabLst>
                <a:tab pos="265113" algn="l"/>
              </a:tabLst>
              <a:defRPr/>
            </a:pPr>
            <a:r>
              <a:rPr lang="en-US" dirty="0">
                <a:solidFill>
                  <a:srgbClr val="3C8C93"/>
                </a:solidFill>
                <a:latin typeface="Calibri" panose="020F0502020204030204" pitchFamily="34" charset="0"/>
                <a:cs typeface="+mn-cs"/>
              </a:rPr>
              <a:t>(Prot. </a:t>
            </a:r>
            <a:r>
              <a:rPr lang="en-US" dirty="0">
                <a:solidFill>
                  <a:srgbClr val="FF0000"/>
                </a:solidFill>
                <a:latin typeface="Calibri" panose="020F0502020204030204" pitchFamily="34" charset="0"/>
                <a:cs typeface="+mn-cs"/>
              </a:rPr>
              <a:t>-p1 </a:t>
            </a:r>
            <a:r>
              <a:rPr lang="en-US" dirty="0" err="1">
                <a:solidFill>
                  <a:schemeClr val="accent3"/>
                </a:solidFill>
                <a:latin typeface="Calibri" panose="020F0502020204030204" pitchFamily="34" charset="0"/>
                <a:cs typeface="+mn-cs"/>
              </a:rPr>
              <a:t>en</a:t>
            </a:r>
            <a:r>
              <a:rPr lang="en-US" dirty="0">
                <a:solidFill>
                  <a:schemeClr val="accent3"/>
                </a:solidFill>
                <a:latin typeface="Calibri" panose="020F0502020204030204" pitchFamily="34" charset="0"/>
                <a:cs typeface="+mn-cs"/>
              </a:rPr>
              <a:t> </a:t>
            </a:r>
            <a:r>
              <a:rPr lang="en-US" dirty="0">
                <a:solidFill>
                  <a:srgbClr val="FF0000"/>
                </a:solidFill>
                <a:latin typeface="Calibri" panose="020F0502020204030204" pitchFamily="34" charset="0"/>
                <a:cs typeface="+mn-cs"/>
              </a:rPr>
              <a:t>-p2 </a:t>
            </a:r>
            <a:r>
              <a:rPr lang="en-US" sz="2400" dirty="0" err="1">
                <a:solidFill>
                  <a:schemeClr val="accent3"/>
                </a:solidFill>
                <a:latin typeface="Calibri" panose="020F0502020204030204" pitchFamily="34" charset="0"/>
                <a:cs typeface="+mn-cs"/>
              </a:rPr>
              <a:t>en</a:t>
            </a:r>
            <a:r>
              <a:rPr lang="en-US" sz="2400" dirty="0">
                <a:solidFill>
                  <a:schemeClr val="accent3"/>
                </a:solidFill>
                <a:latin typeface="Calibri" panose="020F0502020204030204" pitchFamily="34" charset="0"/>
                <a:cs typeface="+mn-cs"/>
              </a:rPr>
              <a:t> ant.</a:t>
            </a:r>
            <a:r>
              <a:rPr lang="en-US" sz="2400" dirty="0">
                <a:solidFill>
                  <a:schemeClr val="bg2">
                    <a:lumMod val="60000"/>
                    <a:lumOff val="40000"/>
                  </a:schemeClr>
                </a:solidFill>
                <a:latin typeface="Calibri" panose="020F0502020204030204" pitchFamily="34" charset="0"/>
                <a:cs typeface="+mn-cs"/>
              </a:rPr>
              <a:t> +p1 </a:t>
            </a:r>
            <a:r>
              <a:rPr lang="en-US" sz="2400" dirty="0" err="1">
                <a:solidFill>
                  <a:schemeClr val="accent3"/>
                </a:solidFill>
                <a:latin typeface="Calibri" panose="020F0502020204030204" pitchFamily="34" charset="0"/>
                <a:cs typeface="+mn-cs"/>
              </a:rPr>
              <a:t>en</a:t>
            </a:r>
            <a:r>
              <a:rPr lang="en-US" sz="2400" dirty="0">
                <a:solidFill>
                  <a:schemeClr val="accent3"/>
                </a:solidFill>
                <a:latin typeface="Calibri" panose="020F0502020204030204" pitchFamily="34" charset="0"/>
                <a:cs typeface="+mn-cs"/>
              </a:rPr>
              <a:t> </a:t>
            </a:r>
            <a:r>
              <a:rPr lang="en-US" sz="2400" dirty="0">
                <a:solidFill>
                  <a:schemeClr val="bg2">
                    <a:lumMod val="60000"/>
                    <a:lumOff val="40000"/>
                  </a:schemeClr>
                </a:solidFill>
                <a:latin typeface="Calibri" panose="020F0502020204030204" pitchFamily="34" charset="0"/>
                <a:cs typeface="+mn-cs"/>
              </a:rPr>
              <a:t>+p2</a:t>
            </a:r>
            <a:r>
              <a:rPr lang="en-US" dirty="0">
                <a:solidFill>
                  <a:srgbClr val="3C8C93"/>
                </a:solidFill>
                <a:latin typeface="Calibri" panose="020F0502020204030204" pitchFamily="34" charset="0"/>
                <a:cs typeface="+mn-cs"/>
              </a:rPr>
              <a:t>)</a:t>
            </a:r>
          </a:p>
        </p:txBody>
      </p:sp>
      <p:sp>
        <p:nvSpPr>
          <p:cNvPr id="3" name="Rectangle 7">
            <a:extLst>
              <a:ext uri="{FF2B5EF4-FFF2-40B4-BE49-F238E27FC236}">
                <a16:creationId xmlns:a16="http://schemas.microsoft.com/office/drawing/2014/main" id="{8339B5C6-CDBE-2266-3ABC-670E9608367B}"/>
              </a:ext>
            </a:extLst>
          </p:cNvPr>
          <p:cNvSpPr txBox="1">
            <a:spLocks noChangeArrowheads="1"/>
          </p:cNvSpPr>
          <p:nvPr/>
        </p:nvSpPr>
        <p:spPr bwMode="auto">
          <a:xfrm>
            <a:off x="616843" y="1207599"/>
            <a:ext cx="2806871" cy="432049"/>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r>
              <a:rPr lang="en-US" sz="2400" b="1" i="1" dirty="0" err="1">
                <a:solidFill>
                  <a:schemeClr val="bg2"/>
                </a:solidFill>
                <a:latin typeface="Calibri" panose="020F0502020204030204" pitchFamily="34" charset="0"/>
                <a:cs typeface="+mn-cs"/>
              </a:rPr>
              <a:t>Voorbeeld</a:t>
            </a:r>
            <a:r>
              <a:rPr lang="en-US" sz="2400" b="1" i="1" dirty="0">
                <a:solidFill>
                  <a:schemeClr val="bg2"/>
                </a:solidFill>
                <a:latin typeface="Calibri" panose="020F0502020204030204" pitchFamily="34" charset="0"/>
                <a:cs typeface="+mn-cs"/>
              </a:rPr>
              <a:t> 3</a:t>
            </a:r>
            <a:endParaRPr lang="en-US" sz="2400" b="1" dirty="0">
              <a:solidFill>
                <a:schemeClr val="bg2"/>
              </a:solidFill>
              <a:latin typeface="Calibri" panose="020F0502020204030204" pitchFamily="34" charset="0"/>
              <a:cs typeface="+mn-cs"/>
            </a:endParaRPr>
          </a:p>
        </p:txBody>
      </p:sp>
    </p:spTree>
    <p:extLst>
      <p:ext uri="{BB962C8B-B14F-4D97-AF65-F5344CB8AC3E}">
        <p14:creationId xmlns:p14="http://schemas.microsoft.com/office/powerpoint/2010/main" val="1194481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Discussierollen + type geschil</a:t>
            </a:r>
          </a:p>
        </p:txBody>
      </p:sp>
      <p:sp>
        <p:nvSpPr>
          <p:cNvPr id="8" name="Tekstvak 7">
            <a:extLst>
              <a:ext uri="{FF2B5EF4-FFF2-40B4-BE49-F238E27FC236}">
                <a16:creationId xmlns:a16="http://schemas.microsoft.com/office/drawing/2014/main" id="{4F10DB2B-B5A5-4F70-ABD6-786CD5B16C41}"/>
              </a:ext>
            </a:extLst>
          </p:cNvPr>
          <p:cNvSpPr txBox="1"/>
          <p:nvPr/>
        </p:nvSpPr>
        <p:spPr>
          <a:xfrm>
            <a:off x="576773" y="1852344"/>
            <a:ext cx="7379603" cy="2988510"/>
          </a:xfrm>
          <a:prstGeom prst="rect">
            <a:avLst/>
          </a:prstGeom>
          <a:noFill/>
        </p:spPr>
        <p:txBody>
          <a:bodyPr wrap="square">
            <a:spAutoFit/>
          </a:bodyPr>
          <a:lstStyle/>
          <a:p>
            <a:pPr marL="0" indent="0" eaLnBrk="1" hangingPunct="1">
              <a:spcBef>
                <a:spcPct val="40000"/>
              </a:spcBef>
              <a:buFontTx/>
              <a:buNone/>
            </a:pPr>
            <a:r>
              <a:rPr lang="en-US" altLang="en-GB" sz="3200" dirty="0">
                <a:latin typeface="Calibri" panose="020F0502020204030204" pitchFamily="34" charset="0"/>
                <a:cs typeface="Calibri" panose="020F0502020204030204" pitchFamily="34" charset="0"/>
              </a:rPr>
              <a:t>‘Rome is </a:t>
            </a:r>
            <a:r>
              <a:rPr lang="en-US" altLang="en-GB" sz="3200" dirty="0" err="1">
                <a:latin typeface="Calibri" panose="020F0502020204030204" pitchFamily="34" charset="0"/>
                <a:cs typeface="Calibri" panose="020F0502020204030204" pitchFamily="34" charset="0"/>
              </a:rPr>
              <a:t>een</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leuke</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stad</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Parijs</a:t>
            </a:r>
            <a:r>
              <a:rPr lang="en-US" altLang="en-GB" sz="3200" dirty="0">
                <a:latin typeface="Calibri" panose="020F0502020204030204" pitchFamily="34" charset="0"/>
                <a:cs typeface="Calibri" panose="020F0502020204030204" pitchFamily="34" charset="0"/>
              </a:rPr>
              <a:t> is </a:t>
            </a:r>
            <a:r>
              <a:rPr lang="en-US" altLang="en-GB" sz="3200" dirty="0" err="1">
                <a:latin typeface="Calibri" panose="020F0502020204030204" pitchFamily="34" charset="0"/>
                <a:cs typeface="Calibri" panose="020F0502020204030204" pitchFamily="34" charset="0"/>
              </a:rPr>
              <a:t>echt</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verschrikkelijk</a:t>
            </a:r>
            <a:r>
              <a:rPr lang="en-US" altLang="nl-NL" sz="3200" dirty="0">
                <a:latin typeface="Calibri" panose="020F0502020204030204" pitchFamily="34" charset="0"/>
                <a:cs typeface="Calibri" panose="020F0502020204030204" pitchFamily="34" charset="0"/>
              </a:rPr>
              <a:t>.</a:t>
            </a:r>
            <a:r>
              <a:rPr lang="en-US" altLang="en-GB" sz="3200" dirty="0">
                <a:latin typeface="Calibri" panose="020F0502020204030204" pitchFamily="34" charset="0"/>
                <a:cs typeface="Calibri" panose="020F0502020204030204" pitchFamily="34" charset="0"/>
              </a:rPr>
              <a:t>’</a:t>
            </a:r>
            <a:endParaRPr lang="en-US" altLang="nl-NL" sz="3200" dirty="0">
              <a:latin typeface="Calibri" panose="020F0502020204030204" pitchFamily="34" charset="0"/>
              <a:cs typeface="Calibri" panose="020F0502020204030204" pitchFamily="34" charset="0"/>
            </a:endParaRPr>
          </a:p>
          <a:p>
            <a:pPr marL="0" indent="0" eaLnBrk="1" hangingPunct="1">
              <a:spcBef>
                <a:spcPct val="40000"/>
              </a:spcBef>
              <a:buFontTx/>
              <a:buNone/>
            </a:pPr>
            <a:endParaRPr lang="en-US" altLang="en-GB" sz="1100" dirty="0">
              <a:latin typeface="Calibri" panose="020F0502020204030204" pitchFamily="34" charset="0"/>
              <a:cs typeface="Calibri" panose="020F0502020204030204" pitchFamily="34" charset="0"/>
            </a:endParaRPr>
          </a:p>
          <a:p>
            <a:pPr marL="0" indent="0" eaLnBrk="1" hangingPunct="1">
              <a:spcBef>
                <a:spcPct val="40000"/>
              </a:spcBef>
              <a:buFontTx/>
              <a:buNone/>
            </a:pPr>
            <a:r>
              <a:rPr lang="nl-NL" altLang="en-GB" sz="3200" dirty="0">
                <a:latin typeface="Calibri" panose="020F0502020204030204" pitchFamily="34" charset="0"/>
                <a:cs typeface="Calibri" panose="020F0502020204030204" pitchFamily="34" charset="0"/>
              </a:rPr>
              <a:t>‘Nou, ik weet niet of Rome een leuke stad is, maar Parijs is in ieder geval niet verschrikkelijk.’ </a:t>
            </a:r>
          </a:p>
        </p:txBody>
      </p:sp>
      <p:sp>
        <p:nvSpPr>
          <p:cNvPr id="3" name="Rectangle 7">
            <a:extLst>
              <a:ext uri="{FF2B5EF4-FFF2-40B4-BE49-F238E27FC236}">
                <a16:creationId xmlns:a16="http://schemas.microsoft.com/office/drawing/2014/main" id="{518CDA41-3629-0C92-2D70-B99D02CDF268}"/>
              </a:ext>
            </a:extLst>
          </p:cNvPr>
          <p:cNvSpPr txBox="1">
            <a:spLocks noChangeArrowheads="1"/>
          </p:cNvSpPr>
          <p:nvPr/>
        </p:nvSpPr>
        <p:spPr bwMode="auto">
          <a:xfrm>
            <a:off x="616843" y="1207599"/>
            <a:ext cx="2806871" cy="432049"/>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r>
              <a:rPr lang="en-US" sz="2400" b="1" i="1" dirty="0" err="1">
                <a:solidFill>
                  <a:schemeClr val="bg2"/>
                </a:solidFill>
                <a:latin typeface="Calibri" panose="020F0502020204030204" pitchFamily="34" charset="0"/>
                <a:cs typeface="+mn-cs"/>
              </a:rPr>
              <a:t>Voorbeeld</a:t>
            </a:r>
            <a:r>
              <a:rPr lang="en-US" sz="2400" b="1" i="1" dirty="0">
                <a:solidFill>
                  <a:schemeClr val="bg2"/>
                </a:solidFill>
                <a:latin typeface="Calibri" panose="020F0502020204030204" pitchFamily="34" charset="0"/>
                <a:cs typeface="+mn-cs"/>
              </a:rPr>
              <a:t> 4</a:t>
            </a:r>
            <a:endParaRPr lang="en-US" sz="2400" b="1" dirty="0">
              <a:solidFill>
                <a:schemeClr val="bg2"/>
              </a:solidFill>
              <a:latin typeface="Calibri" panose="020F0502020204030204" pitchFamily="34" charset="0"/>
              <a:cs typeface="+mn-cs"/>
            </a:endParaRPr>
          </a:p>
        </p:txBody>
      </p:sp>
    </p:spTree>
    <p:extLst>
      <p:ext uri="{BB962C8B-B14F-4D97-AF65-F5344CB8AC3E}">
        <p14:creationId xmlns:p14="http://schemas.microsoft.com/office/powerpoint/2010/main" val="489829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Discussierollen + type geschil</a:t>
            </a:r>
          </a:p>
        </p:txBody>
      </p:sp>
      <p:sp>
        <p:nvSpPr>
          <p:cNvPr id="9" name="Tekstvak 8">
            <a:extLst>
              <a:ext uri="{FF2B5EF4-FFF2-40B4-BE49-F238E27FC236}">
                <a16:creationId xmlns:a16="http://schemas.microsoft.com/office/drawing/2014/main" id="{0ADC7C67-6ECE-43B0-A7BD-652EE548ADD8}"/>
              </a:ext>
            </a:extLst>
          </p:cNvPr>
          <p:cNvSpPr txBox="1"/>
          <p:nvPr/>
        </p:nvSpPr>
        <p:spPr>
          <a:xfrm>
            <a:off x="0" y="5012439"/>
            <a:ext cx="9251950" cy="886397"/>
          </a:xfrm>
          <a:prstGeom prst="rect">
            <a:avLst/>
          </a:prstGeom>
          <a:solidFill>
            <a:schemeClr val="bg2"/>
          </a:solidFill>
        </p:spPr>
        <p:txBody>
          <a:bodyPr>
            <a:spAutoFit/>
          </a:bodyPr>
          <a:lstStyle/>
          <a:p>
            <a:pPr algn="ctr">
              <a:lnSpc>
                <a:spcPct val="120000"/>
              </a:lnSpc>
              <a:defRPr/>
            </a:pP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a:t>
            </a:r>
            <a:r>
              <a:rPr lang="nl-NL" sz="2800" i="1" dirty="0">
                <a:solidFill>
                  <a:schemeClr val="bg1"/>
                </a:solidFill>
                <a:uFill>
                  <a:solidFill>
                    <a:schemeClr val="accent1">
                      <a:lumMod val="50000"/>
                    </a:schemeClr>
                  </a:solidFill>
                </a:uFill>
                <a:latin typeface="Calibri" charset="0"/>
                <a:ea typeface="ＭＳ Ｐゴシック" charset="0"/>
                <a:cs typeface="ＭＳ Ｐゴシック" charset="0"/>
              </a:rPr>
              <a:t>deels niet-gemengd (p1) deels gemengd (p2) meervoudig</a:t>
            </a: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a:t>
            </a:r>
            <a:endParaRPr lang="en-US" sz="2800" dirty="0">
              <a:solidFill>
                <a:srgbClr val="9ED3D7"/>
              </a:solidFill>
              <a:latin typeface="Calibri" charset="0"/>
              <a:ea typeface="ＭＳ Ｐゴシック" charset="0"/>
              <a:cs typeface="ＭＳ Ｐゴシック" charset="0"/>
            </a:endParaRPr>
          </a:p>
          <a:p>
            <a:pPr eaLnBrk="1" hangingPunct="1">
              <a:defRPr/>
            </a:pPr>
            <a:endParaRPr lang="nl-NL" dirty="0">
              <a:latin typeface="Arial" charset="0"/>
              <a:ea typeface="ＭＳ Ｐゴシック" charset="0"/>
              <a:cs typeface="ＭＳ Ｐゴシック" charset="0"/>
            </a:endParaRPr>
          </a:p>
        </p:txBody>
      </p:sp>
      <p:sp>
        <p:nvSpPr>
          <p:cNvPr id="8" name="Tekstvak 7">
            <a:extLst>
              <a:ext uri="{FF2B5EF4-FFF2-40B4-BE49-F238E27FC236}">
                <a16:creationId xmlns:a16="http://schemas.microsoft.com/office/drawing/2014/main" id="{4F10DB2B-B5A5-4F70-ABD6-786CD5B16C41}"/>
              </a:ext>
            </a:extLst>
          </p:cNvPr>
          <p:cNvSpPr txBox="1"/>
          <p:nvPr/>
        </p:nvSpPr>
        <p:spPr>
          <a:xfrm>
            <a:off x="576773" y="1852344"/>
            <a:ext cx="7163579" cy="2988510"/>
          </a:xfrm>
          <a:prstGeom prst="rect">
            <a:avLst/>
          </a:prstGeom>
          <a:noFill/>
        </p:spPr>
        <p:txBody>
          <a:bodyPr wrap="square">
            <a:spAutoFit/>
          </a:bodyPr>
          <a:lstStyle/>
          <a:p>
            <a:pPr marL="0" indent="0" eaLnBrk="1" hangingPunct="1">
              <a:spcBef>
                <a:spcPct val="40000"/>
              </a:spcBef>
              <a:buFontTx/>
              <a:buNone/>
            </a:pPr>
            <a:r>
              <a:rPr lang="en-US" altLang="en-GB" sz="3200" dirty="0">
                <a:latin typeface="Calibri" panose="020F0502020204030204" pitchFamily="34" charset="0"/>
                <a:cs typeface="Calibri" panose="020F0502020204030204" pitchFamily="34" charset="0"/>
              </a:rPr>
              <a:t>‘Rome is </a:t>
            </a:r>
            <a:r>
              <a:rPr lang="en-US" altLang="en-GB" sz="3200" dirty="0" err="1">
                <a:latin typeface="Calibri" panose="020F0502020204030204" pitchFamily="34" charset="0"/>
                <a:cs typeface="Calibri" panose="020F0502020204030204" pitchFamily="34" charset="0"/>
              </a:rPr>
              <a:t>een</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leuke</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stad</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Parijs</a:t>
            </a:r>
            <a:r>
              <a:rPr lang="en-US" altLang="en-GB" sz="3200" dirty="0">
                <a:latin typeface="Calibri" panose="020F0502020204030204" pitchFamily="34" charset="0"/>
                <a:cs typeface="Calibri" panose="020F0502020204030204" pitchFamily="34" charset="0"/>
              </a:rPr>
              <a:t> is </a:t>
            </a:r>
            <a:r>
              <a:rPr lang="en-US" altLang="en-GB" sz="3200" dirty="0" err="1">
                <a:latin typeface="Calibri" panose="020F0502020204030204" pitchFamily="34" charset="0"/>
                <a:cs typeface="Calibri" panose="020F0502020204030204" pitchFamily="34" charset="0"/>
              </a:rPr>
              <a:t>echt</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verschrikkelijk</a:t>
            </a:r>
            <a:r>
              <a:rPr lang="en-US" altLang="nl-NL" sz="3200" dirty="0">
                <a:latin typeface="Calibri" panose="020F0502020204030204" pitchFamily="34" charset="0"/>
                <a:cs typeface="Calibri" panose="020F0502020204030204" pitchFamily="34" charset="0"/>
              </a:rPr>
              <a:t>.</a:t>
            </a:r>
            <a:r>
              <a:rPr lang="en-US" altLang="en-GB" sz="3200" dirty="0">
                <a:latin typeface="Calibri" panose="020F0502020204030204" pitchFamily="34" charset="0"/>
                <a:cs typeface="Calibri" panose="020F0502020204030204" pitchFamily="34" charset="0"/>
              </a:rPr>
              <a:t>’</a:t>
            </a:r>
            <a:endParaRPr lang="en-US" altLang="nl-NL" sz="3200" dirty="0">
              <a:latin typeface="Calibri" panose="020F0502020204030204" pitchFamily="34" charset="0"/>
              <a:cs typeface="Calibri" panose="020F0502020204030204" pitchFamily="34" charset="0"/>
            </a:endParaRPr>
          </a:p>
          <a:p>
            <a:pPr marL="0" indent="0" eaLnBrk="1" hangingPunct="1">
              <a:spcBef>
                <a:spcPct val="40000"/>
              </a:spcBef>
              <a:buFontTx/>
              <a:buNone/>
            </a:pPr>
            <a:endParaRPr lang="en-US" altLang="en-GB" sz="1100" dirty="0">
              <a:latin typeface="Calibri" panose="020F0502020204030204" pitchFamily="34" charset="0"/>
              <a:cs typeface="Calibri" panose="020F0502020204030204" pitchFamily="34" charset="0"/>
            </a:endParaRPr>
          </a:p>
          <a:p>
            <a:pPr marL="0" indent="0" eaLnBrk="1" hangingPunct="1">
              <a:spcBef>
                <a:spcPct val="40000"/>
              </a:spcBef>
              <a:buFontTx/>
              <a:buNone/>
            </a:pPr>
            <a:r>
              <a:rPr lang="nl-NL" altLang="en-GB" sz="3200" dirty="0">
                <a:latin typeface="Calibri" panose="020F0502020204030204" pitchFamily="34" charset="0"/>
                <a:cs typeface="Calibri" panose="020F0502020204030204" pitchFamily="34" charset="0"/>
              </a:rPr>
              <a:t>‘Nou, ik weet niet of Rome een leuke stad is, maar Parijs is in ieder geval niet verschrikkelijk.’ </a:t>
            </a:r>
          </a:p>
        </p:txBody>
      </p:sp>
      <p:sp>
        <p:nvSpPr>
          <p:cNvPr id="7" name="Rectangle 7">
            <a:extLst>
              <a:ext uri="{FF2B5EF4-FFF2-40B4-BE49-F238E27FC236}">
                <a16:creationId xmlns:a16="http://schemas.microsoft.com/office/drawing/2014/main" id="{B8802712-0B82-40FA-9CC3-047E6EBE3FB4}"/>
              </a:ext>
            </a:extLst>
          </p:cNvPr>
          <p:cNvSpPr txBox="1">
            <a:spLocks noChangeArrowheads="1"/>
          </p:cNvSpPr>
          <p:nvPr/>
        </p:nvSpPr>
        <p:spPr bwMode="auto">
          <a:xfrm>
            <a:off x="3059832" y="1926793"/>
            <a:ext cx="4752528" cy="2592388"/>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endParaRPr lang="en-US" dirty="0">
              <a:latin typeface="Calibri" panose="020F0502020204030204" pitchFamily="34" charset="0"/>
              <a:cs typeface="+mn-cs"/>
            </a:endParaRPr>
          </a:p>
          <a:p>
            <a:pPr marL="0" indent="0" eaLnBrk="1" hangingPunct="1">
              <a:spcBef>
                <a:spcPts val="0"/>
              </a:spcBef>
              <a:buFontTx/>
              <a:buNone/>
              <a:tabLst>
                <a:tab pos="265113" algn="l"/>
              </a:tabLst>
              <a:defRPr/>
            </a:pPr>
            <a:r>
              <a:rPr lang="en-US" i="1" dirty="0">
                <a:solidFill>
                  <a:srgbClr val="3C8C93"/>
                </a:solidFill>
                <a:latin typeface="Calibri" panose="020F0502020204030204" pitchFamily="34" charset="0"/>
                <a:cs typeface="+mn-cs"/>
              </a:rPr>
              <a:t> </a:t>
            </a:r>
            <a:r>
              <a:rPr lang="en-US" dirty="0">
                <a:solidFill>
                  <a:srgbClr val="3C8C93"/>
                </a:solidFill>
                <a:latin typeface="Calibri" panose="020F0502020204030204" pitchFamily="34" charset="0"/>
                <a:cs typeface="+mn-cs"/>
              </a:rPr>
              <a:t>(Prot. </a:t>
            </a:r>
            <a:r>
              <a:rPr lang="en-US" dirty="0">
                <a:solidFill>
                  <a:schemeClr val="bg2">
                    <a:lumMod val="60000"/>
                    <a:lumOff val="40000"/>
                  </a:schemeClr>
                </a:solidFill>
                <a:latin typeface="Calibri" panose="020F0502020204030204" pitchFamily="34" charset="0"/>
                <a:cs typeface="+mn-cs"/>
              </a:rPr>
              <a:t>+p1 </a:t>
            </a:r>
            <a:r>
              <a:rPr lang="en-US" dirty="0" err="1">
                <a:solidFill>
                  <a:schemeClr val="accent3"/>
                </a:solidFill>
                <a:latin typeface="Calibri" panose="020F0502020204030204" pitchFamily="34" charset="0"/>
                <a:cs typeface="+mn-cs"/>
              </a:rPr>
              <a:t>en</a:t>
            </a:r>
            <a:r>
              <a:rPr lang="en-US" dirty="0">
                <a:solidFill>
                  <a:schemeClr val="accent3"/>
                </a:solidFill>
                <a:latin typeface="Calibri" panose="020F0502020204030204" pitchFamily="34" charset="0"/>
                <a:cs typeface="+mn-cs"/>
              </a:rPr>
              <a:t> </a:t>
            </a:r>
            <a:r>
              <a:rPr lang="en-US" dirty="0">
                <a:solidFill>
                  <a:schemeClr val="bg2">
                    <a:lumMod val="60000"/>
                    <a:lumOff val="40000"/>
                  </a:schemeClr>
                </a:solidFill>
                <a:latin typeface="Calibri" panose="020F0502020204030204" pitchFamily="34" charset="0"/>
                <a:cs typeface="+mn-cs"/>
              </a:rPr>
              <a:t>+p2 </a:t>
            </a:r>
            <a:r>
              <a:rPr lang="en-US" sz="2400" dirty="0" err="1">
                <a:solidFill>
                  <a:schemeClr val="accent3"/>
                </a:solidFill>
                <a:latin typeface="Calibri" panose="020F0502020204030204" pitchFamily="34" charset="0"/>
                <a:cs typeface="+mn-cs"/>
              </a:rPr>
              <a:t>en</a:t>
            </a:r>
            <a:r>
              <a:rPr lang="en-US" sz="2400" dirty="0">
                <a:solidFill>
                  <a:schemeClr val="accent3"/>
                </a:solidFill>
                <a:latin typeface="Calibri" panose="020F0502020204030204" pitchFamily="34" charset="0"/>
                <a:cs typeface="+mn-cs"/>
              </a:rPr>
              <a:t> ant. </a:t>
            </a:r>
            <a:r>
              <a:rPr lang="en-US" sz="2400" dirty="0">
                <a:solidFill>
                  <a:srgbClr val="FF0000"/>
                </a:solidFill>
                <a:latin typeface="Calibri" panose="020F0502020204030204" pitchFamily="34" charset="0"/>
                <a:cs typeface="+mn-cs"/>
              </a:rPr>
              <a:t>-p2</a:t>
            </a:r>
            <a:r>
              <a:rPr lang="en-US" dirty="0">
                <a:solidFill>
                  <a:srgbClr val="3C8C93"/>
                </a:solidFill>
                <a:latin typeface="Calibri" panose="020F0502020204030204" pitchFamily="34" charset="0"/>
                <a:cs typeface="+mn-cs"/>
              </a:rPr>
              <a:t>)</a:t>
            </a:r>
          </a:p>
        </p:txBody>
      </p:sp>
      <p:sp>
        <p:nvSpPr>
          <p:cNvPr id="11" name="Rectangle 7">
            <a:extLst>
              <a:ext uri="{FF2B5EF4-FFF2-40B4-BE49-F238E27FC236}">
                <a16:creationId xmlns:a16="http://schemas.microsoft.com/office/drawing/2014/main" id="{F624F202-D4DF-4F5C-873E-80432542E67C}"/>
              </a:ext>
            </a:extLst>
          </p:cNvPr>
          <p:cNvSpPr txBox="1">
            <a:spLocks noChangeArrowheads="1"/>
          </p:cNvSpPr>
          <p:nvPr/>
        </p:nvSpPr>
        <p:spPr bwMode="auto">
          <a:xfrm>
            <a:off x="3131840" y="3860948"/>
            <a:ext cx="5832648" cy="2592388"/>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endParaRPr lang="en-US" dirty="0">
              <a:latin typeface="Calibri" panose="020F0502020204030204" pitchFamily="34" charset="0"/>
              <a:cs typeface="+mn-cs"/>
            </a:endParaRPr>
          </a:p>
          <a:p>
            <a:pPr marL="0" indent="0" eaLnBrk="1" hangingPunct="1">
              <a:spcBef>
                <a:spcPts val="0"/>
              </a:spcBef>
              <a:buFontTx/>
              <a:buNone/>
              <a:tabLst>
                <a:tab pos="265113" algn="l"/>
              </a:tabLst>
              <a:defRPr/>
            </a:pPr>
            <a:r>
              <a:rPr lang="en-US" dirty="0">
                <a:solidFill>
                  <a:srgbClr val="3C8C93"/>
                </a:solidFill>
                <a:latin typeface="Calibri" panose="020F0502020204030204" pitchFamily="34" charset="0"/>
                <a:cs typeface="+mn-cs"/>
              </a:rPr>
              <a:t>(Prot. </a:t>
            </a:r>
            <a:r>
              <a:rPr lang="en-US" dirty="0">
                <a:solidFill>
                  <a:srgbClr val="FF0000"/>
                </a:solidFill>
                <a:latin typeface="Calibri" panose="020F0502020204030204" pitchFamily="34" charset="0"/>
                <a:cs typeface="+mn-cs"/>
              </a:rPr>
              <a:t>-p2 </a:t>
            </a:r>
            <a:r>
              <a:rPr lang="en-US" sz="2400" dirty="0" err="1">
                <a:solidFill>
                  <a:schemeClr val="accent3"/>
                </a:solidFill>
                <a:latin typeface="Calibri" panose="020F0502020204030204" pitchFamily="34" charset="0"/>
                <a:cs typeface="+mn-cs"/>
              </a:rPr>
              <a:t>en</a:t>
            </a:r>
            <a:r>
              <a:rPr lang="en-US" sz="2400" dirty="0">
                <a:solidFill>
                  <a:schemeClr val="accent3"/>
                </a:solidFill>
                <a:latin typeface="Calibri" panose="020F0502020204030204" pitchFamily="34" charset="0"/>
                <a:cs typeface="+mn-cs"/>
              </a:rPr>
              <a:t> ant.</a:t>
            </a:r>
            <a:r>
              <a:rPr lang="en-US" sz="2400" dirty="0">
                <a:solidFill>
                  <a:schemeClr val="bg2">
                    <a:lumMod val="60000"/>
                    <a:lumOff val="40000"/>
                  </a:schemeClr>
                </a:solidFill>
                <a:latin typeface="Calibri" panose="020F0502020204030204" pitchFamily="34" charset="0"/>
                <a:cs typeface="+mn-cs"/>
              </a:rPr>
              <a:t> </a:t>
            </a:r>
            <a:r>
              <a:rPr lang="en-US" sz="2400" dirty="0">
                <a:solidFill>
                  <a:schemeClr val="accent4"/>
                </a:solidFill>
                <a:latin typeface="Calibri" panose="020F0502020204030204" pitchFamily="34" charset="0"/>
                <a:cs typeface="+mn-cs"/>
              </a:rPr>
              <a:t>?+p1 </a:t>
            </a:r>
            <a:r>
              <a:rPr lang="en-US" sz="2400" dirty="0" err="1">
                <a:solidFill>
                  <a:schemeClr val="accent3"/>
                </a:solidFill>
                <a:latin typeface="Calibri" panose="020F0502020204030204" pitchFamily="34" charset="0"/>
                <a:cs typeface="+mn-cs"/>
              </a:rPr>
              <a:t>en</a:t>
            </a:r>
            <a:r>
              <a:rPr lang="en-US" sz="2400" dirty="0">
                <a:solidFill>
                  <a:schemeClr val="accent3"/>
                </a:solidFill>
                <a:latin typeface="Calibri" panose="020F0502020204030204" pitchFamily="34" charset="0"/>
                <a:cs typeface="+mn-cs"/>
              </a:rPr>
              <a:t> </a:t>
            </a:r>
            <a:r>
              <a:rPr lang="en-US" sz="2400" dirty="0">
                <a:solidFill>
                  <a:schemeClr val="bg2">
                    <a:lumMod val="60000"/>
                    <a:lumOff val="40000"/>
                  </a:schemeClr>
                </a:solidFill>
                <a:latin typeface="Calibri" panose="020F0502020204030204" pitchFamily="34" charset="0"/>
                <a:cs typeface="+mn-cs"/>
              </a:rPr>
              <a:t>+p2</a:t>
            </a:r>
            <a:r>
              <a:rPr lang="en-US" dirty="0">
                <a:solidFill>
                  <a:srgbClr val="3C8C93"/>
                </a:solidFill>
                <a:latin typeface="Calibri" panose="020F0502020204030204" pitchFamily="34" charset="0"/>
                <a:cs typeface="+mn-cs"/>
              </a:rPr>
              <a:t>)</a:t>
            </a:r>
          </a:p>
        </p:txBody>
      </p:sp>
      <p:sp>
        <p:nvSpPr>
          <p:cNvPr id="3" name="Rectangle 7">
            <a:extLst>
              <a:ext uri="{FF2B5EF4-FFF2-40B4-BE49-F238E27FC236}">
                <a16:creationId xmlns:a16="http://schemas.microsoft.com/office/drawing/2014/main" id="{665EF83F-224A-F4C5-A110-D380A451A470}"/>
              </a:ext>
            </a:extLst>
          </p:cNvPr>
          <p:cNvSpPr txBox="1">
            <a:spLocks noChangeArrowheads="1"/>
          </p:cNvSpPr>
          <p:nvPr/>
        </p:nvSpPr>
        <p:spPr bwMode="auto">
          <a:xfrm>
            <a:off x="616843" y="1207599"/>
            <a:ext cx="2806871" cy="432049"/>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r>
              <a:rPr lang="en-US" sz="2400" b="1" i="1" dirty="0" err="1">
                <a:solidFill>
                  <a:schemeClr val="bg2"/>
                </a:solidFill>
                <a:latin typeface="Calibri" panose="020F0502020204030204" pitchFamily="34" charset="0"/>
                <a:cs typeface="+mn-cs"/>
              </a:rPr>
              <a:t>Voorbeeld</a:t>
            </a:r>
            <a:r>
              <a:rPr lang="en-US" sz="2400" b="1" i="1" dirty="0">
                <a:solidFill>
                  <a:schemeClr val="bg2"/>
                </a:solidFill>
                <a:latin typeface="Calibri" panose="020F0502020204030204" pitchFamily="34" charset="0"/>
                <a:cs typeface="+mn-cs"/>
              </a:rPr>
              <a:t> 4</a:t>
            </a:r>
            <a:endParaRPr lang="en-US" sz="2400" b="1" dirty="0">
              <a:solidFill>
                <a:schemeClr val="bg2"/>
              </a:solidFill>
              <a:latin typeface="Calibri" panose="020F0502020204030204" pitchFamily="34" charset="0"/>
              <a:cs typeface="+mn-cs"/>
            </a:endParaRPr>
          </a:p>
        </p:txBody>
      </p:sp>
    </p:spTree>
    <p:extLst>
      <p:ext uri="{BB962C8B-B14F-4D97-AF65-F5344CB8AC3E}">
        <p14:creationId xmlns:p14="http://schemas.microsoft.com/office/powerpoint/2010/main" val="2563326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Discussierollen + type geschil</a:t>
            </a:r>
          </a:p>
        </p:txBody>
      </p:sp>
      <p:sp>
        <p:nvSpPr>
          <p:cNvPr id="8" name="Tekstvak 7">
            <a:extLst>
              <a:ext uri="{FF2B5EF4-FFF2-40B4-BE49-F238E27FC236}">
                <a16:creationId xmlns:a16="http://schemas.microsoft.com/office/drawing/2014/main" id="{4F10DB2B-B5A5-4F70-ABD6-786CD5B16C41}"/>
              </a:ext>
            </a:extLst>
          </p:cNvPr>
          <p:cNvSpPr txBox="1"/>
          <p:nvPr/>
        </p:nvSpPr>
        <p:spPr>
          <a:xfrm>
            <a:off x="576773" y="1852344"/>
            <a:ext cx="7416824" cy="2496068"/>
          </a:xfrm>
          <a:prstGeom prst="rect">
            <a:avLst/>
          </a:prstGeom>
          <a:noFill/>
        </p:spPr>
        <p:txBody>
          <a:bodyPr wrap="square">
            <a:spAutoFit/>
          </a:bodyPr>
          <a:lstStyle/>
          <a:p>
            <a:pPr marL="0" indent="0" eaLnBrk="1" hangingPunct="1">
              <a:spcBef>
                <a:spcPct val="40000"/>
              </a:spcBef>
              <a:buFontTx/>
              <a:buNone/>
            </a:pPr>
            <a:r>
              <a:rPr lang="en-US" altLang="en-GB" sz="3200" dirty="0">
                <a:latin typeface="Calibri" panose="020F0502020204030204" pitchFamily="34" charset="0"/>
                <a:cs typeface="Calibri" panose="020F0502020204030204" pitchFamily="34" charset="0"/>
              </a:rPr>
              <a:t>‘Rome is </a:t>
            </a:r>
            <a:r>
              <a:rPr lang="en-US" altLang="en-GB" sz="3200" dirty="0" err="1">
                <a:latin typeface="Calibri" panose="020F0502020204030204" pitchFamily="34" charset="0"/>
                <a:cs typeface="Calibri" panose="020F0502020204030204" pitchFamily="34" charset="0"/>
              </a:rPr>
              <a:t>een</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leuke</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stad</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Parijs</a:t>
            </a:r>
            <a:r>
              <a:rPr lang="en-US" altLang="en-GB" sz="3200" dirty="0">
                <a:latin typeface="Calibri" panose="020F0502020204030204" pitchFamily="34" charset="0"/>
                <a:cs typeface="Calibri" panose="020F0502020204030204" pitchFamily="34" charset="0"/>
              </a:rPr>
              <a:t> is </a:t>
            </a:r>
            <a:r>
              <a:rPr lang="en-US" altLang="en-GB" sz="3200" dirty="0" err="1">
                <a:latin typeface="Calibri" panose="020F0502020204030204" pitchFamily="34" charset="0"/>
                <a:cs typeface="Calibri" panose="020F0502020204030204" pitchFamily="34" charset="0"/>
              </a:rPr>
              <a:t>echt</a:t>
            </a:r>
            <a:r>
              <a:rPr lang="en-US" altLang="en-GB" sz="3200" dirty="0">
                <a:latin typeface="Calibri" panose="020F0502020204030204" pitchFamily="34" charset="0"/>
                <a:cs typeface="Calibri" panose="020F0502020204030204" pitchFamily="34" charset="0"/>
              </a:rPr>
              <a:t> </a:t>
            </a:r>
            <a:r>
              <a:rPr lang="en-US" altLang="en-GB" sz="3200" dirty="0" err="1">
                <a:latin typeface="Calibri" panose="020F0502020204030204" pitchFamily="34" charset="0"/>
                <a:cs typeface="Calibri" panose="020F0502020204030204" pitchFamily="34" charset="0"/>
              </a:rPr>
              <a:t>verschrikkelijk</a:t>
            </a:r>
            <a:r>
              <a:rPr lang="en-US" altLang="nl-NL" sz="3200" dirty="0">
                <a:latin typeface="Calibri" panose="020F0502020204030204" pitchFamily="34" charset="0"/>
                <a:cs typeface="Calibri" panose="020F0502020204030204" pitchFamily="34" charset="0"/>
              </a:rPr>
              <a:t>.</a:t>
            </a:r>
            <a:r>
              <a:rPr lang="en-US" altLang="en-GB" sz="3200" dirty="0">
                <a:latin typeface="Calibri" panose="020F0502020204030204" pitchFamily="34" charset="0"/>
                <a:cs typeface="Calibri" panose="020F0502020204030204" pitchFamily="34" charset="0"/>
              </a:rPr>
              <a:t>’</a:t>
            </a:r>
            <a:endParaRPr lang="en-US" altLang="nl-NL" sz="3200" dirty="0">
              <a:latin typeface="Calibri" panose="020F0502020204030204" pitchFamily="34" charset="0"/>
              <a:cs typeface="Calibri" panose="020F0502020204030204" pitchFamily="34" charset="0"/>
            </a:endParaRPr>
          </a:p>
          <a:p>
            <a:pPr marL="0" indent="0" eaLnBrk="1" hangingPunct="1">
              <a:spcBef>
                <a:spcPct val="40000"/>
              </a:spcBef>
              <a:buFontTx/>
              <a:buNone/>
            </a:pPr>
            <a:endParaRPr lang="en-US" altLang="en-GB" sz="1100" dirty="0">
              <a:latin typeface="Calibri" panose="020F0502020204030204" pitchFamily="34" charset="0"/>
              <a:cs typeface="Calibri" panose="020F0502020204030204" pitchFamily="34" charset="0"/>
            </a:endParaRPr>
          </a:p>
          <a:p>
            <a:pPr marL="0" indent="0" eaLnBrk="1" hangingPunct="1">
              <a:spcBef>
                <a:spcPct val="40000"/>
              </a:spcBef>
              <a:buFontTx/>
              <a:buNone/>
            </a:pPr>
            <a:r>
              <a:rPr lang="nl-NL" altLang="en-GB" sz="3200" dirty="0">
                <a:latin typeface="Calibri" panose="020F0502020204030204" pitchFamily="34" charset="0"/>
                <a:cs typeface="Calibri" panose="020F0502020204030204" pitchFamily="34" charset="0"/>
              </a:rPr>
              <a:t>‘Nou, ik weet niet of Rome leuk is, maar het klopt dat Parijs verschrikkelijk is.’ </a:t>
            </a:r>
          </a:p>
        </p:txBody>
      </p:sp>
      <p:sp>
        <p:nvSpPr>
          <p:cNvPr id="3" name="Rectangle 7">
            <a:extLst>
              <a:ext uri="{FF2B5EF4-FFF2-40B4-BE49-F238E27FC236}">
                <a16:creationId xmlns:a16="http://schemas.microsoft.com/office/drawing/2014/main" id="{65EA7645-5008-E8FA-D616-A74FE30968B6}"/>
              </a:ext>
            </a:extLst>
          </p:cNvPr>
          <p:cNvSpPr txBox="1">
            <a:spLocks noChangeArrowheads="1"/>
          </p:cNvSpPr>
          <p:nvPr/>
        </p:nvSpPr>
        <p:spPr bwMode="auto">
          <a:xfrm>
            <a:off x="616843" y="1207599"/>
            <a:ext cx="2806871" cy="432049"/>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r>
              <a:rPr lang="en-US" sz="2400" b="1" i="1" dirty="0" err="1">
                <a:solidFill>
                  <a:schemeClr val="bg2"/>
                </a:solidFill>
                <a:latin typeface="Calibri" panose="020F0502020204030204" pitchFamily="34" charset="0"/>
                <a:cs typeface="+mn-cs"/>
              </a:rPr>
              <a:t>Voorbeeld</a:t>
            </a:r>
            <a:r>
              <a:rPr lang="en-US" sz="2400" b="1" i="1" dirty="0">
                <a:solidFill>
                  <a:schemeClr val="bg2"/>
                </a:solidFill>
                <a:latin typeface="Calibri" panose="020F0502020204030204" pitchFamily="34" charset="0"/>
                <a:cs typeface="+mn-cs"/>
              </a:rPr>
              <a:t> 5</a:t>
            </a:r>
            <a:endParaRPr lang="en-US" sz="2400" b="1" dirty="0">
              <a:solidFill>
                <a:schemeClr val="bg2"/>
              </a:solidFill>
              <a:latin typeface="Calibri" panose="020F0502020204030204" pitchFamily="34" charset="0"/>
              <a:cs typeface="+mn-cs"/>
            </a:endParaRPr>
          </a:p>
        </p:txBody>
      </p:sp>
    </p:spTree>
    <p:extLst>
      <p:ext uri="{BB962C8B-B14F-4D97-AF65-F5344CB8AC3E}">
        <p14:creationId xmlns:p14="http://schemas.microsoft.com/office/powerpoint/2010/main" val="470499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kstvak 9">
            <a:extLst>
              <a:ext uri="{FF2B5EF4-FFF2-40B4-BE49-F238E27FC236}">
                <a16:creationId xmlns:a16="http://schemas.microsoft.com/office/drawing/2014/main" id="{F361252A-10F2-48A1-ABF2-4BF01D99377A}"/>
              </a:ext>
            </a:extLst>
          </p:cNvPr>
          <p:cNvSpPr txBox="1"/>
          <p:nvPr/>
        </p:nvSpPr>
        <p:spPr>
          <a:xfrm>
            <a:off x="467544" y="6084004"/>
            <a:ext cx="6480720" cy="369332"/>
          </a:xfrm>
          <a:prstGeom prst="rect">
            <a:avLst/>
          </a:prstGeom>
          <a:noFill/>
        </p:spPr>
        <p:txBody>
          <a:bodyPr wrap="square">
            <a:spAutoFit/>
          </a:bodyPr>
          <a:lstStyle/>
          <a:p>
            <a:r>
              <a:rPr lang="nl-NL" dirty="0">
                <a:solidFill>
                  <a:schemeClr val="bg1"/>
                </a:solidFill>
                <a:hlinkClick r:id="rId2">
                  <a:extLst>
                    <a:ext uri="{A12FA001-AC4F-418D-AE19-62706E023703}">
                      <ahyp:hlinkClr xmlns:ahyp="http://schemas.microsoft.com/office/drawing/2018/hyperlinkcolor" val="tx"/>
                    </a:ext>
                  </a:extLst>
                </a:hlinkClick>
              </a:rPr>
              <a:t>https://www.youtube.com/watch?v=ohDB5gbtaEQ</a:t>
            </a:r>
            <a:r>
              <a:rPr lang="nl-NL" dirty="0">
                <a:solidFill>
                  <a:schemeClr val="bg1"/>
                </a:solidFill>
              </a:rPr>
              <a:t> </a:t>
            </a:r>
          </a:p>
        </p:txBody>
      </p:sp>
      <p:sp>
        <p:nvSpPr>
          <p:cNvPr id="11" name="Titel 1">
            <a:extLst>
              <a:ext uri="{FF2B5EF4-FFF2-40B4-BE49-F238E27FC236}">
                <a16:creationId xmlns:a16="http://schemas.microsoft.com/office/drawing/2014/main" id="{3E7FD906-3C4F-40A3-B416-E4824EEF34A8}"/>
              </a:ext>
            </a:extLst>
          </p:cNvPr>
          <p:cNvSpPr>
            <a:spLocks noGrp="1"/>
          </p:cNvSpPr>
          <p:nvPr>
            <p:ph type="title"/>
          </p:nvPr>
        </p:nvSpPr>
        <p:spPr>
          <a:xfrm>
            <a:off x="404665" y="404664"/>
            <a:ext cx="8334670" cy="432048"/>
          </a:xfrm>
        </p:spPr>
        <p:txBody>
          <a:bodyPr/>
          <a:lstStyle/>
          <a:p>
            <a:r>
              <a:rPr lang="nl-NL" dirty="0" err="1">
                <a:solidFill>
                  <a:schemeClr val="tx1"/>
                </a:solidFill>
                <a:latin typeface="Calibri" panose="020F0502020204030204" pitchFamily="34" charset="0"/>
              </a:rPr>
              <a:t>Monty</a:t>
            </a:r>
            <a:r>
              <a:rPr lang="nl-NL" dirty="0">
                <a:solidFill>
                  <a:schemeClr val="tx1"/>
                </a:solidFill>
                <a:latin typeface="Calibri" panose="020F0502020204030204" pitchFamily="34" charset="0"/>
              </a:rPr>
              <a:t> </a:t>
            </a:r>
            <a:r>
              <a:rPr lang="nl-NL" dirty="0" err="1">
                <a:solidFill>
                  <a:schemeClr val="tx1"/>
                </a:solidFill>
                <a:latin typeface="Calibri" panose="020F0502020204030204" pitchFamily="34" charset="0"/>
              </a:rPr>
              <a:t>Python’s</a:t>
            </a:r>
            <a:r>
              <a:rPr lang="nl-NL" dirty="0">
                <a:solidFill>
                  <a:schemeClr val="tx1"/>
                </a:solidFill>
                <a:latin typeface="Calibri" panose="020F0502020204030204" pitchFamily="34" charset="0"/>
              </a:rPr>
              <a:t> Argument </a:t>
            </a:r>
            <a:r>
              <a:rPr lang="nl-NL" dirty="0" err="1">
                <a:solidFill>
                  <a:schemeClr val="tx1"/>
                </a:solidFill>
                <a:latin typeface="Calibri" panose="020F0502020204030204" pitchFamily="34" charset="0"/>
              </a:rPr>
              <a:t>Clinic</a:t>
            </a:r>
            <a:endParaRPr lang="nl-NL" dirty="0">
              <a:solidFill>
                <a:schemeClr val="tx1"/>
              </a:solidFill>
              <a:latin typeface="Calibri" panose="020F0502020204030204" pitchFamily="34" charset="0"/>
            </a:endParaRPr>
          </a:p>
        </p:txBody>
      </p:sp>
      <p:sp>
        <p:nvSpPr>
          <p:cNvPr id="2" name="Tekstvak 7">
            <a:extLst>
              <a:ext uri="{FF2B5EF4-FFF2-40B4-BE49-F238E27FC236}">
                <a16:creationId xmlns:a16="http://schemas.microsoft.com/office/drawing/2014/main" id="{F9EF9BD3-6427-5B3B-0669-392D00382E12}"/>
              </a:ext>
            </a:extLst>
          </p:cNvPr>
          <p:cNvSpPr txBox="1"/>
          <p:nvPr/>
        </p:nvSpPr>
        <p:spPr>
          <a:xfrm>
            <a:off x="575556" y="2122978"/>
            <a:ext cx="7992888" cy="3970318"/>
          </a:xfrm>
          <a:prstGeom prst="rect">
            <a:avLst/>
          </a:prstGeom>
          <a:noFill/>
        </p:spPr>
        <p:txBody>
          <a:bodyPr wrap="square">
            <a:spAutoFit/>
          </a:bodyPr>
          <a:lstStyle/>
          <a:p>
            <a:pPr marL="0" indent="0" eaLnBrk="1" hangingPunct="1">
              <a:defRPr/>
            </a:pPr>
            <a:r>
              <a:rPr lang="nl-NL" altLang="en-GB" sz="2800" dirty="0">
                <a:latin typeface="Calibri" panose="020F0502020204030204" pitchFamily="34" charset="0"/>
                <a:cs typeface="Calibri" panose="020F0502020204030204" pitchFamily="34" charset="0"/>
              </a:rPr>
              <a:t>Waarom is de klant (Michael </a:t>
            </a:r>
            <a:r>
              <a:rPr lang="nl-NL" altLang="en-GB" sz="2800" dirty="0" err="1">
                <a:latin typeface="Calibri" panose="020F0502020204030204" pitchFamily="34" charset="0"/>
                <a:cs typeface="Calibri" panose="020F0502020204030204" pitchFamily="34" charset="0"/>
              </a:rPr>
              <a:t>Palin</a:t>
            </a:r>
            <a:r>
              <a:rPr lang="nl-NL" altLang="en-GB" sz="2800" dirty="0">
                <a:latin typeface="Calibri" panose="020F0502020204030204" pitchFamily="34" charset="0"/>
                <a:cs typeface="Calibri" panose="020F0502020204030204" pitchFamily="34" charset="0"/>
              </a:rPr>
              <a:t>) niet tevreden met de argumentatie van Argument Man (John Cleese)?</a:t>
            </a:r>
          </a:p>
          <a:p>
            <a:pPr marL="0" indent="0" eaLnBrk="1" hangingPunct="1">
              <a:defRPr/>
            </a:pPr>
            <a:endParaRPr lang="nl-NL" altLang="en-GB" sz="2800" dirty="0">
              <a:latin typeface="Calibri" panose="020F0502020204030204" pitchFamily="34" charset="0"/>
              <a:cs typeface="Calibri" panose="020F0502020204030204" pitchFamily="34" charset="0"/>
            </a:endParaRPr>
          </a:p>
          <a:p>
            <a:pPr marL="0" indent="0" eaLnBrk="1" hangingPunct="1">
              <a:defRPr/>
            </a:pPr>
            <a:r>
              <a:rPr lang="nl-NL" altLang="nl-NL" sz="2800" b="1" dirty="0">
                <a:latin typeface="Calibri" panose="020F0502020204030204" pitchFamily="34" charset="0"/>
                <a:cs typeface="Calibri" panose="020F0502020204030204" pitchFamily="34" charset="0"/>
              </a:rPr>
              <a:t>A</a:t>
            </a:r>
            <a:r>
              <a:rPr lang="nl-NL" altLang="nl-NL" sz="2800" dirty="0">
                <a:latin typeface="Calibri" panose="020F0502020204030204" pitchFamily="34" charset="0"/>
                <a:cs typeface="Calibri" panose="020F0502020204030204" pitchFamily="34" charset="0"/>
              </a:rPr>
              <a:t>	Argument Man gebruikt alleen drogredenen</a:t>
            </a:r>
          </a:p>
          <a:p>
            <a:pPr marL="0" indent="0" eaLnBrk="1" hangingPunct="1">
              <a:defRPr/>
            </a:pPr>
            <a:r>
              <a:rPr lang="nl-NL" altLang="nl-NL" sz="2800" b="1" dirty="0">
                <a:latin typeface="Calibri" panose="020F0502020204030204" pitchFamily="34" charset="0"/>
                <a:cs typeface="Calibri" panose="020F0502020204030204" pitchFamily="34" charset="0"/>
              </a:rPr>
              <a:t>B</a:t>
            </a:r>
            <a:r>
              <a:rPr lang="nl-NL" altLang="nl-NL" sz="2800" dirty="0">
                <a:latin typeface="Calibri" panose="020F0502020204030204" pitchFamily="34" charset="0"/>
                <a:cs typeface="Calibri" panose="020F0502020204030204" pitchFamily="34" charset="0"/>
              </a:rPr>
              <a:t>	Argument Man neemt geen standpunt in</a:t>
            </a:r>
          </a:p>
          <a:p>
            <a:pPr marL="0" indent="0" eaLnBrk="1" hangingPunct="1">
              <a:defRPr/>
            </a:pPr>
            <a:r>
              <a:rPr lang="nl-NL" altLang="nl-NL" sz="2800" b="1" dirty="0">
                <a:latin typeface="Calibri" panose="020F0502020204030204" pitchFamily="34" charset="0"/>
                <a:cs typeface="Calibri" panose="020F0502020204030204" pitchFamily="34" charset="0"/>
              </a:rPr>
              <a:t>C</a:t>
            </a:r>
            <a:r>
              <a:rPr lang="nl-NL" altLang="nl-NL" sz="2800" dirty="0">
                <a:latin typeface="Calibri" panose="020F0502020204030204" pitchFamily="34" charset="0"/>
                <a:cs typeface="Calibri" panose="020F0502020204030204" pitchFamily="34" charset="0"/>
              </a:rPr>
              <a:t>	Argument Man gebruikt geen argumenten ter </a:t>
            </a:r>
          </a:p>
          <a:p>
            <a:pPr marL="0" indent="0" eaLnBrk="1" hangingPunct="1">
              <a:defRPr/>
            </a:pPr>
            <a:r>
              <a:rPr lang="nl-NL" altLang="nl-NL" sz="2800" dirty="0">
                <a:latin typeface="Calibri" panose="020F0502020204030204" pitchFamily="34" charset="0"/>
                <a:cs typeface="Calibri" panose="020F0502020204030204" pitchFamily="34" charset="0"/>
              </a:rPr>
              <a:t>	onderbouwing van zijn standpunt</a:t>
            </a:r>
          </a:p>
          <a:p>
            <a:pPr marL="0" indent="0" eaLnBrk="1" hangingPunct="1">
              <a:defRPr/>
            </a:pPr>
            <a:r>
              <a:rPr lang="nl-NL" altLang="nl-NL" sz="2800" b="1" dirty="0">
                <a:latin typeface="Calibri" panose="020F0502020204030204" pitchFamily="34" charset="0"/>
                <a:cs typeface="Calibri" panose="020F0502020204030204" pitchFamily="34" charset="0"/>
              </a:rPr>
              <a:t>D</a:t>
            </a:r>
            <a:r>
              <a:rPr lang="nl-NL" altLang="nl-NL" sz="2800" dirty="0">
                <a:latin typeface="Calibri" panose="020F0502020204030204" pitchFamily="34" charset="0"/>
                <a:cs typeface="Calibri" panose="020F0502020204030204" pitchFamily="34" charset="0"/>
              </a:rPr>
              <a:t>	Argument Man gebruikt alleen zwakke </a:t>
            </a:r>
          </a:p>
          <a:p>
            <a:pPr marL="0" indent="0" eaLnBrk="1" hangingPunct="1">
              <a:defRPr/>
            </a:pPr>
            <a:r>
              <a:rPr lang="nl-NL" altLang="nl-NL" sz="2800" dirty="0">
                <a:latin typeface="Calibri" panose="020F0502020204030204" pitchFamily="34" charset="0"/>
                <a:cs typeface="Calibri" panose="020F0502020204030204" pitchFamily="34" charset="0"/>
              </a:rPr>
              <a:t>	argumenten </a:t>
            </a:r>
          </a:p>
        </p:txBody>
      </p:sp>
      <p:sp>
        <p:nvSpPr>
          <p:cNvPr id="6" name="TextBox 5">
            <a:extLst>
              <a:ext uri="{FF2B5EF4-FFF2-40B4-BE49-F238E27FC236}">
                <a16:creationId xmlns:a16="http://schemas.microsoft.com/office/drawing/2014/main" id="{DB16DACE-B4A1-AB85-A037-F5689A423726}"/>
              </a:ext>
            </a:extLst>
          </p:cNvPr>
          <p:cNvSpPr txBox="1"/>
          <p:nvPr/>
        </p:nvSpPr>
        <p:spPr>
          <a:xfrm>
            <a:off x="569740" y="1052736"/>
            <a:ext cx="7890691" cy="1015663"/>
          </a:xfrm>
          <a:prstGeom prst="rect">
            <a:avLst/>
          </a:prstGeom>
          <a:noFill/>
        </p:spPr>
        <p:txBody>
          <a:bodyPr wrap="square">
            <a:spAutoFit/>
          </a:bodyPr>
          <a:lstStyle/>
          <a:p>
            <a:pPr algn="l"/>
            <a:r>
              <a:rPr lang="en-US" sz="2000" dirty="0">
                <a:solidFill>
                  <a:schemeClr val="bg2">
                    <a:lumMod val="60000"/>
                    <a:lumOff val="40000"/>
                  </a:schemeClr>
                </a:solidFill>
                <a:latin typeface="Calibri" panose="020F0502020204030204" pitchFamily="34" charset="0"/>
                <a:cs typeface="Calibri" panose="020F0502020204030204" pitchFamily="34" charset="0"/>
              </a:rPr>
              <a:t>Customer (Michael Palin)</a:t>
            </a:r>
            <a:r>
              <a:rPr lang="en-US" sz="2000" i="0" dirty="0">
                <a:solidFill>
                  <a:schemeClr val="bg2">
                    <a:lumMod val="60000"/>
                    <a:lumOff val="40000"/>
                  </a:schemeClr>
                </a:solidFill>
                <a:effectLst/>
                <a:latin typeface="Calibri" panose="020F0502020204030204" pitchFamily="34" charset="0"/>
                <a:cs typeface="Calibri" panose="020F0502020204030204" pitchFamily="34" charset="0"/>
              </a:rPr>
              <a:t>: I came here for a good argument!</a:t>
            </a:r>
          </a:p>
          <a:p>
            <a:pPr algn="l"/>
            <a:r>
              <a:rPr lang="en-US" sz="2000" i="0" dirty="0">
                <a:solidFill>
                  <a:schemeClr val="bg2">
                    <a:lumMod val="60000"/>
                    <a:lumOff val="40000"/>
                  </a:schemeClr>
                </a:solidFill>
                <a:effectLst/>
                <a:latin typeface="Calibri" panose="020F0502020204030204" pitchFamily="34" charset="0"/>
                <a:cs typeface="Calibri" panose="020F0502020204030204" pitchFamily="34" charset="0"/>
              </a:rPr>
              <a:t>Argument Man (J</a:t>
            </a:r>
            <a:r>
              <a:rPr lang="en-US" sz="2000" dirty="0">
                <a:solidFill>
                  <a:schemeClr val="bg2">
                    <a:lumMod val="60000"/>
                    <a:lumOff val="40000"/>
                  </a:schemeClr>
                </a:solidFill>
                <a:latin typeface="Calibri" panose="020F0502020204030204" pitchFamily="34" charset="0"/>
                <a:cs typeface="Calibri" panose="020F0502020204030204" pitchFamily="34" charset="0"/>
              </a:rPr>
              <a:t>ohn Cleese)</a:t>
            </a:r>
            <a:r>
              <a:rPr lang="en-US" sz="2000" i="0" dirty="0">
                <a:solidFill>
                  <a:schemeClr val="bg2">
                    <a:lumMod val="60000"/>
                    <a:lumOff val="40000"/>
                  </a:schemeClr>
                </a:solidFill>
                <a:effectLst/>
                <a:latin typeface="Calibri" panose="020F0502020204030204" pitchFamily="34" charset="0"/>
                <a:cs typeface="Calibri" panose="020F0502020204030204" pitchFamily="34" charset="0"/>
              </a:rPr>
              <a:t>: AH, no you didn't, you came here for an argument!</a:t>
            </a:r>
          </a:p>
        </p:txBody>
      </p:sp>
    </p:spTree>
    <p:extLst>
      <p:ext uri="{BB962C8B-B14F-4D97-AF65-F5344CB8AC3E}">
        <p14:creationId xmlns:p14="http://schemas.microsoft.com/office/powerpoint/2010/main" val="2349608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Discussierollen + type geschil</a:t>
            </a:r>
          </a:p>
        </p:txBody>
      </p:sp>
      <p:sp>
        <p:nvSpPr>
          <p:cNvPr id="9" name="Tekstvak 8">
            <a:extLst>
              <a:ext uri="{FF2B5EF4-FFF2-40B4-BE49-F238E27FC236}">
                <a16:creationId xmlns:a16="http://schemas.microsoft.com/office/drawing/2014/main" id="{0ADC7C67-6ECE-43B0-A7BD-652EE548ADD8}"/>
              </a:ext>
            </a:extLst>
          </p:cNvPr>
          <p:cNvSpPr txBox="1"/>
          <p:nvPr/>
        </p:nvSpPr>
        <p:spPr>
          <a:xfrm>
            <a:off x="0" y="5012439"/>
            <a:ext cx="9251950" cy="886397"/>
          </a:xfrm>
          <a:prstGeom prst="rect">
            <a:avLst/>
          </a:prstGeom>
          <a:solidFill>
            <a:schemeClr val="bg2"/>
          </a:solidFill>
        </p:spPr>
        <p:txBody>
          <a:bodyPr>
            <a:spAutoFit/>
          </a:bodyPr>
          <a:lstStyle/>
          <a:p>
            <a:pPr algn="ctr" eaLnBrk="1" hangingPunct="1">
              <a:lnSpc>
                <a:spcPct val="120000"/>
              </a:lnSpc>
              <a:defRPr/>
            </a:pP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a:t>
            </a:r>
            <a:r>
              <a:rPr lang="nl-NL" sz="2800" i="1" dirty="0">
                <a:solidFill>
                  <a:schemeClr val="bg1"/>
                </a:solidFill>
                <a:uFill>
                  <a:solidFill>
                    <a:schemeClr val="accent1">
                      <a:lumMod val="50000"/>
                    </a:schemeClr>
                  </a:solidFill>
                </a:uFill>
                <a:latin typeface="Calibri" charset="0"/>
                <a:ea typeface="ＭＳ Ｐゴシック" charset="0"/>
                <a:cs typeface="ＭＳ Ｐゴシック" charset="0"/>
              </a:rPr>
              <a:t>niet-gemengd enkelvoudig geschil</a:t>
            </a: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a:t>
            </a:r>
            <a:endParaRPr lang="en-US" sz="2800" dirty="0">
              <a:solidFill>
                <a:srgbClr val="9ED3D7"/>
              </a:solidFill>
              <a:latin typeface="Calibri" charset="0"/>
              <a:ea typeface="ＭＳ Ｐゴシック" charset="0"/>
              <a:cs typeface="ＭＳ Ｐゴシック" charset="0"/>
            </a:endParaRPr>
          </a:p>
          <a:p>
            <a:pPr eaLnBrk="1" hangingPunct="1">
              <a:defRPr/>
            </a:pPr>
            <a:endParaRPr lang="nl-NL" dirty="0">
              <a:latin typeface="Arial" charset="0"/>
              <a:ea typeface="ＭＳ Ｐゴシック" charset="0"/>
              <a:cs typeface="ＭＳ Ｐゴシック" charset="0"/>
            </a:endParaRPr>
          </a:p>
        </p:txBody>
      </p:sp>
      <p:sp>
        <p:nvSpPr>
          <p:cNvPr id="8" name="Tekstvak 7">
            <a:extLst>
              <a:ext uri="{FF2B5EF4-FFF2-40B4-BE49-F238E27FC236}">
                <a16:creationId xmlns:a16="http://schemas.microsoft.com/office/drawing/2014/main" id="{4F10DB2B-B5A5-4F70-ABD6-786CD5B16C41}"/>
              </a:ext>
            </a:extLst>
          </p:cNvPr>
          <p:cNvSpPr txBox="1"/>
          <p:nvPr/>
        </p:nvSpPr>
        <p:spPr>
          <a:xfrm>
            <a:off x="576773" y="1852344"/>
            <a:ext cx="7416824" cy="2496068"/>
          </a:xfrm>
          <a:prstGeom prst="rect">
            <a:avLst/>
          </a:prstGeom>
          <a:noFill/>
        </p:spPr>
        <p:txBody>
          <a:bodyPr wrap="square">
            <a:spAutoFit/>
          </a:bodyPr>
          <a:lstStyle/>
          <a:p>
            <a:pPr marL="0" indent="0" eaLnBrk="1" hangingPunct="1">
              <a:spcBef>
                <a:spcPct val="40000"/>
              </a:spcBef>
              <a:buFontTx/>
              <a:buNone/>
            </a:pPr>
            <a:r>
              <a:rPr lang="en-US" altLang="en-GB" sz="3200">
                <a:latin typeface="Calibri" panose="020F0502020204030204" pitchFamily="34" charset="0"/>
                <a:cs typeface="Calibri" panose="020F0502020204030204" pitchFamily="34" charset="0"/>
              </a:rPr>
              <a:t>‘Rome is een leuke stad, Parijs is echt verschrikkelijk</a:t>
            </a:r>
            <a:r>
              <a:rPr lang="en-US" altLang="nl-NL" sz="3200">
                <a:latin typeface="Calibri" panose="020F0502020204030204" pitchFamily="34" charset="0"/>
                <a:cs typeface="Calibri" panose="020F0502020204030204" pitchFamily="34" charset="0"/>
              </a:rPr>
              <a:t>.</a:t>
            </a:r>
            <a:r>
              <a:rPr lang="en-US" altLang="en-GB" sz="3200">
                <a:latin typeface="Calibri" panose="020F0502020204030204" pitchFamily="34" charset="0"/>
                <a:cs typeface="Calibri" panose="020F0502020204030204" pitchFamily="34" charset="0"/>
              </a:rPr>
              <a:t>’</a:t>
            </a:r>
            <a:endParaRPr lang="en-US" altLang="nl-NL" sz="3200">
              <a:latin typeface="Calibri" panose="020F0502020204030204" pitchFamily="34" charset="0"/>
              <a:cs typeface="Calibri" panose="020F0502020204030204" pitchFamily="34" charset="0"/>
            </a:endParaRPr>
          </a:p>
          <a:p>
            <a:pPr marL="0" indent="0" eaLnBrk="1" hangingPunct="1">
              <a:spcBef>
                <a:spcPct val="40000"/>
              </a:spcBef>
              <a:buFontTx/>
              <a:buNone/>
            </a:pPr>
            <a:endParaRPr lang="en-US" altLang="en-GB" sz="1100">
              <a:latin typeface="Calibri" panose="020F0502020204030204" pitchFamily="34" charset="0"/>
              <a:cs typeface="Calibri" panose="020F0502020204030204" pitchFamily="34" charset="0"/>
            </a:endParaRPr>
          </a:p>
          <a:p>
            <a:pPr marL="0" indent="0" eaLnBrk="1" hangingPunct="1">
              <a:spcBef>
                <a:spcPct val="40000"/>
              </a:spcBef>
              <a:buFontTx/>
              <a:buNone/>
            </a:pPr>
            <a:r>
              <a:rPr lang="nl-NL" altLang="en-GB" sz="3200">
                <a:latin typeface="Calibri" panose="020F0502020204030204" pitchFamily="34" charset="0"/>
                <a:cs typeface="Calibri" panose="020F0502020204030204" pitchFamily="34" charset="0"/>
              </a:rPr>
              <a:t>‘Nou, ik weet niet of Rome leuk is, maar het klopt dat Parijs verschrikkelijk is.’ </a:t>
            </a:r>
            <a:endParaRPr lang="nl-NL" altLang="en-GB" sz="3200" dirty="0">
              <a:latin typeface="Calibri" panose="020F0502020204030204" pitchFamily="34" charset="0"/>
              <a:cs typeface="Calibri" panose="020F0502020204030204" pitchFamily="34" charset="0"/>
            </a:endParaRPr>
          </a:p>
        </p:txBody>
      </p:sp>
      <p:sp>
        <p:nvSpPr>
          <p:cNvPr id="5" name="Rectangle 7">
            <a:extLst>
              <a:ext uri="{FF2B5EF4-FFF2-40B4-BE49-F238E27FC236}">
                <a16:creationId xmlns:a16="http://schemas.microsoft.com/office/drawing/2014/main" id="{953A7B65-AB44-486F-8ADF-83D6FE806D4E}"/>
              </a:ext>
            </a:extLst>
          </p:cNvPr>
          <p:cNvSpPr txBox="1">
            <a:spLocks noChangeArrowheads="1"/>
          </p:cNvSpPr>
          <p:nvPr/>
        </p:nvSpPr>
        <p:spPr bwMode="auto">
          <a:xfrm>
            <a:off x="3059832" y="1934309"/>
            <a:ext cx="3455987" cy="2592388"/>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endParaRPr lang="en-US" dirty="0">
              <a:latin typeface="Calibri" panose="020F0502020204030204" pitchFamily="34" charset="0"/>
              <a:cs typeface="+mn-cs"/>
            </a:endParaRPr>
          </a:p>
          <a:p>
            <a:pPr marL="0" indent="0" eaLnBrk="1" hangingPunct="1">
              <a:spcBef>
                <a:spcPts val="0"/>
              </a:spcBef>
              <a:buFontTx/>
              <a:buNone/>
              <a:tabLst>
                <a:tab pos="265113" algn="l"/>
              </a:tabLst>
              <a:defRPr/>
            </a:pPr>
            <a:r>
              <a:rPr lang="en-US" i="1" dirty="0">
                <a:solidFill>
                  <a:srgbClr val="3C8C93"/>
                </a:solidFill>
                <a:latin typeface="Calibri" panose="020F0502020204030204" pitchFamily="34" charset="0"/>
                <a:cs typeface="+mn-cs"/>
              </a:rPr>
              <a:t> </a:t>
            </a:r>
            <a:r>
              <a:rPr lang="en-US" dirty="0">
                <a:solidFill>
                  <a:srgbClr val="3C8C93"/>
                </a:solidFill>
                <a:latin typeface="Calibri" panose="020F0502020204030204" pitchFamily="34" charset="0"/>
                <a:cs typeface="+mn-cs"/>
              </a:rPr>
              <a:t>(Prot. </a:t>
            </a:r>
            <a:r>
              <a:rPr lang="en-US" dirty="0">
                <a:solidFill>
                  <a:schemeClr val="bg2">
                    <a:lumMod val="60000"/>
                    <a:lumOff val="40000"/>
                  </a:schemeClr>
                </a:solidFill>
                <a:latin typeface="Calibri" panose="020F0502020204030204" pitchFamily="34" charset="0"/>
                <a:cs typeface="+mn-cs"/>
              </a:rPr>
              <a:t>+p1 </a:t>
            </a:r>
            <a:r>
              <a:rPr lang="en-US" sz="2400" dirty="0" err="1">
                <a:solidFill>
                  <a:schemeClr val="bg1">
                    <a:lumMod val="75000"/>
                  </a:schemeClr>
                </a:solidFill>
                <a:latin typeface="Calibri" panose="020F0502020204030204" pitchFamily="34" charset="0"/>
                <a:cs typeface="+mn-cs"/>
              </a:rPr>
              <a:t>en</a:t>
            </a:r>
            <a:r>
              <a:rPr lang="en-US" sz="2400" dirty="0">
                <a:solidFill>
                  <a:schemeClr val="bg1">
                    <a:lumMod val="75000"/>
                  </a:schemeClr>
                </a:solidFill>
                <a:latin typeface="Calibri" panose="020F0502020204030204" pitchFamily="34" charset="0"/>
                <a:cs typeface="+mn-cs"/>
              </a:rPr>
              <a:t> +p2</a:t>
            </a:r>
            <a:r>
              <a:rPr lang="en-US" dirty="0">
                <a:solidFill>
                  <a:srgbClr val="3C8C93"/>
                </a:solidFill>
                <a:latin typeface="Calibri" panose="020F0502020204030204" pitchFamily="34" charset="0"/>
                <a:cs typeface="+mn-cs"/>
              </a:rPr>
              <a:t>)</a:t>
            </a:r>
          </a:p>
        </p:txBody>
      </p:sp>
      <p:sp>
        <p:nvSpPr>
          <p:cNvPr id="6" name="Rectangle 7">
            <a:extLst>
              <a:ext uri="{FF2B5EF4-FFF2-40B4-BE49-F238E27FC236}">
                <a16:creationId xmlns:a16="http://schemas.microsoft.com/office/drawing/2014/main" id="{AA9EAF99-A5A8-41DC-9592-428BC375C383}"/>
              </a:ext>
            </a:extLst>
          </p:cNvPr>
          <p:cNvSpPr txBox="1">
            <a:spLocks noChangeArrowheads="1"/>
          </p:cNvSpPr>
          <p:nvPr/>
        </p:nvSpPr>
        <p:spPr bwMode="auto">
          <a:xfrm>
            <a:off x="4250731" y="3716245"/>
            <a:ext cx="5832648" cy="2592388"/>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endParaRPr lang="en-US" dirty="0">
              <a:latin typeface="Calibri" panose="020F0502020204030204" pitchFamily="34" charset="0"/>
              <a:cs typeface="+mn-cs"/>
            </a:endParaRPr>
          </a:p>
          <a:p>
            <a:pPr marL="0" indent="0" eaLnBrk="1" hangingPunct="1">
              <a:spcBef>
                <a:spcPts val="0"/>
              </a:spcBef>
              <a:buFontTx/>
              <a:buNone/>
              <a:tabLst>
                <a:tab pos="265113" algn="l"/>
              </a:tabLst>
              <a:defRPr/>
            </a:pPr>
            <a:r>
              <a:rPr lang="en-US" dirty="0">
                <a:solidFill>
                  <a:srgbClr val="3C8C93"/>
                </a:solidFill>
                <a:latin typeface="Calibri" panose="020F0502020204030204" pitchFamily="34" charset="0"/>
                <a:cs typeface="+mn-cs"/>
              </a:rPr>
              <a:t>(</a:t>
            </a:r>
            <a:r>
              <a:rPr lang="en-US" sz="2400" dirty="0">
                <a:solidFill>
                  <a:schemeClr val="bg1">
                    <a:lumMod val="75000"/>
                  </a:schemeClr>
                </a:solidFill>
                <a:latin typeface="Calibri" panose="020F0502020204030204" pitchFamily="34" charset="0"/>
                <a:cs typeface="+mn-cs"/>
              </a:rPr>
              <a:t>Prot. +p2</a:t>
            </a:r>
            <a:r>
              <a:rPr lang="en-US" sz="2400" dirty="0">
                <a:solidFill>
                  <a:schemeClr val="bg2">
                    <a:lumMod val="60000"/>
                    <a:lumOff val="40000"/>
                  </a:schemeClr>
                </a:solidFill>
                <a:latin typeface="Calibri" panose="020F0502020204030204" pitchFamily="34" charset="0"/>
                <a:cs typeface="+mn-cs"/>
              </a:rPr>
              <a:t> </a:t>
            </a:r>
            <a:r>
              <a:rPr lang="en-US" sz="2400" dirty="0" err="1">
                <a:solidFill>
                  <a:schemeClr val="accent3"/>
                </a:solidFill>
                <a:latin typeface="Calibri" panose="020F0502020204030204" pitchFamily="34" charset="0"/>
                <a:cs typeface="+mn-cs"/>
              </a:rPr>
              <a:t>en</a:t>
            </a:r>
            <a:r>
              <a:rPr lang="en-US" sz="2400" dirty="0">
                <a:solidFill>
                  <a:schemeClr val="accent3"/>
                </a:solidFill>
                <a:latin typeface="Calibri" panose="020F0502020204030204" pitchFamily="34" charset="0"/>
                <a:cs typeface="+mn-cs"/>
              </a:rPr>
              <a:t> </a:t>
            </a:r>
            <a:r>
              <a:rPr lang="en-US" dirty="0">
                <a:solidFill>
                  <a:schemeClr val="accent3"/>
                </a:solidFill>
                <a:latin typeface="Calibri" panose="020F0502020204030204" pitchFamily="34" charset="0"/>
                <a:cs typeface="+mn-cs"/>
              </a:rPr>
              <a:t>ant.</a:t>
            </a:r>
            <a:r>
              <a:rPr lang="en-US" dirty="0">
                <a:solidFill>
                  <a:schemeClr val="bg2">
                    <a:lumMod val="60000"/>
                    <a:lumOff val="40000"/>
                  </a:schemeClr>
                </a:solidFill>
                <a:latin typeface="Calibri" panose="020F0502020204030204" pitchFamily="34" charset="0"/>
                <a:cs typeface="+mn-cs"/>
              </a:rPr>
              <a:t> </a:t>
            </a:r>
            <a:r>
              <a:rPr lang="en-US" dirty="0">
                <a:solidFill>
                  <a:schemeClr val="accent4"/>
                </a:solidFill>
                <a:latin typeface="Calibri" panose="020F0502020204030204" pitchFamily="34" charset="0"/>
                <a:cs typeface="+mn-cs"/>
              </a:rPr>
              <a:t>?+p1</a:t>
            </a:r>
            <a:r>
              <a:rPr lang="en-US" dirty="0">
                <a:solidFill>
                  <a:srgbClr val="3C8C93"/>
                </a:solidFill>
                <a:latin typeface="Calibri" panose="020F0502020204030204" pitchFamily="34" charset="0"/>
                <a:cs typeface="+mn-cs"/>
              </a:rPr>
              <a:t>)</a:t>
            </a:r>
          </a:p>
        </p:txBody>
      </p:sp>
      <p:sp>
        <p:nvSpPr>
          <p:cNvPr id="3" name="Rectangle 7">
            <a:extLst>
              <a:ext uri="{FF2B5EF4-FFF2-40B4-BE49-F238E27FC236}">
                <a16:creationId xmlns:a16="http://schemas.microsoft.com/office/drawing/2014/main" id="{E6D4C7D2-726E-E58A-E010-7C180CEC8614}"/>
              </a:ext>
            </a:extLst>
          </p:cNvPr>
          <p:cNvSpPr txBox="1">
            <a:spLocks noChangeArrowheads="1"/>
          </p:cNvSpPr>
          <p:nvPr/>
        </p:nvSpPr>
        <p:spPr bwMode="auto">
          <a:xfrm>
            <a:off x="616843" y="1207599"/>
            <a:ext cx="2806871" cy="432049"/>
          </a:xfrm>
          <a:prstGeom prst="rect">
            <a:avLst/>
          </a:prstGeom>
          <a:noFill/>
          <a:ln>
            <a:noFill/>
          </a:ln>
          <a:effec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spcBef>
                <a:spcPct val="40000"/>
              </a:spcBef>
              <a:buFontTx/>
              <a:buNone/>
              <a:defRPr/>
            </a:pPr>
            <a:r>
              <a:rPr lang="en-US" sz="2400" b="1" i="1" dirty="0" err="1">
                <a:solidFill>
                  <a:schemeClr val="bg2"/>
                </a:solidFill>
                <a:latin typeface="Calibri" panose="020F0502020204030204" pitchFamily="34" charset="0"/>
                <a:cs typeface="+mn-cs"/>
              </a:rPr>
              <a:t>Voorbeeld</a:t>
            </a:r>
            <a:r>
              <a:rPr lang="en-US" sz="2400" b="1" i="1" dirty="0">
                <a:solidFill>
                  <a:schemeClr val="bg2"/>
                </a:solidFill>
                <a:latin typeface="Calibri" panose="020F0502020204030204" pitchFamily="34" charset="0"/>
                <a:cs typeface="+mn-cs"/>
              </a:rPr>
              <a:t> 5</a:t>
            </a:r>
            <a:endParaRPr lang="en-US" sz="2400" b="1" dirty="0">
              <a:solidFill>
                <a:schemeClr val="bg2"/>
              </a:solidFill>
              <a:latin typeface="Calibri" panose="020F0502020204030204" pitchFamily="34" charset="0"/>
              <a:cs typeface="+mn-cs"/>
            </a:endParaRPr>
          </a:p>
        </p:txBody>
      </p:sp>
    </p:spTree>
    <p:extLst>
      <p:ext uri="{BB962C8B-B14F-4D97-AF65-F5344CB8AC3E}">
        <p14:creationId xmlns:p14="http://schemas.microsoft.com/office/powerpoint/2010/main" val="29027476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 1a-b </a:t>
            </a:r>
            <a:r>
              <a:rPr lang="nl-NL" sz="2400" dirty="0">
                <a:solidFill>
                  <a:schemeClr val="tx1"/>
                </a:solidFill>
                <a:latin typeface="Calibri" panose="020F0502020204030204" pitchFamily="34" charset="0"/>
                <a:cs typeface="Calibri" panose="020F0502020204030204" pitchFamily="34" charset="0"/>
              </a:rPr>
              <a:t>(p.204)</a:t>
            </a:r>
            <a:endParaRPr lang="nl-NL" dirty="0">
              <a:solidFill>
                <a:schemeClr val="tx1"/>
              </a:solidFill>
              <a:latin typeface="Calibri" panose="020F0502020204030204" pitchFamily="34" charset="0"/>
              <a:cs typeface="Calibri" panose="020F0502020204030204" pitchFamily="34" charset="0"/>
            </a:endParaRPr>
          </a:p>
        </p:txBody>
      </p:sp>
      <p:sp>
        <p:nvSpPr>
          <p:cNvPr id="5" name="Tekstvak 4">
            <a:extLst>
              <a:ext uri="{FF2B5EF4-FFF2-40B4-BE49-F238E27FC236}">
                <a16:creationId xmlns:a16="http://schemas.microsoft.com/office/drawing/2014/main" id="{C7EF7360-69B7-43A5-9694-4849AE886CE9}"/>
              </a:ext>
            </a:extLst>
          </p:cNvPr>
          <p:cNvSpPr txBox="1"/>
          <p:nvPr/>
        </p:nvSpPr>
        <p:spPr>
          <a:xfrm>
            <a:off x="215516" y="930477"/>
            <a:ext cx="8712968" cy="5450851"/>
          </a:xfrm>
          <a:prstGeom prst="rect">
            <a:avLst/>
          </a:prstGeom>
          <a:noFill/>
        </p:spPr>
        <p:txBody>
          <a:bodyPr wrap="square">
            <a:spAutoFit/>
          </a:bodyPr>
          <a:lstStyle/>
          <a:p>
            <a:pPr eaLnBrk="1" hangingPunct="1">
              <a:lnSpc>
                <a:spcPct val="150000"/>
              </a:lnSpc>
            </a:pPr>
            <a:r>
              <a:rPr lang="nl-NL" altLang="nl-NL" sz="1800" dirty="0">
                <a:latin typeface="Calibri" panose="020F0502020204030204" pitchFamily="34" charset="0"/>
              </a:rPr>
              <a:t>Ik ben het helemaal niet met je eens, Lia de Wit, dat het moederschap intelligente vrouwen tot angstige uitgeputte wezens maakt die alleen maar naar kinderprogramma</a:t>
            </a:r>
            <a:r>
              <a:rPr lang="nl-NL" altLang="en-GB" sz="1800" dirty="0">
                <a:latin typeface="Calibri" panose="020F0502020204030204" pitchFamily="34" charset="0"/>
              </a:rPr>
              <a:t>’</a:t>
            </a:r>
            <a:r>
              <a:rPr lang="nl-NL" altLang="nl-NL" sz="1800" dirty="0">
                <a:latin typeface="Calibri" panose="020F0502020204030204" pitchFamily="34" charset="0"/>
              </a:rPr>
              <a:t>s kijken. Ik was vastbesloten dat het met mij niet zover zou komen </a:t>
            </a:r>
            <a:r>
              <a:rPr lang="mr-IN" altLang="nl-NL" sz="1800" dirty="0">
                <a:latin typeface="Calibri" panose="020F0502020204030204" pitchFamily="34" charset="0"/>
              </a:rPr>
              <a:t>–</a:t>
            </a:r>
            <a:r>
              <a:rPr lang="nl-NL" altLang="nl-NL" sz="1800" dirty="0">
                <a:latin typeface="Calibri" panose="020F0502020204030204" pitchFamily="34" charset="0"/>
              </a:rPr>
              <a:t> en daar ben ik in geslaagd.</a:t>
            </a:r>
          </a:p>
          <a:p>
            <a:pPr eaLnBrk="1" hangingPunct="1">
              <a:lnSpc>
                <a:spcPct val="150000"/>
              </a:lnSpc>
            </a:pPr>
            <a:r>
              <a:rPr lang="nl-NL" altLang="nl-NL" sz="1800" dirty="0">
                <a:latin typeface="Calibri" panose="020F0502020204030204" pitchFamily="34" charset="0"/>
              </a:rPr>
              <a:t>Toen mijn kinderen kleiner waren heb ik ervoor gezorgd dat ik al mijn vrienden die geen kinderen hadden behield, dat ik regelmatig </a:t>
            </a:r>
            <a:r>
              <a:rPr lang="nl-NL" altLang="en-GB" sz="1800" dirty="0">
                <a:latin typeface="Calibri" panose="020F0502020204030204" pitchFamily="34" charset="0"/>
              </a:rPr>
              <a:t>‘</a:t>
            </a:r>
            <a:r>
              <a:rPr lang="nl-NL" altLang="nl-NL" sz="1800" dirty="0">
                <a:latin typeface="Calibri" panose="020F0502020204030204" pitchFamily="34" charset="0"/>
              </a:rPr>
              <a:t>s avonds uitging, boeken las, aan conditietraining deed, een zware baan volhield en toch nog tijd overhield om met de kleintjes door te brengen. Als je een redelijke partner hebt, is er geen enkele reden waarom je er niet van tijd tot tijd zelf eens een paar dagen in je eentje op uit kunt gaan. Zeker, het hebben van kinderen is een heel karwei, maar dit soort van jezelf wentelen in oermoederachtig zelfbeklag maakt het nog moeilijker voor moeders om volledig in het werk en de maatschappij te participeren. Zo</a:t>
            </a:r>
            <a:r>
              <a:rPr lang="nl-NL" altLang="en-GB" sz="1800" dirty="0">
                <a:latin typeface="Calibri" panose="020F0502020204030204" pitchFamily="34" charset="0"/>
              </a:rPr>
              <a:t>’</a:t>
            </a:r>
            <a:r>
              <a:rPr lang="nl-NL" altLang="nl-NL" sz="1800" dirty="0">
                <a:latin typeface="Calibri" panose="020F0502020204030204" pitchFamily="34" charset="0"/>
              </a:rPr>
              <a:t>n artikel zorgt voor kinderloze vrouwen en leidt ertoe dat veel mannen vrouwen gaan beschouwen als helemaal in zichzelf opgaande hulpeloze huismussen die niet geschikt zijn om aan het normale leven deel te nemen.</a:t>
            </a:r>
            <a:endParaRPr lang="en-US" altLang="nl-NL" sz="2400" dirty="0">
              <a:latin typeface="Calibri" panose="020F0502020204030204" pitchFamily="34" charset="0"/>
            </a:endParaRPr>
          </a:p>
        </p:txBody>
      </p:sp>
    </p:spTree>
    <p:extLst>
      <p:ext uri="{BB962C8B-B14F-4D97-AF65-F5344CB8AC3E}">
        <p14:creationId xmlns:p14="http://schemas.microsoft.com/office/powerpoint/2010/main" val="817209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Opdracht 1a-b </a:t>
            </a:r>
            <a:r>
              <a:rPr lang="nl-NL" sz="2400" dirty="0">
                <a:solidFill>
                  <a:schemeClr val="tx1"/>
                </a:solidFill>
                <a:latin typeface="Calibri" panose="020F0502020204030204" pitchFamily="34" charset="0"/>
                <a:cs typeface="Calibri" panose="020F0502020204030204" pitchFamily="34" charset="0"/>
              </a:rPr>
              <a:t>(p.204)</a:t>
            </a:r>
            <a:endParaRPr lang="nl-NL" dirty="0">
              <a:solidFill>
                <a:schemeClr val="tx1"/>
              </a:solidFill>
              <a:latin typeface="Calibri" panose="020F0502020204030204" pitchFamily="34" charset="0"/>
              <a:cs typeface="Calibri" panose="020F0502020204030204" pitchFamily="34" charset="0"/>
            </a:endParaRPr>
          </a:p>
        </p:txBody>
      </p:sp>
      <p:sp>
        <p:nvSpPr>
          <p:cNvPr id="5" name="Tekstvak 4">
            <a:extLst>
              <a:ext uri="{FF2B5EF4-FFF2-40B4-BE49-F238E27FC236}">
                <a16:creationId xmlns:a16="http://schemas.microsoft.com/office/drawing/2014/main" id="{C7EF7360-69B7-43A5-9694-4849AE886CE9}"/>
              </a:ext>
            </a:extLst>
          </p:cNvPr>
          <p:cNvSpPr txBox="1"/>
          <p:nvPr/>
        </p:nvSpPr>
        <p:spPr>
          <a:xfrm>
            <a:off x="215516" y="930477"/>
            <a:ext cx="8712968" cy="5450851"/>
          </a:xfrm>
          <a:prstGeom prst="rect">
            <a:avLst/>
          </a:prstGeom>
          <a:noFill/>
        </p:spPr>
        <p:txBody>
          <a:bodyPr wrap="square">
            <a:spAutoFit/>
          </a:bodyPr>
          <a:lstStyle/>
          <a:p>
            <a:pPr eaLnBrk="1" hangingPunct="1">
              <a:lnSpc>
                <a:spcPct val="150000"/>
              </a:lnSpc>
            </a:pPr>
            <a:r>
              <a:rPr lang="nl-NL" altLang="nl-NL" sz="1800" u="sng" dirty="0">
                <a:latin typeface="Calibri" panose="020F0502020204030204" pitchFamily="34" charset="0"/>
              </a:rPr>
              <a:t>Ik ben het helemaal niet met je eens, Lia de Wit</a:t>
            </a:r>
            <a:r>
              <a:rPr lang="nl-NL" altLang="nl-NL" sz="1800" u="sng" dirty="0">
                <a:solidFill>
                  <a:srgbClr val="FF0000"/>
                </a:solidFill>
                <a:latin typeface="Calibri" panose="020F0502020204030204" pitchFamily="34" charset="0"/>
              </a:rPr>
              <a:t>, dat het moederschap intelligente vrouwen tot angstige uitgeputte wezens maakt die alleen maar naar kinderprogramma</a:t>
            </a:r>
            <a:r>
              <a:rPr lang="nl-NL" altLang="en-GB" sz="1800" u="sng" dirty="0">
                <a:solidFill>
                  <a:srgbClr val="FF0000"/>
                </a:solidFill>
                <a:latin typeface="Calibri" panose="020F0502020204030204" pitchFamily="34" charset="0"/>
              </a:rPr>
              <a:t>’</a:t>
            </a:r>
            <a:r>
              <a:rPr lang="nl-NL" altLang="nl-NL" sz="1800" u="sng" dirty="0">
                <a:solidFill>
                  <a:srgbClr val="FF0000"/>
                </a:solidFill>
                <a:latin typeface="Calibri" panose="020F0502020204030204" pitchFamily="34" charset="0"/>
              </a:rPr>
              <a:t>s kijken</a:t>
            </a:r>
            <a:r>
              <a:rPr lang="nl-NL" altLang="nl-NL" sz="1800" dirty="0">
                <a:solidFill>
                  <a:srgbClr val="FF0000"/>
                </a:solidFill>
                <a:latin typeface="Calibri" panose="020F0502020204030204" pitchFamily="34" charset="0"/>
              </a:rPr>
              <a:t>.</a:t>
            </a:r>
            <a:r>
              <a:rPr lang="nl-NL" altLang="nl-NL" sz="1800" dirty="0">
                <a:latin typeface="Calibri" panose="020F0502020204030204" pitchFamily="34" charset="0"/>
              </a:rPr>
              <a:t> Ik was vastbesloten dat het met mij niet zover zou komen </a:t>
            </a:r>
            <a:r>
              <a:rPr lang="mr-IN" altLang="nl-NL" sz="1800" dirty="0">
                <a:latin typeface="Calibri" panose="020F0502020204030204" pitchFamily="34" charset="0"/>
              </a:rPr>
              <a:t>–</a:t>
            </a:r>
            <a:r>
              <a:rPr lang="nl-NL" altLang="nl-NL" sz="1800" dirty="0">
                <a:latin typeface="Calibri" panose="020F0502020204030204" pitchFamily="34" charset="0"/>
              </a:rPr>
              <a:t> en daar ben ik in geslaagd.</a:t>
            </a:r>
          </a:p>
          <a:p>
            <a:pPr eaLnBrk="1" hangingPunct="1">
              <a:lnSpc>
                <a:spcPct val="150000"/>
              </a:lnSpc>
            </a:pPr>
            <a:r>
              <a:rPr lang="nl-NL" altLang="nl-NL" sz="1800" dirty="0">
                <a:latin typeface="Calibri" panose="020F0502020204030204" pitchFamily="34" charset="0"/>
              </a:rPr>
              <a:t>Toen mijn kinderen kleiner waren heb ik ervoor gezorgd dat ik al mijn vrienden die geen kinderen hadden behield, dat ik regelmatig </a:t>
            </a:r>
            <a:r>
              <a:rPr lang="nl-NL" altLang="en-GB" sz="1800" dirty="0">
                <a:latin typeface="Calibri" panose="020F0502020204030204" pitchFamily="34" charset="0"/>
              </a:rPr>
              <a:t>‘</a:t>
            </a:r>
            <a:r>
              <a:rPr lang="nl-NL" altLang="nl-NL" sz="1800" dirty="0">
                <a:latin typeface="Calibri" panose="020F0502020204030204" pitchFamily="34" charset="0"/>
              </a:rPr>
              <a:t>s avonds uitging, boeken las, aan conditietraining deed, een zware baan volhield en toch nog tijd overhield om met de kleintjes door te brengen. Als je een redelijke partner hebt, is er geen enkele reden waarom je er niet van tijd tot tijd zelf eens een paar dagen in je eentje op uit kunt gaan. </a:t>
            </a:r>
            <a:r>
              <a:rPr lang="nl-NL" altLang="nl-NL" sz="1800" u="sng" dirty="0">
                <a:latin typeface="Calibri" panose="020F0502020204030204" pitchFamily="34" charset="0"/>
              </a:rPr>
              <a:t>Zeker, het hebben van kinderen is een heel karwei, maar </a:t>
            </a:r>
            <a:r>
              <a:rPr lang="nl-NL" altLang="nl-NL" sz="1800" u="sng" dirty="0">
                <a:solidFill>
                  <a:srgbClr val="FF0000"/>
                </a:solidFill>
                <a:latin typeface="Calibri" panose="020F0502020204030204" pitchFamily="34" charset="0"/>
              </a:rPr>
              <a:t>dit soort van jezelf wentelen in oermoederachtig zelfbeklag </a:t>
            </a:r>
            <a:r>
              <a:rPr lang="nl-NL" altLang="nl-NL" sz="1800" dirty="0">
                <a:latin typeface="Calibri" panose="020F0502020204030204" pitchFamily="34" charset="0"/>
              </a:rPr>
              <a:t>maakt het nog moeilijker voor moeders om volledig in het werk en de maatschappij te participeren. Zo</a:t>
            </a:r>
            <a:r>
              <a:rPr lang="nl-NL" altLang="en-GB" sz="1800" dirty="0">
                <a:latin typeface="Calibri" panose="020F0502020204030204" pitchFamily="34" charset="0"/>
              </a:rPr>
              <a:t>’</a:t>
            </a:r>
            <a:r>
              <a:rPr lang="nl-NL" altLang="nl-NL" sz="1800" dirty="0">
                <a:latin typeface="Calibri" panose="020F0502020204030204" pitchFamily="34" charset="0"/>
              </a:rPr>
              <a:t>n artikel zorgt voor kinderloze vrouwen en leidt ertoe dat veel mannen vrouwen gaan beschouwen als helemaal in zichzelf opgaande hulpeloze huismussen die niet geschikt zijn om aan het normale leven deel te nemen.</a:t>
            </a:r>
            <a:endParaRPr lang="en-US" altLang="nl-NL" sz="2400" dirty="0">
              <a:latin typeface="Calibri" panose="020F0502020204030204" pitchFamily="34" charset="0"/>
            </a:endParaRPr>
          </a:p>
        </p:txBody>
      </p:sp>
    </p:spTree>
    <p:extLst>
      <p:ext uri="{BB962C8B-B14F-4D97-AF65-F5344CB8AC3E}">
        <p14:creationId xmlns:p14="http://schemas.microsoft.com/office/powerpoint/2010/main" val="1781667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Opdracht 1a-b </a:t>
            </a:r>
            <a:r>
              <a:rPr lang="nl-NL" sz="2400" dirty="0">
                <a:solidFill>
                  <a:schemeClr val="tx1"/>
                </a:solidFill>
                <a:latin typeface="Calibri" panose="020F0502020204030204" pitchFamily="34" charset="0"/>
              </a:rPr>
              <a:t>(p.204)</a:t>
            </a:r>
            <a:endParaRPr lang="nl-NL" dirty="0">
              <a:solidFill>
                <a:schemeClr val="tx1"/>
              </a:solidFill>
              <a:latin typeface="Calibri" panose="020F0502020204030204" pitchFamily="34" charset="0"/>
            </a:endParaRPr>
          </a:p>
        </p:txBody>
      </p:sp>
      <p:sp>
        <p:nvSpPr>
          <p:cNvPr id="4" name="Text Box 2">
            <a:extLst>
              <a:ext uri="{FF2B5EF4-FFF2-40B4-BE49-F238E27FC236}">
                <a16:creationId xmlns:a16="http://schemas.microsoft.com/office/drawing/2014/main" id="{3F98E4F6-BE3B-4212-9020-76D16E040AEF}"/>
              </a:ext>
            </a:extLst>
          </p:cNvPr>
          <p:cNvSpPr txBox="1">
            <a:spLocks noChangeArrowheads="1"/>
          </p:cNvSpPr>
          <p:nvPr/>
        </p:nvSpPr>
        <p:spPr bwMode="auto">
          <a:xfrm>
            <a:off x="468313" y="1327150"/>
            <a:ext cx="8351837" cy="4400550"/>
          </a:xfrm>
          <a:prstGeom prst="rect">
            <a:avLst/>
          </a:prstGeom>
          <a:noFill/>
          <a:ln>
            <a:noFill/>
          </a:ln>
          <a:effectLst/>
        </p:spPr>
        <p:txBody>
          <a:bodyPr>
            <a:spAutoFit/>
          </a:bodyPr>
          <a:lstStyle>
            <a:lvl1pPr marL="292100" indent="-292100">
              <a:defRPr>
                <a:solidFill>
                  <a:schemeClr val="tx1"/>
                </a:solidFill>
                <a:latin typeface="Arial" charset="0"/>
                <a:ea typeface="ＭＳ Ｐゴシック" charset="0"/>
              </a:defRPr>
            </a:lvl1pPr>
            <a:lvl2pPr marL="635000" indent="-2286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1" hangingPunct="1">
              <a:defRPr/>
            </a:pPr>
            <a:r>
              <a:rPr lang="nl-NL" sz="2800" dirty="0">
                <a:solidFill>
                  <a:schemeClr val="accent3"/>
                </a:solidFill>
                <a:latin typeface="Calibri"/>
                <a:cs typeface="Calibri"/>
              </a:rPr>
              <a:t>Oef.1a</a:t>
            </a:r>
          </a:p>
          <a:p>
            <a:pPr marL="0" indent="0" algn="ctr" eaLnBrk="1" hangingPunct="1">
              <a:defRPr/>
            </a:pP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P1: </a:t>
            </a:r>
          </a:p>
          <a:p>
            <a:pPr marL="0" indent="0" eaLnBrk="1" hangingPunct="1">
              <a:defRPr/>
            </a:pPr>
            <a:r>
              <a:rPr lang="nl-NL" altLang="en-US" sz="2800" dirty="0">
                <a:latin typeface="Calibri" panose="020F0502020204030204" pitchFamily="34" charset="0"/>
                <a:cs typeface="Calibri" panose="020F0502020204030204" pitchFamily="34" charset="0"/>
              </a:rPr>
              <a:t>het moederschap maakt intelligente vrouwen tot angstige uitgeputte wezens die alleen maar naar kinderprogramma’s kijken</a:t>
            </a: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	</a:t>
            </a:r>
          </a:p>
          <a:p>
            <a:pPr marL="0" indent="0" eaLnBrk="1" hangingPunct="1">
              <a:defRPr/>
            </a:pPr>
            <a:r>
              <a:rPr lang="nl-NL" altLang="en-US" sz="2800" dirty="0">
                <a:latin typeface="Calibri" panose="020F0502020204030204" pitchFamily="34" charset="0"/>
                <a:cs typeface="ＭＳ Ｐゴシック" charset="0"/>
              </a:rPr>
              <a:t>P2:</a:t>
            </a:r>
          </a:p>
          <a:p>
            <a:pPr marL="0" indent="0" eaLnBrk="1" hangingPunct="1">
              <a:defRPr/>
            </a:pPr>
            <a:r>
              <a:rPr lang="nl-NL" altLang="en-US" sz="2800" dirty="0">
                <a:latin typeface="Calibri" panose="020F0502020204030204" pitchFamily="34" charset="0"/>
                <a:cs typeface="ＭＳ Ｐゴシック" charset="0"/>
              </a:rPr>
              <a:t>je moet jezelf niet (in een artikel) wentelen in oermoederachtig zelfbeklag</a:t>
            </a:r>
          </a:p>
        </p:txBody>
      </p:sp>
    </p:spTree>
    <p:extLst>
      <p:ext uri="{BB962C8B-B14F-4D97-AF65-F5344CB8AC3E}">
        <p14:creationId xmlns:p14="http://schemas.microsoft.com/office/powerpoint/2010/main" val="645733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Opdracht 1a-b </a:t>
            </a:r>
            <a:r>
              <a:rPr lang="nl-NL" sz="2400" dirty="0">
                <a:solidFill>
                  <a:schemeClr val="tx1"/>
                </a:solidFill>
                <a:latin typeface="Calibri" panose="020F0502020204030204" pitchFamily="34" charset="0"/>
              </a:rPr>
              <a:t>(p.204)</a:t>
            </a:r>
            <a:endParaRPr lang="nl-NL" dirty="0">
              <a:solidFill>
                <a:schemeClr val="tx1"/>
              </a:solidFill>
              <a:latin typeface="Calibri" panose="020F0502020204030204" pitchFamily="34" charset="0"/>
            </a:endParaRPr>
          </a:p>
        </p:txBody>
      </p:sp>
      <p:sp>
        <p:nvSpPr>
          <p:cNvPr id="5" name="Text Box 2">
            <a:extLst>
              <a:ext uri="{FF2B5EF4-FFF2-40B4-BE49-F238E27FC236}">
                <a16:creationId xmlns:a16="http://schemas.microsoft.com/office/drawing/2014/main" id="{FB5434A6-3569-4D53-9161-1B4BB1DFA1F0}"/>
              </a:ext>
            </a:extLst>
          </p:cNvPr>
          <p:cNvSpPr txBox="1">
            <a:spLocks noChangeArrowheads="1"/>
          </p:cNvSpPr>
          <p:nvPr/>
        </p:nvSpPr>
        <p:spPr bwMode="auto">
          <a:xfrm>
            <a:off x="425450" y="1268760"/>
            <a:ext cx="8567737" cy="3970318"/>
          </a:xfrm>
          <a:prstGeom prst="rect">
            <a:avLst/>
          </a:prstGeom>
          <a:noFill/>
          <a:ln>
            <a:noFill/>
          </a:ln>
          <a:effectLst/>
        </p:spPr>
        <p:txBody>
          <a:bodyPr>
            <a:spAutoFit/>
          </a:bodyPr>
          <a:lstStyle>
            <a:lvl1pPr marL="292100" indent="-292100">
              <a:defRPr>
                <a:solidFill>
                  <a:schemeClr val="tx1"/>
                </a:solidFill>
                <a:latin typeface="Arial" charset="0"/>
                <a:ea typeface="ＭＳ Ｐゴシック" charset="0"/>
              </a:defRPr>
            </a:lvl1pPr>
            <a:lvl2pPr marL="635000" indent="-2286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1" hangingPunct="1">
              <a:defRPr/>
            </a:pPr>
            <a:r>
              <a:rPr lang="nl-NL" sz="2800" dirty="0">
                <a:solidFill>
                  <a:schemeClr val="accent3"/>
                </a:solidFill>
                <a:latin typeface="Calibri"/>
                <a:cs typeface="Calibri"/>
              </a:rPr>
              <a:t>Oef.1b</a:t>
            </a: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P1:</a:t>
            </a:r>
          </a:p>
          <a:p>
            <a:pPr marL="0" indent="0" eaLnBrk="1" hangingPunct="1">
              <a:defRPr/>
            </a:pPr>
            <a:r>
              <a:rPr lang="nl-NL" altLang="en-US" sz="2800" dirty="0">
                <a:latin typeface="Calibri" panose="020F0502020204030204" pitchFamily="34" charset="0"/>
                <a:cs typeface="ＭＳ Ｐゴシック" charset="0"/>
              </a:rPr>
              <a:t>Protagonist: 		</a:t>
            </a:r>
          </a:p>
          <a:p>
            <a:pPr marL="0" indent="0" eaLnBrk="1" hangingPunct="1">
              <a:defRPr/>
            </a:pPr>
            <a:r>
              <a:rPr lang="nl-NL" altLang="en-US" sz="2800" dirty="0">
                <a:latin typeface="Calibri" panose="020F0502020204030204" pitchFamily="34" charset="0"/>
                <a:cs typeface="ＭＳ Ｐゴシック" charset="0"/>
              </a:rPr>
              <a:t>Antagonist: 		</a:t>
            </a:r>
          </a:p>
          <a:p>
            <a:pPr marL="0" indent="0" eaLnBrk="1" hangingPunct="1">
              <a:defRPr/>
            </a:pP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	</a:t>
            </a:r>
          </a:p>
          <a:p>
            <a:pPr marL="0" indent="0" eaLnBrk="1" hangingPunct="1">
              <a:defRPr/>
            </a:pPr>
            <a:r>
              <a:rPr lang="nl-NL" altLang="en-US" sz="2800" dirty="0">
                <a:latin typeface="Calibri" panose="020F0502020204030204" pitchFamily="34" charset="0"/>
                <a:cs typeface="ＭＳ Ｐゴシック" charset="0"/>
              </a:rPr>
              <a:t>P2</a:t>
            </a:r>
          </a:p>
          <a:p>
            <a:pPr marL="0" indent="0" eaLnBrk="1" hangingPunct="1">
              <a:defRPr/>
            </a:pPr>
            <a:r>
              <a:rPr lang="nl-NL" altLang="en-US" sz="2800" dirty="0">
                <a:latin typeface="Calibri" panose="020F0502020204030204" pitchFamily="34" charset="0"/>
                <a:cs typeface="ＭＳ Ｐゴシック" charset="0"/>
              </a:rPr>
              <a:t>Protagonist:		</a:t>
            </a:r>
          </a:p>
          <a:p>
            <a:pPr marL="0" indent="0" eaLnBrk="1" hangingPunct="1">
              <a:defRPr/>
            </a:pPr>
            <a:r>
              <a:rPr lang="nl-NL" altLang="en-US" sz="2800" dirty="0">
                <a:latin typeface="Calibri" panose="020F0502020204030204" pitchFamily="34" charset="0"/>
                <a:cs typeface="ＭＳ Ｐゴシック" charset="0"/>
              </a:rPr>
              <a:t>Antagonist:		</a:t>
            </a:r>
            <a:endParaRPr lang="nl-NL" sz="2800" dirty="0">
              <a:latin typeface="Calibri"/>
              <a:cs typeface="Calibri"/>
            </a:endParaRPr>
          </a:p>
        </p:txBody>
      </p:sp>
    </p:spTree>
    <p:extLst>
      <p:ext uri="{BB962C8B-B14F-4D97-AF65-F5344CB8AC3E}">
        <p14:creationId xmlns:p14="http://schemas.microsoft.com/office/powerpoint/2010/main" val="2412081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Opdracht 1a-b </a:t>
            </a:r>
            <a:r>
              <a:rPr lang="nl-NL" sz="2400" dirty="0">
                <a:solidFill>
                  <a:schemeClr val="tx1"/>
                </a:solidFill>
                <a:latin typeface="Calibri" panose="020F0502020204030204" pitchFamily="34" charset="0"/>
              </a:rPr>
              <a:t>(p.204)</a:t>
            </a:r>
            <a:endParaRPr lang="nl-NL" dirty="0">
              <a:solidFill>
                <a:schemeClr val="tx1"/>
              </a:solidFill>
              <a:latin typeface="Calibri" panose="020F0502020204030204" pitchFamily="34" charset="0"/>
            </a:endParaRPr>
          </a:p>
        </p:txBody>
      </p:sp>
      <p:sp>
        <p:nvSpPr>
          <p:cNvPr id="5" name="Text Box 2">
            <a:extLst>
              <a:ext uri="{FF2B5EF4-FFF2-40B4-BE49-F238E27FC236}">
                <a16:creationId xmlns:a16="http://schemas.microsoft.com/office/drawing/2014/main" id="{FB5434A6-3569-4D53-9161-1B4BB1DFA1F0}"/>
              </a:ext>
            </a:extLst>
          </p:cNvPr>
          <p:cNvSpPr txBox="1">
            <a:spLocks noChangeArrowheads="1"/>
          </p:cNvSpPr>
          <p:nvPr/>
        </p:nvSpPr>
        <p:spPr bwMode="auto">
          <a:xfrm>
            <a:off x="468313" y="1327150"/>
            <a:ext cx="8567737" cy="3970318"/>
          </a:xfrm>
          <a:prstGeom prst="rect">
            <a:avLst/>
          </a:prstGeom>
          <a:noFill/>
          <a:ln>
            <a:noFill/>
          </a:ln>
          <a:effectLst/>
        </p:spPr>
        <p:txBody>
          <a:bodyPr>
            <a:spAutoFit/>
          </a:bodyPr>
          <a:lstStyle>
            <a:lvl1pPr marL="292100" indent="-292100">
              <a:defRPr>
                <a:solidFill>
                  <a:schemeClr val="tx1"/>
                </a:solidFill>
                <a:latin typeface="Arial" charset="0"/>
                <a:ea typeface="ＭＳ Ｐゴシック" charset="0"/>
              </a:defRPr>
            </a:lvl1pPr>
            <a:lvl2pPr marL="635000" indent="-2286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1" hangingPunct="1">
              <a:defRPr/>
            </a:pPr>
            <a:r>
              <a:rPr lang="nl-NL" sz="2800" dirty="0">
                <a:solidFill>
                  <a:schemeClr val="accent3"/>
                </a:solidFill>
                <a:latin typeface="Calibri"/>
                <a:cs typeface="Calibri"/>
              </a:rPr>
              <a:t>Oef.1b</a:t>
            </a: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P1:</a:t>
            </a:r>
          </a:p>
          <a:p>
            <a:pPr marL="0" indent="0" eaLnBrk="1" hangingPunct="1">
              <a:defRPr/>
            </a:pPr>
            <a:r>
              <a:rPr lang="nl-NL" altLang="en-US" sz="2800" dirty="0">
                <a:latin typeface="Calibri" panose="020F0502020204030204" pitchFamily="34" charset="0"/>
                <a:cs typeface="ＭＳ Ｐゴシック" charset="0"/>
              </a:rPr>
              <a:t>Protagonist: 		</a:t>
            </a:r>
          </a:p>
          <a:p>
            <a:pPr marL="0" indent="0" eaLnBrk="1" hangingPunct="1">
              <a:defRPr/>
            </a:pPr>
            <a:r>
              <a:rPr lang="nl-NL" altLang="en-US" sz="2800" dirty="0">
                <a:latin typeface="Calibri" panose="020F0502020204030204" pitchFamily="34" charset="0"/>
                <a:cs typeface="ＭＳ Ｐゴシック" charset="0"/>
              </a:rPr>
              <a:t>Antagonist: 		</a:t>
            </a:r>
          </a:p>
          <a:p>
            <a:pPr marL="0" indent="0" eaLnBrk="1" hangingPunct="1">
              <a:defRPr/>
            </a:pP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	</a:t>
            </a:r>
          </a:p>
          <a:p>
            <a:pPr marL="0" indent="0" eaLnBrk="1" hangingPunct="1">
              <a:defRPr/>
            </a:pPr>
            <a:r>
              <a:rPr lang="nl-NL" altLang="en-US" sz="2800" dirty="0">
                <a:latin typeface="Calibri" panose="020F0502020204030204" pitchFamily="34" charset="0"/>
                <a:cs typeface="ＭＳ Ｐゴシック" charset="0"/>
              </a:rPr>
              <a:t>P2</a:t>
            </a:r>
          </a:p>
          <a:p>
            <a:pPr marL="0" indent="0" eaLnBrk="1" hangingPunct="1">
              <a:defRPr/>
            </a:pPr>
            <a:r>
              <a:rPr lang="nl-NL" altLang="en-US" sz="2800" dirty="0">
                <a:latin typeface="Calibri" panose="020F0502020204030204" pitchFamily="34" charset="0"/>
                <a:cs typeface="ＭＳ Ｐゴシック" charset="0"/>
              </a:rPr>
              <a:t>Protagonist:		</a:t>
            </a:r>
          </a:p>
          <a:p>
            <a:pPr marL="0" indent="0" eaLnBrk="1" hangingPunct="1">
              <a:defRPr/>
            </a:pPr>
            <a:r>
              <a:rPr lang="nl-NL" altLang="en-US" sz="2800" dirty="0">
                <a:latin typeface="Calibri" panose="020F0502020204030204" pitchFamily="34" charset="0"/>
                <a:cs typeface="ＭＳ Ｐゴシック" charset="0"/>
              </a:rPr>
              <a:t>Antagonist:		</a:t>
            </a:r>
            <a:endParaRPr lang="nl-NL" sz="2800" dirty="0">
              <a:latin typeface="Calibri"/>
              <a:cs typeface="Calibri"/>
            </a:endParaRPr>
          </a:p>
        </p:txBody>
      </p:sp>
      <p:sp>
        <p:nvSpPr>
          <p:cNvPr id="6" name="Tekstvak 5">
            <a:extLst>
              <a:ext uri="{FF2B5EF4-FFF2-40B4-BE49-F238E27FC236}">
                <a16:creationId xmlns:a16="http://schemas.microsoft.com/office/drawing/2014/main" id="{C0BEF98D-6D01-4BD0-81E4-25EB9A8CE079}"/>
              </a:ext>
            </a:extLst>
          </p:cNvPr>
          <p:cNvSpPr txBox="1"/>
          <p:nvPr/>
        </p:nvSpPr>
        <p:spPr>
          <a:xfrm>
            <a:off x="2843810" y="2213659"/>
            <a:ext cx="5886400" cy="523220"/>
          </a:xfrm>
          <a:prstGeom prst="rect">
            <a:avLst/>
          </a:prstGeom>
          <a:noFill/>
        </p:spPr>
        <p:txBody>
          <a:bodyPr wrap="square">
            <a:spAutoFit/>
          </a:bodyPr>
          <a:lstStyle/>
          <a:p>
            <a:pPr>
              <a:defRPr/>
            </a:pPr>
            <a:r>
              <a:rPr lang="nl-NL" altLang="en-US" sz="2800" dirty="0">
                <a:latin typeface="Calibri" panose="020F0502020204030204" pitchFamily="34" charset="0"/>
                <a:cs typeface="ＭＳ Ｐゴシック" charset="0"/>
              </a:rPr>
              <a:t>Lia de Wit (+p1), schrijfster brief (-p1)</a:t>
            </a:r>
          </a:p>
        </p:txBody>
      </p:sp>
    </p:spTree>
    <p:extLst>
      <p:ext uri="{BB962C8B-B14F-4D97-AF65-F5344CB8AC3E}">
        <p14:creationId xmlns:p14="http://schemas.microsoft.com/office/powerpoint/2010/main" val="1339829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Opdracht 1a-b </a:t>
            </a:r>
            <a:r>
              <a:rPr lang="nl-NL" sz="2400" dirty="0">
                <a:solidFill>
                  <a:schemeClr val="tx1"/>
                </a:solidFill>
                <a:latin typeface="Calibri" panose="020F0502020204030204" pitchFamily="34" charset="0"/>
              </a:rPr>
              <a:t>(p.204)</a:t>
            </a:r>
            <a:endParaRPr lang="nl-NL" dirty="0">
              <a:solidFill>
                <a:schemeClr val="tx1"/>
              </a:solidFill>
              <a:latin typeface="Calibri" panose="020F0502020204030204" pitchFamily="34" charset="0"/>
            </a:endParaRPr>
          </a:p>
        </p:txBody>
      </p:sp>
      <p:sp>
        <p:nvSpPr>
          <p:cNvPr id="5" name="Text Box 2">
            <a:extLst>
              <a:ext uri="{FF2B5EF4-FFF2-40B4-BE49-F238E27FC236}">
                <a16:creationId xmlns:a16="http://schemas.microsoft.com/office/drawing/2014/main" id="{FB5434A6-3569-4D53-9161-1B4BB1DFA1F0}"/>
              </a:ext>
            </a:extLst>
          </p:cNvPr>
          <p:cNvSpPr txBox="1">
            <a:spLocks noChangeArrowheads="1"/>
          </p:cNvSpPr>
          <p:nvPr/>
        </p:nvSpPr>
        <p:spPr bwMode="auto">
          <a:xfrm>
            <a:off x="468313" y="1327150"/>
            <a:ext cx="8567737" cy="3970318"/>
          </a:xfrm>
          <a:prstGeom prst="rect">
            <a:avLst/>
          </a:prstGeom>
          <a:noFill/>
          <a:ln>
            <a:noFill/>
          </a:ln>
          <a:effectLst/>
        </p:spPr>
        <p:txBody>
          <a:bodyPr>
            <a:spAutoFit/>
          </a:bodyPr>
          <a:lstStyle>
            <a:lvl1pPr marL="292100" indent="-292100">
              <a:defRPr>
                <a:solidFill>
                  <a:schemeClr val="tx1"/>
                </a:solidFill>
                <a:latin typeface="Arial" charset="0"/>
                <a:ea typeface="ＭＳ Ｐゴシック" charset="0"/>
              </a:defRPr>
            </a:lvl1pPr>
            <a:lvl2pPr marL="635000" indent="-2286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1" hangingPunct="1">
              <a:defRPr/>
            </a:pPr>
            <a:r>
              <a:rPr lang="nl-NL" sz="2800" dirty="0">
                <a:solidFill>
                  <a:schemeClr val="accent3"/>
                </a:solidFill>
                <a:latin typeface="Calibri"/>
                <a:cs typeface="Calibri"/>
              </a:rPr>
              <a:t>Oef.1b</a:t>
            </a: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P1:</a:t>
            </a:r>
          </a:p>
          <a:p>
            <a:pPr marL="0" indent="0" eaLnBrk="1" hangingPunct="1">
              <a:defRPr/>
            </a:pPr>
            <a:r>
              <a:rPr lang="nl-NL" altLang="en-US" sz="2800" dirty="0">
                <a:latin typeface="Calibri" panose="020F0502020204030204" pitchFamily="34" charset="0"/>
                <a:cs typeface="ＭＳ Ｐゴシック" charset="0"/>
              </a:rPr>
              <a:t>Protagonist: 		</a:t>
            </a:r>
          </a:p>
          <a:p>
            <a:pPr marL="0" indent="0" eaLnBrk="1" hangingPunct="1">
              <a:defRPr/>
            </a:pPr>
            <a:r>
              <a:rPr lang="nl-NL" altLang="en-US" sz="2800" dirty="0">
                <a:latin typeface="Calibri" panose="020F0502020204030204" pitchFamily="34" charset="0"/>
                <a:cs typeface="ＭＳ Ｐゴシック" charset="0"/>
              </a:rPr>
              <a:t>Antagonist: 		</a:t>
            </a:r>
          </a:p>
          <a:p>
            <a:pPr marL="0" indent="0" eaLnBrk="1" hangingPunct="1">
              <a:defRPr/>
            </a:pP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	</a:t>
            </a:r>
          </a:p>
          <a:p>
            <a:pPr marL="0" indent="0" eaLnBrk="1" hangingPunct="1">
              <a:defRPr/>
            </a:pPr>
            <a:r>
              <a:rPr lang="nl-NL" altLang="en-US" sz="2800" dirty="0">
                <a:latin typeface="Calibri" panose="020F0502020204030204" pitchFamily="34" charset="0"/>
                <a:cs typeface="ＭＳ Ｐゴシック" charset="0"/>
              </a:rPr>
              <a:t>P2</a:t>
            </a:r>
          </a:p>
          <a:p>
            <a:pPr marL="0" indent="0" eaLnBrk="1" hangingPunct="1">
              <a:defRPr/>
            </a:pPr>
            <a:r>
              <a:rPr lang="nl-NL" altLang="en-US" sz="2800" dirty="0">
                <a:latin typeface="Calibri" panose="020F0502020204030204" pitchFamily="34" charset="0"/>
                <a:cs typeface="ＭＳ Ｐゴシック" charset="0"/>
              </a:rPr>
              <a:t>Protagonist:		</a:t>
            </a:r>
          </a:p>
          <a:p>
            <a:pPr marL="0" indent="0" eaLnBrk="1" hangingPunct="1">
              <a:defRPr/>
            </a:pPr>
            <a:r>
              <a:rPr lang="nl-NL" altLang="en-US" sz="2800" dirty="0">
                <a:latin typeface="Calibri" panose="020F0502020204030204" pitchFamily="34" charset="0"/>
                <a:cs typeface="ＭＳ Ｐゴシック" charset="0"/>
              </a:rPr>
              <a:t>Antagonist:		</a:t>
            </a:r>
            <a:endParaRPr lang="nl-NL" sz="2800" dirty="0">
              <a:latin typeface="Calibri"/>
              <a:cs typeface="Calibri"/>
            </a:endParaRPr>
          </a:p>
        </p:txBody>
      </p:sp>
      <p:sp>
        <p:nvSpPr>
          <p:cNvPr id="6" name="Tekstvak 5">
            <a:extLst>
              <a:ext uri="{FF2B5EF4-FFF2-40B4-BE49-F238E27FC236}">
                <a16:creationId xmlns:a16="http://schemas.microsoft.com/office/drawing/2014/main" id="{C0BEF98D-6D01-4BD0-81E4-25EB9A8CE079}"/>
              </a:ext>
            </a:extLst>
          </p:cNvPr>
          <p:cNvSpPr txBox="1"/>
          <p:nvPr/>
        </p:nvSpPr>
        <p:spPr>
          <a:xfrm>
            <a:off x="2843810" y="2213659"/>
            <a:ext cx="5886400" cy="523220"/>
          </a:xfrm>
          <a:prstGeom prst="rect">
            <a:avLst/>
          </a:prstGeom>
          <a:noFill/>
        </p:spPr>
        <p:txBody>
          <a:bodyPr wrap="square">
            <a:spAutoFit/>
          </a:bodyPr>
          <a:lstStyle/>
          <a:p>
            <a:pPr>
              <a:defRPr/>
            </a:pPr>
            <a:r>
              <a:rPr lang="nl-NL" altLang="en-US" sz="2800" dirty="0">
                <a:latin typeface="Calibri" panose="020F0502020204030204" pitchFamily="34" charset="0"/>
                <a:cs typeface="ＭＳ Ｐゴシック" charset="0"/>
              </a:rPr>
              <a:t>Lia de Wit (+p1), schrijfster brief (-p1)</a:t>
            </a:r>
          </a:p>
        </p:txBody>
      </p:sp>
      <p:sp>
        <p:nvSpPr>
          <p:cNvPr id="8" name="Tekstvak 7">
            <a:extLst>
              <a:ext uri="{FF2B5EF4-FFF2-40B4-BE49-F238E27FC236}">
                <a16:creationId xmlns:a16="http://schemas.microsoft.com/office/drawing/2014/main" id="{EC839702-3D5B-4655-A49E-C94DD8DDCE88}"/>
              </a:ext>
            </a:extLst>
          </p:cNvPr>
          <p:cNvSpPr txBox="1"/>
          <p:nvPr/>
        </p:nvSpPr>
        <p:spPr>
          <a:xfrm>
            <a:off x="2870313" y="2636912"/>
            <a:ext cx="5878151" cy="954107"/>
          </a:xfrm>
          <a:prstGeom prst="rect">
            <a:avLst/>
          </a:prstGeom>
          <a:noFill/>
        </p:spPr>
        <p:txBody>
          <a:bodyPr wrap="square">
            <a:spAutoFit/>
          </a:bodyPr>
          <a:lstStyle/>
          <a:p>
            <a:r>
              <a:rPr lang="nl-NL" altLang="en-US" sz="2800" dirty="0">
                <a:latin typeface="Calibri" panose="020F0502020204030204" pitchFamily="34" charset="0"/>
                <a:cs typeface="ＭＳ Ｐゴシック" charset="0"/>
              </a:rPr>
              <a:t>Beiden zijn antagonist van elkaars standpunt;</a:t>
            </a:r>
            <a:endParaRPr lang="nl-NL" sz="2800" dirty="0"/>
          </a:p>
        </p:txBody>
      </p:sp>
    </p:spTree>
    <p:extLst>
      <p:ext uri="{BB962C8B-B14F-4D97-AF65-F5344CB8AC3E}">
        <p14:creationId xmlns:p14="http://schemas.microsoft.com/office/powerpoint/2010/main" val="3051096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Opdracht 1a-b </a:t>
            </a:r>
            <a:r>
              <a:rPr lang="nl-NL" sz="2400" dirty="0">
                <a:solidFill>
                  <a:schemeClr val="tx1"/>
                </a:solidFill>
                <a:latin typeface="Calibri" panose="020F0502020204030204" pitchFamily="34" charset="0"/>
              </a:rPr>
              <a:t>(p.204)</a:t>
            </a:r>
            <a:endParaRPr lang="nl-NL" dirty="0">
              <a:solidFill>
                <a:schemeClr val="tx1"/>
              </a:solidFill>
              <a:latin typeface="Calibri" panose="020F0502020204030204" pitchFamily="34" charset="0"/>
            </a:endParaRPr>
          </a:p>
        </p:txBody>
      </p:sp>
      <p:sp>
        <p:nvSpPr>
          <p:cNvPr id="5" name="Text Box 2">
            <a:extLst>
              <a:ext uri="{FF2B5EF4-FFF2-40B4-BE49-F238E27FC236}">
                <a16:creationId xmlns:a16="http://schemas.microsoft.com/office/drawing/2014/main" id="{FB5434A6-3569-4D53-9161-1B4BB1DFA1F0}"/>
              </a:ext>
            </a:extLst>
          </p:cNvPr>
          <p:cNvSpPr txBox="1">
            <a:spLocks noChangeArrowheads="1"/>
          </p:cNvSpPr>
          <p:nvPr/>
        </p:nvSpPr>
        <p:spPr bwMode="auto">
          <a:xfrm>
            <a:off x="468313" y="1327150"/>
            <a:ext cx="8567737" cy="3970318"/>
          </a:xfrm>
          <a:prstGeom prst="rect">
            <a:avLst/>
          </a:prstGeom>
          <a:noFill/>
          <a:ln>
            <a:noFill/>
          </a:ln>
          <a:effectLst/>
        </p:spPr>
        <p:txBody>
          <a:bodyPr>
            <a:spAutoFit/>
          </a:bodyPr>
          <a:lstStyle>
            <a:lvl1pPr marL="292100" indent="-292100">
              <a:defRPr>
                <a:solidFill>
                  <a:schemeClr val="tx1"/>
                </a:solidFill>
                <a:latin typeface="Arial" charset="0"/>
                <a:ea typeface="ＭＳ Ｐゴシック" charset="0"/>
              </a:defRPr>
            </a:lvl1pPr>
            <a:lvl2pPr marL="635000" indent="-2286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1" hangingPunct="1">
              <a:defRPr/>
            </a:pPr>
            <a:r>
              <a:rPr lang="nl-NL" sz="2800" dirty="0">
                <a:solidFill>
                  <a:schemeClr val="accent3"/>
                </a:solidFill>
                <a:latin typeface="Calibri"/>
                <a:cs typeface="Calibri"/>
              </a:rPr>
              <a:t>Oef.1b</a:t>
            </a: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P1:</a:t>
            </a:r>
          </a:p>
          <a:p>
            <a:pPr marL="0" indent="0" eaLnBrk="1" hangingPunct="1">
              <a:defRPr/>
            </a:pPr>
            <a:r>
              <a:rPr lang="nl-NL" altLang="en-US" sz="2800" dirty="0">
                <a:latin typeface="Calibri" panose="020F0502020204030204" pitchFamily="34" charset="0"/>
                <a:cs typeface="ＭＳ Ｐゴシック" charset="0"/>
              </a:rPr>
              <a:t>Protagonist: 		</a:t>
            </a:r>
          </a:p>
          <a:p>
            <a:pPr marL="0" indent="0" eaLnBrk="1" hangingPunct="1">
              <a:defRPr/>
            </a:pPr>
            <a:r>
              <a:rPr lang="nl-NL" altLang="en-US" sz="2800" dirty="0">
                <a:latin typeface="Calibri" panose="020F0502020204030204" pitchFamily="34" charset="0"/>
                <a:cs typeface="ＭＳ Ｐゴシック" charset="0"/>
              </a:rPr>
              <a:t>Antagonist: 		</a:t>
            </a:r>
          </a:p>
          <a:p>
            <a:pPr marL="0" indent="0" eaLnBrk="1" hangingPunct="1">
              <a:defRPr/>
            </a:pP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	</a:t>
            </a:r>
          </a:p>
          <a:p>
            <a:pPr marL="0" indent="0" eaLnBrk="1" hangingPunct="1">
              <a:defRPr/>
            </a:pPr>
            <a:r>
              <a:rPr lang="nl-NL" altLang="en-US" sz="2800" dirty="0">
                <a:latin typeface="Calibri" panose="020F0502020204030204" pitchFamily="34" charset="0"/>
                <a:cs typeface="ＭＳ Ｐゴシック" charset="0"/>
              </a:rPr>
              <a:t>P2</a:t>
            </a:r>
          </a:p>
          <a:p>
            <a:pPr marL="0" indent="0" eaLnBrk="1" hangingPunct="1">
              <a:defRPr/>
            </a:pPr>
            <a:r>
              <a:rPr lang="nl-NL" altLang="en-US" sz="2800" dirty="0">
                <a:latin typeface="Calibri" panose="020F0502020204030204" pitchFamily="34" charset="0"/>
                <a:cs typeface="ＭＳ Ｐゴシック" charset="0"/>
              </a:rPr>
              <a:t>Protagonist:		</a:t>
            </a:r>
          </a:p>
          <a:p>
            <a:pPr marL="0" indent="0" eaLnBrk="1" hangingPunct="1">
              <a:defRPr/>
            </a:pPr>
            <a:r>
              <a:rPr lang="nl-NL" altLang="en-US" sz="2800" dirty="0">
                <a:latin typeface="Calibri" panose="020F0502020204030204" pitchFamily="34" charset="0"/>
                <a:cs typeface="ＭＳ Ｐゴシック" charset="0"/>
              </a:rPr>
              <a:t>Antagonist:		</a:t>
            </a:r>
            <a:endParaRPr lang="nl-NL" sz="2800" dirty="0">
              <a:latin typeface="Calibri"/>
              <a:cs typeface="Calibri"/>
            </a:endParaRPr>
          </a:p>
        </p:txBody>
      </p:sp>
      <p:sp>
        <p:nvSpPr>
          <p:cNvPr id="6" name="Tekstvak 5">
            <a:extLst>
              <a:ext uri="{FF2B5EF4-FFF2-40B4-BE49-F238E27FC236}">
                <a16:creationId xmlns:a16="http://schemas.microsoft.com/office/drawing/2014/main" id="{C0BEF98D-6D01-4BD0-81E4-25EB9A8CE079}"/>
              </a:ext>
            </a:extLst>
          </p:cNvPr>
          <p:cNvSpPr txBox="1"/>
          <p:nvPr/>
        </p:nvSpPr>
        <p:spPr>
          <a:xfrm>
            <a:off x="2843810" y="2213659"/>
            <a:ext cx="5886400" cy="523220"/>
          </a:xfrm>
          <a:prstGeom prst="rect">
            <a:avLst/>
          </a:prstGeom>
          <a:noFill/>
        </p:spPr>
        <p:txBody>
          <a:bodyPr wrap="square">
            <a:spAutoFit/>
          </a:bodyPr>
          <a:lstStyle/>
          <a:p>
            <a:pPr>
              <a:defRPr/>
            </a:pPr>
            <a:r>
              <a:rPr lang="nl-NL" altLang="en-US" sz="2800" dirty="0">
                <a:latin typeface="Calibri" panose="020F0502020204030204" pitchFamily="34" charset="0"/>
                <a:cs typeface="ＭＳ Ｐゴシック" charset="0"/>
              </a:rPr>
              <a:t>Lia de Wit (+p1), schrijfster brief (-p1)</a:t>
            </a:r>
          </a:p>
        </p:txBody>
      </p:sp>
      <p:sp>
        <p:nvSpPr>
          <p:cNvPr id="8" name="Tekstvak 7">
            <a:extLst>
              <a:ext uri="{FF2B5EF4-FFF2-40B4-BE49-F238E27FC236}">
                <a16:creationId xmlns:a16="http://schemas.microsoft.com/office/drawing/2014/main" id="{EC839702-3D5B-4655-A49E-C94DD8DDCE88}"/>
              </a:ext>
            </a:extLst>
          </p:cNvPr>
          <p:cNvSpPr txBox="1"/>
          <p:nvPr/>
        </p:nvSpPr>
        <p:spPr>
          <a:xfrm>
            <a:off x="2870313" y="2636912"/>
            <a:ext cx="5878151" cy="1384995"/>
          </a:xfrm>
          <a:prstGeom prst="rect">
            <a:avLst/>
          </a:prstGeom>
          <a:noFill/>
        </p:spPr>
        <p:txBody>
          <a:bodyPr wrap="square">
            <a:spAutoFit/>
          </a:bodyPr>
          <a:lstStyle/>
          <a:p>
            <a:r>
              <a:rPr lang="nl-NL" altLang="en-US" sz="2800" dirty="0">
                <a:latin typeface="Calibri" panose="020F0502020204030204" pitchFamily="34" charset="0"/>
                <a:cs typeface="ＭＳ Ｐゴシック" charset="0"/>
              </a:rPr>
              <a:t>Beiden zijn antagonist van elkaars standpunt; lezers krant zijn veronderstelde antagonist van ?-p1</a:t>
            </a:r>
            <a:endParaRPr lang="nl-NL" sz="2800" dirty="0"/>
          </a:p>
        </p:txBody>
      </p:sp>
    </p:spTree>
    <p:extLst>
      <p:ext uri="{BB962C8B-B14F-4D97-AF65-F5344CB8AC3E}">
        <p14:creationId xmlns:p14="http://schemas.microsoft.com/office/powerpoint/2010/main" val="3193444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Opdracht 1a-b </a:t>
            </a:r>
            <a:r>
              <a:rPr lang="nl-NL" sz="2400" dirty="0">
                <a:solidFill>
                  <a:schemeClr val="tx1"/>
                </a:solidFill>
                <a:latin typeface="Calibri" panose="020F0502020204030204" pitchFamily="34" charset="0"/>
              </a:rPr>
              <a:t>(p.204)</a:t>
            </a:r>
            <a:endParaRPr lang="nl-NL" dirty="0">
              <a:solidFill>
                <a:schemeClr val="tx1"/>
              </a:solidFill>
              <a:latin typeface="Calibri" panose="020F0502020204030204" pitchFamily="34" charset="0"/>
            </a:endParaRPr>
          </a:p>
        </p:txBody>
      </p:sp>
      <p:sp>
        <p:nvSpPr>
          <p:cNvPr id="5" name="Text Box 2">
            <a:extLst>
              <a:ext uri="{FF2B5EF4-FFF2-40B4-BE49-F238E27FC236}">
                <a16:creationId xmlns:a16="http://schemas.microsoft.com/office/drawing/2014/main" id="{FB5434A6-3569-4D53-9161-1B4BB1DFA1F0}"/>
              </a:ext>
            </a:extLst>
          </p:cNvPr>
          <p:cNvSpPr txBox="1">
            <a:spLocks noChangeArrowheads="1"/>
          </p:cNvSpPr>
          <p:nvPr/>
        </p:nvSpPr>
        <p:spPr bwMode="auto">
          <a:xfrm>
            <a:off x="468313" y="1327150"/>
            <a:ext cx="8567737" cy="3970318"/>
          </a:xfrm>
          <a:prstGeom prst="rect">
            <a:avLst/>
          </a:prstGeom>
          <a:noFill/>
          <a:ln>
            <a:noFill/>
          </a:ln>
          <a:effectLst/>
        </p:spPr>
        <p:txBody>
          <a:bodyPr>
            <a:spAutoFit/>
          </a:bodyPr>
          <a:lstStyle>
            <a:lvl1pPr marL="292100" indent="-292100">
              <a:defRPr>
                <a:solidFill>
                  <a:schemeClr val="tx1"/>
                </a:solidFill>
                <a:latin typeface="Arial" charset="0"/>
                <a:ea typeface="ＭＳ Ｐゴシック" charset="0"/>
              </a:defRPr>
            </a:lvl1pPr>
            <a:lvl2pPr marL="635000" indent="-2286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1" hangingPunct="1">
              <a:defRPr/>
            </a:pPr>
            <a:r>
              <a:rPr lang="nl-NL" sz="2800" dirty="0">
                <a:solidFill>
                  <a:schemeClr val="accent3"/>
                </a:solidFill>
                <a:latin typeface="Calibri"/>
                <a:cs typeface="Calibri"/>
              </a:rPr>
              <a:t>Oef.1b</a:t>
            </a: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P1:</a:t>
            </a:r>
          </a:p>
          <a:p>
            <a:pPr marL="0" indent="0" eaLnBrk="1" hangingPunct="1">
              <a:defRPr/>
            </a:pPr>
            <a:r>
              <a:rPr lang="nl-NL" altLang="en-US" sz="2800" dirty="0">
                <a:latin typeface="Calibri" panose="020F0502020204030204" pitchFamily="34" charset="0"/>
                <a:cs typeface="ＭＳ Ｐゴシック" charset="0"/>
              </a:rPr>
              <a:t>Protagonist: 		</a:t>
            </a:r>
          </a:p>
          <a:p>
            <a:pPr marL="0" indent="0" eaLnBrk="1" hangingPunct="1">
              <a:defRPr/>
            </a:pPr>
            <a:r>
              <a:rPr lang="nl-NL" altLang="en-US" sz="2800" dirty="0">
                <a:latin typeface="Calibri" panose="020F0502020204030204" pitchFamily="34" charset="0"/>
                <a:cs typeface="ＭＳ Ｐゴシック" charset="0"/>
              </a:rPr>
              <a:t>Antagonist: 		</a:t>
            </a:r>
          </a:p>
          <a:p>
            <a:pPr marL="0" indent="0" eaLnBrk="1" hangingPunct="1">
              <a:defRPr/>
            </a:pP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	</a:t>
            </a:r>
          </a:p>
          <a:p>
            <a:pPr marL="0" indent="0" eaLnBrk="1" hangingPunct="1">
              <a:defRPr/>
            </a:pPr>
            <a:r>
              <a:rPr lang="nl-NL" altLang="en-US" sz="2800" dirty="0">
                <a:latin typeface="Calibri" panose="020F0502020204030204" pitchFamily="34" charset="0"/>
                <a:cs typeface="ＭＳ Ｐゴシック" charset="0"/>
              </a:rPr>
              <a:t>P2</a:t>
            </a:r>
          </a:p>
          <a:p>
            <a:pPr marL="0" indent="0" eaLnBrk="1" hangingPunct="1">
              <a:defRPr/>
            </a:pPr>
            <a:r>
              <a:rPr lang="nl-NL" altLang="en-US" sz="2800" dirty="0">
                <a:latin typeface="Calibri" panose="020F0502020204030204" pitchFamily="34" charset="0"/>
                <a:cs typeface="ＭＳ Ｐゴシック" charset="0"/>
              </a:rPr>
              <a:t>Protagonist:		</a:t>
            </a:r>
          </a:p>
          <a:p>
            <a:pPr marL="0" indent="0" eaLnBrk="1" hangingPunct="1">
              <a:defRPr/>
            </a:pPr>
            <a:r>
              <a:rPr lang="nl-NL" altLang="en-US" sz="2800" dirty="0">
                <a:latin typeface="Calibri" panose="020F0502020204030204" pitchFamily="34" charset="0"/>
                <a:cs typeface="ＭＳ Ｐゴシック" charset="0"/>
              </a:rPr>
              <a:t>Antagonist:		</a:t>
            </a:r>
            <a:endParaRPr lang="nl-NL" sz="2800" dirty="0">
              <a:latin typeface="Calibri"/>
              <a:cs typeface="Calibri"/>
            </a:endParaRPr>
          </a:p>
        </p:txBody>
      </p:sp>
      <p:sp>
        <p:nvSpPr>
          <p:cNvPr id="6" name="Tekstvak 5">
            <a:extLst>
              <a:ext uri="{FF2B5EF4-FFF2-40B4-BE49-F238E27FC236}">
                <a16:creationId xmlns:a16="http://schemas.microsoft.com/office/drawing/2014/main" id="{C0BEF98D-6D01-4BD0-81E4-25EB9A8CE079}"/>
              </a:ext>
            </a:extLst>
          </p:cNvPr>
          <p:cNvSpPr txBox="1"/>
          <p:nvPr/>
        </p:nvSpPr>
        <p:spPr>
          <a:xfrm>
            <a:off x="2843810" y="2213659"/>
            <a:ext cx="5886400" cy="523220"/>
          </a:xfrm>
          <a:prstGeom prst="rect">
            <a:avLst/>
          </a:prstGeom>
          <a:noFill/>
        </p:spPr>
        <p:txBody>
          <a:bodyPr wrap="square">
            <a:spAutoFit/>
          </a:bodyPr>
          <a:lstStyle/>
          <a:p>
            <a:pPr>
              <a:defRPr/>
            </a:pPr>
            <a:r>
              <a:rPr lang="nl-NL" altLang="en-US" sz="2800" dirty="0">
                <a:latin typeface="Calibri" panose="020F0502020204030204" pitchFamily="34" charset="0"/>
                <a:cs typeface="ＭＳ Ｐゴシック" charset="0"/>
              </a:rPr>
              <a:t>Lia de Wit (+p1), schrijfster brief (-p1)</a:t>
            </a:r>
          </a:p>
        </p:txBody>
      </p:sp>
      <p:sp>
        <p:nvSpPr>
          <p:cNvPr id="8" name="Tekstvak 7">
            <a:extLst>
              <a:ext uri="{FF2B5EF4-FFF2-40B4-BE49-F238E27FC236}">
                <a16:creationId xmlns:a16="http://schemas.microsoft.com/office/drawing/2014/main" id="{EC839702-3D5B-4655-A49E-C94DD8DDCE88}"/>
              </a:ext>
            </a:extLst>
          </p:cNvPr>
          <p:cNvSpPr txBox="1"/>
          <p:nvPr/>
        </p:nvSpPr>
        <p:spPr>
          <a:xfrm>
            <a:off x="2870313" y="2636912"/>
            <a:ext cx="5878151" cy="1384995"/>
          </a:xfrm>
          <a:prstGeom prst="rect">
            <a:avLst/>
          </a:prstGeom>
          <a:noFill/>
        </p:spPr>
        <p:txBody>
          <a:bodyPr wrap="square">
            <a:spAutoFit/>
          </a:bodyPr>
          <a:lstStyle/>
          <a:p>
            <a:r>
              <a:rPr lang="nl-NL" altLang="en-US" sz="2800" dirty="0">
                <a:latin typeface="Calibri" panose="020F0502020204030204" pitchFamily="34" charset="0"/>
                <a:cs typeface="ＭＳ Ｐゴシック" charset="0"/>
              </a:rPr>
              <a:t>Beiden zijn antagonist van elkaars standpunt; lezers krant zijn veronderstelde antagonist van ?-p1</a:t>
            </a:r>
            <a:endParaRPr lang="nl-NL" sz="2800" dirty="0"/>
          </a:p>
        </p:txBody>
      </p:sp>
      <p:sp>
        <p:nvSpPr>
          <p:cNvPr id="10" name="Tekstvak 9">
            <a:extLst>
              <a:ext uri="{FF2B5EF4-FFF2-40B4-BE49-F238E27FC236}">
                <a16:creationId xmlns:a16="http://schemas.microsoft.com/office/drawing/2014/main" id="{2410BEEE-B7ED-4847-A5BA-CFF23D4C90FA}"/>
              </a:ext>
            </a:extLst>
          </p:cNvPr>
          <p:cNvSpPr txBox="1"/>
          <p:nvPr/>
        </p:nvSpPr>
        <p:spPr>
          <a:xfrm>
            <a:off x="2843808" y="4350702"/>
            <a:ext cx="4572000" cy="523220"/>
          </a:xfrm>
          <a:prstGeom prst="rect">
            <a:avLst/>
          </a:prstGeom>
          <a:noFill/>
        </p:spPr>
        <p:txBody>
          <a:bodyPr wrap="square">
            <a:spAutoFit/>
          </a:bodyPr>
          <a:lstStyle/>
          <a:p>
            <a:pPr marL="0" indent="0" eaLnBrk="1" hangingPunct="1">
              <a:defRPr/>
            </a:pPr>
            <a:r>
              <a:rPr lang="nl-NL" altLang="en-US" sz="2800" dirty="0">
                <a:latin typeface="Calibri" panose="020F0502020204030204" pitchFamily="34" charset="0"/>
                <a:cs typeface="ＭＳ Ｐゴシック" charset="0"/>
              </a:rPr>
              <a:t>Schrijfster brief (+p2)</a:t>
            </a:r>
          </a:p>
        </p:txBody>
      </p:sp>
    </p:spTree>
    <p:extLst>
      <p:ext uri="{BB962C8B-B14F-4D97-AF65-F5344CB8AC3E}">
        <p14:creationId xmlns:p14="http://schemas.microsoft.com/office/powerpoint/2010/main" val="2636854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Opdracht 1a-b </a:t>
            </a:r>
            <a:r>
              <a:rPr lang="nl-NL" sz="2400" dirty="0">
                <a:solidFill>
                  <a:schemeClr val="tx1"/>
                </a:solidFill>
                <a:latin typeface="Calibri" panose="020F0502020204030204" pitchFamily="34" charset="0"/>
              </a:rPr>
              <a:t>(p.204)</a:t>
            </a:r>
            <a:endParaRPr lang="nl-NL" dirty="0">
              <a:solidFill>
                <a:schemeClr val="tx1"/>
              </a:solidFill>
              <a:latin typeface="Calibri" panose="020F0502020204030204" pitchFamily="34" charset="0"/>
            </a:endParaRPr>
          </a:p>
        </p:txBody>
      </p:sp>
      <p:sp>
        <p:nvSpPr>
          <p:cNvPr id="5" name="Text Box 2">
            <a:extLst>
              <a:ext uri="{FF2B5EF4-FFF2-40B4-BE49-F238E27FC236}">
                <a16:creationId xmlns:a16="http://schemas.microsoft.com/office/drawing/2014/main" id="{FB5434A6-3569-4D53-9161-1B4BB1DFA1F0}"/>
              </a:ext>
            </a:extLst>
          </p:cNvPr>
          <p:cNvSpPr txBox="1">
            <a:spLocks noChangeArrowheads="1"/>
          </p:cNvSpPr>
          <p:nvPr/>
        </p:nvSpPr>
        <p:spPr bwMode="auto">
          <a:xfrm>
            <a:off x="468313" y="1327150"/>
            <a:ext cx="8567737" cy="3970318"/>
          </a:xfrm>
          <a:prstGeom prst="rect">
            <a:avLst/>
          </a:prstGeom>
          <a:noFill/>
          <a:ln>
            <a:noFill/>
          </a:ln>
          <a:effectLst/>
        </p:spPr>
        <p:txBody>
          <a:bodyPr>
            <a:spAutoFit/>
          </a:bodyPr>
          <a:lstStyle>
            <a:lvl1pPr marL="292100" indent="-292100">
              <a:defRPr>
                <a:solidFill>
                  <a:schemeClr val="tx1"/>
                </a:solidFill>
                <a:latin typeface="Arial" charset="0"/>
                <a:ea typeface="ＭＳ Ｐゴシック" charset="0"/>
              </a:defRPr>
            </a:lvl1pPr>
            <a:lvl2pPr marL="635000" indent="-2286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1" hangingPunct="1">
              <a:defRPr/>
            </a:pPr>
            <a:r>
              <a:rPr lang="nl-NL" sz="2800" dirty="0">
                <a:solidFill>
                  <a:schemeClr val="accent3"/>
                </a:solidFill>
                <a:latin typeface="Calibri"/>
                <a:cs typeface="Calibri"/>
              </a:rPr>
              <a:t>Oef.1b</a:t>
            </a: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P1:</a:t>
            </a:r>
          </a:p>
          <a:p>
            <a:pPr marL="0" indent="0" eaLnBrk="1" hangingPunct="1">
              <a:defRPr/>
            </a:pPr>
            <a:r>
              <a:rPr lang="nl-NL" altLang="en-US" sz="2800" dirty="0">
                <a:latin typeface="Calibri" panose="020F0502020204030204" pitchFamily="34" charset="0"/>
                <a:cs typeface="ＭＳ Ｐゴシック" charset="0"/>
              </a:rPr>
              <a:t>Protagonist: 		</a:t>
            </a:r>
          </a:p>
          <a:p>
            <a:pPr marL="0" indent="0" eaLnBrk="1" hangingPunct="1">
              <a:defRPr/>
            </a:pPr>
            <a:r>
              <a:rPr lang="nl-NL" altLang="en-US" sz="2800" dirty="0">
                <a:latin typeface="Calibri" panose="020F0502020204030204" pitchFamily="34" charset="0"/>
                <a:cs typeface="ＭＳ Ｐゴシック" charset="0"/>
              </a:rPr>
              <a:t>Antagonist: 		</a:t>
            </a:r>
          </a:p>
          <a:p>
            <a:pPr marL="0" indent="0" eaLnBrk="1" hangingPunct="1">
              <a:defRPr/>
            </a:pP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	</a:t>
            </a:r>
          </a:p>
          <a:p>
            <a:pPr marL="0" indent="0" eaLnBrk="1" hangingPunct="1">
              <a:defRPr/>
            </a:pPr>
            <a:r>
              <a:rPr lang="nl-NL" altLang="en-US" sz="2800" dirty="0">
                <a:latin typeface="Calibri" panose="020F0502020204030204" pitchFamily="34" charset="0"/>
                <a:cs typeface="ＭＳ Ｐゴシック" charset="0"/>
              </a:rPr>
              <a:t>P2</a:t>
            </a:r>
          </a:p>
          <a:p>
            <a:pPr marL="0" indent="0" eaLnBrk="1" hangingPunct="1">
              <a:defRPr/>
            </a:pPr>
            <a:r>
              <a:rPr lang="nl-NL" altLang="en-US" sz="2800" dirty="0">
                <a:latin typeface="Calibri" panose="020F0502020204030204" pitchFamily="34" charset="0"/>
                <a:cs typeface="ＭＳ Ｐゴシック" charset="0"/>
              </a:rPr>
              <a:t>Protagonist:		</a:t>
            </a:r>
          </a:p>
          <a:p>
            <a:pPr marL="0" indent="0" eaLnBrk="1" hangingPunct="1">
              <a:defRPr/>
            </a:pPr>
            <a:r>
              <a:rPr lang="nl-NL" altLang="en-US" sz="2800" dirty="0">
                <a:latin typeface="Calibri" panose="020F0502020204030204" pitchFamily="34" charset="0"/>
                <a:cs typeface="ＭＳ Ｐゴシック" charset="0"/>
              </a:rPr>
              <a:t>Antagonist:		</a:t>
            </a:r>
            <a:endParaRPr lang="nl-NL" sz="2800" dirty="0">
              <a:latin typeface="Calibri"/>
              <a:cs typeface="Calibri"/>
            </a:endParaRPr>
          </a:p>
        </p:txBody>
      </p:sp>
      <p:sp>
        <p:nvSpPr>
          <p:cNvPr id="6" name="Tekstvak 5">
            <a:extLst>
              <a:ext uri="{FF2B5EF4-FFF2-40B4-BE49-F238E27FC236}">
                <a16:creationId xmlns:a16="http://schemas.microsoft.com/office/drawing/2014/main" id="{C0BEF98D-6D01-4BD0-81E4-25EB9A8CE079}"/>
              </a:ext>
            </a:extLst>
          </p:cNvPr>
          <p:cNvSpPr txBox="1"/>
          <p:nvPr/>
        </p:nvSpPr>
        <p:spPr>
          <a:xfrm>
            <a:off x="2843810" y="2213659"/>
            <a:ext cx="5886400" cy="523220"/>
          </a:xfrm>
          <a:prstGeom prst="rect">
            <a:avLst/>
          </a:prstGeom>
          <a:noFill/>
        </p:spPr>
        <p:txBody>
          <a:bodyPr wrap="square">
            <a:spAutoFit/>
          </a:bodyPr>
          <a:lstStyle/>
          <a:p>
            <a:pPr>
              <a:defRPr/>
            </a:pPr>
            <a:r>
              <a:rPr lang="nl-NL" altLang="en-US" sz="2800" dirty="0">
                <a:latin typeface="Calibri" panose="020F0502020204030204" pitchFamily="34" charset="0"/>
                <a:cs typeface="ＭＳ Ｐゴシック" charset="0"/>
              </a:rPr>
              <a:t>Lia de Wit (+p1), schrijfster brief (-p1)</a:t>
            </a:r>
          </a:p>
        </p:txBody>
      </p:sp>
      <p:sp>
        <p:nvSpPr>
          <p:cNvPr id="8" name="Tekstvak 7">
            <a:extLst>
              <a:ext uri="{FF2B5EF4-FFF2-40B4-BE49-F238E27FC236}">
                <a16:creationId xmlns:a16="http://schemas.microsoft.com/office/drawing/2014/main" id="{EC839702-3D5B-4655-A49E-C94DD8DDCE88}"/>
              </a:ext>
            </a:extLst>
          </p:cNvPr>
          <p:cNvSpPr txBox="1"/>
          <p:nvPr/>
        </p:nvSpPr>
        <p:spPr>
          <a:xfrm>
            <a:off x="2870313" y="2636912"/>
            <a:ext cx="5878151" cy="1384995"/>
          </a:xfrm>
          <a:prstGeom prst="rect">
            <a:avLst/>
          </a:prstGeom>
          <a:noFill/>
        </p:spPr>
        <p:txBody>
          <a:bodyPr wrap="square">
            <a:spAutoFit/>
          </a:bodyPr>
          <a:lstStyle/>
          <a:p>
            <a:r>
              <a:rPr lang="nl-NL" altLang="en-US" sz="2800" dirty="0">
                <a:latin typeface="Calibri" panose="020F0502020204030204" pitchFamily="34" charset="0"/>
                <a:cs typeface="ＭＳ Ｐゴシック" charset="0"/>
              </a:rPr>
              <a:t>Beiden zijn antagonist van elkaars standpunt; lezers krant zijn veronderstelde antagonist van ?-p1</a:t>
            </a:r>
            <a:endParaRPr lang="nl-NL" sz="2800" dirty="0"/>
          </a:p>
        </p:txBody>
      </p:sp>
      <p:sp>
        <p:nvSpPr>
          <p:cNvPr id="10" name="Tekstvak 9">
            <a:extLst>
              <a:ext uri="{FF2B5EF4-FFF2-40B4-BE49-F238E27FC236}">
                <a16:creationId xmlns:a16="http://schemas.microsoft.com/office/drawing/2014/main" id="{2410BEEE-B7ED-4847-A5BA-CFF23D4C90FA}"/>
              </a:ext>
            </a:extLst>
          </p:cNvPr>
          <p:cNvSpPr txBox="1"/>
          <p:nvPr/>
        </p:nvSpPr>
        <p:spPr>
          <a:xfrm>
            <a:off x="2843808" y="4350702"/>
            <a:ext cx="4572000" cy="523220"/>
          </a:xfrm>
          <a:prstGeom prst="rect">
            <a:avLst/>
          </a:prstGeom>
          <a:noFill/>
        </p:spPr>
        <p:txBody>
          <a:bodyPr wrap="square">
            <a:spAutoFit/>
          </a:bodyPr>
          <a:lstStyle/>
          <a:p>
            <a:pPr marL="0" indent="0" eaLnBrk="1" hangingPunct="1">
              <a:defRPr/>
            </a:pPr>
            <a:r>
              <a:rPr lang="nl-NL" altLang="en-US" sz="2800" dirty="0">
                <a:latin typeface="Calibri" panose="020F0502020204030204" pitchFamily="34" charset="0"/>
                <a:cs typeface="ＭＳ Ｐゴシック" charset="0"/>
              </a:rPr>
              <a:t>Schrijfster brief (+p2)</a:t>
            </a:r>
          </a:p>
        </p:txBody>
      </p:sp>
      <p:sp>
        <p:nvSpPr>
          <p:cNvPr id="12" name="Tekstvak 11">
            <a:extLst>
              <a:ext uri="{FF2B5EF4-FFF2-40B4-BE49-F238E27FC236}">
                <a16:creationId xmlns:a16="http://schemas.microsoft.com/office/drawing/2014/main" id="{FF0396EB-F1B5-4D47-90BF-C1E531D79430}"/>
              </a:ext>
            </a:extLst>
          </p:cNvPr>
          <p:cNvSpPr txBox="1"/>
          <p:nvPr/>
        </p:nvSpPr>
        <p:spPr>
          <a:xfrm>
            <a:off x="2843808" y="4777988"/>
            <a:ext cx="5878151" cy="523220"/>
          </a:xfrm>
          <a:prstGeom prst="rect">
            <a:avLst/>
          </a:prstGeom>
          <a:noFill/>
        </p:spPr>
        <p:txBody>
          <a:bodyPr wrap="square">
            <a:spAutoFit/>
          </a:bodyPr>
          <a:lstStyle/>
          <a:p>
            <a:r>
              <a:rPr lang="nl-NL" altLang="en-US" sz="2800" dirty="0">
                <a:latin typeface="Calibri" panose="020F0502020204030204" pitchFamily="34" charset="0"/>
                <a:cs typeface="ＭＳ Ｐゴシック" charset="0"/>
              </a:rPr>
              <a:t>Lia de Wit &amp; lezers krant (?+p2)</a:t>
            </a:r>
            <a:endParaRPr lang="nl-NL" sz="2800" dirty="0"/>
          </a:p>
        </p:txBody>
      </p:sp>
      <p:sp>
        <p:nvSpPr>
          <p:cNvPr id="13" name="Tekstvak 12">
            <a:extLst>
              <a:ext uri="{FF2B5EF4-FFF2-40B4-BE49-F238E27FC236}">
                <a16:creationId xmlns:a16="http://schemas.microsoft.com/office/drawing/2014/main" id="{5A36D4B4-FD36-488E-90D5-430DDCBF9B67}"/>
              </a:ext>
            </a:extLst>
          </p:cNvPr>
          <p:cNvSpPr txBox="1"/>
          <p:nvPr/>
        </p:nvSpPr>
        <p:spPr>
          <a:xfrm>
            <a:off x="-107950" y="5517062"/>
            <a:ext cx="9251950" cy="1403461"/>
          </a:xfrm>
          <a:prstGeom prst="rect">
            <a:avLst/>
          </a:prstGeom>
          <a:solidFill>
            <a:schemeClr val="bg2"/>
          </a:solidFill>
        </p:spPr>
        <p:txBody>
          <a:bodyPr>
            <a:spAutoFit/>
          </a:bodyPr>
          <a:lstStyle/>
          <a:p>
            <a:pPr algn="ctr" eaLnBrk="1" hangingPunct="1">
              <a:lnSpc>
                <a:spcPct val="120000"/>
              </a:lnSpc>
              <a:defRPr/>
            </a:pP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Bonusvraag: van wat voor type geschil is hier sprake?</a:t>
            </a:r>
          </a:p>
          <a:p>
            <a:pPr algn="ctr" eaLnBrk="1" hangingPunct="1">
              <a:lnSpc>
                <a:spcPct val="120000"/>
              </a:lnSpc>
              <a:defRPr/>
            </a:pPr>
            <a:endParaRPr lang="en-US" sz="2800" dirty="0">
              <a:solidFill>
                <a:srgbClr val="9ED3D7"/>
              </a:solidFill>
              <a:latin typeface="Calibri" charset="0"/>
              <a:ea typeface="ＭＳ Ｐゴシック" charset="0"/>
              <a:cs typeface="ＭＳ Ｐゴシック" charset="0"/>
            </a:endParaRPr>
          </a:p>
          <a:p>
            <a:pPr eaLnBrk="1" hangingPunct="1">
              <a:defRPr/>
            </a:pPr>
            <a:endParaRPr lang="nl-NL" dirty="0">
              <a:latin typeface="Arial" charset="0"/>
              <a:ea typeface="ＭＳ Ｐゴシック" charset="0"/>
              <a:cs typeface="ＭＳ Ｐゴシック" charset="0"/>
            </a:endParaRPr>
          </a:p>
        </p:txBody>
      </p:sp>
      <p:sp>
        <p:nvSpPr>
          <p:cNvPr id="15" name="Tekstvak 14">
            <a:extLst>
              <a:ext uri="{FF2B5EF4-FFF2-40B4-BE49-F238E27FC236}">
                <a16:creationId xmlns:a16="http://schemas.microsoft.com/office/drawing/2014/main" id="{3B3EA375-01FB-4C7F-B344-46B3365FE49D}"/>
              </a:ext>
            </a:extLst>
          </p:cNvPr>
          <p:cNvSpPr txBox="1"/>
          <p:nvPr/>
        </p:nvSpPr>
        <p:spPr>
          <a:xfrm>
            <a:off x="827584" y="6116097"/>
            <a:ext cx="7488832" cy="461665"/>
          </a:xfrm>
          <a:prstGeom prst="rect">
            <a:avLst/>
          </a:prstGeom>
          <a:noFill/>
        </p:spPr>
        <p:txBody>
          <a:bodyPr wrap="square">
            <a:spAutoFit/>
          </a:bodyPr>
          <a:lstStyle/>
          <a:p>
            <a:r>
              <a:rPr lang="nl-NL" sz="2400" dirty="0">
                <a:solidFill>
                  <a:schemeClr val="accent3"/>
                </a:solidFill>
                <a:uFill>
                  <a:solidFill>
                    <a:schemeClr val="accent1">
                      <a:lumMod val="50000"/>
                    </a:schemeClr>
                  </a:solidFill>
                </a:uFill>
                <a:latin typeface="Calibri" charset="0"/>
                <a:ea typeface="ＭＳ Ｐゴシック" charset="0"/>
                <a:cs typeface="ＭＳ Ｐゴシック" charset="0"/>
              </a:rPr>
              <a:t>Deels gemengd (p1), deels niet-gemengd (p2) meervoudig</a:t>
            </a:r>
            <a:endParaRPr lang="nl-NL" sz="2400" dirty="0">
              <a:solidFill>
                <a:schemeClr val="accent3"/>
              </a:solidFill>
            </a:endParaRPr>
          </a:p>
        </p:txBody>
      </p:sp>
    </p:spTree>
    <p:extLst>
      <p:ext uri="{BB962C8B-B14F-4D97-AF65-F5344CB8AC3E}">
        <p14:creationId xmlns:p14="http://schemas.microsoft.com/office/powerpoint/2010/main" val="2159100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solidFill>
                  <a:schemeClr val="tx1"/>
                </a:solidFill>
                <a:latin typeface="Calibri" panose="020F0502020204030204" pitchFamily="34" charset="0"/>
              </a:rPr>
              <a:t>Monty</a:t>
            </a:r>
            <a:r>
              <a:rPr lang="nl-NL" dirty="0">
                <a:solidFill>
                  <a:schemeClr val="tx1"/>
                </a:solidFill>
                <a:latin typeface="Calibri" panose="020F0502020204030204" pitchFamily="34" charset="0"/>
              </a:rPr>
              <a:t> </a:t>
            </a:r>
            <a:r>
              <a:rPr lang="nl-NL" dirty="0" err="1">
                <a:solidFill>
                  <a:schemeClr val="tx1"/>
                </a:solidFill>
                <a:latin typeface="Calibri" panose="020F0502020204030204" pitchFamily="34" charset="0"/>
              </a:rPr>
              <a:t>Python’s</a:t>
            </a:r>
            <a:r>
              <a:rPr lang="nl-NL" dirty="0">
                <a:solidFill>
                  <a:schemeClr val="tx1"/>
                </a:solidFill>
                <a:latin typeface="Calibri" panose="020F0502020204030204" pitchFamily="34" charset="0"/>
              </a:rPr>
              <a:t> Argument </a:t>
            </a:r>
            <a:r>
              <a:rPr lang="nl-NL" dirty="0" err="1">
                <a:solidFill>
                  <a:schemeClr val="tx1"/>
                </a:solidFill>
                <a:latin typeface="Calibri" panose="020F0502020204030204" pitchFamily="34" charset="0"/>
              </a:rPr>
              <a:t>Clinic</a:t>
            </a:r>
            <a:endParaRPr lang="nl-NL" dirty="0">
              <a:solidFill>
                <a:schemeClr val="tx1"/>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D508BA7-335A-EFB4-5A3C-D225806DA092}"/>
              </a:ext>
            </a:extLst>
          </p:cNvPr>
          <p:cNvSpPr txBox="1"/>
          <p:nvPr/>
        </p:nvSpPr>
        <p:spPr>
          <a:xfrm>
            <a:off x="467543" y="1026016"/>
            <a:ext cx="8271791" cy="5324535"/>
          </a:xfrm>
          <a:prstGeom prst="rect">
            <a:avLst/>
          </a:prstGeom>
          <a:noFill/>
        </p:spPr>
        <p:txBody>
          <a:bodyPr wrap="square">
            <a:spAutoFit/>
          </a:bodyPr>
          <a:lstStyle/>
          <a:p>
            <a:pPr algn="l"/>
            <a:r>
              <a:rPr lang="en-US" sz="2000" b="1" dirty="0">
                <a:latin typeface="Calibri" panose="020F0502020204030204" pitchFamily="34" charset="0"/>
                <a:cs typeface="Calibri" panose="020F0502020204030204" pitchFamily="34" charset="0"/>
              </a:rPr>
              <a:t>Customer (Michael Palin)</a:t>
            </a:r>
            <a:r>
              <a:rPr lang="en-US" sz="2000" b="1" i="0" dirty="0">
                <a:effectLst/>
                <a:latin typeface="Calibri" panose="020F0502020204030204" pitchFamily="34" charset="0"/>
                <a:cs typeface="Calibri" panose="020F0502020204030204" pitchFamily="34" charset="0"/>
              </a:rPr>
              <a:t>: </a:t>
            </a:r>
            <a:r>
              <a:rPr lang="en-US" sz="2000" i="0" dirty="0">
                <a:effectLst/>
                <a:latin typeface="Calibri" panose="020F0502020204030204" pitchFamily="34" charset="0"/>
                <a:cs typeface="Calibri" panose="020F0502020204030204" pitchFamily="34" charset="0"/>
              </a:rPr>
              <a:t>I came here for a good argument!</a:t>
            </a:r>
          </a:p>
          <a:p>
            <a:pPr algn="l"/>
            <a:r>
              <a:rPr lang="en-US" sz="2000" b="1" i="0" dirty="0">
                <a:effectLst/>
                <a:latin typeface="Calibri" panose="020F0502020204030204" pitchFamily="34" charset="0"/>
                <a:cs typeface="Calibri" panose="020F0502020204030204" pitchFamily="34" charset="0"/>
              </a:rPr>
              <a:t>Argument Man (J</a:t>
            </a:r>
            <a:r>
              <a:rPr lang="en-US" sz="2000" b="1" dirty="0">
                <a:latin typeface="Calibri" panose="020F0502020204030204" pitchFamily="34" charset="0"/>
                <a:cs typeface="Calibri" panose="020F0502020204030204" pitchFamily="34" charset="0"/>
              </a:rPr>
              <a:t>ohn Cleese)</a:t>
            </a:r>
            <a:r>
              <a:rPr lang="en-US" sz="2000" b="1" i="0" dirty="0">
                <a:effectLst/>
                <a:latin typeface="Calibri" panose="020F0502020204030204" pitchFamily="34" charset="0"/>
                <a:cs typeface="Calibri" panose="020F0502020204030204" pitchFamily="34" charset="0"/>
              </a:rPr>
              <a:t>: </a:t>
            </a:r>
            <a:r>
              <a:rPr lang="en-US" sz="2000" i="0" dirty="0">
                <a:effectLst/>
                <a:latin typeface="Calibri" panose="020F0502020204030204" pitchFamily="34" charset="0"/>
                <a:cs typeface="Calibri" panose="020F0502020204030204" pitchFamily="34" charset="0"/>
              </a:rPr>
              <a:t>AH, no you didn't, you came here for an argument!</a:t>
            </a:r>
          </a:p>
          <a:p>
            <a:pPr algn="l"/>
            <a:r>
              <a:rPr lang="en-US" sz="2000" b="1" i="0" dirty="0">
                <a:effectLst/>
                <a:latin typeface="Calibri" panose="020F0502020204030204" pitchFamily="34" charset="0"/>
                <a:cs typeface="Calibri" panose="020F0502020204030204" pitchFamily="34" charset="0"/>
              </a:rPr>
              <a:t>CU</a:t>
            </a:r>
            <a:r>
              <a:rPr lang="en-US" sz="2000" i="0" dirty="0">
                <a:effectLst/>
                <a:latin typeface="Calibri" panose="020F0502020204030204" pitchFamily="34" charset="0"/>
                <a:cs typeface="Calibri" panose="020F0502020204030204" pitchFamily="34" charset="0"/>
              </a:rPr>
              <a:t>: An argument isn't just contradiction.</a:t>
            </a:r>
          </a:p>
          <a:p>
            <a:pPr algn="l"/>
            <a:r>
              <a:rPr lang="en-US" sz="2000" b="1" dirty="0">
                <a:latin typeface="Calibri" panose="020F0502020204030204" pitchFamily="34" charset="0"/>
                <a:cs typeface="Calibri" panose="020F0502020204030204" pitchFamily="34" charset="0"/>
              </a:rPr>
              <a:t>AM</a:t>
            </a:r>
            <a:r>
              <a:rPr lang="en-US" sz="2000" i="0" dirty="0">
                <a:effectLst/>
                <a:latin typeface="Calibri" panose="020F0502020204030204" pitchFamily="34" charset="0"/>
                <a:cs typeface="Calibri" panose="020F0502020204030204" pitchFamily="34" charset="0"/>
              </a:rPr>
              <a:t>: Well! it CAN be!</a:t>
            </a:r>
          </a:p>
          <a:p>
            <a:pPr algn="l"/>
            <a:r>
              <a:rPr lang="en-US" sz="2000" b="1" dirty="0">
                <a:latin typeface="Calibri" panose="020F0502020204030204" pitchFamily="34" charset="0"/>
                <a:cs typeface="Calibri" panose="020F0502020204030204" pitchFamily="34" charset="0"/>
              </a:rPr>
              <a:t>CU</a:t>
            </a:r>
            <a:r>
              <a:rPr lang="en-US" sz="2000" i="0" dirty="0">
                <a:effectLst/>
                <a:latin typeface="Calibri" panose="020F0502020204030204" pitchFamily="34" charset="0"/>
                <a:cs typeface="Calibri" panose="020F0502020204030204" pitchFamily="34" charset="0"/>
              </a:rPr>
              <a:t>: </a:t>
            </a:r>
            <a:r>
              <a:rPr lang="en-US" sz="2000" i="0" u="sng" dirty="0">
                <a:effectLst/>
                <a:latin typeface="Calibri" panose="020F0502020204030204" pitchFamily="34" charset="0"/>
                <a:cs typeface="Calibri" panose="020F0502020204030204" pitchFamily="34" charset="0"/>
              </a:rPr>
              <a:t>No it can’t! An argument is a connected series of statements intended to establish a proposition.</a:t>
            </a:r>
          </a:p>
          <a:p>
            <a:pPr algn="l"/>
            <a:r>
              <a:rPr lang="en-US" sz="2000" b="1" dirty="0">
                <a:latin typeface="Calibri" panose="020F0502020204030204" pitchFamily="34" charset="0"/>
                <a:cs typeface="Calibri" panose="020F0502020204030204" pitchFamily="34" charset="0"/>
              </a:rPr>
              <a:t>AM</a:t>
            </a:r>
            <a:r>
              <a:rPr lang="en-US" sz="2000" i="0" dirty="0">
                <a:effectLst/>
                <a:latin typeface="Calibri" panose="020F0502020204030204" pitchFamily="34" charset="0"/>
                <a:cs typeface="Calibri" panose="020F0502020204030204" pitchFamily="34" charset="0"/>
              </a:rPr>
              <a:t>: No it isn’t!</a:t>
            </a:r>
          </a:p>
          <a:p>
            <a:pPr algn="l"/>
            <a:r>
              <a:rPr lang="en-US" sz="2000" b="1" dirty="0">
                <a:latin typeface="Calibri" panose="020F0502020204030204" pitchFamily="34" charset="0"/>
                <a:cs typeface="Calibri" panose="020F0502020204030204" pitchFamily="34" charset="0"/>
              </a:rPr>
              <a:t>CU</a:t>
            </a:r>
            <a:r>
              <a:rPr lang="en-US" sz="2000" i="0" dirty="0">
                <a:effectLst/>
                <a:latin typeface="Calibri" panose="020F0502020204030204" pitchFamily="34" charset="0"/>
                <a:cs typeface="Calibri" panose="020F0502020204030204" pitchFamily="34" charset="0"/>
              </a:rPr>
              <a:t>: Yes it is! '</a:t>
            </a:r>
            <a:r>
              <a:rPr lang="en-US" sz="2000" i="0" dirty="0" err="1">
                <a:effectLst/>
                <a:latin typeface="Calibri" panose="020F0502020204030204" pitchFamily="34" charset="0"/>
                <a:cs typeface="Calibri" panose="020F0502020204030204" pitchFamily="34" charset="0"/>
              </a:rPr>
              <a:t>tisn't</a:t>
            </a:r>
            <a:r>
              <a:rPr lang="en-US" sz="2000" i="0" dirty="0">
                <a:effectLst/>
                <a:latin typeface="Calibri" panose="020F0502020204030204" pitchFamily="34" charset="0"/>
                <a:cs typeface="Calibri" panose="020F0502020204030204" pitchFamily="34" charset="0"/>
              </a:rPr>
              <a:t> just contradiction.</a:t>
            </a:r>
          </a:p>
          <a:p>
            <a:pPr algn="l"/>
            <a:r>
              <a:rPr lang="en-US" sz="2000" b="1" dirty="0">
                <a:latin typeface="Calibri" panose="020F0502020204030204" pitchFamily="34" charset="0"/>
                <a:cs typeface="Calibri" panose="020F0502020204030204" pitchFamily="34" charset="0"/>
              </a:rPr>
              <a:t>AM</a:t>
            </a:r>
            <a:r>
              <a:rPr lang="en-US" sz="2000" i="0" dirty="0">
                <a:effectLst/>
                <a:latin typeface="Calibri" panose="020F0502020204030204" pitchFamily="34" charset="0"/>
                <a:cs typeface="Calibri" panose="020F0502020204030204" pitchFamily="34" charset="0"/>
              </a:rPr>
              <a:t>: </a:t>
            </a:r>
            <a:r>
              <a:rPr lang="en-US" sz="2000" i="0" strike="noStrike"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Look, if I argue with you, I must take up a contrary position!</a:t>
            </a:r>
            <a:endParaRPr lang="en-US" sz="2000" i="0" dirty="0">
              <a:effectLst/>
              <a:latin typeface="Calibri" panose="020F0502020204030204" pitchFamily="34" charset="0"/>
              <a:cs typeface="Calibri" panose="020F0502020204030204" pitchFamily="34" charset="0"/>
            </a:endParaRPr>
          </a:p>
          <a:p>
            <a:pPr algn="l"/>
            <a:r>
              <a:rPr lang="en-US" sz="2000" b="1" i="0" dirty="0">
                <a:effectLst/>
                <a:latin typeface="Calibri" panose="020F0502020204030204" pitchFamily="34" charset="0"/>
                <a:cs typeface="Calibri" panose="020F0502020204030204" pitchFamily="34" charset="0"/>
              </a:rPr>
              <a:t>CU</a:t>
            </a:r>
            <a:r>
              <a:rPr lang="en-US" sz="2000" i="0" dirty="0">
                <a:effectLst/>
                <a:latin typeface="Calibri" panose="020F0502020204030204" pitchFamily="34" charset="0"/>
                <a:cs typeface="Calibri" panose="020F0502020204030204" pitchFamily="34" charset="0"/>
              </a:rPr>
              <a:t>: Yes but it isn't just saying 'no it isn't’.</a:t>
            </a:r>
          </a:p>
          <a:p>
            <a:pPr algn="l"/>
            <a:r>
              <a:rPr lang="en-US" sz="2000" b="1" dirty="0">
                <a:latin typeface="Calibri" panose="020F0502020204030204" pitchFamily="34" charset="0"/>
                <a:cs typeface="Calibri" panose="020F0502020204030204" pitchFamily="34" charset="0"/>
              </a:rPr>
              <a:t>AM</a:t>
            </a:r>
            <a:r>
              <a:rPr lang="en-US" sz="2000" i="0" dirty="0">
                <a:effectLst/>
                <a:latin typeface="Calibri" panose="020F0502020204030204" pitchFamily="34" charset="0"/>
                <a:cs typeface="Calibri" panose="020F0502020204030204" pitchFamily="34" charset="0"/>
              </a:rPr>
              <a:t>: Yes it is!</a:t>
            </a:r>
          </a:p>
          <a:p>
            <a:pPr algn="l"/>
            <a:r>
              <a:rPr lang="en-US" sz="2000" dirty="0">
                <a:latin typeface="Calibri" panose="020F0502020204030204" pitchFamily="34" charset="0"/>
                <a:cs typeface="Calibri" panose="020F0502020204030204" pitchFamily="34" charset="0"/>
              </a:rPr>
              <a:t>[…]</a:t>
            </a:r>
            <a:endParaRPr lang="en-US" sz="2000" i="0" dirty="0">
              <a:effectLst/>
              <a:latin typeface="Calibri" panose="020F0502020204030204" pitchFamily="34" charset="0"/>
              <a:cs typeface="Calibri" panose="020F0502020204030204" pitchFamily="34" charset="0"/>
            </a:endParaRPr>
          </a:p>
          <a:p>
            <a:pPr algn="l"/>
            <a:r>
              <a:rPr lang="en-US" sz="2000" b="1" dirty="0">
                <a:latin typeface="Calibri" panose="020F0502020204030204" pitchFamily="34" charset="0"/>
                <a:cs typeface="Calibri" panose="020F0502020204030204" pitchFamily="34" charset="0"/>
              </a:rPr>
              <a:t>CU</a:t>
            </a:r>
            <a:r>
              <a:rPr lang="en-US" sz="2000" i="0" dirty="0">
                <a:effectLst/>
                <a:latin typeface="Calibri" panose="020F0502020204030204" pitchFamily="34" charset="0"/>
                <a:cs typeface="Calibri" panose="020F0502020204030204" pitchFamily="34" charset="0"/>
              </a:rPr>
              <a:t>: No it ISN'T! </a:t>
            </a:r>
            <a:r>
              <a:rPr lang="en-US" sz="2000" i="0" strike="noStrike" dirty="0">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Argument is an intellectual process. Contradiction is just the automatic gainsaying of anything the other person says.</a:t>
            </a:r>
            <a:endParaRPr lang="en-US" sz="2000" i="0" dirty="0">
              <a:effectLst/>
              <a:latin typeface="Calibri" panose="020F0502020204030204" pitchFamily="34" charset="0"/>
              <a:cs typeface="Calibri" panose="020F0502020204030204" pitchFamily="34" charset="0"/>
            </a:endParaRPr>
          </a:p>
          <a:p>
            <a:pPr algn="l"/>
            <a:r>
              <a:rPr lang="en-US" sz="2000" b="1" dirty="0">
                <a:latin typeface="Calibri" panose="020F0502020204030204" pitchFamily="34" charset="0"/>
                <a:cs typeface="Calibri" panose="020F0502020204030204" pitchFamily="34" charset="0"/>
              </a:rPr>
              <a:t>AM</a:t>
            </a:r>
            <a:r>
              <a:rPr lang="en-US" sz="2000" i="0" dirty="0">
                <a:effectLst/>
                <a:latin typeface="Calibri" panose="020F0502020204030204" pitchFamily="34" charset="0"/>
                <a:cs typeface="Calibri" panose="020F0502020204030204" pitchFamily="34" charset="0"/>
              </a:rPr>
              <a:t>: It is NOT!</a:t>
            </a:r>
          </a:p>
          <a:p>
            <a:pPr algn="l"/>
            <a:r>
              <a:rPr lang="en-US" sz="2000" b="1" dirty="0">
                <a:latin typeface="Calibri" panose="020F0502020204030204" pitchFamily="34" charset="0"/>
                <a:cs typeface="Calibri" panose="020F0502020204030204" pitchFamily="34" charset="0"/>
              </a:rPr>
              <a:t>CU</a:t>
            </a:r>
            <a:r>
              <a:rPr lang="en-US" sz="2000" i="0" dirty="0">
                <a:effectLst/>
                <a:latin typeface="Calibri" panose="020F0502020204030204" pitchFamily="34" charset="0"/>
                <a:cs typeface="Calibri" panose="020F0502020204030204" pitchFamily="34" charset="0"/>
              </a:rPr>
              <a:t>: It is!</a:t>
            </a:r>
          </a:p>
        </p:txBody>
      </p:sp>
    </p:spTree>
    <p:extLst>
      <p:ext uri="{BB962C8B-B14F-4D97-AF65-F5344CB8AC3E}">
        <p14:creationId xmlns:p14="http://schemas.microsoft.com/office/powerpoint/2010/main" val="3150525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38B5A216-36B8-45E1-A926-C83D902E1F1D}"/>
              </a:ext>
            </a:extLst>
          </p:cNvPr>
          <p:cNvSpPr txBox="1">
            <a:spLocks noChangeArrowheads="1"/>
          </p:cNvSpPr>
          <p:nvPr/>
        </p:nvSpPr>
        <p:spPr bwMode="auto">
          <a:xfrm>
            <a:off x="404665" y="1268760"/>
            <a:ext cx="8271791" cy="478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a:lstStyle>
          <a:p>
            <a:pPr algn="l" eaLnBrk="1" hangingPunct="1">
              <a:lnSpc>
                <a:spcPct val="130000"/>
              </a:lnSpc>
            </a:pPr>
            <a:r>
              <a:rPr lang="nl-NL" altLang="nl-NL" sz="2400" b="1" kern="0" dirty="0">
                <a:solidFill>
                  <a:schemeClr val="tx1"/>
                </a:solidFill>
                <a:latin typeface="Calibri" panose="020F0502020204030204" pitchFamily="34" charset="0"/>
              </a:rPr>
              <a:t>‘Elk betoog veronderstelt een discussiesituatie</a:t>
            </a:r>
            <a:r>
              <a:rPr lang="ja-JP" altLang="nl-NL" sz="2400" b="1" kern="0" dirty="0">
                <a:solidFill>
                  <a:schemeClr val="tx1"/>
                </a:solidFill>
                <a:latin typeface="Calibri" panose="020F0502020204030204" pitchFamily="34" charset="0"/>
              </a:rPr>
              <a:t>’</a:t>
            </a:r>
            <a:r>
              <a:rPr lang="nl-NL" altLang="ja-JP" sz="2400" b="1" kern="0" dirty="0">
                <a:solidFill>
                  <a:schemeClr val="tx1"/>
                </a:solidFill>
                <a:latin typeface="Calibri" panose="020F0502020204030204" pitchFamily="34" charset="0"/>
              </a:rPr>
              <a:t> (p. 31)</a:t>
            </a:r>
          </a:p>
          <a:p>
            <a:pPr algn="l" eaLnBrk="1" hangingPunct="1">
              <a:lnSpc>
                <a:spcPct val="130000"/>
              </a:lnSpc>
            </a:pPr>
            <a:r>
              <a:rPr lang="nl-NL" altLang="ja-JP" sz="2400" kern="0" dirty="0">
                <a:solidFill>
                  <a:schemeClr val="accent3"/>
                </a:solidFill>
                <a:latin typeface="Calibri" panose="020F0502020204030204" pitchFamily="34" charset="0"/>
              </a:rPr>
              <a:t>Cf. ‘Argumentatie is een […] sociale activiteit’ (p.10)</a:t>
            </a:r>
            <a:br>
              <a:rPr lang="nl-NL" altLang="ja-JP" sz="2400" kern="0" dirty="0">
                <a:solidFill>
                  <a:schemeClr val="tx1"/>
                </a:solidFill>
                <a:latin typeface="Calibri" panose="020F0502020204030204" pitchFamily="34" charset="0"/>
              </a:rPr>
            </a:br>
            <a:br>
              <a:rPr lang="nl-NL" altLang="ja-JP" sz="600" b="1" kern="0" dirty="0">
                <a:solidFill>
                  <a:schemeClr val="tx1"/>
                </a:solidFill>
                <a:latin typeface="Calibri" panose="020F0502020204030204" pitchFamily="34" charset="0"/>
              </a:rPr>
            </a:br>
            <a:r>
              <a:rPr lang="nl-NL" altLang="ja-JP" sz="2400" b="1" kern="0" dirty="0">
                <a:solidFill>
                  <a:schemeClr val="tx1"/>
                </a:solidFill>
                <a:latin typeface="Calibri" panose="020F0502020204030204" pitchFamily="34" charset="0"/>
              </a:rPr>
              <a:t>Expliciete discussie:</a:t>
            </a:r>
          </a:p>
          <a:p>
            <a:pPr algn="l" eaLnBrk="1" hangingPunct="1">
              <a:lnSpc>
                <a:spcPct val="130000"/>
              </a:lnSpc>
            </a:pPr>
            <a:br>
              <a:rPr lang="nl-NL" altLang="ja-JP" sz="2400" b="1" kern="0" dirty="0">
                <a:solidFill>
                  <a:schemeClr val="tx1"/>
                </a:solidFill>
                <a:latin typeface="Calibri" panose="020F0502020204030204" pitchFamily="34" charset="0"/>
              </a:rPr>
            </a:br>
            <a:br>
              <a:rPr lang="nl-NL" altLang="ja-JP" sz="2400" b="1" kern="0" dirty="0">
                <a:solidFill>
                  <a:schemeClr val="tx1"/>
                </a:solidFill>
                <a:latin typeface="Calibri" panose="020F0502020204030204" pitchFamily="34" charset="0"/>
              </a:rPr>
            </a:br>
            <a:r>
              <a:rPr lang="nl-NL" altLang="ja-JP" sz="2400" b="1" kern="0" dirty="0">
                <a:solidFill>
                  <a:schemeClr val="tx1"/>
                </a:solidFill>
                <a:latin typeface="Calibri" panose="020F0502020204030204" pitchFamily="34" charset="0"/>
              </a:rPr>
              <a:t>Impliciete discussie:</a:t>
            </a:r>
          </a:p>
          <a:p>
            <a:pPr algn="l" eaLnBrk="1" hangingPunct="1">
              <a:lnSpc>
                <a:spcPct val="130000"/>
              </a:lnSpc>
            </a:pPr>
            <a:endParaRPr lang="nl-NL" altLang="nl-NL" sz="2400" b="1" kern="0" dirty="0">
              <a:solidFill>
                <a:schemeClr val="tx1"/>
              </a:solidFill>
              <a:latin typeface="Calibri" panose="020F0502020204030204" pitchFamily="34" charset="0"/>
            </a:endParaRPr>
          </a:p>
          <a:p>
            <a:pPr algn="l" eaLnBrk="1" hangingPunct="1">
              <a:lnSpc>
                <a:spcPct val="130000"/>
              </a:lnSpc>
            </a:pPr>
            <a:endParaRPr lang="nl-NL" altLang="nl-NL" sz="2400" b="1" kern="0" dirty="0">
              <a:solidFill>
                <a:schemeClr val="tx1"/>
              </a:solidFill>
              <a:latin typeface="Calibri" panose="020F0502020204030204" pitchFamily="34" charset="0"/>
            </a:endParaRPr>
          </a:p>
          <a:p>
            <a:pPr algn="l" eaLnBrk="1" hangingPunct="1">
              <a:lnSpc>
                <a:spcPct val="130000"/>
              </a:lnSpc>
            </a:pPr>
            <a:endParaRPr lang="nl-NL" altLang="nl-NL" sz="2400" b="1" kern="0" dirty="0">
              <a:solidFill>
                <a:schemeClr val="tx1"/>
              </a:solidFill>
              <a:latin typeface="Calibri" panose="020F0502020204030204" pitchFamily="34" charset="0"/>
            </a:endParaRPr>
          </a:p>
          <a:p>
            <a:pPr algn="l" eaLnBrk="1" hangingPunct="1">
              <a:lnSpc>
                <a:spcPct val="130000"/>
              </a:lnSpc>
            </a:pPr>
            <a:endParaRPr lang="nl-NL" altLang="nl-NL" sz="2400" kern="0" dirty="0">
              <a:solidFill>
                <a:schemeClr val="tx1"/>
              </a:solidFill>
              <a:latin typeface="Calibri" panose="020F0502020204030204" pitchFamily="34" charset="0"/>
            </a:endParaRPr>
          </a:p>
        </p:txBody>
      </p:sp>
      <p:sp>
        <p:nvSpPr>
          <p:cNvPr id="12" name="Titel 1">
            <a:extLst>
              <a:ext uri="{FF2B5EF4-FFF2-40B4-BE49-F238E27FC236}">
                <a16:creationId xmlns:a16="http://schemas.microsoft.com/office/drawing/2014/main" id="{131659C8-94DB-4D11-B604-31C72CA2727A}"/>
              </a:ext>
            </a:extLst>
          </p:cNvPr>
          <p:cNvSpPr>
            <a:spLocks noGrp="1"/>
          </p:cNvSpPr>
          <p:nvPr>
            <p:ph type="title"/>
          </p:nvPr>
        </p:nvSpPr>
        <p:spPr>
          <a:xfrm>
            <a:off x="404665" y="404664"/>
            <a:ext cx="8334670" cy="432048"/>
          </a:xfrm>
        </p:spPr>
        <p:txBody>
          <a:bodyPr/>
          <a:lstStyle/>
          <a:p>
            <a:r>
              <a:rPr lang="nl-NL" dirty="0">
                <a:solidFill>
                  <a:schemeClr val="tx1"/>
                </a:solidFill>
                <a:latin typeface="Calibri" panose="020F0502020204030204" pitchFamily="34" charset="0"/>
              </a:rPr>
              <a:t>Argumentatieve discussies</a:t>
            </a:r>
          </a:p>
        </p:txBody>
      </p:sp>
    </p:spTree>
    <p:extLst>
      <p:ext uri="{BB962C8B-B14F-4D97-AF65-F5344CB8AC3E}">
        <p14:creationId xmlns:p14="http://schemas.microsoft.com/office/powerpoint/2010/main" val="3484853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25638DDC-944F-42E7-BB96-391D460B09C9}"/>
              </a:ext>
            </a:extLst>
          </p:cNvPr>
          <p:cNvSpPr txBox="1">
            <a:spLocks noChangeArrowheads="1"/>
          </p:cNvSpPr>
          <p:nvPr/>
        </p:nvSpPr>
        <p:spPr bwMode="auto">
          <a:xfrm>
            <a:off x="382015" y="1340768"/>
            <a:ext cx="8199783" cy="478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a:lstStyle>
          <a:p>
            <a:pPr algn="l" eaLnBrk="1" hangingPunct="1">
              <a:lnSpc>
                <a:spcPct val="130000"/>
              </a:lnSpc>
            </a:pPr>
            <a:br>
              <a:rPr lang="nl-NL" altLang="ja-JP" sz="2400" b="1" kern="0" dirty="0">
                <a:solidFill>
                  <a:schemeClr val="tx1"/>
                </a:solidFill>
                <a:latin typeface="Calibri" panose="020F0502020204030204" pitchFamily="34" charset="0"/>
              </a:rPr>
            </a:br>
            <a:br>
              <a:rPr lang="nl-NL" altLang="ja-JP" sz="2400" b="1" kern="0" dirty="0">
                <a:solidFill>
                  <a:schemeClr val="tx1"/>
                </a:solidFill>
                <a:latin typeface="Calibri" panose="020F0502020204030204" pitchFamily="34" charset="0"/>
              </a:rPr>
            </a:br>
            <a:r>
              <a:rPr lang="nl-NL" altLang="ja-JP" sz="2400" b="1" kern="0" dirty="0">
                <a:solidFill>
                  <a:schemeClr val="bg1"/>
                </a:solidFill>
                <a:latin typeface="Calibri" panose="020F0502020204030204" pitchFamily="34" charset="0"/>
              </a:rPr>
              <a:t>Expliciete discussie: </a:t>
            </a:r>
            <a:r>
              <a:rPr lang="nl-NL" altLang="ja-JP" sz="2400" kern="0" dirty="0">
                <a:solidFill>
                  <a:schemeClr val="tx1"/>
                </a:solidFill>
                <a:latin typeface="Calibri" panose="020F0502020204030204" pitchFamily="34" charset="0"/>
              </a:rPr>
              <a:t>twee discussianten komen aan het woord en reageren op elkaars discussiebijdragen.</a:t>
            </a:r>
            <a:br>
              <a:rPr lang="nl-NL" altLang="ja-JP" sz="2400" b="1" kern="0" dirty="0">
                <a:solidFill>
                  <a:schemeClr val="tx1"/>
                </a:solidFill>
                <a:latin typeface="Calibri" panose="020F0502020204030204" pitchFamily="34" charset="0"/>
              </a:rPr>
            </a:br>
            <a:br>
              <a:rPr lang="nl-NL" altLang="ja-JP" sz="2400" b="1" kern="0" dirty="0">
                <a:solidFill>
                  <a:schemeClr val="tx1"/>
                </a:solidFill>
                <a:latin typeface="Calibri" panose="020F0502020204030204" pitchFamily="34" charset="0"/>
              </a:rPr>
            </a:br>
            <a:r>
              <a:rPr lang="nl-NL" altLang="ja-JP" sz="2400" b="1" kern="0" dirty="0">
                <a:solidFill>
                  <a:schemeClr val="bg1"/>
                </a:solidFill>
                <a:latin typeface="Calibri" panose="020F0502020204030204" pitchFamily="34" charset="0"/>
              </a:rPr>
              <a:t>Impliciete discussie:</a:t>
            </a:r>
            <a:r>
              <a:rPr lang="nl-NL" altLang="ja-JP" sz="2400" kern="0" dirty="0">
                <a:solidFill>
                  <a:schemeClr val="bg1"/>
                </a:solidFill>
                <a:latin typeface="Calibri" panose="020F0502020204030204" pitchFamily="34" charset="0"/>
              </a:rPr>
              <a:t> </a:t>
            </a:r>
            <a:r>
              <a:rPr lang="nl-NL" altLang="ja-JP" sz="2400" kern="0" dirty="0">
                <a:solidFill>
                  <a:schemeClr val="tx1"/>
                </a:solidFill>
                <a:latin typeface="Calibri" panose="020F0502020204030204" pitchFamily="34" charset="0"/>
              </a:rPr>
              <a:t>monoloog betoog waarin iemand argumenten aanvoert voor een standpunt en dus anticipeert op het feit dat anderen niet bij voorbaat daarmee eens zijn, of reageert op iemand wiens mening in het betoog wordt geparafraseerd.</a:t>
            </a:r>
            <a:endParaRPr lang="nl-NL" altLang="nl-NL" sz="2400" kern="0" dirty="0">
              <a:solidFill>
                <a:schemeClr val="tx1"/>
              </a:solidFill>
              <a:latin typeface="Calibri" panose="020F0502020204030204" pitchFamily="34" charset="0"/>
            </a:endParaRPr>
          </a:p>
        </p:txBody>
      </p:sp>
      <p:sp>
        <p:nvSpPr>
          <p:cNvPr id="11" name="Rectangle 2">
            <a:extLst>
              <a:ext uri="{FF2B5EF4-FFF2-40B4-BE49-F238E27FC236}">
                <a16:creationId xmlns:a16="http://schemas.microsoft.com/office/drawing/2014/main" id="{38B5A216-36B8-45E1-A926-C83D902E1F1D}"/>
              </a:ext>
            </a:extLst>
          </p:cNvPr>
          <p:cNvSpPr txBox="1">
            <a:spLocks noChangeArrowheads="1"/>
          </p:cNvSpPr>
          <p:nvPr/>
        </p:nvSpPr>
        <p:spPr bwMode="auto">
          <a:xfrm>
            <a:off x="404665" y="1268760"/>
            <a:ext cx="8271791" cy="478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a:lstStyle>
          <a:p>
            <a:pPr algn="l" eaLnBrk="1" hangingPunct="1">
              <a:lnSpc>
                <a:spcPct val="130000"/>
              </a:lnSpc>
            </a:pPr>
            <a:r>
              <a:rPr lang="nl-NL" altLang="nl-NL" sz="2400" b="1" kern="0" dirty="0">
                <a:solidFill>
                  <a:schemeClr val="tx1"/>
                </a:solidFill>
                <a:latin typeface="Calibri" panose="020F0502020204030204" pitchFamily="34" charset="0"/>
              </a:rPr>
              <a:t>‘Elk betoog veronderstelt een discussiesituatie</a:t>
            </a:r>
            <a:r>
              <a:rPr lang="ja-JP" altLang="nl-NL" sz="2400" b="1" kern="0" dirty="0">
                <a:solidFill>
                  <a:schemeClr val="tx1"/>
                </a:solidFill>
                <a:latin typeface="Calibri" panose="020F0502020204030204" pitchFamily="34" charset="0"/>
              </a:rPr>
              <a:t>’</a:t>
            </a:r>
            <a:r>
              <a:rPr lang="nl-NL" altLang="ja-JP" sz="2400" b="1" kern="0" dirty="0">
                <a:solidFill>
                  <a:schemeClr val="tx1"/>
                </a:solidFill>
                <a:latin typeface="Calibri" panose="020F0502020204030204" pitchFamily="34" charset="0"/>
              </a:rPr>
              <a:t> (p. 31)</a:t>
            </a:r>
          </a:p>
          <a:p>
            <a:pPr algn="l" eaLnBrk="1" hangingPunct="1">
              <a:lnSpc>
                <a:spcPct val="130000"/>
              </a:lnSpc>
            </a:pPr>
            <a:r>
              <a:rPr lang="nl-NL" altLang="ja-JP" sz="2400" kern="0" dirty="0">
                <a:solidFill>
                  <a:schemeClr val="accent3"/>
                </a:solidFill>
                <a:latin typeface="Calibri" panose="020F0502020204030204" pitchFamily="34" charset="0"/>
              </a:rPr>
              <a:t>Cf. ‘Argumentatie is een […] sociale activiteit’ (p. 10)</a:t>
            </a:r>
            <a:br>
              <a:rPr lang="nl-NL" altLang="ja-JP" sz="2400" kern="0" dirty="0">
                <a:solidFill>
                  <a:schemeClr val="tx1"/>
                </a:solidFill>
                <a:latin typeface="Calibri" panose="020F0502020204030204" pitchFamily="34" charset="0"/>
              </a:rPr>
            </a:br>
            <a:br>
              <a:rPr lang="nl-NL" altLang="ja-JP" sz="600" b="1" kern="0" dirty="0">
                <a:solidFill>
                  <a:schemeClr val="tx1"/>
                </a:solidFill>
                <a:latin typeface="Calibri" panose="020F0502020204030204" pitchFamily="34" charset="0"/>
              </a:rPr>
            </a:br>
            <a:r>
              <a:rPr lang="nl-NL" altLang="ja-JP" sz="2400" b="1" kern="0" dirty="0">
                <a:solidFill>
                  <a:schemeClr val="tx1"/>
                </a:solidFill>
                <a:latin typeface="Calibri" panose="020F0502020204030204" pitchFamily="34" charset="0"/>
              </a:rPr>
              <a:t>Expliciete discussie:</a:t>
            </a:r>
          </a:p>
          <a:p>
            <a:pPr algn="l" eaLnBrk="1" hangingPunct="1">
              <a:lnSpc>
                <a:spcPct val="130000"/>
              </a:lnSpc>
            </a:pPr>
            <a:br>
              <a:rPr lang="nl-NL" altLang="ja-JP" sz="2400" b="1" kern="0" dirty="0">
                <a:solidFill>
                  <a:schemeClr val="tx1"/>
                </a:solidFill>
                <a:latin typeface="Calibri" panose="020F0502020204030204" pitchFamily="34" charset="0"/>
              </a:rPr>
            </a:br>
            <a:br>
              <a:rPr lang="nl-NL" altLang="ja-JP" sz="2400" b="1" kern="0" dirty="0">
                <a:solidFill>
                  <a:schemeClr val="tx1"/>
                </a:solidFill>
                <a:latin typeface="Calibri" panose="020F0502020204030204" pitchFamily="34" charset="0"/>
              </a:rPr>
            </a:br>
            <a:r>
              <a:rPr lang="nl-NL" altLang="ja-JP" sz="2400" b="1" kern="0" dirty="0">
                <a:solidFill>
                  <a:schemeClr val="tx1"/>
                </a:solidFill>
                <a:latin typeface="Calibri" panose="020F0502020204030204" pitchFamily="34" charset="0"/>
              </a:rPr>
              <a:t>Impliciete discussie:</a:t>
            </a:r>
          </a:p>
          <a:p>
            <a:pPr algn="l" eaLnBrk="1" hangingPunct="1">
              <a:lnSpc>
                <a:spcPct val="130000"/>
              </a:lnSpc>
            </a:pPr>
            <a:endParaRPr lang="nl-NL" altLang="nl-NL" sz="2400" b="1" kern="0" dirty="0">
              <a:solidFill>
                <a:schemeClr val="tx1"/>
              </a:solidFill>
              <a:latin typeface="Calibri" panose="020F0502020204030204" pitchFamily="34" charset="0"/>
            </a:endParaRPr>
          </a:p>
          <a:p>
            <a:pPr algn="l" eaLnBrk="1" hangingPunct="1">
              <a:lnSpc>
                <a:spcPct val="130000"/>
              </a:lnSpc>
            </a:pPr>
            <a:endParaRPr lang="nl-NL" altLang="nl-NL" sz="2400" b="1" kern="0" dirty="0">
              <a:solidFill>
                <a:schemeClr val="tx1"/>
              </a:solidFill>
              <a:latin typeface="Calibri" panose="020F0502020204030204" pitchFamily="34" charset="0"/>
            </a:endParaRPr>
          </a:p>
          <a:p>
            <a:pPr algn="l" eaLnBrk="1" hangingPunct="1">
              <a:lnSpc>
                <a:spcPct val="130000"/>
              </a:lnSpc>
            </a:pPr>
            <a:endParaRPr lang="nl-NL" altLang="nl-NL" sz="2400" b="1" kern="0" dirty="0">
              <a:solidFill>
                <a:schemeClr val="tx1"/>
              </a:solidFill>
              <a:latin typeface="Calibri" panose="020F0502020204030204" pitchFamily="34" charset="0"/>
            </a:endParaRPr>
          </a:p>
          <a:p>
            <a:pPr algn="l" eaLnBrk="1" hangingPunct="1">
              <a:lnSpc>
                <a:spcPct val="130000"/>
              </a:lnSpc>
            </a:pPr>
            <a:endParaRPr lang="nl-NL" altLang="nl-NL" sz="2400" kern="0" dirty="0">
              <a:solidFill>
                <a:schemeClr val="tx1"/>
              </a:solidFill>
              <a:latin typeface="Calibri" panose="020F0502020204030204" pitchFamily="34" charset="0"/>
            </a:endParaRPr>
          </a:p>
        </p:txBody>
      </p:sp>
      <p:sp>
        <p:nvSpPr>
          <p:cNvPr id="12" name="Titel 1">
            <a:extLst>
              <a:ext uri="{FF2B5EF4-FFF2-40B4-BE49-F238E27FC236}">
                <a16:creationId xmlns:a16="http://schemas.microsoft.com/office/drawing/2014/main" id="{131659C8-94DB-4D11-B604-31C72CA2727A}"/>
              </a:ext>
            </a:extLst>
          </p:cNvPr>
          <p:cNvSpPr>
            <a:spLocks noGrp="1"/>
          </p:cNvSpPr>
          <p:nvPr>
            <p:ph type="title"/>
          </p:nvPr>
        </p:nvSpPr>
        <p:spPr>
          <a:xfrm>
            <a:off x="404665" y="404664"/>
            <a:ext cx="8334670" cy="432048"/>
          </a:xfrm>
        </p:spPr>
        <p:txBody>
          <a:bodyPr/>
          <a:lstStyle/>
          <a:p>
            <a:r>
              <a:rPr lang="nl-NL" dirty="0">
                <a:solidFill>
                  <a:schemeClr val="tx1"/>
                </a:solidFill>
                <a:latin typeface="Calibri" panose="020F0502020204030204" pitchFamily="34" charset="0"/>
              </a:rPr>
              <a:t>Argumentatieve discussies</a:t>
            </a:r>
          </a:p>
        </p:txBody>
      </p:sp>
      <p:sp>
        <p:nvSpPr>
          <p:cNvPr id="2" name="TextBox 1">
            <a:extLst>
              <a:ext uri="{FF2B5EF4-FFF2-40B4-BE49-F238E27FC236}">
                <a16:creationId xmlns:a16="http://schemas.microsoft.com/office/drawing/2014/main" id="{9A5402A3-8E07-1A47-1B8E-5E62FF0BB6C5}"/>
              </a:ext>
            </a:extLst>
          </p:cNvPr>
          <p:cNvSpPr txBox="1"/>
          <p:nvPr/>
        </p:nvSpPr>
        <p:spPr>
          <a:xfrm>
            <a:off x="2411760" y="5747859"/>
            <a:ext cx="648072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Let op: </a:t>
            </a:r>
            <a:r>
              <a:rPr lang="en-US" sz="1600" b="1" dirty="0" err="1">
                <a:latin typeface="Calibri" panose="020F0502020204030204" pitchFamily="34" charset="0"/>
                <a:cs typeface="Calibri" panose="020F0502020204030204" pitchFamily="34" charset="0"/>
              </a:rPr>
              <a:t>impliciete</a:t>
            </a:r>
            <a:r>
              <a:rPr lang="en-US" sz="1600" b="1"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discussie</a:t>
            </a:r>
            <a:r>
              <a:rPr lang="en-US" sz="1600" b="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t>
            </a:r>
            <a:r>
              <a:rPr lang="en-US" sz="1600" b="1"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impliciet</a:t>
            </a:r>
            <a:r>
              <a:rPr lang="en-US" sz="1600" b="1" dirty="0">
                <a:latin typeface="Calibri" panose="020F0502020204030204" pitchFamily="34" charset="0"/>
                <a:cs typeface="Calibri" panose="020F0502020204030204" pitchFamily="34" charset="0"/>
              </a:rPr>
              <a:t> </a:t>
            </a:r>
            <a:r>
              <a:rPr lang="en-US" sz="1600" b="1" dirty="0" err="1">
                <a:latin typeface="Calibri" panose="020F0502020204030204" pitchFamily="34" charset="0"/>
                <a:cs typeface="Calibri" panose="020F0502020204030204" pitchFamily="34" charset="0"/>
              </a:rPr>
              <a:t>verschil</a:t>
            </a:r>
            <a:r>
              <a:rPr lang="en-US" sz="1600" b="1" dirty="0">
                <a:latin typeface="Calibri" panose="020F0502020204030204" pitchFamily="34" charset="0"/>
                <a:cs typeface="Calibri" panose="020F0502020204030204" pitchFamily="34" charset="0"/>
              </a:rPr>
              <a:t> van </a:t>
            </a:r>
            <a:r>
              <a:rPr lang="en-US" sz="1600" b="1" dirty="0" err="1">
                <a:latin typeface="Calibri" panose="020F0502020204030204" pitchFamily="34" charset="0"/>
                <a:cs typeface="Calibri" panose="020F0502020204030204" pitchFamily="34" charset="0"/>
              </a:rPr>
              <a:t>mening</a:t>
            </a:r>
            <a:r>
              <a:rPr lang="en-US" sz="1600" b="1"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(p. 14) </a:t>
            </a:r>
            <a:endParaRPr lang="nl-NL"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2577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38B5A216-36B8-45E1-A926-C83D902E1F1D}"/>
              </a:ext>
            </a:extLst>
          </p:cNvPr>
          <p:cNvSpPr txBox="1">
            <a:spLocks noChangeArrowheads="1"/>
          </p:cNvSpPr>
          <p:nvPr/>
        </p:nvSpPr>
        <p:spPr bwMode="auto">
          <a:xfrm>
            <a:off x="392224" y="1052736"/>
            <a:ext cx="8271791" cy="478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a:lstStyle>
          <a:p>
            <a:pPr algn="l" eaLnBrk="1" hangingPunct="1">
              <a:lnSpc>
                <a:spcPct val="130000"/>
              </a:lnSpc>
            </a:pPr>
            <a:r>
              <a:rPr lang="nl-NL" altLang="nl-NL" sz="2400" b="1" kern="0" dirty="0">
                <a:solidFill>
                  <a:schemeClr val="accent3"/>
                </a:solidFill>
                <a:latin typeface="Calibri" panose="020F0502020204030204" pitchFamily="34" charset="0"/>
              </a:rPr>
              <a:t>Ideaalmodel</a:t>
            </a:r>
            <a:r>
              <a:rPr lang="nl-NL" altLang="nl-NL" sz="2400" b="1" kern="0" dirty="0">
                <a:solidFill>
                  <a:schemeClr val="tx1"/>
                </a:solidFill>
                <a:latin typeface="Calibri" panose="020F0502020204030204" pitchFamily="34" charset="0"/>
              </a:rPr>
              <a:t> van een </a:t>
            </a:r>
            <a:r>
              <a:rPr lang="nl-NL" altLang="nl-NL" sz="2400" b="1" kern="0" dirty="0">
                <a:solidFill>
                  <a:schemeClr val="bg2">
                    <a:lumMod val="60000"/>
                    <a:lumOff val="40000"/>
                  </a:schemeClr>
                </a:solidFill>
                <a:latin typeface="Calibri" panose="020F0502020204030204" pitchFamily="34" charset="0"/>
              </a:rPr>
              <a:t>kritische</a:t>
            </a:r>
            <a:r>
              <a:rPr lang="nl-NL" altLang="nl-NL" sz="2400" b="1" kern="0" dirty="0">
                <a:solidFill>
                  <a:schemeClr val="tx1"/>
                </a:solidFill>
                <a:latin typeface="Calibri" panose="020F0502020204030204" pitchFamily="34" charset="0"/>
              </a:rPr>
              <a:t> discussie</a:t>
            </a:r>
          </a:p>
          <a:p>
            <a:pPr algn="l" eaLnBrk="1" hangingPunct="1">
              <a:lnSpc>
                <a:spcPct val="130000"/>
              </a:lnSpc>
            </a:pPr>
            <a:endParaRPr lang="nl-NL" altLang="ja-JP" sz="900" b="1" kern="0" dirty="0">
              <a:solidFill>
                <a:schemeClr val="tx1"/>
              </a:solidFill>
              <a:latin typeface="Calibri" panose="020F0502020204030204" pitchFamily="34" charset="0"/>
            </a:endParaRPr>
          </a:p>
          <a:p>
            <a:pPr algn="l" eaLnBrk="1" hangingPunct="1">
              <a:lnSpc>
                <a:spcPct val="130000"/>
              </a:lnSpc>
            </a:pPr>
            <a:r>
              <a:rPr lang="nl-NL" altLang="nl-NL" sz="2400" b="1" kern="0" dirty="0">
                <a:solidFill>
                  <a:schemeClr val="tx1"/>
                </a:solidFill>
                <a:latin typeface="Calibri" panose="020F0502020204030204" pitchFamily="34" charset="0"/>
              </a:rPr>
              <a:t>Analytische functie: </a:t>
            </a:r>
            <a:r>
              <a:rPr lang="nl-NL" altLang="nl-NL" sz="2400" kern="0" dirty="0">
                <a:solidFill>
                  <a:schemeClr val="tx1"/>
                </a:solidFill>
                <a:latin typeface="Calibri" panose="020F0502020204030204" pitchFamily="34" charset="0"/>
              </a:rPr>
              <a:t>hulpmiddel om (aanwezige en ontbrekende) onderdelen van discussie in kaart te brengen.</a:t>
            </a:r>
          </a:p>
          <a:p>
            <a:pPr algn="l" eaLnBrk="1" hangingPunct="1">
              <a:lnSpc>
                <a:spcPct val="130000"/>
              </a:lnSpc>
            </a:pPr>
            <a:r>
              <a:rPr lang="nl-NL" altLang="nl-NL" sz="2400" b="1" kern="0" dirty="0">
                <a:solidFill>
                  <a:schemeClr val="tx1"/>
                </a:solidFill>
                <a:latin typeface="Calibri" panose="020F0502020204030204" pitchFamily="34" charset="0"/>
              </a:rPr>
              <a:t>Kritische functie: </a:t>
            </a:r>
            <a:r>
              <a:rPr lang="nl-NL" altLang="nl-NL" sz="2400" kern="0" dirty="0">
                <a:solidFill>
                  <a:schemeClr val="tx1"/>
                </a:solidFill>
                <a:latin typeface="Calibri" panose="020F0502020204030204" pitchFamily="34" charset="0"/>
              </a:rPr>
              <a:t>regels voor het handhaven van de redelijkheid (</a:t>
            </a:r>
            <a:r>
              <a:rPr lang="nl-NL" altLang="nl-NL" sz="2400" i="1" kern="0" dirty="0">
                <a:solidFill>
                  <a:schemeClr val="tx1"/>
                </a:solidFill>
                <a:latin typeface="Calibri" panose="020F0502020204030204" pitchFamily="34" charset="0"/>
              </a:rPr>
              <a:t>zie met name h. 7+8</a:t>
            </a:r>
            <a:r>
              <a:rPr lang="nl-NL" altLang="nl-NL" sz="2400" kern="0" dirty="0">
                <a:solidFill>
                  <a:schemeClr val="tx1"/>
                </a:solidFill>
                <a:latin typeface="Calibri" panose="020F0502020204030204" pitchFamily="34" charset="0"/>
              </a:rPr>
              <a:t>).</a:t>
            </a:r>
          </a:p>
          <a:p>
            <a:pPr algn="l" eaLnBrk="1" hangingPunct="1">
              <a:lnSpc>
                <a:spcPct val="130000"/>
              </a:lnSpc>
            </a:pPr>
            <a:endParaRPr lang="nl-NL" altLang="nl-NL" sz="400" kern="0" dirty="0">
              <a:solidFill>
                <a:schemeClr val="tx1"/>
              </a:solidFill>
              <a:latin typeface="Calibri" panose="020F0502020204030204" pitchFamily="34" charset="0"/>
            </a:endParaRPr>
          </a:p>
          <a:p>
            <a:pPr algn="l" eaLnBrk="1" hangingPunct="1">
              <a:lnSpc>
                <a:spcPct val="130000"/>
              </a:lnSpc>
            </a:pPr>
            <a:endParaRPr lang="nl-NL" altLang="nl-NL" sz="2400" b="1" kern="0" dirty="0">
              <a:solidFill>
                <a:schemeClr val="tx1"/>
              </a:solidFill>
              <a:latin typeface="Calibri" panose="020F0502020204030204" pitchFamily="34" charset="0"/>
            </a:endParaRPr>
          </a:p>
          <a:p>
            <a:pPr marL="87312" algn="l" eaLnBrk="1" hangingPunct="1">
              <a:lnSpc>
                <a:spcPct val="130000"/>
              </a:lnSpc>
            </a:pPr>
            <a:endParaRPr lang="nl-NL" altLang="nl-NL" sz="1600" b="1" kern="0" dirty="0">
              <a:solidFill>
                <a:schemeClr val="tx1"/>
              </a:solidFill>
              <a:latin typeface="Calibri" panose="020F0502020204030204" pitchFamily="34" charset="0"/>
            </a:endParaRPr>
          </a:p>
          <a:p>
            <a:pPr marL="87312" algn="l" eaLnBrk="1" hangingPunct="1">
              <a:lnSpc>
                <a:spcPct val="130000"/>
              </a:lnSpc>
            </a:pPr>
            <a:endParaRPr lang="nl-NL" altLang="nl-NL" sz="1600" b="1" kern="0" dirty="0">
              <a:solidFill>
                <a:schemeClr val="tx1"/>
              </a:solidFill>
              <a:latin typeface="Calibri" panose="020F0502020204030204" pitchFamily="34" charset="0"/>
            </a:endParaRPr>
          </a:p>
          <a:p>
            <a:pPr marL="87312" algn="l" eaLnBrk="1" hangingPunct="1">
              <a:lnSpc>
                <a:spcPct val="130000"/>
              </a:lnSpc>
            </a:pPr>
            <a:endParaRPr lang="nl-NL" altLang="nl-NL" sz="1600" b="1" kern="0" dirty="0">
              <a:solidFill>
                <a:schemeClr val="tx1"/>
              </a:solidFill>
              <a:latin typeface="Calibri" panose="020F0502020204030204" pitchFamily="34" charset="0"/>
            </a:endParaRPr>
          </a:p>
          <a:p>
            <a:pPr marL="87312" algn="l" eaLnBrk="1" hangingPunct="1">
              <a:lnSpc>
                <a:spcPct val="130000"/>
              </a:lnSpc>
            </a:pPr>
            <a:endParaRPr lang="nl-NL" altLang="nl-NL" sz="1600" b="1" kern="0" dirty="0">
              <a:solidFill>
                <a:schemeClr val="tx1"/>
              </a:solidFill>
              <a:latin typeface="Calibri" panose="020F0502020204030204" pitchFamily="34" charset="0"/>
            </a:endParaRPr>
          </a:p>
          <a:p>
            <a:pPr marL="87312" algn="l" eaLnBrk="1" hangingPunct="1">
              <a:lnSpc>
                <a:spcPct val="130000"/>
              </a:lnSpc>
            </a:pPr>
            <a:endParaRPr lang="nl-NL" altLang="nl-NL" sz="2400" b="1" kern="0" dirty="0">
              <a:solidFill>
                <a:schemeClr val="tx1"/>
              </a:solidFill>
              <a:latin typeface="Calibri" panose="020F0502020204030204" pitchFamily="34" charset="0"/>
            </a:endParaRPr>
          </a:p>
        </p:txBody>
      </p:sp>
      <p:sp>
        <p:nvSpPr>
          <p:cNvPr id="12" name="Titel 1">
            <a:extLst>
              <a:ext uri="{FF2B5EF4-FFF2-40B4-BE49-F238E27FC236}">
                <a16:creationId xmlns:a16="http://schemas.microsoft.com/office/drawing/2014/main" id="{131659C8-94DB-4D11-B604-31C72CA2727A}"/>
              </a:ext>
            </a:extLst>
          </p:cNvPr>
          <p:cNvSpPr>
            <a:spLocks noGrp="1"/>
          </p:cNvSpPr>
          <p:nvPr>
            <p:ph type="title"/>
          </p:nvPr>
        </p:nvSpPr>
        <p:spPr>
          <a:xfrm>
            <a:off x="404665" y="404664"/>
            <a:ext cx="8334670" cy="432048"/>
          </a:xfrm>
        </p:spPr>
        <p:txBody>
          <a:bodyPr/>
          <a:lstStyle/>
          <a:p>
            <a:r>
              <a:rPr lang="nl-NL" dirty="0">
                <a:solidFill>
                  <a:schemeClr val="tx1"/>
                </a:solidFill>
                <a:latin typeface="Calibri" panose="020F0502020204030204" pitchFamily="34" charset="0"/>
              </a:rPr>
              <a:t>Argumentatieve discussies</a:t>
            </a:r>
          </a:p>
        </p:txBody>
      </p:sp>
    </p:spTree>
    <p:extLst>
      <p:ext uri="{BB962C8B-B14F-4D97-AF65-F5344CB8AC3E}">
        <p14:creationId xmlns:p14="http://schemas.microsoft.com/office/powerpoint/2010/main" val="2873642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38B5A216-36B8-45E1-A926-C83D902E1F1D}"/>
              </a:ext>
            </a:extLst>
          </p:cNvPr>
          <p:cNvSpPr txBox="1">
            <a:spLocks noChangeArrowheads="1"/>
          </p:cNvSpPr>
          <p:nvPr/>
        </p:nvSpPr>
        <p:spPr bwMode="auto">
          <a:xfrm>
            <a:off x="392224" y="1196752"/>
            <a:ext cx="8500256" cy="478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a:lstStyle>
          <a:p>
            <a:pPr algn="l" eaLnBrk="1" hangingPunct="1">
              <a:lnSpc>
                <a:spcPct val="130000"/>
              </a:lnSpc>
            </a:pPr>
            <a:r>
              <a:rPr lang="nl-NL" altLang="nl-NL" sz="2400" b="1" kern="0" dirty="0">
                <a:solidFill>
                  <a:schemeClr val="accent3"/>
                </a:solidFill>
                <a:latin typeface="Calibri" panose="020F0502020204030204" pitchFamily="34" charset="0"/>
              </a:rPr>
              <a:t>Ideaalmodel</a:t>
            </a:r>
            <a:r>
              <a:rPr lang="nl-NL" altLang="nl-NL" sz="2400" b="1" kern="0" dirty="0">
                <a:solidFill>
                  <a:schemeClr val="tx1"/>
                </a:solidFill>
                <a:latin typeface="Calibri" panose="020F0502020204030204" pitchFamily="34" charset="0"/>
              </a:rPr>
              <a:t> van een </a:t>
            </a:r>
            <a:r>
              <a:rPr lang="nl-NL" altLang="nl-NL" sz="2400" b="1" kern="0" dirty="0">
                <a:solidFill>
                  <a:schemeClr val="bg2">
                    <a:lumMod val="60000"/>
                    <a:lumOff val="40000"/>
                  </a:schemeClr>
                </a:solidFill>
                <a:latin typeface="Calibri" panose="020F0502020204030204" pitchFamily="34" charset="0"/>
              </a:rPr>
              <a:t>kritische</a:t>
            </a:r>
            <a:r>
              <a:rPr lang="nl-NL" altLang="nl-NL" sz="2400" b="1" kern="0" dirty="0">
                <a:solidFill>
                  <a:schemeClr val="tx1"/>
                </a:solidFill>
                <a:latin typeface="Calibri" panose="020F0502020204030204" pitchFamily="34" charset="0"/>
              </a:rPr>
              <a:t> discussie</a:t>
            </a:r>
          </a:p>
          <a:p>
            <a:pPr algn="l" eaLnBrk="1" hangingPunct="1">
              <a:lnSpc>
                <a:spcPct val="130000"/>
              </a:lnSpc>
            </a:pPr>
            <a:endParaRPr lang="nl-NL" altLang="ja-JP" sz="900" b="1" kern="0" dirty="0">
              <a:solidFill>
                <a:schemeClr val="tx1"/>
              </a:solidFill>
              <a:latin typeface="Calibri" panose="020F0502020204030204" pitchFamily="34" charset="0"/>
            </a:endParaRPr>
          </a:p>
          <a:p>
            <a:pPr algn="l" eaLnBrk="1" hangingPunct="1">
              <a:lnSpc>
                <a:spcPct val="130000"/>
              </a:lnSpc>
            </a:pPr>
            <a:r>
              <a:rPr lang="nl-NL" altLang="nl-NL" sz="2400" b="1" kern="0" dirty="0">
                <a:solidFill>
                  <a:schemeClr val="tx1"/>
                </a:solidFill>
                <a:latin typeface="Calibri" panose="020F0502020204030204" pitchFamily="34" charset="0"/>
              </a:rPr>
              <a:t>Analytische functie: </a:t>
            </a:r>
            <a:r>
              <a:rPr lang="nl-NL" altLang="nl-NL" sz="2400" kern="0" dirty="0">
                <a:solidFill>
                  <a:schemeClr val="tx1"/>
                </a:solidFill>
                <a:latin typeface="Calibri" panose="020F0502020204030204" pitchFamily="34" charset="0"/>
              </a:rPr>
              <a:t>hulpmiddel om (aanwezige en ontbrekende) onderdelen van discussie in kaart te brengen.</a:t>
            </a:r>
          </a:p>
          <a:p>
            <a:pPr algn="l" eaLnBrk="1" hangingPunct="1">
              <a:lnSpc>
                <a:spcPct val="130000"/>
              </a:lnSpc>
            </a:pPr>
            <a:r>
              <a:rPr lang="nl-NL" altLang="nl-NL" sz="2400" b="1" kern="0" dirty="0">
                <a:solidFill>
                  <a:schemeClr val="tx1"/>
                </a:solidFill>
                <a:latin typeface="Calibri" panose="020F0502020204030204" pitchFamily="34" charset="0"/>
              </a:rPr>
              <a:t>Kritische functie: </a:t>
            </a:r>
            <a:r>
              <a:rPr lang="nl-NL" altLang="nl-NL" sz="2400" kern="0" dirty="0">
                <a:solidFill>
                  <a:schemeClr val="tx1"/>
                </a:solidFill>
                <a:latin typeface="Calibri" panose="020F0502020204030204" pitchFamily="34" charset="0"/>
              </a:rPr>
              <a:t>regels voor het handhaven van de redelijkheid (</a:t>
            </a:r>
            <a:r>
              <a:rPr lang="nl-NL" altLang="nl-NL" sz="2400" i="1" kern="0" dirty="0">
                <a:solidFill>
                  <a:schemeClr val="tx1"/>
                </a:solidFill>
                <a:latin typeface="Calibri" panose="020F0502020204030204" pitchFamily="34" charset="0"/>
              </a:rPr>
              <a:t>zie met name h. 7+8</a:t>
            </a:r>
            <a:r>
              <a:rPr lang="nl-NL" altLang="nl-NL" sz="2400" kern="0" dirty="0">
                <a:solidFill>
                  <a:schemeClr val="tx1"/>
                </a:solidFill>
                <a:latin typeface="Calibri" panose="020F0502020204030204" pitchFamily="34" charset="0"/>
              </a:rPr>
              <a:t>).</a:t>
            </a:r>
          </a:p>
          <a:p>
            <a:pPr algn="l" eaLnBrk="1" hangingPunct="1">
              <a:lnSpc>
                <a:spcPct val="130000"/>
              </a:lnSpc>
            </a:pPr>
            <a:endParaRPr lang="nl-NL" altLang="nl-NL" sz="1600" b="1" kern="0" dirty="0">
              <a:solidFill>
                <a:schemeClr val="tx1"/>
              </a:solidFill>
              <a:latin typeface="Calibri" panose="020F0502020204030204" pitchFamily="34" charset="0"/>
            </a:endParaRPr>
          </a:p>
          <a:p>
            <a:pPr marL="358775" indent="-271463" algn="l" eaLnBrk="1" hangingPunct="1">
              <a:lnSpc>
                <a:spcPct val="130000"/>
              </a:lnSpc>
              <a:buFont typeface="Arial" panose="020B0604020202020204" pitchFamily="34" charset="0"/>
              <a:buChar char="•"/>
            </a:pPr>
            <a:r>
              <a:rPr lang="nl-NL" altLang="nl-NL" sz="2400" b="1" kern="0" dirty="0">
                <a:solidFill>
                  <a:schemeClr val="tx1"/>
                </a:solidFill>
                <a:latin typeface="Calibri" panose="020F0502020204030204" pitchFamily="34" charset="0"/>
              </a:rPr>
              <a:t>Confrontatiefase: </a:t>
            </a:r>
            <a:r>
              <a:rPr lang="nl-NL" altLang="nl-NL" sz="2000" kern="0" dirty="0">
                <a:solidFill>
                  <a:schemeClr val="tx1"/>
                </a:solidFill>
                <a:latin typeface="Calibri" panose="020F0502020204030204" pitchFamily="34" charset="0"/>
              </a:rPr>
              <a:t>vaststellen verschil van mening</a:t>
            </a:r>
            <a:endParaRPr lang="nl-NL" altLang="nl-NL" sz="2000" b="1" kern="0" dirty="0">
              <a:solidFill>
                <a:schemeClr val="tx1"/>
              </a:solidFill>
              <a:latin typeface="Calibri" panose="020F0502020204030204" pitchFamily="34" charset="0"/>
            </a:endParaRPr>
          </a:p>
          <a:p>
            <a:pPr marL="358775" indent="-271463" algn="l" eaLnBrk="1" hangingPunct="1">
              <a:lnSpc>
                <a:spcPct val="130000"/>
              </a:lnSpc>
              <a:buFont typeface="Arial" panose="020B0604020202020204" pitchFamily="34" charset="0"/>
              <a:buChar char="•"/>
            </a:pPr>
            <a:r>
              <a:rPr lang="nl-NL" altLang="nl-NL" sz="2400" b="1" kern="0" dirty="0">
                <a:solidFill>
                  <a:schemeClr val="tx1"/>
                </a:solidFill>
                <a:latin typeface="Calibri" panose="020F0502020204030204" pitchFamily="34" charset="0"/>
              </a:rPr>
              <a:t>Openingsfase: </a:t>
            </a:r>
            <a:r>
              <a:rPr lang="nl-NL" altLang="nl-NL" sz="2000" kern="0" dirty="0">
                <a:solidFill>
                  <a:schemeClr val="tx1"/>
                </a:solidFill>
                <a:latin typeface="Calibri" panose="020F0502020204030204" pitchFamily="34" charset="0"/>
              </a:rPr>
              <a:t>bepalen uitgangspunten voor de te voeren discussie, </a:t>
            </a:r>
            <a:r>
              <a:rPr lang="nl-NL" altLang="nl-NL" sz="1800" kern="0" dirty="0">
                <a:solidFill>
                  <a:schemeClr val="tx1"/>
                </a:solidFill>
                <a:latin typeface="Calibri" panose="020F0502020204030204" pitchFamily="34" charset="0"/>
              </a:rPr>
              <a:t>zowel materieel (inhoudelijk) als procedureel (procedures van de discussie)</a:t>
            </a:r>
            <a:endParaRPr lang="nl-NL" altLang="nl-NL" sz="1800" b="1" kern="0" dirty="0">
              <a:solidFill>
                <a:schemeClr val="tx1"/>
              </a:solidFill>
              <a:latin typeface="Calibri" panose="020F0502020204030204" pitchFamily="34" charset="0"/>
            </a:endParaRPr>
          </a:p>
          <a:p>
            <a:pPr marL="358775" indent="-271463" algn="l" eaLnBrk="1" hangingPunct="1">
              <a:lnSpc>
                <a:spcPct val="130000"/>
              </a:lnSpc>
              <a:buFont typeface="Arial" panose="020B0604020202020204" pitchFamily="34" charset="0"/>
              <a:buChar char="•"/>
            </a:pPr>
            <a:r>
              <a:rPr lang="nl-NL" altLang="nl-NL" sz="2400" b="1" kern="0" dirty="0">
                <a:solidFill>
                  <a:schemeClr val="tx1"/>
                </a:solidFill>
                <a:latin typeface="Calibri" panose="020F0502020204030204" pitchFamily="34" charset="0"/>
              </a:rPr>
              <a:t>Argumentatiefase: </a:t>
            </a:r>
            <a:r>
              <a:rPr lang="nl-NL" altLang="nl-NL" sz="2000" kern="0" dirty="0">
                <a:solidFill>
                  <a:schemeClr val="tx1"/>
                </a:solidFill>
                <a:latin typeface="Calibri" panose="020F0502020204030204" pitchFamily="34" charset="0"/>
              </a:rPr>
              <a:t>argumentatie ter verdediging van het standpunt</a:t>
            </a:r>
            <a:endParaRPr lang="nl-NL" altLang="nl-NL" sz="2000" b="1" kern="0" dirty="0">
              <a:solidFill>
                <a:schemeClr val="tx1"/>
              </a:solidFill>
              <a:latin typeface="Calibri" panose="020F0502020204030204" pitchFamily="34" charset="0"/>
            </a:endParaRPr>
          </a:p>
          <a:p>
            <a:pPr marL="358775" indent="-271463" algn="l" eaLnBrk="1" hangingPunct="1">
              <a:lnSpc>
                <a:spcPct val="130000"/>
              </a:lnSpc>
              <a:buFont typeface="Arial" panose="020B0604020202020204" pitchFamily="34" charset="0"/>
              <a:buChar char="•"/>
            </a:pPr>
            <a:r>
              <a:rPr lang="nl-NL" altLang="nl-NL" sz="2400" b="1" kern="0" dirty="0">
                <a:solidFill>
                  <a:schemeClr val="tx1"/>
                </a:solidFill>
                <a:latin typeface="Calibri" panose="020F0502020204030204" pitchFamily="34" charset="0"/>
              </a:rPr>
              <a:t>Afsluitingsfase</a:t>
            </a:r>
            <a:r>
              <a:rPr lang="nl-NL" altLang="nl-NL" sz="2400" kern="0" dirty="0">
                <a:solidFill>
                  <a:schemeClr val="tx1"/>
                </a:solidFill>
                <a:latin typeface="Calibri" panose="020F0502020204030204" pitchFamily="34" charset="0"/>
              </a:rPr>
              <a:t>: </a:t>
            </a:r>
            <a:r>
              <a:rPr lang="nl-NL" altLang="nl-NL" sz="2000" kern="0" dirty="0">
                <a:solidFill>
                  <a:schemeClr val="tx1"/>
                </a:solidFill>
                <a:latin typeface="Calibri" panose="020F0502020204030204" pitchFamily="34" charset="0"/>
              </a:rPr>
              <a:t>vaststelling tot in hoeverre het </a:t>
            </a:r>
            <a:r>
              <a:rPr lang="nl-NL" altLang="nl-NL" sz="2000" kern="0" dirty="0" err="1">
                <a:solidFill>
                  <a:schemeClr val="tx1"/>
                </a:solidFill>
                <a:latin typeface="Calibri" panose="020F0502020204030204" pitchFamily="34" charset="0"/>
              </a:rPr>
              <a:t>vvm</a:t>
            </a:r>
            <a:r>
              <a:rPr lang="nl-NL" altLang="nl-NL" sz="2000" kern="0" dirty="0">
                <a:solidFill>
                  <a:schemeClr val="tx1"/>
                </a:solidFill>
                <a:latin typeface="Calibri" panose="020F0502020204030204" pitchFamily="34" charset="0"/>
              </a:rPr>
              <a:t> is opgelost/beslecht</a:t>
            </a:r>
            <a:endParaRPr lang="nl-NL" altLang="nl-NL" sz="2400" kern="0" dirty="0">
              <a:solidFill>
                <a:schemeClr val="tx1"/>
              </a:solidFill>
              <a:latin typeface="Calibri" panose="020F0502020204030204" pitchFamily="34" charset="0"/>
            </a:endParaRPr>
          </a:p>
        </p:txBody>
      </p:sp>
      <p:sp>
        <p:nvSpPr>
          <p:cNvPr id="12" name="Titel 1">
            <a:extLst>
              <a:ext uri="{FF2B5EF4-FFF2-40B4-BE49-F238E27FC236}">
                <a16:creationId xmlns:a16="http://schemas.microsoft.com/office/drawing/2014/main" id="{131659C8-94DB-4D11-B604-31C72CA2727A}"/>
              </a:ext>
            </a:extLst>
          </p:cNvPr>
          <p:cNvSpPr>
            <a:spLocks noGrp="1"/>
          </p:cNvSpPr>
          <p:nvPr>
            <p:ph type="title"/>
          </p:nvPr>
        </p:nvSpPr>
        <p:spPr>
          <a:xfrm>
            <a:off x="404665" y="404664"/>
            <a:ext cx="8334670" cy="432048"/>
          </a:xfrm>
        </p:spPr>
        <p:txBody>
          <a:bodyPr/>
          <a:lstStyle/>
          <a:p>
            <a:r>
              <a:rPr lang="nl-NL" dirty="0">
                <a:solidFill>
                  <a:schemeClr val="tx1"/>
                </a:solidFill>
                <a:latin typeface="Calibri" panose="020F0502020204030204" pitchFamily="34" charset="0"/>
              </a:rPr>
              <a:t>Argumentatieve discussies</a:t>
            </a:r>
          </a:p>
        </p:txBody>
      </p:sp>
    </p:spTree>
    <p:extLst>
      <p:ext uri="{BB962C8B-B14F-4D97-AF65-F5344CB8AC3E}">
        <p14:creationId xmlns:p14="http://schemas.microsoft.com/office/powerpoint/2010/main" val="506908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Opdracht 1c </a:t>
            </a:r>
            <a:r>
              <a:rPr lang="nl-NL" sz="2400" dirty="0">
                <a:solidFill>
                  <a:schemeClr val="tx1"/>
                </a:solidFill>
                <a:latin typeface="Calibri" panose="020F0502020204030204" pitchFamily="34" charset="0"/>
              </a:rPr>
              <a:t>(p.204)</a:t>
            </a:r>
            <a:endParaRPr lang="nl-NL" dirty="0">
              <a:solidFill>
                <a:schemeClr val="tx1"/>
              </a:solidFill>
              <a:latin typeface="Calibri" panose="020F0502020204030204" pitchFamily="34" charset="0"/>
            </a:endParaRPr>
          </a:p>
        </p:txBody>
      </p:sp>
      <p:sp>
        <p:nvSpPr>
          <p:cNvPr id="5" name="Tekstvak 4">
            <a:extLst>
              <a:ext uri="{FF2B5EF4-FFF2-40B4-BE49-F238E27FC236}">
                <a16:creationId xmlns:a16="http://schemas.microsoft.com/office/drawing/2014/main" id="{C7EF7360-69B7-43A5-9694-4849AE886CE9}"/>
              </a:ext>
            </a:extLst>
          </p:cNvPr>
          <p:cNvSpPr txBox="1"/>
          <p:nvPr/>
        </p:nvSpPr>
        <p:spPr>
          <a:xfrm>
            <a:off x="215516" y="930477"/>
            <a:ext cx="8712968" cy="5450851"/>
          </a:xfrm>
          <a:prstGeom prst="rect">
            <a:avLst/>
          </a:prstGeom>
          <a:noFill/>
        </p:spPr>
        <p:txBody>
          <a:bodyPr wrap="square">
            <a:spAutoFit/>
          </a:bodyPr>
          <a:lstStyle/>
          <a:p>
            <a:pPr eaLnBrk="1" hangingPunct="1">
              <a:lnSpc>
                <a:spcPct val="150000"/>
              </a:lnSpc>
            </a:pPr>
            <a:r>
              <a:rPr lang="nl-NL" altLang="nl-NL" sz="1800" dirty="0">
                <a:latin typeface="Calibri" panose="020F0502020204030204" pitchFamily="34" charset="0"/>
              </a:rPr>
              <a:t>Ik ben het helemaal niet met je eens, Lia de Wit, dat het moederschap intelligente vrouwen tot angstige uitgeputte wezens maakt die alleen maar naar kinderprogramma</a:t>
            </a:r>
            <a:r>
              <a:rPr lang="nl-NL" altLang="en-GB" sz="1800" dirty="0">
                <a:latin typeface="Calibri" panose="020F0502020204030204" pitchFamily="34" charset="0"/>
              </a:rPr>
              <a:t>’</a:t>
            </a:r>
            <a:r>
              <a:rPr lang="nl-NL" altLang="nl-NL" sz="1800" dirty="0">
                <a:latin typeface="Calibri" panose="020F0502020204030204" pitchFamily="34" charset="0"/>
              </a:rPr>
              <a:t>s kijken. Ik was vastbesloten dat het met mij niet zover zou komen </a:t>
            </a:r>
            <a:r>
              <a:rPr lang="mr-IN" altLang="nl-NL" sz="1800" dirty="0">
                <a:latin typeface="Calibri" panose="020F0502020204030204" pitchFamily="34" charset="0"/>
              </a:rPr>
              <a:t>–</a:t>
            </a:r>
            <a:r>
              <a:rPr lang="nl-NL" altLang="nl-NL" sz="1800" dirty="0">
                <a:latin typeface="Calibri" panose="020F0502020204030204" pitchFamily="34" charset="0"/>
              </a:rPr>
              <a:t> en daar ben ik in geslaagd.</a:t>
            </a:r>
          </a:p>
          <a:p>
            <a:pPr eaLnBrk="1" hangingPunct="1">
              <a:lnSpc>
                <a:spcPct val="150000"/>
              </a:lnSpc>
            </a:pPr>
            <a:r>
              <a:rPr lang="nl-NL" altLang="nl-NL" sz="1800" dirty="0">
                <a:latin typeface="Calibri" panose="020F0502020204030204" pitchFamily="34" charset="0"/>
              </a:rPr>
              <a:t>Toen mijn kinderen kleiner waren heb ik ervoor gezorgd dat ik al mijn vrienden die geen kinderen hadden behield, dat ik regelmatig </a:t>
            </a:r>
            <a:r>
              <a:rPr lang="nl-NL" altLang="en-GB" sz="1800" dirty="0">
                <a:latin typeface="Calibri" panose="020F0502020204030204" pitchFamily="34" charset="0"/>
              </a:rPr>
              <a:t>‘</a:t>
            </a:r>
            <a:r>
              <a:rPr lang="nl-NL" altLang="nl-NL" sz="1800" dirty="0">
                <a:latin typeface="Calibri" panose="020F0502020204030204" pitchFamily="34" charset="0"/>
              </a:rPr>
              <a:t>s avonds uitging, boeken las, aan conditietraining deed, een zware baan volhield en toch nog tijd overhield om met de kleintjes door te brengen. Als je een redelijke partner hebt, is er geen enkele reden waarom je er niet van tijd tot tijd zelf eens een paar dagen in je eentje op uit kunt gaan. Zeker, het hebben van kinderen is een heel karwei, maar dit soort van jezelf wentelen in oermoederachtig zelfbeklag maakt het nog moeilijker voor moeders om volledig in het werk en de maatschappij te participeren. Zo</a:t>
            </a:r>
            <a:r>
              <a:rPr lang="nl-NL" altLang="en-GB" sz="1800" dirty="0">
                <a:latin typeface="Calibri" panose="020F0502020204030204" pitchFamily="34" charset="0"/>
              </a:rPr>
              <a:t>’</a:t>
            </a:r>
            <a:r>
              <a:rPr lang="nl-NL" altLang="nl-NL" sz="1800" dirty="0">
                <a:latin typeface="Calibri" panose="020F0502020204030204" pitchFamily="34" charset="0"/>
              </a:rPr>
              <a:t>n artikel zorgt voor kinderloze vrouwen en leidt ertoe dat veel mannen vrouwen gaan beschouwen als helemaal in zichzelf opgaande hulpeloze huismussen die niet geschikt zijn om aan het normale leven deel te nemen.</a:t>
            </a:r>
            <a:endParaRPr lang="en-US" altLang="nl-NL" sz="2400" dirty="0">
              <a:latin typeface="Calibri" panose="020F0502020204030204" pitchFamily="34" charset="0"/>
            </a:endParaRPr>
          </a:p>
        </p:txBody>
      </p:sp>
    </p:spTree>
    <p:extLst>
      <p:ext uri="{BB962C8B-B14F-4D97-AF65-F5344CB8AC3E}">
        <p14:creationId xmlns:p14="http://schemas.microsoft.com/office/powerpoint/2010/main" val="538931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1c </a:t>
            </a:r>
            <a:r>
              <a:rPr lang="nl-NL" sz="2400" dirty="0">
                <a:solidFill>
                  <a:schemeClr val="tx1"/>
                </a:solidFill>
                <a:latin typeface="Calibri" panose="020F0502020204030204" pitchFamily="34" charset="0"/>
              </a:rPr>
              <a:t>(p.204) </a:t>
            </a:r>
            <a:r>
              <a:rPr lang="nl-NL" sz="2400" dirty="0">
                <a:solidFill>
                  <a:srgbClr val="FF0000"/>
                </a:solidFill>
                <a:latin typeface="Calibri" panose="020F0502020204030204" pitchFamily="34" charset="0"/>
              </a:rPr>
              <a:t>confrontatie</a:t>
            </a:r>
            <a:r>
              <a:rPr lang="nl-NL" sz="2400" dirty="0">
                <a:solidFill>
                  <a:schemeClr val="tx1"/>
                </a:solidFill>
                <a:latin typeface="Calibri" panose="020F0502020204030204" pitchFamily="34" charset="0"/>
              </a:rPr>
              <a:t>, </a:t>
            </a:r>
            <a:r>
              <a:rPr lang="nl-NL" sz="2400" dirty="0">
                <a:solidFill>
                  <a:schemeClr val="bg2">
                    <a:lumMod val="60000"/>
                    <a:lumOff val="40000"/>
                  </a:schemeClr>
                </a:solidFill>
                <a:latin typeface="Calibri" panose="020F0502020204030204" pitchFamily="34" charset="0"/>
              </a:rPr>
              <a:t>opening</a:t>
            </a:r>
            <a:r>
              <a:rPr lang="nl-NL" sz="2400" dirty="0">
                <a:solidFill>
                  <a:schemeClr val="tx1"/>
                </a:solidFill>
                <a:latin typeface="Calibri" panose="020F0502020204030204" pitchFamily="34" charset="0"/>
              </a:rPr>
              <a:t>, </a:t>
            </a:r>
            <a:r>
              <a:rPr lang="nl-NL" sz="2400" dirty="0">
                <a:solidFill>
                  <a:srgbClr val="00B050"/>
                </a:solidFill>
                <a:latin typeface="Calibri" panose="020F0502020204030204" pitchFamily="34" charset="0"/>
              </a:rPr>
              <a:t>argumentatie</a:t>
            </a:r>
            <a:endParaRPr lang="nl-NL" dirty="0">
              <a:solidFill>
                <a:srgbClr val="00B050"/>
              </a:solidFill>
              <a:latin typeface="Calibri" panose="020F0502020204030204" pitchFamily="34" charset="0"/>
            </a:endParaRPr>
          </a:p>
        </p:txBody>
      </p:sp>
      <p:sp>
        <p:nvSpPr>
          <p:cNvPr id="5" name="Tekstvak 4">
            <a:extLst>
              <a:ext uri="{FF2B5EF4-FFF2-40B4-BE49-F238E27FC236}">
                <a16:creationId xmlns:a16="http://schemas.microsoft.com/office/drawing/2014/main" id="{C7EF7360-69B7-43A5-9694-4849AE886CE9}"/>
              </a:ext>
            </a:extLst>
          </p:cNvPr>
          <p:cNvSpPr txBox="1"/>
          <p:nvPr/>
        </p:nvSpPr>
        <p:spPr>
          <a:xfrm>
            <a:off x="215516" y="930477"/>
            <a:ext cx="8712968" cy="5450851"/>
          </a:xfrm>
          <a:prstGeom prst="rect">
            <a:avLst/>
          </a:prstGeom>
          <a:noFill/>
        </p:spPr>
        <p:txBody>
          <a:bodyPr wrap="square">
            <a:spAutoFit/>
          </a:bodyPr>
          <a:lstStyle/>
          <a:p>
            <a:pPr eaLnBrk="1" hangingPunct="1">
              <a:lnSpc>
                <a:spcPct val="150000"/>
              </a:lnSpc>
            </a:pPr>
            <a:r>
              <a:rPr lang="nl-NL" altLang="nl-NL" sz="1800" dirty="0">
                <a:solidFill>
                  <a:srgbClr val="FF0000"/>
                </a:solidFill>
                <a:latin typeface="Calibri" panose="020F0502020204030204" pitchFamily="34" charset="0"/>
              </a:rPr>
              <a:t>Ik ben het helemaal niet met je eens, Lia de Wit, dat het moederschap intelligente vrouwen tot angstige uitgeputte wezens maakt die alleen maar naar kinderprogramma</a:t>
            </a:r>
            <a:r>
              <a:rPr lang="nl-NL" altLang="en-GB" sz="1800" dirty="0">
                <a:solidFill>
                  <a:srgbClr val="FF0000"/>
                </a:solidFill>
                <a:latin typeface="Calibri" panose="020F0502020204030204" pitchFamily="34" charset="0"/>
              </a:rPr>
              <a:t>’</a:t>
            </a:r>
            <a:r>
              <a:rPr lang="nl-NL" altLang="nl-NL" sz="1800" dirty="0">
                <a:solidFill>
                  <a:srgbClr val="FF0000"/>
                </a:solidFill>
                <a:latin typeface="Calibri" panose="020F0502020204030204" pitchFamily="34" charset="0"/>
              </a:rPr>
              <a:t>s kijken.</a:t>
            </a:r>
            <a:r>
              <a:rPr lang="nl-NL" altLang="nl-NL" sz="1800" dirty="0">
                <a:latin typeface="Calibri" panose="020F0502020204030204" pitchFamily="34" charset="0"/>
              </a:rPr>
              <a:t> </a:t>
            </a:r>
            <a:r>
              <a:rPr lang="nl-NL" altLang="nl-NL" sz="1800" dirty="0">
                <a:solidFill>
                  <a:srgbClr val="00B050"/>
                </a:solidFill>
                <a:latin typeface="Calibri" panose="020F0502020204030204" pitchFamily="34" charset="0"/>
              </a:rPr>
              <a:t>Ik was vastbesloten dat het met mij niet zover zou komen </a:t>
            </a:r>
            <a:r>
              <a:rPr lang="mr-IN" altLang="nl-NL" sz="1800" dirty="0">
                <a:solidFill>
                  <a:srgbClr val="00B050"/>
                </a:solidFill>
                <a:latin typeface="Calibri" panose="020F0502020204030204" pitchFamily="34" charset="0"/>
              </a:rPr>
              <a:t>–</a:t>
            </a:r>
            <a:r>
              <a:rPr lang="nl-NL" altLang="nl-NL" sz="1800" dirty="0">
                <a:solidFill>
                  <a:srgbClr val="00B050"/>
                </a:solidFill>
                <a:latin typeface="Calibri" panose="020F0502020204030204" pitchFamily="34" charset="0"/>
              </a:rPr>
              <a:t> en daar ben ik in geslaagd.</a:t>
            </a:r>
          </a:p>
          <a:p>
            <a:pPr eaLnBrk="1" hangingPunct="1">
              <a:lnSpc>
                <a:spcPct val="150000"/>
              </a:lnSpc>
            </a:pPr>
            <a:r>
              <a:rPr lang="nl-NL" altLang="nl-NL" sz="1800" dirty="0">
                <a:solidFill>
                  <a:srgbClr val="00B050"/>
                </a:solidFill>
                <a:latin typeface="Calibri" panose="020F0502020204030204" pitchFamily="34" charset="0"/>
              </a:rPr>
              <a:t>Toen mijn kinderen kleiner waren heb ik ervoor gezorgd dat ik al mijn vrienden die geen kinderen hadden behield, dat ik regelmatig </a:t>
            </a:r>
            <a:r>
              <a:rPr lang="nl-NL" altLang="en-GB" sz="1800" dirty="0">
                <a:solidFill>
                  <a:srgbClr val="00B050"/>
                </a:solidFill>
                <a:latin typeface="Calibri" panose="020F0502020204030204" pitchFamily="34" charset="0"/>
              </a:rPr>
              <a:t>‘</a:t>
            </a:r>
            <a:r>
              <a:rPr lang="nl-NL" altLang="nl-NL" sz="1800" dirty="0">
                <a:solidFill>
                  <a:srgbClr val="00B050"/>
                </a:solidFill>
                <a:latin typeface="Calibri" panose="020F0502020204030204" pitchFamily="34" charset="0"/>
              </a:rPr>
              <a:t>s avonds uitging, boeken las, aan conditietraining deed, een zware baan volhield en toch nog tijd overhield om met de kleintjes door te brengen. Als je een redelijke partner hebt, is er geen enkele reden waarom je er niet van tijd tot tijd zelf eens een paar dagen in je eentje op uit kunt gaan</a:t>
            </a:r>
            <a:r>
              <a:rPr lang="nl-NL" altLang="nl-NL" sz="1800" dirty="0">
                <a:solidFill>
                  <a:schemeClr val="bg2">
                    <a:lumMod val="60000"/>
                    <a:lumOff val="40000"/>
                  </a:schemeClr>
                </a:solidFill>
                <a:latin typeface="Calibri" panose="020F0502020204030204" pitchFamily="34" charset="0"/>
              </a:rPr>
              <a:t>. Zeker, het hebben van kinderen is een heel karwei</a:t>
            </a:r>
            <a:r>
              <a:rPr lang="nl-NL" altLang="nl-NL" sz="1800" dirty="0">
                <a:solidFill>
                  <a:srgbClr val="FF0000"/>
                </a:solidFill>
                <a:latin typeface="Calibri" panose="020F0502020204030204" pitchFamily="34" charset="0"/>
              </a:rPr>
              <a:t>, maar dit soort van jezelf wentelen in oermoederachtig zelfbeklag maakt het nog moeilijker voor moeders om volledig in het werk en de maatschappij te participeren</a:t>
            </a:r>
            <a:r>
              <a:rPr lang="nl-NL" altLang="nl-NL" sz="1800" dirty="0">
                <a:latin typeface="Calibri" panose="020F0502020204030204" pitchFamily="34" charset="0"/>
              </a:rPr>
              <a:t>. </a:t>
            </a:r>
            <a:r>
              <a:rPr lang="nl-NL" altLang="nl-NL" sz="1800" dirty="0">
                <a:solidFill>
                  <a:srgbClr val="00B050"/>
                </a:solidFill>
                <a:latin typeface="Calibri" panose="020F0502020204030204" pitchFamily="34" charset="0"/>
              </a:rPr>
              <a:t>Zo</a:t>
            </a:r>
            <a:r>
              <a:rPr lang="nl-NL" altLang="en-GB" sz="1800" dirty="0">
                <a:solidFill>
                  <a:srgbClr val="00B050"/>
                </a:solidFill>
                <a:latin typeface="Calibri" panose="020F0502020204030204" pitchFamily="34" charset="0"/>
              </a:rPr>
              <a:t>’</a:t>
            </a:r>
            <a:r>
              <a:rPr lang="nl-NL" altLang="nl-NL" sz="1800" dirty="0">
                <a:solidFill>
                  <a:srgbClr val="00B050"/>
                </a:solidFill>
                <a:latin typeface="Calibri" panose="020F0502020204030204" pitchFamily="34" charset="0"/>
              </a:rPr>
              <a:t>n artikel zorgt voor kinderloze vrouwen en leidt ertoe dat veel mannen vrouwen gaan beschouwen als helemaal in zichzelf opgaande hulpeloze huismussen die niet geschikt zijn om aan het normale leven deel te nemen.</a:t>
            </a:r>
            <a:endParaRPr lang="en-US" altLang="nl-NL" sz="2400" dirty="0">
              <a:solidFill>
                <a:srgbClr val="00B050"/>
              </a:solidFill>
              <a:latin typeface="Calibri" panose="020F0502020204030204" pitchFamily="34" charset="0"/>
            </a:endParaRPr>
          </a:p>
        </p:txBody>
      </p:sp>
    </p:spTree>
    <p:extLst>
      <p:ext uri="{BB962C8B-B14F-4D97-AF65-F5344CB8AC3E}">
        <p14:creationId xmlns:p14="http://schemas.microsoft.com/office/powerpoint/2010/main" val="2164143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3</a:t>
            </a:r>
            <a:endParaRPr lang="nl-NL" dirty="0">
              <a:solidFill>
                <a:srgbClr val="00B050"/>
              </a:solidFill>
              <a:latin typeface="Calibri" panose="020F0502020204030204" pitchFamily="34" charset="0"/>
            </a:endParaRPr>
          </a:p>
        </p:txBody>
      </p:sp>
      <p:sp>
        <p:nvSpPr>
          <p:cNvPr id="7" name="Tijdelijke aanduiding voor inhoud 2">
            <a:extLst>
              <a:ext uri="{FF2B5EF4-FFF2-40B4-BE49-F238E27FC236}">
                <a16:creationId xmlns:a16="http://schemas.microsoft.com/office/drawing/2014/main" id="{82EF93E8-E7D5-4800-AF3D-3E41605DE886}"/>
              </a:ext>
            </a:extLst>
          </p:cNvPr>
          <p:cNvSpPr txBox="1">
            <a:spLocks noChangeArrowheads="1"/>
          </p:cNvSpPr>
          <p:nvPr/>
        </p:nvSpPr>
        <p:spPr bwMode="auto">
          <a:xfrm>
            <a:off x="457200" y="1340768"/>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400" b="1" i="1" kern="0" dirty="0">
                <a:solidFill>
                  <a:srgbClr val="000066"/>
                </a:solidFill>
                <a:latin typeface="Calibri" panose="020F0502020204030204" pitchFamily="34" charset="0"/>
                <a:cs typeface="Calibri" panose="020F0502020204030204" pitchFamily="34" charset="0"/>
              </a:rPr>
              <a:t>Werk in tweetallen en bespreek je antwoorden / beantwoord de volgende vragen bij de tekst </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i="1" kern="0" dirty="0">
                <a:solidFill>
                  <a:srgbClr val="000066"/>
                </a:solidFill>
                <a:latin typeface="Calibri" panose="020F0502020204030204" pitchFamily="34" charset="0"/>
                <a:cs typeface="Calibri" panose="020F0502020204030204" pitchFamily="34" charset="0"/>
              </a:rPr>
              <a:t>Sorry, beste rokers</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kern="0" dirty="0">
                <a:solidFill>
                  <a:srgbClr val="000066"/>
                </a:solidFill>
                <a:latin typeface="Calibri" panose="020F0502020204030204" pitchFamily="34" charset="0"/>
                <a:cs typeface="Calibri" panose="020F0502020204030204" pitchFamily="34" charset="0"/>
              </a:rPr>
              <a:t>.</a:t>
            </a:r>
          </a:p>
          <a:p>
            <a:pPr marL="0" indent="0">
              <a:buFontTx/>
              <a:buNone/>
            </a:pPr>
            <a:endParaRPr lang="nl-NL" altLang="nl-NL" sz="1200" i="1" kern="0" dirty="0">
              <a:solidFill>
                <a:srgbClr val="000066"/>
              </a:solidFill>
              <a:latin typeface="Calibri" panose="020F0502020204030204" pitchFamily="34" charset="0"/>
              <a:cs typeface="Calibri" panose="020F0502020204030204" pitchFamily="34" charset="0"/>
            </a:endParaRPr>
          </a:p>
          <a:p>
            <a:pPr marL="0" indent="0">
              <a:buFontTx/>
              <a:buAutoNum type="arabicPeriod"/>
            </a:pPr>
            <a:r>
              <a:rPr lang="nl-NL" altLang="nl-NL" sz="2400" kern="0" dirty="0">
                <a:latin typeface="Calibri" panose="020F0502020204030204" pitchFamily="34" charset="0"/>
                <a:cs typeface="Calibri" panose="020F0502020204030204" pitchFamily="34" charset="0"/>
              </a:rPr>
              <a:t>Is de tekst argumentatief? </a:t>
            </a:r>
          </a:p>
          <a:p>
            <a:pPr marL="0" indent="0">
              <a:buFontTx/>
              <a:buAutoNum type="arabicPeriod"/>
            </a:pPr>
            <a:r>
              <a:rPr lang="nl-NL" altLang="nl-NL" sz="2400" kern="0" dirty="0">
                <a:latin typeface="Calibri" panose="020F0502020204030204" pitchFamily="34" charset="0"/>
                <a:cs typeface="Calibri" panose="020F0502020204030204" pitchFamily="34" charset="0"/>
              </a:rPr>
              <a:t>Hoe luidt het standpunt?</a:t>
            </a:r>
          </a:p>
          <a:p>
            <a:pPr marL="0" indent="0">
              <a:buFontTx/>
              <a:buAutoNum type="arabicPeriod"/>
            </a:pPr>
            <a:r>
              <a:rPr lang="nl-NL" altLang="nl-NL" sz="2400" kern="0" dirty="0">
                <a:latin typeface="Calibri" panose="020F0502020204030204" pitchFamily="34" charset="0"/>
                <a:cs typeface="Calibri" panose="020F0502020204030204" pitchFamily="34" charset="0"/>
              </a:rPr>
              <a:t>Hoe luiden de argumenten?</a:t>
            </a:r>
          </a:p>
          <a:p>
            <a:pPr marL="0" indent="0">
              <a:buFontTx/>
              <a:buAutoNum type="arabicPeriod"/>
            </a:pPr>
            <a:r>
              <a:rPr lang="nl-NL" altLang="nl-NL" sz="2400" kern="0" dirty="0">
                <a:latin typeface="Calibri" panose="020F0502020204030204" pitchFamily="34" charset="0"/>
                <a:cs typeface="Calibri" panose="020F0502020204030204" pitchFamily="34" charset="0"/>
              </a:rPr>
              <a:t>Hoe kom je achter standpunt en argumentatie? </a:t>
            </a:r>
          </a:p>
          <a:p>
            <a:pPr marL="0" indent="0">
              <a:buFontTx/>
              <a:buAutoNum type="arabicPeriod"/>
            </a:pPr>
            <a:r>
              <a:rPr lang="nl-NL" altLang="nl-NL" sz="2400" kern="0" dirty="0">
                <a:latin typeface="Calibri" panose="020F0502020204030204" pitchFamily="34" charset="0"/>
                <a:cs typeface="Calibri" panose="020F0502020204030204" pitchFamily="34" charset="0"/>
              </a:rPr>
              <a:t>Wie is/zijn de protagonist(en) en antagonist(en) van welk standpunt?</a:t>
            </a:r>
          </a:p>
          <a:p>
            <a:pPr marL="0" indent="0">
              <a:buFontTx/>
              <a:buAutoNum type="arabicPeriod"/>
            </a:pPr>
            <a:r>
              <a:rPr lang="nl-NL" altLang="nl-NL" sz="2400" kern="0" dirty="0">
                <a:latin typeface="Calibri" panose="020F0502020204030204" pitchFamily="34" charset="0"/>
                <a:cs typeface="Calibri" panose="020F0502020204030204" pitchFamily="34" charset="0"/>
              </a:rPr>
              <a:t>Van welk type geschil is sprake?</a:t>
            </a:r>
          </a:p>
        </p:txBody>
      </p:sp>
    </p:spTree>
    <p:extLst>
      <p:ext uri="{BB962C8B-B14F-4D97-AF65-F5344CB8AC3E}">
        <p14:creationId xmlns:p14="http://schemas.microsoft.com/office/powerpoint/2010/main" val="1905441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3</a:t>
            </a:r>
            <a:endParaRPr lang="nl-NL" dirty="0">
              <a:solidFill>
                <a:srgbClr val="00B050"/>
              </a:solidFill>
              <a:latin typeface="Calibri" panose="020F0502020204030204" pitchFamily="34" charset="0"/>
            </a:endParaRPr>
          </a:p>
        </p:txBody>
      </p:sp>
      <p:sp>
        <p:nvSpPr>
          <p:cNvPr id="7" name="Tijdelijke aanduiding voor inhoud 2">
            <a:extLst>
              <a:ext uri="{FF2B5EF4-FFF2-40B4-BE49-F238E27FC236}">
                <a16:creationId xmlns:a16="http://schemas.microsoft.com/office/drawing/2014/main" id="{595F33B5-59B4-4681-BAE8-0A59DE9D6549}"/>
              </a:ext>
            </a:extLst>
          </p:cNvPr>
          <p:cNvSpPr txBox="1">
            <a:spLocks noChangeArrowheads="1"/>
          </p:cNvSpPr>
          <p:nvPr/>
        </p:nvSpPr>
        <p:spPr bwMode="auto">
          <a:xfrm>
            <a:off x="457200" y="1340768"/>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400" b="1" i="1" kern="0" dirty="0">
                <a:solidFill>
                  <a:srgbClr val="000066"/>
                </a:solidFill>
                <a:latin typeface="Calibri" panose="020F0502020204030204" pitchFamily="34" charset="0"/>
                <a:cs typeface="Calibri" panose="020F0502020204030204" pitchFamily="34" charset="0"/>
              </a:rPr>
              <a:t>Werk in tweetallen en bespreek je antwoorden / beantwoord de volgende vragen bij de tekst </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i="1" kern="0" dirty="0">
                <a:solidFill>
                  <a:srgbClr val="000066"/>
                </a:solidFill>
                <a:latin typeface="Calibri" panose="020F0502020204030204" pitchFamily="34" charset="0"/>
                <a:cs typeface="Calibri" panose="020F0502020204030204" pitchFamily="34" charset="0"/>
              </a:rPr>
              <a:t>Sorry, beste rokers</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kern="0" dirty="0">
                <a:solidFill>
                  <a:srgbClr val="000066"/>
                </a:solidFill>
                <a:latin typeface="Calibri" panose="020F0502020204030204" pitchFamily="34" charset="0"/>
                <a:cs typeface="Calibri" panose="020F0502020204030204" pitchFamily="34" charset="0"/>
              </a:rPr>
              <a:t>.</a:t>
            </a:r>
          </a:p>
          <a:p>
            <a:pPr marL="0" indent="0">
              <a:buFontTx/>
              <a:buNone/>
            </a:pPr>
            <a:endParaRPr lang="nl-NL" altLang="nl-NL" sz="1200" i="1" kern="0" dirty="0">
              <a:solidFill>
                <a:srgbClr val="000066"/>
              </a:solidFill>
              <a:latin typeface="Calibri" panose="020F0502020204030204" pitchFamily="34" charset="0"/>
              <a:cs typeface="Calibri" panose="020F0502020204030204" pitchFamily="34" charset="0"/>
            </a:endParaRPr>
          </a:p>
          <a:p>
            <a:pPr marL="0" indent="0">
              <a:buFontTx/>
              <a:buAutoNum type="arabicPeriod"/>
            </a:pPr>
            <a:r>
              <a:rPr lang="nl-NL" altLang="nl-NL" sz="2400" kern="0" dirty="0">
                <a:latin typeface="Calibri" panose="020F0502020204030204" pitchFamily="34" charset="0"/>
                <a:cs typeface="Calibri" panose="020F0502020204030204" pitchFamily="34" charset="0"/>
              </a:rPr>
              <a:t>Is de tekst argumentatief? </a:t>
            </a:r>
            <a:r>
              <a:rPr lang="nl-NL" altLang="nl-NL" sz="2400" b="1" kern="0" dirty="0">
                <a:latin typeface="Calibri" panose="020F0502020204030204" pitchFamily="34" charset="0"/>
                <a:cs typeface="Calibri" panose="020F0502020204030204" pitchFamily="34" charset="0"/>
              </a:rPr>
              <a:t>JA!</a:t>
            </a:r>
            <a:endParaRPr lang="nl-NL" altLang="nl-NL" sz="2400" kern="0" dirty="0">
              <a:latin typeface="Calibri" panose="020F0502020204030204" pitchFamily="34" charset="0"/>
              <a:cs typeface="Calibri" panose="020F0502020204030204" pitchFamily="34" charset="0"/>
            </a:endParaRPr>
          </a:p>
          <a:p>
            <a:pPr marL="0" indent="0">
              <a:buFontTx/>
              <a:buAutoNum type="arabicPeriod"/>
            </a:pPr>
            <a:r>
              <a:rPr lang="nl-NL" altLang="nl-NL" sz="2400" kern="0" dirty="0">
                <a:latin typeface="Calibri" panose="020F0502020204030204" pitchFamily="34" charset="0"/>
                <a:cs typeface="Calibri" panose="020F0502020204030204" pitchFamily="34" charset="0"/>
              </a:rPr>
              <a:t>Hoe luidt het standpunt?</a:t>
            </a:r>
          </a:p>
          <a:p>
            <a:pPr marL="0" indent="0">
              <a:buFontTx/>
              <a:buAutoNum type="arabicPeriod"/>
            </a:pPr>
            <a:r>
              <a:rPr lang="nl-NL" altLang="nl-NL" sz="2400" kern="0" dirty="0">
                <a:latin typeface="Calibri" panose="020F0502020204030204" pitchFamily="34" charset="0"/>
                <a:cs typeface="Calibri" panose="020F0502020204030204" pitchFamily="34" charset="0"/>
              </a:rPr>
              <a:t>Hoe luiden de argumenten?</a:t>
            </a:r>
          </a:p>
          <a:p>
            <a:pPr marL="0" indent="0">
              <a:buFontTx/>
              <a:buAutoNum type="arabicPeriod"/>
            </a:pPr>
            <a:r>
              <a:rPr lang="nl-NL" altLang="nl-NL" sz="2400" kern="0" dirty="0">
                <a:latin typeface="Calibri" panose="020F0502020204030204" pitchFamily="34" charset="0"/>
                <a:cs typeface="Calibri" panose="020F0502020204030204" pitchFamily="34" charset="0"/>
              </a:rPr>
              <a:t>Hoe kom je achter standpunt en argumentatie? </a:t>
            </a:r>
          </a:p>
          <a:p>
            <a:pPr marL="0" indent="0">
              <a:buFontTx/>
              <a:buAutoNum type="arabicPeriod"/>
            </a:pPr>
            <a:r>
              <a:rPr lang="nl-NL" altLang="nl-NL" sz="2400" kern="0" dirty="0">
                <a:latin typeface="Calibri" panose="020F0502020204030204" pitchFamily="34" charset="0"/>
                <a:cs typeface="Calibri" panose="020F0502020204030204" pitchFamily="34" charset="0"/>
              </a:rPr>
              <a:t>Wie is/zijn de protagonist(en) en antagonist(en) van welk standpunt?</a:t>
            </a:r>
          </a:p>
          <a:p>
            <a:pPr marL="0" indent="0">
              <a:buFontTx/>
              <a:buAutoNum type="arabicPeriod"/>
            </a:pPr>
            <a:r>
              <a:rPr lang="nl-NL" altLang="nl-NL" sz="2400" kern="0" dirty="0">
                <a:latin typeface="Calibri" panose="020F0502020204030204" pitchFamily="34" charset="0"/>
                <a:cs typeface="Calibri" panose="020F0502020204030204" pitchFamily="34" charset="0"/>
              </a:rPr>
              <a:t>Van welk type geschil is sprake?</a:t>
            </a:r>
          </a:p>
        </p:txBody>
      </p:sp>
    </p:spTree>
    <p:extLst>
      <p:ext uri="{BB962C8B-B14F-4D97-AF65-F5344CB8AC3E}">
        <p14:creationId xmlns:p14="http://schemas.microsoft.com/office/powerpoint/2010/main" val="1438452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3</a:t>
            </a:r>
            <a:endParaRPr lang="nl-NL" dirty="0">
              <a:solidFill>
                <a:srgbClr val="00B050"/>
              </a:solidFill>
              <a:latin typeface="Calibri" panose="020F0502020204030204" pitchFamily="34" charset="0"/>
            </a:endParaRPr>
          </a:p>
        </p:txBody>
      </p:sp>
      <p:sp>
        <p:nvSpPr>
          <p:cNvPr id="7" name="Tijdelijke aanduiding voor inhoud 2">
            <a:extLst>
              <a:ext uri="{FF2B5EF4-FFF2-40B4-BE49-F238E27FC236}">
                <a16:creationId xmlns:a16="http://schemas.microsoft.com/office/drawing/2014/main" id="{595F33B5-59B4-4681-BAE8-0A59DE9D6549}"/>
              </a:ext>
            </a:extLst>
          </p:cNvPr>
          <p:cNvSpPr txBox="1">
            <a:spLocks noChangeArrowheads="1"/>
          </p:cNvSpPr>
          <p:nvPr/>
        </p:nvSpPr>
        <p:spPr bwMode="auto">
          <a:xfrm>
            <a:off x="457200" y="1340768"/>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400" b="1" i="1" kern="0" dirty="0">
                <a:solidFill>
                  <a:srgbClr val="000066"/>
                </a:solidFill>
                <a:latin typeface="Calibri" panose="020F0502020204030204" pitchFamily="34" charset="0"/>
                <a:cs typeface="Calibri" panose="020F0502020204030204" pitchFamily="34" charset="0"/>
              </a:rPr>
              <a:t>Werk in tweetallen en bespreek je antwoorden / beantwoord de volgende vragen bij de tekst </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i="1" kern="0" dirty="0">
                <a:solidFill>
                  <a:srgbClr val="000066"/>
                </a:solidFill>
                <a:latin typeface="Calibri" panose="020F0502020204030204" pitchFamily="34" charset="0"/>
                <a:cs typeface="Calibri" panose="020F0502020204030204" pitchFamily="34" charset="0"/>
              </a:rPr>
              <a:t>Sorry, beste rokers</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kern="0" dirty="0">
                <a:solidFill>
                  <a:srgbClr val="000066"/>
                </a:solidFill>
                <a:latin typeface="Calibri" panose="020F0502020204030204" pitchFamily="34" charset="0"/>
                <a:cs typeface="Calibri" panose="020F0502020204030204" pitchFamily="34" charset="0"/>
              </a:rPr>
              <a:t>.</a:t>
            </a:r>
          </a:p>
          <a:p>
            <a:pPr marL="0" indent="0">
              <a:buFontTx/>
              <a:buNone/>
            </a:pPr>
            <a:endParaRPr lang="nl-NL" altLang="nl-NL" sz="1200" i="1" kern="0" dirty="0">
              <a:solidFill>
                <a:srgbClr val="000066"/>
              </a:solidFill>
              <a:latin typeface="Calibri" panose="020F0502020204030204" pitchFamily="34" charset="0"/>
              <a:cs typeface="Calibri" panose="020F0502020204030204" pitchFamily="34" charset="0"/>
            </a:endParaRPr>
          </a:p>
          <a:p>
            <a:pPr marL="0" indent="0">
              <a:buFontTx/>
              <a:buAutoNum type="arabicPeriod"/>
            </a:pPr>
            <a:r>
              <a:rPr lang="nl-NL" altLang="nl-NL" sz="2400" kern="0" dirty="0">
                <a:latin typeface="Calibri" panose="020F0502020204030204" pitchFamily="34" charset="0"/>
                <a:cs typeface="Calibri" panose="020F0502020204030204" pitchFamily="34" charset="0"/>
              </a:rPr>
              <a:t>Is de tekst argumentatief? </a:t>
            </a:r>
          </a:p>
          <a:p>
            <a:pPr marL="0" indent="0">
              <a:buFontTx/>
              <a:buAutoNum type="arabicPeriod"/>
            </a:pPr>
            <a:r>
              <a:rPr lang="nl-NL" altLang="nl-NL" sz="2400" kern="0" dirty="0">
                <a:latin typeface="Calibri" panose="020F0502020204030204" pitchFamily="34" charset="0"/>
                <a:cs typeface="Calibri" panose="020F0502020204030204" pitchFamily="34" charset="0"/>
              </a:rPr>
              <a:t>Hoe luidt het standpunt?</a:t>
            </a:r>
          </a:p>
          <a:p>
            <a:pPr marL="0" indent="0">
              <a:buFontTx/>
              <a:buAutoNum type="arabicPeriod"/>
            </a:pPr>
            <a:endParaRPr lang="nl-NL" altLang="nl-NL" sz="2400" kern="0" dirty="0">
              <a:latin typeface="Calibri" panose="020F0502020204030204" pitchFamily="34" charset="0"/>
              <a:cs typeface="Calibri" panose="020F0502020204030204" pitchFamily="34" charset="0"/>
            </a:endParaRPr>
          </a:p>
          <a:p>
            <a:pPr marL="0" indent="0">
              <a:buFontTx/>
              <a:buNone/>
            </a:pPr>
            <a:r>
              <a:rPr lang="nl-NL" altLang="nl-NL" sz="2400" b="1" dirty="0">
                <a:latin typeface="Calibri" panose="020F0502020204030204" pitchFamily="34" charset="0"/>
                <a:cs typeface="Calibri" panose="020F0502020204030204" pitchFamily="34" charset="0"/>
              </a:rPr>
              <a:t>Standpunt (letterlijk): </a:t>
            </a:r>
            <a:r>
              <a:rPr lang="en-GB" altLang="nl-NL" sz="2400" dirty="0" err="1">
                <a:latin typeface="Calibri" panose="020F0502020204030204" pitchFamily="34" charset="0"/>
                <a:cs typeface="Calibri" panose="020F0502020204030204" pitchFamily="34" charset="0"/>
              </a:rPr>
              <a:t>Wij</a:t>
            </a:r>
            <a:r>
              <a:rPr lang="en-GB" altLang="nl-NL" sz="2400" dirty="0">
                <a:latin typeface="Calibri" panose="020F0502020204030204" pitchFamily="34" charset="0"/>
                <a:cs typeface="Calibri" panose="020F0502020204030204" pitchFamily="34" charset="0"/>
              </a:rPr>
              <a:t>, </a:t>
            </a:r>
            <a:r>
              <a:rPr lang="en-GB" altLang="nl-NL" sz="2400" dirty="0" err="1">
                <a:latin typeface="Calibri" panose="020F0502020204030204" pitchFamily="34" charset="0"/>
                <a:cs typeface="Calibri" panose="020F0502020204030204" pitchFamily="34" charset="0"/>
              </a:rPr>
              <a:t>niet-rokers</a:t>
            </a:r>
            <a:r>
              <a:rPr lang="en-GB" altLang="nl-NL" sz="2400" dirty="0">
                <a:latin typeface="Calibri" panose="020F0502020204030204" pitchFamily="34" charset="0"/>
                <a:cs typeface="Calibri" panose="020F0502020204030204" pitchFamily="34" charset="0"/>
              </a:rPr>
              <a:t>, </a:t>
            </a:r>
            <a:r>
              <a:rPr lang="en-GB" altLang="nl-NL" sz="2400" dirty="0" err="1">
                <a:latin typeface="Calibri" panose="020F0502020204030204" pitchFamily="34" charset="0"/>
                <a:cs typeface="Calibri" panose="020F0502020204030204" pitchFamily="34" charset="0"/>
              </a:rPr>
              <a:t>zijn</a:t>
            </a:r>
            <a:r>
              <a:rPr lang="en-GB" altLang="nl-NL" sz="2400" dirty="0">
                <a:latin typeface="Calibri" panose="020F0502020204030204" pitchFamily="34" charset="0"/>
                <a:cs typeface="Calibri" panose="020F0502020204030204" pitchFamily="34" charset="0"/>
              </a:rPr>
              <a:t> </a:t>
            </a:r>
            <a:r>
              <a:rPr lang="en-GB" altLang="nl-NL" sz="2400" dirty="0" err="1">
                <a:latin typeface="Calibri" panose="020F0502020204030204" pitchFamily="34" charset="0"/>
                <a:cs typeface="Calibri" panose="020F0502020204030204" pitchFamily="34" charset="0"/>
              </a:rPr>
              <a:t>aanstellers</a:t>
            </a:r>
            <a:r>
              <a:rPr lang="en-GB" altLang="nl-NL" sz="2400" dirty="0">
                <a:latin typeface="Calibri" panose="020F0502020204030204" pitchFamily="34" charset="0"/>
                <a:cs typeface="Calibri" panose="020F0502020204030204" pitchFamily="34" charset="0"/>
              </a:rPr>
              <a:t>.</a:t>
            </a:r>
          </a:p>
          <a:p>
            <a:pPr marL="0" indent="0">
              <a:buFontTx/>
              <a:buNone/>
            </a:pPr>
            <a:r>
              <a:rPr lang="nl-NL" altLang="nl-NL" sz="2400" b="1" dirty="0">
                <a:latin typeface="Calibri" panose="020F0502020204030204" pitchFamily="34" charset="0"/>
                <a:cs typeface="Calibri" panose="020F0502020204030204" pitchFamily="34" charset="0"/>
              </a:rPr>
              <a:t>Standpunt (bedoeld): </a:t>
            </a:r>
            <a:r>
              <a:rPr lang="en-GB" altLang="nl-NL" sz="2400" dirty="0" err="1">
                <a:latin typeface="Calibri" panose="020F0502020204030204" pitchFamily="34" charset="0"/>
                <a:cs typeface="Calibri" panose="020F0502020204030204" pitchFamily="34" charset="0"/>
              </a:rPr>
              <a:t>Wij</a:t>
            </a:r>
            <a:r>
              <a:rPr lang="en-GB" altLang="nl-NL" sz="2400" dirty="0">
                <a:latin typeface="Calibri" panose="020F0502020204030204" pitchFamily="34" charset="0"/>
                <a:cs typeface="Calibri" panose="020F0502020204030204" pitchFamily="34" charset="0"/>
              </a:rPr>
              <a:t>, </a:t>
            </a:r>
            <a:r>
              <a:rPr lang="en-GB" altLang="nl-NL" sz="2400" dirty="0" err="1">
                <a:latin typeface="Calibri" panose="020F0502020204030204" pitchFamily="34" charset="0"/>
                <a:cs typeface="Calibri" panose="020F0502020204030204" pitchFamily="34" charset="0"/>
              </a:rPr>
              <a:t>niet-rokers</a:t>
            </a:r>
            <a:r>
              <a:rPr lang="en-GB" altLang="nl-NL" sz="2400" dirty="0">
                <a:latin typeface="Calibri" panose="020F0502020204030204" pitchFamily="34" charset="0"/>
                <a:cs typeface="Calibri" panose="020F0502020204030204" pitchFamily="34" charset="0"/>
              </a:rPr>
              <a:t> </a:t>
            </a:r>
            <a:r>
              <a:rPr lang="en-GB" altLang="nl-NL" sz="2400" dirty="0" err="1">
                <a:latin typeface="Calibri" panose="020F0502020204030204" pitchFamily="34" charset="0"/>
                <a:cs typeface="Calibri" panose="020F0502020204030204" pitchFamily="34" charset="0"/>
              </a:rPr>
              <a:t>zijn</a:t>
            </a:r>
            <a:r>
              <a:rPr lang="en-GB" altLang="nl-NL" sz="2400" dirty="0">
                <a:latin typeface="Calibri" panose="020F0502020204030204" pitchFamily="34" charset="0"/>
                <a:cs typeface="Calibri" panose="020F0502020204030204" pitchFamily="34" charset="0"/>
              </a:rPr>
              <a:t> </a:t>
            </a:r>
            <a:r>
              <a:rPr lang="en-GB" altLang="nl-NL" sz="2400" dirty="0" err="1">
                <a:latin typeface="Calibri" panose="020F0502020204030204" pitchFamily="34" charset="0"/>
                <a:cs typeface="Calibri" panose="020F0502020204030204" pitchFamily="34" charset="0"/>
              </a:rPr>
              <a:t>geen</a:t>
            </a:r>
            <a:r>
              <a:rPr lang="en-GB" altLang="nl-NL" sz="2400" dirty="0">
                <a:latin typeface="Calibri" panose="020F0502020204030204" pitchFamily="34" charset="0"/>
                <a:cs typeface="Calibri" panose="020F0502020204030204" pitchFamily="34" charset="0"/>
              </a:rPr>
              <a:t> </a:t>
            </a:r>
            <a:r>
              <a:rPr lang="en-GB" altLang="nl-NL" sz="2400" dirty="0" err="1">
                <a:latin typeface="Calibri" panose="020F0502020204030204" pitchFamily="34" charset="0"/>
                <a:cs typeface="Calibri" panose="020F0502020204030204" pitchFamily="34" charset="0"/>
              </a:rPr>
              <a:t>aanstellers</a:t>
            </a:r>
            <a:r>
              <a:rPr lang="en-GB" altLang="nl-NL" sz="2400" dirty="0">
                <a:latin typeface="Calibri" panose="020F0502020204030204" pitchFamily="34" charset="0"/>
                <a:cs typeface="Calibri" panose="020F0502020204030204" pitchFamily="34" charset="0"/>
              </a:rPr>
              <a:t> / </a:t>
            </a:r>
            <a:r>
              <a:rPr lang="en-GB" altLang="nl-NL" sz="2400" dirty="0" err="1">
                <a:latin typeface="Calibri" panose="020F0502020204030204" pitchFamily="34" charset="0"/>
                <a:cs typeface="Calibri" panose="020F0502020204030204" pitchFamily="34" charset="0"/>
              </a:rPr>
              <a:t>wij</a:t>
            </a:r>
            <a:r>
              <a:rPr lang="en-GB" altLang="nl-NL" sz="2400" dirty="0">
                <a:latin typeface="Calibri" panose="020F0502020204030204" pitchFamily="34" charset="0"/>
                <a:cs typeface="Calibri" panose="020F0502020204030204" pitchFamily="34" charset="0"/>
              </a:rPr>
              <a:t>, </a:t>
            </a:r>
            <a:r>
              <a:rPr lang="en-GB" altLang="nl-NL" sz="2400" dirty="0" err="1">
                <a:latin typeface="Calibri" panose="020F0502020204030204" pitchFamily="34" charset="0"/>
                <a:cs typeface="Calibri" panose="020F0502020204030204" pitchFamily="34" charset="0"/>
              </a:rPr>
              <a:t>niet-rokers</a:t>
            </a:r>
            <a:r>
              <a:rPr lang="en-GB" altLang="nl-NL" sz="2400" dirty="0">
                <a:latin typeface="Calibri" panose="020F0502020204030204" pitchFamily="34" charset="0"/>
                <a:cs typeface="Calibri" panose="020F0502020204030204" pitchFamily="34" charset="0"/>
              </a:rPr>
              <a:t>, </a:t>
            </a:r>
            <a:r>
              <a:rPr lang="en-GB" altLang="nl-NL" sz="2400" dirty="0" err="1">
                <a:latin typeface="Calibri" panose="020F0502020204030204" pitchFamily="34" charset="0"/>
                <a:cs typeface="Calibri" panose="020F0502020204030204" pitchFamily="34" charset="0"/>
              </a:rPr>
              <a:t>hebben</a:t>
            </a:r>
            <a:r>
              <a:rPr lang="en-GB" altLang="nl-NL" sz="2400" dirty="0">
                <a:latin typeface="Calibri" panose="020F0502020204030204" pitchFamily="34" charset="0"/>
                <a:cs typeface="Calibri" panose="020F0502020204030204" pitchFamily="34" charset="0"/>
              </a:rPr>
              <a:t> het </a:t>
            </a:r>
            <a:r>
              <a:rPr lang="en-GB" altLang="nl-NL" sz="2400" dirty="0" err="1">
                <a:latin typeface="Calibri" panose="020F0502020204030204" pitchFamily="34" charset="0"/>
                <a:cs typeface="Calibri" panose="020F0502020204030204" pitchFamily="34" charset="0"/>
              </a:rPr>
              <a:t>goed</a:t>
            </a:r>
            <a:r>
              <a:rPr lang="en-GB" altLang="nl-NL" sz="2400" dirty="0">
                <a:latin typeface="Calibri" panose="020F0502020204030204" pitchFamily="34" charset="0"/>
                <a:cs typeface="Calibri" panose="020F0502020204030204" pitchFamily="34" charset="0"/>
              </a:rPr>
              <a:t> </a:t>
            </a:r>
            <a:r>
              <a:rPr lang="en-GB" altLang="nl-NL" sz="2400" dirty="0" err="1">
                <a:latin typeface="Calibri" panose="020F0502020204030204" pitchFamily="34" charset="0"/>
                <a:cs typeface="Calibri" panose="020F0502020204030204" pitchFamily="34" charset="0"/>
              </a:rPr>
              <a:t>recht</a:t>
            </a:r>
            <a:r>
              <a:rPr lang="en-GB" altLang="nl-NL" sz="2400" dirty="0">
                <a:latin typeface="Calibri" panose="020F0502020204030204" pitchFamily="34" charset="0"/>
                <a:cs typeface="Calibri" panose="020F0502020204030204" pitchFamily="34" charset="0"/>
              </a:rPr>
              <a:t> om de </a:t>
            </a:r>
            <a:r>
              <a:rPr lang="en-GB" altLang="nl-NL" sz="2400" dirty="0" err="1">
                <a:latin typeface="Calibri" panose="020F0502020204030204" pitchFamily="34" charset="0"/>
                <a:cs typeface="Calibri" panose="020F0502020204030204" pitchFamily="34" charset="0"/>
              </a:rPr>
              <a:t>vrijheid</a:t>
            </a:r>
            <a:r>
              <a:rPr lang="en-GB" altLang="nl-NL" sz="2400" dirty="0">
                <a:latin typeface="Calibri" panose="020F0502020204030204" pitchFamily="34" charset="0"/>
                <a:cs typeface="Calibri" panose="020F0502020204030204" pitchFamily="34" charset="0"/>
              </a:rPr>
              <a:t> van </a:t>
            </a:r>
            <a:r>
              <a:rPr lang="en-GB" altLang="nl-NL" sz="2400" dirty="0" err="1">
                <a:latin typeface="Calibri" panose="020F0502020204030204" pitchFamily="34" charset="0"/>
                <a:cs typeface="Calibri" panose="020F0502020204030204" pitchFamily="34" charset="0"/>
              </a:rPr>
              <a:t>rokers</a:t>
            </a:r>
            <a:r>
              <a:rPr lang="en-GB" altLang="nl-NL" sz="2400" dirty="0">
                <a:latin typeface="Calibri" panose="020F0502020204030204" pitchFamily="34" charset="0"/>
                <a:cs typeface="Calibri" panose="020F0502020204030204" pitchFamily="34" charset="0"/>
              </a:rPr>
              <a:t> </a:t>
            </a:r>
            <a:r>
              <a:rPr lang="en-GB" altLang="nl-NL" sz="2400" dirty="0" err="1">
                <a:latin typeface="Calibri" panose="020F0502020204030204" pitchFamily="34" charset="0"/>
                <a:cs typeface="Calibri" panose="020F0502020204030204" pitchFamily="34" charset="0"/>
              </a:rPr>
              <a:t>te</a:t>
            </a:r>
            <a:r>
              <a:rPr lang="en-GB" altLang="nl-NL" sz="2400" dirty="0">
                <a:latin typeface="Calibri" panose="020F0502020204030204" pitchFamily="34" charset="0"/>
                <a:cs typeface="Calibri" panose="020F0502020204030204" pitchFamily="34" charset="0"/>
              </a:rPr>
              <a:t> </a:t>
            </a:r>
            <a:r>
              <a:rPr lang="en-GB" altLang="nl-NL" sz="2400" dirty="0" err="1">
                <a:latin typeface="Calibri" panose="020F0502020204030204" pitchFamily="34" charset="0"/>
                <a:cs typeface="Calibri" panose="020F0502020204030204" pitchFamily="34" charset="0"/>
              </a:rPr>
              <a:t>beperken</a:t>
            </a:r>
            <a:r>
              <a:rPr lang="en-GB" altLang="nl-NL" sz="2400" dirty="0">
                <a:latin typeface="Calibri" panose="020F0502020204030204" pitchFamily="34" charset="0"/>
                <a:cs typeface="Calibri" panose="020F0502020204030204" pitchFamily="34" charset="0"/>
              </a:rPr>
              <a:t>.</a:t>
            </a:r>
          </a:p>
          <a:p>
            <a:pPr marL="0" indent="0">
              <a:buNone/>
            </a:pPr>
            <a:endParaRPr lang="nl-NL" altLang="nl-NL" sz="2400" kern="0" dirty="0">
              <a:latin typeface="Calibri" panose="020F0502020204030204" pitchFamily="34" charset="0"/>
              <a:cs typeface="Calibri" panose="020F0502020204030204" pitchFamily="34" charset="0"/>
            </a:endParaRPr>
          </a:p>
          <a:p>
            <a:pPr marL="0" indent="0">
              <a:buNone/>
            </a:pPr>
            <a:r>
              <a:rPr lang="en-GB" altLang="nl-NL" sz="1800" i="1" dirty="0">
                <a:latin typeface="Calibri" panose="020F0502020204030204" pitchFamily="34" charset="0"/>
                <a:cs typeface="Calibri" panose="020F0502020204030204" pitchFamily="34" charset="0"/>
              </a:rPr>
              <a:t>NB In H4 </a:t>
            </a:r>
            <a:r>
              <a:rPr lang="en-GB" altLang="nl-NL" sz="1800" i="1" dirty="0" err="1">
                <a:latin typeface="Calibri" panose="020F0502020204030204" pitchFamily="34" charset="0"/>
                <a:cs typeface="Calibri" panose="020F0502020204030204" pitchFamily="34" charset="0"/>
              </a:rPr>
              <a:t>wordt</a:t>
            </a:r>
            <a:r>
              <a:rPr lang="en-GB" altLang="nl-NL" sz="1800" i="1" dirty="0">
                <a:latin typeface="Calibri" panose="020F0502020204030204" pitchFamily="34" charset="0"/>
                <a:cs typeface="Calibri" panose="020F0502020204030204" pitchFamily="34" charset="0"/>
              </a:rPr>
              <a:t> met </a:t>
            </a:r>
            <a:r>
              <a:rPr lang="en-GB" altLang="nl-NL" sz="1800" i="1" dirty="0" err="1">
                <a:latin typeface="Calibri" panose="020F0502020204030204" pitchFamily="34" charset="0"/>
                <a:cs typeface="Calibri" panose="020F0502020204030204" pitchFamily="34" charset="0"/>
              </a:rPr>
              <a:t>behulp</a:t>
            </a:r>
            <a:r>
              <a:rPr lang="en-GB" altLang="nl-NL" sz="1800" i="1" dirty="0">
                <a:latin typeface="Calibri" panose="020F0502020204030204" pitchFamily="34" charset="0"/>
                <a:cs typeface="Calibri" panose="020F0502020204030204" pitchFamily="34" charset="0"/>
              </a:rPr>
              <a:t> van het </a:t>
            </a:r>
            <a:r>
              <a:rPr lang="en-GB" altLang="nl-NL" sz="1800" i="1" dirty="0" err="1">
                <a:latin typeface="Calibri" panose="020F0502020204030204" pitchFamily="34" charset="0"/>
                <a:cs typeface="Calibri" panose="020F0502020204030204" pitchFamily="34" charset="0"/>
              </a:rPr>
              <a:t>Communicatiebeginsel</a:t>
            </a:r>
            <a:r>
              <a:rPr lang="en-GB" altLang="nl-NL" sz="1800" i="1" dirty="0">
                <a:latin typeface="Calibri" panose="020F0502020204030204" pitchFamily="34" charset="0"/>
                <a:cs typeface="Calibri" panose="020F0502020204030204" pitchFamily="34" charset="0"/>
              </a:rPr>
              <a:t> </a:t>
            </a:r>
            <a:r>
              <a:rPr lang="en-GB" altLang="nl-NL" sz="1800" i="1" dirty="0" err="1">
                <a:latin typeface="Calibri" panose="020F0502020204030204" pitchFamily="34" charset="0"/>
                <a:cs typeface="Calibri" panose="020F0502020204030204" pitchFamily="34" charset="0"/>
              </a:rPr>
              <a:t>uitgelegd</a:t>
            </a:r>
            <a:r>
              <a:rPr lang="en-GB" altLang="nl-NL" sz="1800" i="1" dirty="0">
                <a:latin typeface="Calibri" panose="020F0502020204030204" pitchFamily="34" charset="0"/>
                <a:cs typeface="Calibri" panose="020F0502020204030204" pitchFamily="34" charset="0"/>
              </a:rPr>
              <a:t> hoe </a:t>
            </a:r>
            <a:r>
              <a:rPr lang="en-GB" altLang="nl-NL" sz="1800" i="1" dirty="0" err="1">
                <a:latin typeface="Calibri" panose="020F0502020204030204" pitchFamily="34" charset="0"/>
                <a:cs typeface="Calibri" panose="020F0502020204030204" pitchFamily="34" charset="0"/>
              </a:rPr>
              <a:t>ironie</a:t>
            </a:r>
            <a:r>
              <a:rPr lang="en-GB" altLang="nl-NL" sz="1800" i="1" dirty="0">
                <a:latin typeface="Calibri" panose="020F0502020204030204" pitchFamily="34" charset="0"/>
                <a:cs typeface="Calibri" panose="020F0502020204030204" pitchFamily="34" charset="0"/>
              </a:rPr>
              <a:t> </a:t>
            </a:r>
            <a:r>
              <a:rPr lang="en-GB" altLang="nl-NL" sz="1800" i="1" dirty="0" err="1">
                <a:latin typeface="Calibri" panose="020F0502020204030204" pitchFamily="34" charset="0"/>
                <a:cs typeface="Calibri" panose="020F0502020204030204" pitchFamily="34" charset="0"/>
              </a:rPr>
              <a:t>geinterpreteerd</a:t>
            </a:r>
            <a:r>
              <a:rPr lang="en-GB" altLang="nl-NL" sz="1800" i="1" dirty="0">
                <a:latin typeface="Calibri" panose="020F0502020204030204" pitchFamily="34" charset="0"/>
                <a:cs typeface="Calibri" panose="020F0502020204030204" pitchFamily="34" charset="0"/>
              </a:rPr>
              <a:t> </a:t>
            </a:r>
            <a:r>
              <a:rPr lang="en-GB" altLang="nl-NL" sz="1800" i="1" dirty="0" err="1">
                <a:latin typeface="Calibri" panose="020F0502020204030204" pitchFamily="34" charset="0"/>
                <a:cs typeface="Calibri" panose="020F0502020204030204" pitchFamily="34" charset="0"/>
              </a:rPr>
              <a:t>kan</a:t>
            </a:r>
            <a:r>
              <a:rPr lang="en-GB" altLang="nl-NL" sz="1800" i="1" dirty="0">
                <a:latin typeface="Calibri" panose="020F0502020204030204" pitchFamily="34" charset="0"/>
                <a:cs typeface="Calibri" panose="020F0502020204030204" pitchFamily="34" charset="0"/>
              </a:rPr>
              <a:t> </a:t>
            </a:r>
            <a:r>
              <a:rPr lang="en-GB" altLang="nl-NL" sz="1800" i="1" dirty="0" err="1">
                <a:latin typeface="Calibri" panose="020F0502020204030204" pitchFamily="34" charset="0"/>
                <a:cs typeface="Calibri" panose="020F0502020204030204" pitchFamily="34" charset="0"/>
              </a:rPr>
              <a:t>worden</a:t>
            </a:r>
            <a:r>
              <a:rPr lang="en-GB" altLang="nl-NL" sz="1800" i="1" dirty="0">
                <a:latin typeface="Calibri" panose="020F0502020204030204" pitchFamily="34" charset="0"/>
                <a:cs typeface="Calibri" panose="020F0502020204030204" pitchFamily="34" charset="0"/>
              </a:rPr>
              <a:t>!</a:t>
            </a:r>
          </a:p>
          <a:p>
            <a:pPr marL="0" indent="0">
              <a:buNone/>
            </a:pPr>
            <a:endParaRPr lang="nl-NL" altLang="nl-NL" sz="24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3278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3</a:t>
            </a:r>
            <a:endParaRPr lang="nl-NL" dirty="0">
              <a:solidFill>
                <a:srgbClr val="00B050"/>
              </a:solidFill>
              <a:latin typeface="Calibri" panose="020F0502020204030204" pitchFamily="34" charset="0"/>
            </a:endParaRPr>
          </a:p>
        </p:txBody>
      </p:sp>
      <p:sp>
        <p:nvSpPr>
          <p:cNvPr id="7" name="Tijdelijke aanduiding voor inhoud 2">
            <a:extLst>
              <a:ext uri="{FF2B5EF4-FFF2-40B4-BE49-F238E27FC236}">
                <a16:creationId xmlns:a16="http://schemas.microsoft.com/office/drawing/2014/main" id="{82EF93E8-E7D5-4800-AF3D-3E41605DE886}"/>
              </a:ext>
            </a:extLst>
          </p:cNvPr>
          <p:cNvSpPr txBox="1">
            <a:spLocks noChangeArrowheads="1"/>
          </p:cNvSpPr>
          <p:nvPr/>
        </p:nvSpPr>
        <p:spPr bwMode="auto">
          <a:xfrm>
            <a:off x="457200" y="1340768"/>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400" b="1" i="1" kern="0" dirty="0">
                <a:solidFill>
                  <a:srgbClr val="000066"/>
                </a:solidFill>
                <a:latin typeface="Calibri" panose="020F0502020204030204" pitchFamily="34" charset="0"/>
                <a:cs typeface="Calibri" panose="020F0502020204030204" pitchFamily="34" charset="0"/>
              </a:rPr>
              <a:t>Werk in tweetallen en bespreek je antwoorden / beantwoord de volgende vragen bij de tekst </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i="1" kern="0" dirty="0">
                <a:solidFill>
                  <a:srgbClr val="000066"/>
                </a:solidFill>
                <a:latin typeface="Calibri" panose="020F0502020204030204" pitchFamily="34" charset="0"/>
                <a:cs typeface="Calibri" panose="020F0502020204030204" pitchFamily="34" charset="0"/>
              </a:rPr>
              <a:t>Sorry, beste rokers</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kern="0" dirty="0">
                <a:solidFill>
                  <a:srgbClr val="000066"/>
                </a:solidFill>
                <a:latin typeface="Calibri" panose="020F0502020204030204" pitchFamily="34" charset="0"/>
                <a:cs typeface="Calibri" panose="020F0502020204030204" pitchFamily="34" charset="0"/>
              </a:rPr>
              <a:t>.</a:t>
            </a:r>
          </a:p>
          <a:p>
            <a:pPr marL="0" indent="0">
              <a:buFontTx/>
              <a:buNone/>
            </a:pPr>
            <a:endParaRPr lang="nl-NL" altLang="nl-NL" sz="1200" i="1" kern="0" dirty="0">
              <a:solidFill>
                <a:srgbClr val="000066"/>
              </a:solidFill>
              <a:latin typeface="Calibri" panose="020F0502020204030204" pitchFamily="34" charset="0"/>
              <a:cs typeface="Calibri" panose="020F0502020204030204" pitchFamily="34" charset="0"/>
            </a:endParaRPr>
          </a:p>
          <a:p>
            <a:pPr marL="0" indent="0">
              <a:buFontTx/>
              <a:buAutoNum type="arabicPeriod"/>
            </a:pPr>
            <a:r>
              <a:rPr lang="nl-NL" altLang="nl-NL" sz="2400" kern="0" dirty="0">
                <a:latin typeface="Calibri" panose="020F0502020204030204" pitchFamily="34" charset="0"/>
                <a:cs typeface="Calibri" panose="020F0502020204030204" pitchFamily="34" charset="0"/>
              </a:rPr>
              <a:t>Is de tekst argumentatief? </a:t>
            </a:r>
          </a:p>
          <a:p>
            <a:pPr marL="0" indent="0">
              <a:buFontTx/>
              <a:buAutoNum type="arabicPeriod"/>
            </a:pPr>
            <a:r>
              <a:rPr lang="nl-NL" altLang="nl-NL" sz="2400" kern="0" dirty="0">
                <a:latin typeface="Calibri" panose="020F0502020204030204" pitchFamily="34" charset="0"/>
                <a:cs typeface="Calibri" panose="020F0502020204030204" pitchFamily="34" charset="0"/>
              </a:rPr>
              <a:t>Hoe luidt het standpunt?</a:t>
            </a:r>
          </a:p>
          <a:p>
            <a:pPr marL="0" indent="0">
              <a:buFontTx/>
              <a:buAutoNum type="arabicPeriod"/>
            </a:pPr>
            <a:r>
              <a:rPr lang="nl-NL" altLang="nl-NL" sz="2400" kern="0" dirty="0">
                <a:latin typeface="Calibri" panose="020F0502020204030204" pitchFamily="34" charset="0"/>
                <a:cs typeface="Calibri" panose="020F0502020204030204" pitchFamily="34" charset="0"/>
              </a:rPr>
              <a:t>Hoe luiden de argumenten?</a:t>
            </a:r>
          </a:p>
        </p:txBody>
      </p:sp>
    </p:spTree>
    <p:extLst>
      <p:ext uri="{BB962C8B-B14F-4D97-AF65-F5344CB8AC3E}">
        <p14:creationId xmlns:p14="http://schemas.microsoft.com/office/powerpoint/2010/main" val="1784183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Wat is argumentatie?</a:t>
            </a:r>
          </a:p>
        </p:txBody>
      </p:sp>
    </p:spTree>
    <p:extLst>
      <p:ext uri="{BB962C8B-B14F-4D97-AF65-F5344CB8AC3E}">
        <p14:creationId xmlns:p14="http://schemas.microsoft.com/office/powerpoint/2010/main" val="967429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6ECDE85-AECF-4238-938A-7C50BA6E466E}"/>
              </a:ext>
            </a:extLst>
          </p:cNvPr>
          <p:cNvSpPr txBox="1">
            <a:spLocks noChangeArrowheads="1"/>
          </p:cNvSpPr>
          <p:nvPr/>
        </p:nvSpPr>
        <p:spPr bwMode="auto">
          <a:xfrm>
            <a:off x="197514" y="117053"/>
            <a:ext cx="8748971"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000" b="1" kern="0" dirty="0">
                <a:latin typeface="Calibri" panose="020F0502020204030204" pitchFamily="34" charset="0"/>
                <a:cs typeface="Calibri" panose="020F0502020204030204" pitchFamily="34" charset="0"/>
              </a:rPr>
              <a:t>Sorry, beste rokers</a:t>
            </a:r>
            <a:endParaRPr lang="nl-NL" altLang="nl-NL" sz="2000" kern="0" dirty="0">
              <a:latin typeface="Calibri" panose="020F0502020204030204" pitchFamily="34" charset="0"/>
              <a:cs typeface="Calibri" panose="020F0502020204030204" pitchFamily="34" charset="0"/>
            </a:endParaRPr>
          </a:p>
          <a:p>
            <a:pPr marL="0" indent="0">
              <a:buFontTx/>
              <a:buNone/>
            </a:pPr>
            <a:r>
              <a:rPr lang="nl-NL" altLang="nl-NL" sz="2000" kern="0" dirty="0">
                <a:latin typeface="Calibri" panose="020F0502020204030204" pitchFamily="34" charset="0"/>
                <a:cs typeface="Calibri" panose="020F0502020204030204" pitchFamily="34" charset="0"/>
              </a:rPr>
              <a:t>Toen ik dinsdag het artikel over de heksenjacht op rokers van Henry </a:t>
            </a:r>
            <a:r>
              <a:rPr lang="nl-NL" altLang="nl-NL" sz="2000" kern="0" dirty="0" err="1">
                <a:latin typeface="Calibri" panose="020F0502020204030204" pitchFamily="34" charset="0"/>
                <a:cs typeface="Calibri" panose="020F0502020204030204" pitchFamily="34" charset="0"/>
              </a:rPr>
              <a:t>Sturman</a:t>
            </a:r>
            <a:r>
              <a:rPr lang="nl-NL" altLang="nl-NL" sz="2000" kern="0" dirty="0">
                <a:latin typeface="Calibri" panose="020F0502020204030204" pitchFamily="34" charset="0"/>
                <a:cs typeface="Calibri" panose="020F0502020204030204" pitchFamily="34" charset="0"/>
              </a:rPr>
              <a:t> las (Podium), kreeg ik plotseling medelijden met al die rokers in Nederland. Wat zijn ze in de minderheid, en wat hebben wij, niet-rokers, het ze de afgelopen jaren moeilijk gemaakt. </a:t>
            </a:r>
          </a:p>
          <a:p>
            <a:pPr marL="0" indent="0">
              <a:buFontTx/>
              <a:buNone/>
            </a:pPr>
            <a:r>
              <a:rPr lang="nl-NL" altLang="nl-NL" sz="2000" kern="0" dirty="0">
                <a:latin typeface="Calibri" panose="020F0502020204030204" pitchFamily="34" charset="0"/>
                <a:cs typeface="Calibri" panose="020F0502020204030204" pitchFamily="34" charset="0"/>
              </a:rPr>
              <a:t>Sorry beste rokers, dat jullie niet meer mogen roken in de trein, </a:t>
            </a:r>
            <a:r>
              <a:rPr lang="nl-NL" altLang="nl-NL" sz="2000" u="sng" kern="0" dirty="0">
                <a:latin typeface="Calibri" panose="020F0502020204030204" pitchFamily="34" charset="0"/>
                <a:cs typeface="Calibri" panose="020F0502020204030204" pitchFamily="34" charset="0"/>
              </a:rPr>
              <a:t>de meerderheid die niet rookt heeft zich vreselijk aangesteld</a:t>
            </a:r>
            <a:r>
              <a:rPr lang="nl-NL" altLang="nl-NL" sz="2000" kern="0" dirty="0">
                <a:latin typeface="Calibri" panose="020F0502020204030204" pitchFamily="34" charset="0"/>
                <a:cs typeface="Calibri" panose="020F0502020204030204" pitchFamily="34" charset="0"/>
              </a:rPr>
              <a:t>. </a:t>
            </a:r>
            <a:r>
              <a:rPr lang="nl-NL" altLang="nl-NL" sz="2000" kern="0" dirty="0">
                <a:solidFill>
                  <a:srgbClr val="FF0000"/>
                </a:solidFill>
                <a:latin typeface="Calibri" panose="020F0502020204030204" pitchFamily="34" charset="0"/>
                <a:cs typeface="Calibri" panose="020F0502020204030204" pitchFamily="34" charset="0"/>
              </a:rPr>
              <a:t>[</a:t>
            </a:r>
            <a:r>
              <a:rPr lang="nl-NL" altLang="nl-NL" sz="2000" b="1" kern="0" dirty="0">
                <a:solidFill>
                  <a:srgbClr val="FF0000"/>
                </a:solidFill>
                <a:latin typeface="Calibri" panose="020F0502020204030204" pitchFamily="34" charset="0"/>
                <a:cs typeface="Calibri" panose="020F0502020204030204" pitchFamily="34" charset="0"/>
              </a:rPr>
              <a:t>Standpunt</a:t>
            </a:r>
            <a:r>
              <a:rPr lang="nl-NL" altLang="nl-NL" sz="2000" kern="0" dirty="0">
                <a:solidFill>
                  <a:srgbClr val="FF0000"/>
                </a:solidFill>
                <a:latin typeface="Calibri" panose="020F0502020204030204" pitchFamily="34" charset="0"/>
                <a:cs typeface="Calibri" panose="020F0502020204030204" pitchFamily="34" charset="0"/>
              </a:rPr>
              <a:t>: niet-rokers stellen zich niet aan] </a:t>
            </a:r>
            <a:r>
              <a:rPr lang="nl-NL" altLang="nl-NL" sz="2000" u="sng" kern="0" dirty="0">
                <a:latin typeface="Calibri" panose="020F0502020204030204" pitchFamily="34" charset="0"/>
                <a:cs typeface="Calibri" panose="020F0502020204030204" pitchFamily="34" charset="0"/>
              </a:rPr>
              <a:t>Wat maakt het nu uit om twee uur in iemand anders</a:t>
            </a:r>
            <a:r>
              <a:rPr lang="nl-NL" altLang="en-GB" sz="2000" u="sng" kern="0" dirty="0">
                <a:latin typeface="Calibri" panose="020F0502020204030204" pitchFamily="34" charset="0"/>
                <a:cs typeface="Calibri" panose="020F0502020204030204" pitchFamily="34" charset="0"/>
              </a:rPr>
              <a:t>’</a:t>
            </a:r>
            <a:r>
              <a:rPr lang="nl-NL" altLang="ja-JP" sz="2000" u="sng" kern="0" dirty="0">
                <a:latin typeface="Calibri" panose="020F0502020204030204" pitchFamily="34" charset="0"/>
                <a:cs typeface="Calibri" panose="020F0502020204030204" pitchFamily="34" charset="0"/>
              </a:rPr>
              <a:t> rook te zitten?</a:t>
            </a:r>
            <a:r>
              <a:rPr lang="nl-NL" altLang="ja-JP" sz="2000" kern="0" dirty="0">
                <a:latin typeface="Calibri" panose="020F0502020204030204" pitchFamily="34" charset="0"/>
                <a:cs typeface="Calibri" panose="020F0502020204030204" pitchFamily="34" charset="0"/>
              </a:rPr>
              <a:t> </a:t>
            </a:r>
            <a:r>
              <a:rPr lang="nl-NL" altLang="ja-JP" sz="2000" kern="0" dirty="0">
                <a:solidFill>
                  <a:srgbClr val="FF0000"/>
                </a:solidFill>
                <a:latin typeface="Calibri" panose="020F0502020204030204" pitchFamily="34" charset="0"/>
                <a:cs typeface="Calibri" panose="020F0502020204030204" pitchFamily="34" charset="0"/>
              </a:rPr>
              <a:t>[</a:t>
            </a:r>
            <a:r>
              <a:rPr lang="nl-NL" altLang="ja-JP" sz="2000" b="1" kern="0" dirty="0">
                <a:solidFill>
                  <a:srgbClr val="FF0000"/>
                </a:solidFill>
                <a:latin typeface="Calibri" panose="020F0502020204030204" pitchFamily="34" charset="0"/>
                <a:cs typeface="Calibri" panose="020F0502020204030204" pitchFamily="34" charset="0"/>
              </a:rPr>
              <a:t>Argument 1</a:t>
            </a:r>
            <a:r>
              <a:rPr lang="nl-NL" altLang="ja-JP" sz="2000" kern="0" dirty="0">
                <a:solidFill>
                  <a:srgbClr val="FF0000"/>
                </a:solidFill>
                <a:latin typeface="Calibri" panose="020F0502020204030204" pitchFamily="34" charset="0"/>
                <a:cs typeface="Calibri" panose="020F0502020204030204" pitchFamily="34" charset="0"/>
              </a:rPr>
              <a:t>: Het maakt wel wat uit om …]</a:t>
            </a:r>
            <a:r>
              <a:rPr lang="nl-NL" altLang="ja-JP" sz="2000" kern="0" dirty="0">
                <a:latin typeface="Calibri" panose="020F0502020204030204" pitchFamily="34" charset="0"/>
                <a:cs typeface="Calibri" panose="020F0502020204030204" pitchFamily="34" charset="0"/>
              </a:rPr>
              <a:t> Gelukkig weten we nu ook </a:t>
            </a:r>
            <a:r>
              <a:rPr lang="nl-NL" altLang="ja-JP" sz="2000" u="sng" kern="0" dirty="0">
                <a:latin typeface="Calibri" panose="020F0502020204030204" pitchFamily="34" charset="0"/>
                <a:cs typeface="Calibri" panose="020F0502020204030204" pitchFamily="34" charset="0"/>
              </a:rPr>
              <a:t>dat het helemaal niet slecht voor onze gezondheid is om mee te roken</a:t>
            </a:r>
            <a:r>
              <a:rPr lang="nl-NL" altLang="ja-JP" sz="2000" kern="0" dirty="0">
                <a:latin typeface="Calibri" panose="020F0502020204030204" pitchFamily="34" charset="0"/>
                <a:cs typeface="Calibri" panose="020F0502020204030204" pitchFamily="34" charset="0"/>
              </a:rPr>
              <a:t>, </a:t>
            </a:r>
            <a:r>
              <a:rPr lang="nl-NL" altLang="ja-JP" sz="2000" kern="0" dirty="0">
                <a:solidFill>
                  <a:srgbClr val="FF0000"/>
                </a:solidFill>
                <a:latin typeface="Calibri" panose="020F0502020204030204" pitchFamily="34" charset="0"/>
                <a:cs typeface="Calibri" panose="020F0502020204030204" pitchFamily="34" charset="0"/>
              </a:rPr>
              <a:t>[</a:t>
            </a:r>
            <a:r>
              <a:rPr lang="nl-NL" altLang="ja-JP" sz="2000" b="1" kern="0" dirty="0">
                <a:solidFill>
                  <a:srgbClr val="FF0000"/>
                </a:solidFill>
                <a:latin typeface="Calibri" panose="020F0502020204030204" pitchFamily="34" charset="0"/>
                <a:cs typeface="Calibri" panose="020F0502020204030204" pitchFamily="34" charset="0"/>
              </a:rPr>
              <a:t>Argument 2: </a:t>
            </a:r>
            <a:r>
              <a:rPr lang="nl-NL" altLang="ja-JP" sz="2000" kern="0" dirty="0">
                <a:solidFill>
                  <a:srgbClr val="FF0000"/>
                </a:solidFill>
                <a:latin typeface="Calibri" panose="020F0502020204030204" pitchFamily="34" charset="0"/>
                <a:cs typeface="Calibri" panose="020F0502020204030204" pitchFamily="34" charset="0"/>
              </a:rPr>
              <a:t>Jullie rook is slecht voor onze gezondheid.] </a:t>
            </a:r>
            <a:r>
              <a:rPr lang="nl-NL" altLang="ja-JP" sz="2000" kern="0" dirty="0">
                <a:latin typeface="Calibri" panose="020F0502020204030204" pitchFamily="34" charset="0"/>
                <a:cs typeface="Calibri" panose="020F0502020204030204" pitchFamily="34" charset="0"/>
              </a:rPr>
              <a:t>dus ook daar mogen we niet langer over zeuren </a:t>
            </a:r>
            <a:r>
              <a:rPr lang="nl-NL" altLang="ja-JP" sz="2000" kern="0" dirty="0">
                <a:solidFill>
                  <a:srgbClr val="FF0000"/>
                </a:solidFill>
                <a:latin typeface="Calibri" panose="020F0502020204030204" pitchFamily="34" charset="0"/>
                <a:cs typeface="Calibri" panose="020F0502020204030204" pitchFamily="34" charset="0"/>
              </a:rPr>
              <a:t>[herhaling </a:t>
            </a:r>
            <a:r>
              <a:rPr lang="nl-NL" altLang="ja-JP" sz="2000" b="1" kern="0" dirty="0">
                <a:solidFill>
                  <a:srgbClr val="FF0000"/>
                </a:solidFill>
                <a:latin typeface="Calibri" panose="020F0502020204030204" pitchFamily="34" charset="0"/>
                <a:cs typeface="Calibri" panose="020F0502020204030204" pitchFamily="34" charset="0"/>
              </a:rPr>
              <a:t>standpunt</a:t>
            </a:r>
            <a:r>
              <a:rPr lang="nl-NL" altLang="ja-JP" sz="2000" kern="0" dirty="0">
                <a:latin typeface="Calibri" panose="020F0502020204030204" pitchFamily="34" charset="0"/>
                <a:cs typeface="Calibri" panose="020F0502020204030204" pitchFamily="34" charset="0"/>
              </a:rPr>
              <a:t>]. </a:t>
            </a:r>
            <a:r>
              <a:rPr lang="nl-NL" altLang="ja-JP" sz="2000" u="sng" kern="0" dirty="0">
                <a:latin typeface="Calibri" panose="020F0502020204030204" pitchFamily="34" charset="0"/>
                <a:cs typeface="Calibri" panose="020F0502020204030204" pitchFamily="34" charset="0"/>
              </a:rPr>
              <a:t>Alleen je kleren stinken zo naar rook</a:t>
            </a:r>
            <a:r>
              <a:rPr lang="nl-NL" altLang="ja-JP" sz="2000" kern="0" dirty="0">
                <a:latin typeface="Calibri" panose="020F0502020204030204" pitchFamily="34" charset="0"/>
                <a:cs typeface="Calibri" panose="020F0502020204030204" pitchFamily="34" charset="0"/>
              </a:rPr>
              <a:t>, maar een kniesoor die daar over valt. </a:t>
            </a:r>
            <a:r>
              <a:rPr lang="nl-NL" altLang="ja-JP" sz="2000" kern="0" dirty="0">
                <a:solidFill>
                  <a:srgbClr val="FF0000"/>
                </a:solidFill>
                <a:latin typeface="Calibri" panose="020F0502020204030204" pitchFamily="34" charset="0"/>
                <a:cs typeface="Calibri" panose="020F0502020204030204" pitchFamily="34" charset="0"/>
              </a:rPr>
              <a:t>[</a:t>
            </a:r>
            <a:r>
              <a:rPr lang="nl-NL" altLang="ja-JP" sz="2000" b="1" kern="0" dirty="0">
                <a:solidFill>
                  <a:srgbClr val="FF0000"/>
                </a:solidFill>
                <a:latin typeface="Calibri" panose="020F0502020204030204" pitchFamily="34" charset="0"/>
                <a:cs typeface="Calibri" panose="020F0502020204030204" pitchFamily="34" charset="0"/>
              </a:rPr>
              <a:t>Argument 3: </a:t>
            </a:r>
            <a:r>
              <a:rPr lang="nl-NL" altLang="ja-JP" sz="2000" kern="0" dirty="0">
                <a:solidFill>
                  <a:srgbClr val="FF0000"/>
                </a:solidFill>
                <a:latin typeface="Calibri" panose="020F0502020204030204" pitchFamily="34" charset="0"/>
                <a:cs typeface="Calibri" panose="020F0502020204030204" pitchFamily="34" charset="0"/>
              </a:rPr>
              <a:t>Door jullie rook gaan onze kleren naar rook stinken.]</a:t>
            </a:r>
          </a:p>
          <a:p>
            <a:pPr marL="0" indent="0">
              <a:buNone/>
            </a:pPr>
            <a:r>
              <a:rPr lang="nl-NL" altLang="nl-NL" sz="2000" dirty="0">
                <a:latin typeface="Calibri" panose="020F0502020204030204" pitchFamily="34" charset="0"/>
              </a:rPr>
              <a:t>Wij niet-rokers zijn aanstellers. </a:t>
            </a:r>
            <a:r>
              <a:rPr lang="nl-NL" altLang="nl-NL" sz="2000" dirty="0">
                <a:solidFill>
                  <a:srgbClr val="FF0000"/>
                </a:solidFill>
                <a:latin typeface="Calibri" panose="020F0502020204030204" pitchFamily="34" charset="0"/>
              </a:rPr>
              <a:t>[Herhaling standpunt: Wij zijn geen aanstellers.] </a:t>
            </a:r>
            <a:r>
              <a:rPr lang="nl-NL" altLang="nl-NL" sz="2000" dirty="0">
                <a:latin typeface="Calibri" panose="020F0502020204030204" pitchFamily="34" charset="0"/>
              </a:rPr>
              <a:t>Sorry rokers dat jullie niet meer mochten roken in restaurants en tijdens vergaderingen of werkoverleg. Wij hebben jullie vrijheid beperkt en dat hoort natuurlijk niet. </a:t>
            </a:r>
            <a:r>
              <a:rPr lang="nl-NL" altLang="nl-NL" sz="2000" dirty="0">
                <a:solidFill>
                  <a:srgbClr val="FF0000"/>
                </a:solidFill>
                <a:latin typeface="Calibri" panose="020F0502020204030204" pitchFamily="34" charset="0"/>
              </a:rPr>
              <a:t>[Soort herhaling van het </a:t>
            </a:r>
            <a:r>
              <a:rPr lang="nl-NL" altLang="nl-NL" sz="2000" b="1" dirty="0">
                <a:solidFill>
                  <a:srgbClr val="FF0000"/>
                </a:solidFill>
                <a:latin typeface="Calibri" panose="020F0502020204030204" pitchFamily="34" charset="0"/>
              </a:rPr>
              <a:t>standpunt</a:t>
            </a:r>
            <a:r>
              <a:rPr lang="nl-NL" altLang="nl-NL" sz="2000" dirty="0">
                <a:solidFill>
                  <a:srgbClr val="FF0000"/>
                </a:solidFill>
                <a:latin typeface="Calibri" panose="020F0502020204030204" pitchFamily="34" charset="0"/>
              </a:rPr>
              <a:t>] </a:t>
            </a:r>
            <a:r>
              <a:rPr lang="nl-NL" altLang="nl-NL" sz="2000" dirty="0">
                <a:latin typeface="Calibri" panose="020F0502020204030204" pitchFamily="34" charset="0"/>
              </a:rPr>
              <a:t>Dat wij in een vieze rooklucht moeten zitten, nemen we graag voor lief. </a:t>
            </a:r>
            <a:r>
              <a:rPr lang="nl-NL" altLang="nl-NL" sz="2000" dirty="0">
                <a:solidFill>
                  <a:srgbClr val="FF0000"/>
                </a:solidFill>
                <a:latin typeface="Calibri" panose="020F0502020204030204" pitchFamily="34" charset="0"/>
              </a:rPr>
              <a:t>[Herhaling van </a:t>
            </a:r>
            <a:r>
              <a:rPr lang="nl-NL" altLang="nl-NL" sz="2000" b="1" dirty="0">
                <a:solidFill>
                  <a:srgbClr val="FF0000"/>
                </a:solidFill>
                <a:latin typeface="Calibri" panose="020F0502020204030204" pitchFamily="34" charset="0"/>
              </a:rPr>
              <a:t>argument 1</a:t>
            </a:r>
            <a:r>
              <a:rPr lang="nl-NL" altLang="nl-NL" sz="2000" dirty="0">
                <a:solidFill>
                  <a:srgbClr val="FF0000"/>
                </a:solidFill>
                <a:latin typeface="Calibri" panose="020F0502020204030204" pitchFamily="34" charset="0"/>
              </a:rPr>
              <a:t>]</a:t>
            </a:r>
          </a:p>
          <a:p>
            <a:pPr marL="0" indent="0">
              <a:buFontTx/>
              <a:buNone/>
            </a:pPr>
            <a:endParaRPr lang="nl-NL" altLang="nl-NL" sz="20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1974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3 </a:t>
            </a:r>
            <a:endParaRPr lang="nl-NL" dirty="0">
              <a:solidFill>
                <a:srgbClr val="00B050"/>
              </a:solidFill>
              <a:latin typeface="Calibri" panose="020F0502020204030204" pitchFamily="34" charset="0"/>
            </a:endParaRPr>
          </a:p>
        </p:txBody>
      </p:sp>
      <p:sp>
        <p:nvSpPr>
          <p:cNvPr id="7" name="Tijdelijke aanduiding voor inhoud 2">
            <a:extLst>
              <a:ext uri="{FF2B5EF4-FFF2-40B4-BE49-F238E27FC236}">
                <a16:creationId xmlns:a16="http://schemas.microsoft.com/office/drawing/2014/main" id="{82EF93E8-E7D5-4800-AF3D-3E41605DE886}"/>
              </a:ext>
            </a:extLst>
          </p:cNvPr>
          <p:cNvSpPr txBox="1">
            <a:spLocks noChangeArrowheads="1"/>
          </p:cNvSpPr>
          <p:nvPr/>
        </p:nvSpPr>
        <p:spPr bwMode="auto">
          <a:xfrm>
            <a:off x="457200" y="1340768"/>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400" b="1" i="1" kern="0" dirty="0">
                <a:solidFill>
                  <a:srgbClr val="000066"/>
                </a:solidFill>
                <a:latin typeface="Calibri" panose="020F0502020204030204" pitchFamily="34" charset="0"/>
                <a:cs typeface="Calibri" panose="020F0502020204030204" pitchFamily="34" charset="0"/>
              </a:rPr>
              <a:t>Werk in tweetallen en bespreek je antwoorden / beantwoord de volgende vragen bij de tekst </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i="1" kern="0" dirty="0">
                <a:solidFill>
                  <a:srgbClr val="000066"/>
                </a:solidFill>
                <a:latin typeface="Calibri" panose="020F0502020204030204" pitchFamily="34" charset="0"/>
                <a:cs typeface="Calibri" panose="020F0502020204030204" pitchFamily="34" charset="0"/>
              </a:rPr>
              <a:t>Sorry, beste rokers</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kern="0" dirty="0">
                <a:solidFill>
                  <a:srgbClr val="000066"/>
                </a:solidFill>
                <a:latin typeface="Calibri" panose="020F0502020204030204" pitchFamily="34" charset="0"/>
                <a:cs typeface="Calibri" panose="020F0502020204030204" pitchFamily="34" charset="0"/>
              </a:rPr>
              <a:t>.</a:t>
            </a:r>
          </a:p>
          <a:p>
            <a:pPr marL="0" indent="0">
              <a:buFontTx/>
              <a:buNone/>
            </a:pPr>
            <a:endParaRPr lang="nl-NL" altLang="nl-NL" sz="1200" i="1" kern="0" dirty="0">
              <a:solidFill>
                <a:srgbClr val="000066"/>
              </a:solidFill>
              <a:latin typeface="Calibri" panose="020F0502020204030204" pitchFamily="34" charset="0"/>
              <a:cs typeface="Calibri" panose="020F0502020204030204" pitchFamily="34" charset="0"/>
            </a:endParaRPr>
          </a:p>
          <a:p>
            <a:pPr marL="0" indent="0">
              <a:buFontTx/>
              <a:buAutoNum type="arabicPeriod"/>
            </a:pPr>
            <a:r>
              <a:rPr lang="nl-NL" altLang="nl-NL" sz="2400" kern="0" dirty="0">
                <a:latin typeface="Calibri" panose="020F0502020204030204" pitchFamily="34" charset="0"/>
                <a:cs typeface="Calibri" panose="020F0502020204030204" pitchFamily="34" charset="0"/>
              </a:rPr>
              <a:t>Is de tekst argumentatief? </a:t>
            </a:r>
          </a:p>
          <a:p>
            <a:pPr marL="0" indent="0">
              <a:buFontTx/>
              <a:buAutoNum type="arabicPeriod"/>
            </a:pPr>
            <a:r>
              <a:rPr lang="nl-NL" altLang="nl-NL" sz="2400" kern="0" dirty="0">
                <a:latin typeface="Calibri" panose="020F0502020204030204" pitchFamily="34" charset="0"/>
                <a:cs typeface="Calibri" panose="020F0502020204030204" pitchFamily="34" charset="0"/>
              </a:rPr>
              <a:t>Hoe luidt het standpunt?</a:t>
            </a:r>
          </a:p>
          <a:p>
            <a:pPr marL="0" indent="0">
              <a:buFontTx/>
              <a:buAutoNum type="arabicPeriod"/>
            </a:pPr>
            <a:r>
              <a:rPr lang="nl-NL" altLang="nl-NL" sz="2400" kern="0" dirty="0">
                <a:latin typeface="Calibri" panose="020F0502020204030204" pitchFamily="34" charset="0"/>
                <a:cs typeface="Calibri" panose="020F0502020204030204" pitchFamily="34" charset="0"/>
              </a:rPr>
              <a:t>Hoe luiden de argumenten?</a:t>
            </a:r>
          </a:p>
          <a:p>
            <a:pPr marL="0" indent="0">
              <a:buFontTx/>
              <a:buAutoNum type="arabicPeriod"/>
            </a:pPr>
            <a:r>
              <a:rPr lang="nl-NL" altLang="nl-NL" sz="2400" kern="0" dirty="0">
                <a:latin typeface="Calibri" panose="020F0502020204030204" pitchFamily="34" charset="0"/>
                <a:cs typeface="Calibri" panose="020F0502020204030204" pitchFamily="34" charset="0"/>
              </a:rPr>
              <a:t>Hoe kom je achter standpunt en argumentatie? </a:t>
            </a:r>
          </a:p>
          <a:p>
            <a:pPr marL="0" indent="0">
              <a:buNone/>
            </a:pPr>
            <a:endParaRPr lang="en-GB" altLang="nl-NL" sz="1050" i="1" dirty="0">
              <a:latin typeface="Calibri" panose="020F0502020204030204" pitchFamily="34" charset="0"/>
              <a:cs typeface="Calibri" panose="020F0502020204030204" pitchFamily="34" charset="0"/>
            </a:endParaRPr>
          </a:p>
          <a:p>
            <a:pPr marL="0" indent="0">
              <a:buNone/>
            </a:pPr>
            <a:endParaRPr lang="nl-NL" altLang="nl-NL" sz="2400" b="1"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7270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3 </a:t>
            </a:r>
            <a:endParaRPr lang="nl-NL" dirty="0">
              <a:solidFill>
                <a:srgbClr val="00B050"/>
              </a:solidFill>
              <a:latin typeface="Calibri" panose="020F0502020204030204" pitchFamily="34" charset="0"/>
            </a:endParaRPr>
          </a:p>
        </p:txBody>
      </p:sp>
      <p:sp>
        <p:nvSpPr>
          <p:cNvPr id="7" name="Tijdelijke aanduiding voor inhoud 2">
            <a:extLst>
              <a:ext uri="{FF2B5EF4-FFF2-40B4-BE49-F238E27FC236}">
                <a16:creationId xmlns:a16="http://schemas.microsoft.com/office/drawing/2014/main" id="{82EF93E8-E7D5-4800-AF3D-3E41605DE886}"/>
              </a:ext>
            </a:extLst>
          </p:cNvPr>
          <p:cNvSpPr txBox="1">
            <a:spLocks noChangeArrowheads="1"/>
          </p:cNvSpPr>
          <p:nvPr/>
        </p:nvSpPr>
        <p:spPr bwMode="auto">
          <a:xfrm>
            <a:off x="457200" y="1340768"/>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400" b="1" i="1" kern="0" dirty="0">
                <a:solidFill>
                  <a:srgbClr val="000066"/>
                </a:solidFill>
                <a:latin typeface="Calibri" panose="020F0502020204030204" pitchFamily="34" charset="0"/>
                <a:cs typeface="Calibri" panose="020F0502020204030204" pitchFamily="34" charset="0"/>
              </a:rPr>
              <a:t>Werk in tweetallen en bespreek je antwoorden / beantwoord de volgende vragen bij de tekst </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i="1" kern="0" dirty="0">
                <a:solidFill>
                  <a:srgbClr val="000066"/>
                </a:solidFill>
                <a:latin typeface="Calibri" panose="020F0502020204030204" pitchFamily="34" charset="0"/>
                <a:cs typeface="Calibri" panose="020F0502020204030204" pitchFamily="34" charset="0"/>
              </a:rPr>
              <a:t>Sorry, beste rokers</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kern="0" dirty="0">
                <a:solidFill>
                  <a:srgbClr val="000066"/>
                </a:solidFill>
                <a:latin typeface="Calibri" panose="020F0502020204030204" pitchFamily="34" charset="0"/>
                <a:cs typeface="Calibri" panose="020F0502020204030204" pitchFamily="34" charset="0"/>
              </a:rPr>
              <a:t>.</a:t>
            </a:r>
          </a:p>
          <a:p>
            <a:pPr marL="0" indent="0">
              <a:buFontTx/>
              <a:buNone/>
            </a:pPr>
            <a:endParaRPr lang="nl-NL" altLang="nl-NL" sz="1200" i="1" kern="0" dirty="0">
              <a:solidFill>
                <a:srgbClr val="000066"/>
              </a:solidFill>
              <a:latin typeface="Calibri" panose="020F0502020204030204" pitchFamily="34" charset="0"/>
              <a:cs typeface="Calibri" panose="020F0502020204030204" pitchFamily="34" charset="0"/>
            </a:endParaRPr>
          </a:p>
          <a:p>
            <a:pPr marL="0" indent="0">
              <a:buFontTx/>
              <a:buAutoNum type="arabicPeriod"/>
            </a:pPr>
            <a:r>
              <a:rPr lang="nl-NL" altLang="nl-NL" sz="2400" kern="0" dirty="0">
                <a:latin typeface="Calibri" panose="020F0502020204030204" pitchFamily="34" charset="0"/>
                <a:cs typeface="Calibri" panose="020F0502020204030204" pitchFamily="34" charset="0"/>
              </a:rPr>
              <a:t>Is de tekst argumentatief? </a:t>
            </a:r>
          </a:p>
          <a:p>
            <a:pPr marL="0" indent="0">
              <a:buFontTx/>
              <a:buAutoNum type="arabicPeriod"/>
            </a:pPr>
            <a:r>
              <a:rPr lang="nl-NL" altLang="nl-NL" sz="2400" kern="0" dirty="0">
                <a:latin typeface="Calibri" panose="020F0502020204030204" pitchFamily="34" charset="0"/>
                <a:cs typeface="Calibri" panose="020F0502020204030204" pitchFamily="34" charset="0"/>
              </a:rPr>
              <a:t>Hoe luidt het standpunt?</a:t>
            </a:r>
          </a:p>
          <a:p>
            <a:pPr marL="0" indent="0">
              <a:buFontTx/>
              <a:buAutoNum type="arabicPeriod"/>
            </a:pPr>
            <a:r>
              <a:rPr lang="nl-NL" altLang="nl-NL" sz="2400" kern="0" dirty="0">
                <a:latin typeface="Calibri" panose="020F0502020204030204" pitchFamily="34" charset="0"/>
                <a:cs typeface="Calibri" panose="020F0502020204030204" pitchFamily="34" charset="0"/>
              </a:rPr>
              <a:t>Hoe luiden de argumenten?</a:t>
            </a:r>
          </a:p>
          <a:p>
            <a:pPr marL="0" indent="0">
              <a:buFontTx/>
              <a:buAutoNum type="arabicPeriod"/>
            </a:pPr>
            <a:r>
              <a:rPr lang="nl-NL" altLang="nl-NL" sz="2400" kern="0" dirty="0">
                <a:latin typeface="Calibri" panose="020F0502020204030204" pitchFamily="34" charset="0"/>
                <a:cs typeface="Calibri" panose="020F0502020204030204" pitchFamily="34" charset="0"/>
              </a:rPr>
              <a:t>Hoe kom je achter standpunt en argumentatie? </a:t>
            </a:r>
          </a:p>
          <a:p>
            <a:pPr marL="0" indent="0">
              <a:buNone/>
            </a:pPr>
            <a:r>
              <a:rPr lang="nl-NL" altLang="nl-NL" sz="2400" b="1" kern="0" dirty="0">
                <a:latin typeface="Calibri" panose="020F0502020204030204" pitchFamily="34" charset="0"/>
                <a:cs typeface="Calibri" panose="020F0502020204030204" pitchFamily="34" charset="0"/>
              </a:rPr>
              <a:t>Afwijkend standpunt</a:t>
            </a:r>
          </a:p>
          <a:p>
            <a:pPr marL="0" indent="0">
              <a:buNone/>
            </a:pPr>
            <a:r>
              <a:rPr lang="nl-NL" altLang="nl-NL" sz="2400" b="1" kern="0" dirty="0">
                <a:latin typeface="Calibri" panose="020F0502020204030204" pitchFamily="34" charset="0"/>
                <a:cs typeface="Calibri" panose="020F0502020204030204" pitchFamily="34" charset="0"/>
              </a:rPr>
              <a:t>Argumentatie </a:t>
            </a:r>
            <a:r>
              <a:rPr lang="nl-NL" altLang="nl-NL" sz="2400" kern="0" dirty="0">
                <a:latin typeface="Calibri" panose="020F0502020204030204" pitchFamily="34" charset="0"/>
                <a:cs typeface="Calibri" panose="020F0502020204030204" pitchFamily="34" charset="0"/>
              </a:rPr>
              <a:t>(indicatoren zoals ‘dus’)</a:t>
            </a:r>
          </a:p>
          <a:p>
            <a:pPr marL="0" indent="0">
              <a:buNone/>
            </a:pPr>
            <a:r>
              <a:rPr lang="nl-NL" altLang="nl-NL" sz="2400" b="1" kern="0" dirty="0">
                <a:latin typeface="Calibri" panose="020F0502020204030204" pitchFamily="34" charset="0"/>
                <a:cs typeface="Calibri" panose="020F0502020204030204" pitchFamily="34" charset="0"/>
              </a:rPr>
              <a:t>Context / achtergrondkennis</a:t>
            </a:r>
          </a:p>
          <a:p>
            <a:pPr marL="0" indent="0">
              <a:buNone/>
            </a:pPr>
            <a:endParaRPr lang="en-GB" altLang="nl-NL" sz="1050" i="1" dirty="0">
              <a:latin typeface="Calibri" panose="020F0502020204030204" pitchFamily="34" charset="0"/>
              <a:cs typeface="Calibri" panose="020F0502020204030204" pitchFamily="34" charset="0"/>
            </a:endParaRPr>
          </a:p>
          <a:p>
            <a:pPr marL="0" indent="0">
              <a:buNone/>
            </a:pPr>
            <a:endParaRPr lang="nl-NL" altLang="nl-NL" sz="2400" b="1"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4946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3 </a:t>
            </a:r>
            <a:endParaRPr lang="nl-NL" dirty="0">
              <a:solidFill>
                <a:srgbClr val="00B050"/>
              </a:solidFill>
              <a:latin typeface="Calibri" panose="020F0502020204030204" pitchFamily="34" charset="0"/>
            </a:endParaRPr>
          </a:p>
        </p:txBody>
      </p:sp>
      <p:sp>
        <p:nvSpPr>
          <p:cNvPr id="7" name="Tijdelijke aanduiding voor inhoud 2">
            <a:extLst>
              <a:ext uri="{FF2B5EF4-FFF2-40B4-BE49-F238E27FC236}">
                <a16:creationId xmlns:a16="http://schemas.microsoft.com/office/drawing/2014/main" id="{82EF93E8-E7D5-4800-AF3D-3E41605DE886}"/>
              </a:ext>
            </a:extLst>
          </p:cNvPr>
          <p:cNvSpPr txBox="1">
            <a:spLocks noChangeArrowheads="1"/>
          </p:cNvSpPr>
          <p:nvPr/>
        </p:nvSpPr>
        <p:spPr bwMode="auto">
          <a:xfrm>
            <a:off x="457200" y="1340768"/>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400" b="1" i="1" kern="0" dirty="0">
                <a:solidFill>
                  <a:srgbClr val="000066"/>
                </a:solidFill>
                <a:latin typeface="Calibri" panose="020F0502020204030204" pitchFamily="34" charset="0"/>
                <a:cs typeface="Calibri" panose="020F0502020204030204" pitchFamily="34" charset="0"/>
              </a:rPr>
              <a:t>Werk in tweetallen en bespreek je antwoorden / beantwoord de volgende vragen bij de tekst </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i="1" kern="0" dirty="0">
                <a:solidFill>
                  <a:srgbClr val="000066"/>
                </a:solidFill>
                <a:latin typeface="Calibri" panose="020F0502020204030204" pitchFamily="34" charset="0"/>
                <a:cs typeface="Calibri" panose="020F0502020204030204" pitchFamily="34" charset="0"/>
              </a:rPr>
              <a:t>Sorry, beste rokers</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kern="0" dirty="0">
                <a:solidFill>
                  <a:srgbClr val="000066"/>
                </a:solidFill>
                <a:latin typeface="Calibri" panose="020F0502020204030204" pitchFamily="34" charset="0"/>
                <a:cs typeface="Calibri" panose="020F0502020204030204" pitchFamily="34" charset="0"/>
              </a:rPr>
              <a:t>.</a:t>
            </a:r>
          </a:p>
          <a:p>
            <a:pPr marL="0" indent="0">
              <a:buFontTx/>
              <a:buNone/>
            </a:pPr>
            <a:endParaRPr lang="nl-NL" altLang="nl-NL" sz="1200" i="1" kern="0" dirty="0">
              <a:solidFill>
                <a:srgbClr val="000066"/>
              </a:solidFill>
              <a:latin typeface="Calibri" panose="020F0502020204030204" pitchFamily="34" charset="0"/>
              <a:cs typeface="Calibri" panose="020F0502020204030204" pitchFamily="34" charset="0"/>
            </a:endParaRPr>
          </a:p>
          <a:p>
            <a:pPr marL="0" indent="0">
              <a:buFontTx/>
              <a:buAutoNum type="arabicPeriod"/>
            </a:pPr>
            <a:r>
              <a:rPr lang="nl-NL" altLang="nl-NL" sz="2400" kern="0" dirty="0">
                <a:latin typeface="Calibri" panose="020F0502020204030204" pitchFamily="34" charset="0"/>
                <a:cs typeface="Calibri" panose="020F0502020204030204" pitchFamily="34" charset="0"/>
              </a:rPr>
              <a:t>Is de tekst argumentatief? </a:t>
            </a:r>
          </a:p>
          <a:p>
            <a:pPr marL="0" indent="0">
              <a:buFontTx/>
              <a:buAutoNum type="arabicPeriod"/>
            </a:pPr>
            <a:r>
              <a:rPr lang="nl-NL" altLang="nl-NL" sz="2400" kern="0" dirty="0">
                <a:latin typeface="Calibri" panose="020F0502020204030204" pitchFamily="34" charset="0"/>
                <a:cs typeface="Calibri" panose="020F0502020204030204" pitchFamily="34" charset="0"/>
              </a:rPr>
              <a:t>Hoe luidt het standpunt?</a:t>
            </a:r>
          </a:p>
          <a:p>
            <a:pPr marL="0" indent="0">
              <a:buFontTx/>
              <a:buAutoNum type="arabicPeriod"/>
            </a:pPr>
            <a:r>
              <a:rPr lang="nl-NL" altLang="nl-NL" sz="2400" kern="0" dirty="0">
                <a:latin typeface="Calibri" panose="020F0502020204030204" pitchFamily="34" charset="0"/>
                <a:cs typeface="Calibri" panose="020F0502020204030204" pitchFamily="34" charset="0"/>
              </a:rPr>
              <a:t>Hoe luiden de argumenten?</a:t>
            </a:r>
          </a:p>
          <a:p>
            <a:pPr marL="0" indent="0">
              <a:buFontTx/>
              <a:buAutoNum type="arabicPeriod"/>
            </a:pPr>
            <a:r>
              <a:rPr lang="nl-NL" altLang="nl-NL" sz="2400" kern="0" dirty="0">
                <a:latin typeface="Calibri" panose="020F0502020204030204" pitchFamily="34" charset="0"/>
                <a:cs typeface="Calibri" panose="020F0502020204030204" pitchFamily="34" charset="0"/>
              </a:rPr>
              <a:t>Hoe kom je achter standpunt en argumentatie? </a:t>
            </a:r>
          </a:p>
          <a:p>
            <a:pPr marL="0" indent="0">
              <a:buFontTx/>
              <a:buAutoNum type="arabicPeriod"/>
            </a:pPr>
            <a:r>
              <a:rPr lang="nl-NL" altLang="nl-NL" sz="2400" kern="0" dirty="0">
                <a:latin typeface="Calibri" panose="020F0502020204030204" pitchFamily="34" charset="0"/>
                <a:cs typeface="Calibri" panose="020F0502020204030204" pitchFamily="34" charset="0"/>
              </a:rPr>
              <a:t>Wie is/zijn de protagonist(en) en antagonist(en) van welk standpunt?</a:t>
            </a:r>
          </a:p>
          <a:p>
            <a:pPr marL="0" indent="0">
              <a:buFontTx/>
              <a:buAutoNum type="arabicPeriod"/>
            </a:pPr>
            <a:r>
              <a:rPr lang="nl-NL" altLang="nl-NL" sz="2400" kern="0" dirty="0">
                <a:latin typeface="Calibri" panose="020F0502020204030204" pitchFamily="34" charset="0"/>
                <a:cs typeface="Calibri" panose="020F0502020204030204" pitchFamily="34" charset="0"/>
              </a:rPr>
              <a:t>Van welk type geschil is sprake?</a:t>
            </a:r>
            <a:endParaRPr lang="nl-NL" altLang="nl-NL" sz="2400" b="1"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13984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3</a:t>
            </a:r>
            <a:endParaRPr lang="nl-NL" dirty="0">
              <a:solidFill>
                <a:srgbClr val="00B050"/>
              </a:solidFill>
              <a:latin typeface="Calibri" panose="020F0502020204030204" pitchFamily="34" charset="0"/>
            </a:endParaRPr>
          </a:p>
        </p:txBody>
      </p:sp>
      <p:sp>
        <p:nvSpPr>
          <p:cNvPr id="7" name="Tijdelijke aanduiding voor inhoud 2">
            <a:extLst>
              <a:ext uri="{FF2B5EF4-FFF2-40B4-BE49-F238E27FC236}">
                <a16:creationId xmlns:a16="http://schemas.microsoft.com/office/drawing/2014/main" id="{82EF93E8-E7D5-4800-AF3D-3E41605DE886}"/>
              </a:ext>
            </a:extLst>
          </p:cNvPr>
          <p:cNvSpPr txBox="1">
            <a:spLocks noChangeArrowheads="1"/>
          </p:cNvSpPr>
          <p:nvPr/>
        </p:nvSpPr>
        <p:spPr bwMode="auto">
          <a:xfrm>
            <a:off x="457200" y="1340768"/>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400" b="1" i="1" kern="0" dirty="0">
                <a:solidFill>
                  <a:srgbClr val="000066"/>
                </a:solidFill>
                <a:latin typeface="Calibri" panose="020F0502020204030204" pitchFamily="34" charset="0"/>
                <a:cs typeface="Calibri" panose="020F0502020204030204" pitchFamily="34" charset="0"/>
              </a:rPr>
              <a:t>Werk in tweetallen en bespreek je antwoorden / beantwoord de volgende vragen bij de tekst </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i="1" kern="0" dirty="0">
                <a:solidFill>
                  <a:srgbClr val="000066"/>
                </a:solidFill>
                <a:latin typeface="Calibri" panose="020F0502020204030204" pitchFamily="34" charset="0"/>
                <a:cs typeface="Calibri" panose="020F0502020204030204" pitchFamily="34" charset="0"/>
              </a:rPr>
              <a:t>Sorry, beste rokers</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kern="0" dirty="0">
                <a:solidFill>
                  <a:srgbClr val="000066"/>
                </a:solidFill>
                <a:latin typeface="Calibri" panose="020F0502020204030204" pitchFamily="34" charset="0"/>
                <a:cs typeface="Calibri" panose="020F0502020204030204" pitchFamily="34" charset="0"/>
              </a:rPr>
              <a:t>.</a:t>
            </a:r>
          </a:p>
          <a:p>
            <a:pPr marL="0" indent="0">
              <a:buFontTx/>
              <a:buNone/>
            </a:pPr>
            <a:endParaRPr lang="nl-NL" altLang="nl-NL" sz="1200" i="1" kern="0" dirty="0">
              <a:solidFill>
                <a:srgbClr val="000066"/>
              </a:solidFill>
              <a:latin typeface="Calibri" panose="020F0502020204030204" pitchFamily="34" charset="0"/>
              <a:cs typeface="Calibri" panose="020F0502020204030204" pitchFamily="34" charset="0"/>
            </a:endParaRPr>
          </a:p>
          <a:p>
            <a:pPr marL="0" indent="0">
              <a:buFontTx/>
              <a:buAutoNum type="arabicPeriod"/>
            </a:pPr>
            <a:r>
              <a:rPr lang="nl-NL" altLang="nl-NL" sz="2400" kern="0" dirty="0">
                <a:latin typeface="Calibri" panose="020F0502020204030204" pitchFamily="34" charset="0"/>
                <a:cs typeface="Calibri" panose="020F0502020204030204" pitchFamily="34" charset="0"/>
              </a:rPr>
              <a:t>Is de tekst argumentatief? </a:t>
            </a:r>
          </a:p>
          <a:p>
            <a:pPr marL="0" indent="0">
              <a:buFontTx/>
              <a:buAutoNum type="arabicPeriod"/>
            </a:pPr>
            <a:r>
              <a:rPr lang="nl-NL" altLang="nl-NL" sz="2400" kern="0" dirty="0">
                <a:latin typeface="Calibri" panose="020F0502020204030204" pitchFamily="34" charset="0"/>
                <a:cs typeface="Calibri" panose="020F0502020204030204" pitchFamily="34" charset="0"/>
              </a:rPr>
              <a:t>Hoe luidt het standpunt?</a:t>
            </a:r>
          </a:p>
          <a:p>
            <a:pPr marL="0" indent="0">
              <a:buFontTx/>
              <a:buAutoNum type="arabicPeriod"/>
            </a:pPr>
            <a:r>
              <a:rPr lang="nl-NL" altLang="nl-NL" sz="2400" kern="0" dirty="0">
                <a:latin typeface="Calibri" panose="020F0502020204030204" pitchFamily="34" charset="0"/>
                <a:cs typeface="Calibri" panose="020F0502020204030204" pitchFamily="34" charset="0"/>
              </a:rPr>
              <a:t>Hoe luiden de argumenten?</a:t>
            </a:r>
          </a:p>
          <a:p>
            <a:pPr marL="0" indent="0">
              <a:buFontTx/>
              <a:buAutoNum type="arabicPeriod"/>
            </a:pPr>
            <a:r>
              <a:rPr lang="nl-NL" altLang="nl-NL" sz="2400" kern="0" dirty="0">
                <a:latin typeface="Calibri" panose="020F0502020204030204" pitchFamily="34" charset="0"/>
                <a:cs typeface="Calibri" panose="020F0502020204030204" pitchFamily="34" charset="0"/>
              </a:rPr>
              <a:t>Hoe kom je achter standpunt en argumentatie? </a:t>
            </a:r>
          </a:p>
          <a:p>
            <a:pPr marL="0" indent="0">
              <a:buFontTx/>
              <a:buAutoNum type="arabicPeriod"/>
            </a:pPr>
            <a:r>
              <a:rPr lang="nl-NL" altLang="nl-NL" sz="2400" kern="0" dirty="0">
                <a:latin typeface="Calibri" panose="020F0502020204030204" pitchFamily="34" charset="0"/>
                <a:cs typeface="Calibri" panose="020F0502020204030204" pitchFamily="34" charset="0"/>
              </a:rPr>
              <a:t>Wie is/zijn de protagonist(en) en antagonist(en) van welk standpunt?</a:t>
            </a:r>
          </a:p>
          <a:p>
            <a:pPr marL="0" indent="0">
              <a:buNone/>
            </a:pPr>
            <a:r>
              <a:rPr lang="nl-NL" altLang="nl-NL" sz="2400" b="1" kern="0" dirty="0">
                <a:latin typeface="Calibri" panose="020F0502020204030204" pitchFamily="34" charset="0"/>
                <a:cs typeface="Calibri" panose="020F0502020204030204" pitchFamily="34" charset="0"/>
              </a:rPr>
              <a:t>Standpunt (bedoeld): Wij, niet rokers zijn geen aanstellers.</a:t>
            </a:r>
          </a:p>
          <a:p>
            <a:pPr marL="0" indent="0">
              <a:buNone/>
            </a:pPr>
            <a:r>
              <a:rPr lang="nl-NL" altLang="nl-NL" sz="2400" b="1" kern="0" dirty="0">
                <a:latin typeface="Calibri" panose="020F0502020204030204" pitchFamily="34" charset="0"/>
                <a:cs typeface="Calibri" panose="020F0502020204030204" pitchFamily="34" charset="0"/>
              </a:rPr>
              <a:t>Protagonisten: 	schrijver  (+p)</a:t>
            </a:r>
          </a:p>
          <a:p>
            <a:pPr marL="0" indent="0">
              <a:buNone/>
            </a:pPr>
            <a:r>
              <a:rPr lang="nl-NL" altLang="nl-NL" sz="2400" b="1" kern="0" dirty="0">
                <a:latin typeface="Calibri" panose="020F0502020204030204" pitchFamily="34" charset="0"/>
                <a:cs typeface="Calibri" panose="020F0502020204030204" pitchFamily="34" charset="0"/>
              </a:rPr>
              <a:t>Antagonisten: 	lezers (?+p), Henry </a:t>
            </a:r>
            <a:r>
              <a:rPr lang="nl-NL" altLang="nl-NL" sz="2400" b="1" kern="0" dirty="0" err="1">
                <a:latin typeface="Calibri" panose="020F0502020204030204" pitchFamily="34" charset="0"/>
                <a:cs typeface="Calibri" panose="020F0502020204030204" pitchFamily="34" charset="0"/>
              </a:rPr>
              <a:t>Sturman</a:t>
            </a:r>
            <a:endParaRPr lang="nl-NL" altLang="nl-NL" sz="2400" b="1" kern="0" dirty="0">
              <a:latin typeface="Calibri" panose="020F0502020204030204" pitchFamily="34" charset="0"/>
              <a:cs typeface="Calibri" panose="020F0502020204030204" pitchFamily="34" charset="0"/>
            </a:endParaRPr>
          </a:p>
          <a:p>
            <a:pPr marL="0" indent="0">
              <a:buNone/>
            </a:pPr>
            <a:endParaRPr lang="nl-NL" altLang="nl-NL" sz="2400" kern="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6762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3 </a:t>
            </a:r>
            <a:endParaRPr lang="nl-NL" dirty="0">
              <a:solidFill>
                <a:srgbClr val="00B050"/>
              </a:solidFill>
              <a:latin typeface="Calibri" panose="020F0502020204030204" pitchFamily="34" charset="0"/>
            </a:endParaRPr>
          </a:p>
        </p:txBody>
      </p:sp>
      <p:sp>
        <p:nvSpPr>
          <p:cNvPr id="7" name="Tijdelijke aanduiding voor inhoud 2">
            <a:extLst>
              <a:ext uri="{FF2B5EF4-FFF2-40B4-BE49-F238E27FC236}">
                <a16:creationId xmlns:a16="http://schemas.microsoft.com/office/drawing/2014/main" id="{82EF93E8-E7D5-4800-AF3D-3E41605DE886}"/>
              </a:ext>
            </a:extLst>
          </p:cNvPr>
          <p:cNvSpPr txBox="1">
            <a:spLocks noChangeArrowheads="1"/>
          </p:cNvSpPr>
          <p:nvPr/>
        </p:nvSpPr>
        <p:spPr bwMode="auto">
          <a:xfrm>
            <a:off x="457200" y="1340768"/>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nl-NL" altLang="nl-NL" sz="2400" b="1" i="1" kern="0" dirty="0">
                <a:solidFill>
                  <a:srgbClr val="000066"/>
                </a:solidFill>
                <a:latin typeface="Calibri" panose="020F0502020204030204" pitchFamily="34" charset="0"/>
                <a:cs typeface="Calibri" panose="020F0502020204030204" pitchFamily="34" charset="0"/>
              </a:rPr>
              <a:t>Werk in tweetallen en bespreek je antwoorden / beantwoord de volgende vragen bij de tekst </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i="1" kern="0" dirty="0">
                <a:solidFill>
                  <a:srgbClr val="000066"/>
                </a:solidFill>
                <a:latin typeface="Calibri" panose="020F0502020204030204" pitchFamily="34" charset="0"/>
                <a:cs typeface="Calibri" panose="020F0502020204030204" pitchFamily="34" charset="0"/>
              </a:rPr>
              <a:t>Sorry, beste rokers</a:t>
            </a:r>
            <a:r>
              <a:rPr lang="nl-NL" altLang="en-GB" sz="2400" b="1" i="1" kern="0" dirty="0">
                <a:solidFill>
                  <a:srgbClr val="000066"/>
                </a:solidFill>
                <a:latin typeface="Calibri" panose="020F0502020204030204" pitchFamily="34" charset="0"/>
                <a:cs typeface="Calibri" panose="020F0502020204030204" pitchFamily="34" charset="0"/>
              </a:rPr>
              <a:t>’</a:t>
            </a:r>
            <a:r>
              <a:rPr lang="nl-NL" altLang="nl-NL" sz="2400" b="1" kern="0" dirty="0">
                <a:solidFill>
                  <a:srgbClr val="000066"/>
                </a:solidFill>
                <a:latin typeface="Calibri" panose="020F0502020204030204" pitchFamily="34" charset="0"/>
                <a:cs typeface="Calibri" panose="020F0502020204030204" pitchFamily="34" charset="0"/>
              </a:rPr>
              <a:t>.</a:t>
            </a:r>
          </a:p>
          <a:p>
            <a:pPr marL="0" indent="0">
              <a:buFontTx/>
              <a:buNone/>
            </a:pPr>
            <a:endParaRPr lang="nl-NL" altLang="nl-NL" sz="1200" i="1" kern="0" dirty="0">
              <a:solidFill>
                <a:srgbClr val="000066"/>
              </a:solidFill>
              <a:latin typeface="Calibri" panose="020F0502020204030204" pitchFamily="34" charset="0"/>
              <a:cs typeface="Calibri" panose="020F0502020204030204" pitchFamily="34" charset="0"/>
            </a:endParaRPr>
          </a:p>
          <a:p>
            <a:pPr marL="0" indent="0">
              <a:buFontTx/>
              <a:buAutoNum type="arabicPeriod"/>
            </a:pPr>
            <a:r>
              <a:rPr lang="nl-NL" altLang="nl-NL" sz="2400" kern="0" dirty="0">
                <a:latin typeface="Calibri" panose="020F0502020204030204" pitchFamily="34" charset="0"/>
                <a:cs typeface="Calibri" panose="020F0502020204030204" pitchFamily="34" charset="0"/>
              </a:rPr>
              <a:t>Is de tekst argumentatief? </a:t>
            </a:r>
          </a:p>
          <a:p>
            <a:pPr marL="0" indent="0">
              <a:buFontTx/>
              <a:buAutoNum type="arabicPeriod"/>
            </a:pPr>
            <a:r>
              <a:rPr lang="nl-NL" altLang="nl-NL" sz="2400" kern="0" dirty="0">
                <a:latin typeface="Calibri" panose="020F0502020204030204" pitchFamily="34" charset="0"/>
                <a:cs typeface="Calibri" panose="020F0502020204030204" pitchFamily="34" charset="0"/>
              </a:rPr>
              <a:t>Hoe luidt het standpunt?</a:t>
            </a:r>
          </a:p>
          <a:p>
            <a:pPr marL="0" indent="0">
              <a:buFontTx/>
              <a:buAutoNum type="arabicPeriod"/>
            </a:pPr>
            <a:r>
              <a:rPr lang="nl-NL" altLang="nl-NL" sz="2400" kern="0" dirty="0">
                <a:latin typeface="Calibri" panose="020F0502020204030204" pitchFamily="34" charset="0"/>
                <a:cs typeface="Calibri" panose="020F0502020204030204" pitchFamily="34" charset="0"/>
              </a:rPr>
              <a:t>Hoe luiden de argumenten?</a:t>
            </a:r>
          </a:p>
          <a:p>
            <a:pPr marL="0" indent="0">
              <a:buFontTx/>
              <a:buAutoNum type="arabicPeriod"/>
            </a:pPr>
            <a:r>
              <a:rPr lang="nl-NL" altLang="nl-NL" sz="2400" kern="0" dirty="0">
                <a:latin typeface="Calibri" panose="020F0502020204030204" pitchFamily="34" charset="0"/>
                <a:cs typeface="Calibri" panose="020F0502020204030204" pitchFamily="34" charset="0"/>
              </a:rPr>
              <a:t>Hoe kom je achter standpunt en argumentatie? </a:t>
            </a:r>
          </a:p>
          <a:p>
            <a:pPr marL="0" indent="0">
              <a:buFontTx/>
              <a:buAutoNum type="arabicPeriod"/>
            </a:pPr>
            <a:r>
              <a:rPr lang="nl-NL" altLang="nl-NL" sz="2400" kern="0" dirty="0">
                <a:latin typeface="Calibri" panose="020F0502020204030204" pitchFamily="34" charset="0"/>
                <a:cs typeface="Calibri" panose="020F0502020204030204" pitchFamily="34" charset="0"/>
              </a:rPr>
              <a:t>Wie is/zijn de protagonist(en) en antagonist(en) van welk standpunt?</a:t>
            </a:r>
          </a:p>
          <a:p>
            <a:pPr marL="0" indent="0">
              <a:buFontTx/>
              <a:buAutoNum type="arabicPeriod"/>
            </a:pPr>
            <a:r>
              <a:rPr lang="nl-NL" altLang="nl-NL" sz="2400" kern="0" dirty="0">
                <a:latin typeface="Calibri" panose="020F0502020204030204" pitchFamily="34" charset="0"/>
                <a:cs typeface="Calibri" panose="020F0502020204030204" pitchFamily="34" charset="0"/>
              </a:rPr>
              <a:t>Van welk type geschil is sprake? </a:t>
            </a:r>
            <a:r>
              <a:rPr lang="nl-NL" altLang="nl-NL" sz="2400" b="1" kern="0" dirty="0">
                <a:latin typeface="Calibri" panose="020F0502020204030204" pitchFamily="34" charset="0"/>
                <a:cs typeface="Calibri" panose="020F0502020204030204" pitchFamily="34" charset="0"/>
              </a:rPr>
              <a:t>Enkelvoudig, niet-gemengd</a:t>
            </a:r>
          </a:p>
        </p:txBody>
      </p:sp>
    </p:spTree>
    <p:extLst>
      <p:ext uri="{BB962C8B-B14F-4D97-AF65-F5344CB8AC3E}">
        <p14:creationId xmlns:p14="http://schemas.microsoft.com/office/powerpoint/2010/main" val="3775834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4 </a:t>
            </a:r>
            <a:endParaRPr lang="nl-NL" dirty="0">
              <a:solidFill>
                <a:srgbClr val="00B050"/>
              </a:solidFill>
              <a:latin typeface="Calibri" panose="020F0502020204030204" pitchFamily="34" charset="0"/>
            </a:endParaRPr>
          </a:p>
        </p:txBody>
      </p:sp>
      <p:sp>
        <p:nvSpPr>
          <p:cNvPr id="5" name="Text Box 2">
            <a:extLst>
              <a:ext uri="{FF2B5EF4-FFF2-40B4-BE49-F238E27FC236}">
                <a16:creationId xmlns:a16="http://schemas.microsoft.com/office/drawing/2014/main" id="{CD5650CF-A772-4EDC-B44E-5335CCD06275}"/>
              </a:ext>
            </a:extLst>
          </p:cNvPr>
          <p:cNvSpPr txBox="1">
            <a:spLocks noChangeArrowheads="1"/>
          </p:cNvSpPr>
          <p:nvPr/>
        </p:nvSpPr>
        <p:spPr bwMode="auto">
          <a:xfrm>
            <a:off x="468313" y="1327150"/>
            <a:ext cx="8247062" cy="1384995"/>
          </a:xfrm>
          <a:prstGeom prst="rect">
            <a:avLst/>
          </a:prstGeom>
          <a:noFill/>
          <a:ln>
            <a:noFill/>
          </a:ln>
        </p:spPr>
        <p:txBody>
          <a:bodyPr>
            <a:spAutoFit/>
          </a:bodyPr>
          <a:lstStyle>
            <a:lvl1pPr marL="292100" indent="-2921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r>
              <a:rPr lang="nl-NL" altLang="nl-NL" sz="2800" dirty="0">
                <a:solidFill>
                  <a:srgbClr val="3C8C93"/>
                </a:solidFill>
                <a:latin typeface="Calibri" panose="020F0502020204030204" pitchFamily="34" charset="0"/>
                <a:cs typeface="Calibri" panose="020F0502020204030204" pitchFamily="34" charset="0"/>
              </a:rPr>
              <a:t>Oef.4a</a:t>
            </a:r>
          </a:p>
          <a:p>
            <a:pPr eaLnBrk="1" hangingPunct="1">
              <a:spcBef>
                <a:spcPct val="0"/>
              </a:spcBef>
              <a:buFontTx/>
              <a:buNone/>
              <a:defRPr/>
            </a:pPr>
            <a:endParaRPr lang="nl-NL" altLang="nl-NL" sz="2800" dirty="0">
              <a:solidFill>
                <a:srgbClr val="3C8C93"/>
              </a:solidFill>
              <a:latin typeface="Calibri" panose="020F0502020204030204" pitchFamily="34" charset="0"/>
              <a:cs typeface="Calibri" panose="020F0502020204030204" pitchFamily="34" charset="0"/>
            </a:endParaRPr>
          </a:p>
          <a:p>
            <a:pPr algn="ctr" eaLnBrk="1" hangingPunct="1">
              <a:spcBef>
                <a:spcPct val="0"/>
              </a:spcBef>
              <a:buFontTx/>
              <a:buNone/>
              <a:defRPr/>
            </a:pPr>
            <a:endParaRPr lang="nl-NL"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2933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4 </a:t>
            </a:r>
            <a:endParaRPr lang="nl-NL" dirty="0">
              <a:solidFill>
                <a:srgbClr val="00B050"/>
              </a:solidFill>
              <a:latin typeface="Calibri" panose="020F0502020204030204" pitchFamily="34" charset="0"/>
            </a:endParaRPr>
          </a:p>
        </p:txBody>
      </p:sp>
      <p:sp>
        <p:nvSpPr>
          <p:cNvPr id="5" name="Text Box 2">
            <a:extLst>
              <a:ext uri="{FF2B5EF4-FFF2-40B4-BE49-F238E27FC236}">
                <a16:creationId xmlns:a16="http://schemas.microsoft.com/office/drawing/2014/main" id="{CD5650CF-A772-4EDC-B44E-5335CCD06275}"/>
              </a:ext>
            </a:extLst>
          </p:cNvPr>
          <p:cNvSpPr txBox="1">
            <a:spLocks noChangeArrowheads="1"/>
          </p:cNvSpPr>
          <p:nvPr/>
        </p:nvSpPr>
        <p:spPr bwMode="auto">
          <a:xfrm>
            <a:off x="468313" y="1327150"/>
            <a:ext cx="8247062" cy="3540125"/>
          </a:xfrm>
          <a:prstGeom prst="rect">
            <a:avLst/>
          </a:prstGeom>
          <a:noFill/>
          <a:ln>
            <a:noFill/>
          </a:ln>
        </p:spPr>
        <p:txBody>
          <a:bodyPr>
            <a:spAutoFit/>
          </a:bodyPr>
          <a:lstStyle>
            <a:lvl1pPr marL="292100" indent="-2921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defRPr/>
            </a:pPr>
            <a:r>
              <a:rPr lang="nl-NL" altLang="nl-NL" sz="2800" dirty="0">
                <a:solidFill>
                  <a:srgbClr val="3C8C93"/>
                </a:solidFill>
                <a:latin typeface="Calibri" panose="020F0502020204030204" pitchFamily="34" charset="0"/>
                <a:cs typeface="Calibri" panose="020F0502020204030204" pitchFamily="34" charset="0"/>
              </a:rPr>
              <a:t>Oef.4a</a:t>
            </a:r>
          </a:p>
          <a:p>
            <a:pPr eaLnBrk="1" hangingPunct="1">
              <a:spcBef>
                <a:spcPct val="0"/>
              </a:spcBef>
              <a:buFontTx/>
              <a:buNone/>
              <a:defRPr/>
            </a:pPr>
            <a:endParaRPr lang="nl-NL" altLang="nl-NL" sz="2800" dirty="0">
              <a:solidFill>
                <a:srgbClr val="3C8C93"/>
              </a:solidFill>
              <a:latin typeface="Calibri" panose="020F0502020204030204" pitchFamily="34" charset="0"/>
              <a:cs typeface="Calibri" panose="020F0502020204030204" pitchFamily="34" charset="0"/>
            </a:endParaRPr>
          </a:p>
          <a:p>
            <a:pPr algn="ctr" eaLnBrk="1" hangingPunct="1">
              <a:spcBef>
                <a:spcPct val="0"/>
              </a:spcBef>
              <a:buFontTx/>
              <a:buNone/>
              <a:defRPr/>
            </a:pPr>
            <a:r>
              <a:rPr lang="nl-NL" altLang="en-US" sz="2800" b="1" dirty="0">
                <a:solidFill>
                  <a:schemeClr val="bg2">
                    <a:lumMod val="60000"/>
                    <a:lumOff val="40000"/>
                  </a:schemeClr>
                </a:solidFill>
                <a:latin typeface="Calibri" panose="020F0502020204030204" pitchFamily="34" charset="0"/>
                <a:cs typeface="Calibri" panose="020F0502020204030204" pitchFamily="34" charset="0"/>
              </a:rPr>
              <a:t>P: </a:t>
            </a:r>
            <a:r>
              <a:rPr lang="nl-NL" altLang="en-US" sz="2800" dirty="0">
                <a:latin typeface="Calibri" panose="020F0502020204030204" pitchFamily="34" charset="0"/>
                <a:cs typeface="Calibri" panose="020F0502020204030204" pitchFamily="34" charset="0"/>
              </a:rPr>
              <a:t>politici moeten in het publieke debat hun levensbeschouwelijke argumenten verzwijgen </a:t>
            </a:r>
          </a:p>
          <a:p>
            <a:pPr algn="ctr" eaLnBrk="1" hangingPunct="1">
              <a:spcBef>
                <a:spcPct val="0"/>
              </a:spcBef>
              <a:buFontTx/>
              <a:buNone/>
              <a:defRPr/>
            </a:pPr>
            <a:endParaRPr lang="nl-NL" altLang="en-US" sz="2800" dirty="0">
              <a:latin typeface="Calibri" panose="020F0502020204030204" pitchFamily="34" charset="0"/>
              <a:cs typeface="Calibri" panose="020F0502020204030204" pitchFamily="34" charset="0"/>
            </a:endParaRPr>
          </a:p>
          <a:p>
            <a:pPr algn="ctr" eaLnBrk="1" hangingPunct="1">
              <a:spcBef>
                <a:spcPct val="0"/>
              </a:spcBef>
              <a:buFontTx/>
              <a:buNone/>
              <a:defRPr/>
            </a:pPr>
            <a:r>
              <a:rPr lang="nl-NL" altLang="en-US" sz="2800" dirty="0">
                <a:latin typeface="Calibri" panose="020F0502020204030204" pitchFamily="34" charset="0"/>
                <a:cs typeface="Calibri" panose="020F0502020204030204" pitchFamily="34" charset="0"/>
              </a:rPr>
              <a:t>OF: politici mogen alleen discussiëren middels argumenten die voor iedereen toegankelijk zijn.</a:t>
            </a:r>
          </a:p>
          <a:p>
            <a:pPr algn="ctr" eaLnBrk="1" hangingPunct="1">
              <a:spcBef>
                <a:spcPct val="0"/>
              </a:spcBef>
              <a:buFontTx/>
              <a:buNone/>
              <a:defRPr/>
            </a:pPr>
            <a:endParaRPr lang="nl-NL"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9071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4 </a:t>
            </a:r>
            <a:endParaRPr lang="nl-NL" dirty="0">
              <a:solidFill>
                <a:srgbClr val="00B050"/>
              </a:solidFill>
              <a:latin typeface="Calibri" panose="020F0502020204030204" pitchFamily="34" charset="0"/>
            </a:endParaRPr>
          </a:p>
        </p:txBody>
      </p:sp>
      <p:sp>
        <p:nvSpPr>
          <p:cNvPr id="6" name="Text Box 2">
            <a:extLst>
              <a:ext uri="{FF2B5EF4-FFF2-40B4-BE49-F238E27FC236}">
                <a16:creationId xmlns:a16="http://schemas.microsoft.com/office/drawing/2014/main" id="{DE7BE590-F19A-4861-A538-0FDDD03814F4}"/>
              </a:ext>
            </a:extLst>
          </p:cNvPr>
          <p:cNvSpPr txBox="1">
            <a:spLocks noChangeArrowheads="1"/>
          </p:cNvSpPr>
          <p:nvPr/>
        </p:nvSpPr>
        <p:spPr bwMode="auto">
          <a:xfrm>
            <a:off x="468313" y="1327150"/>
            <a:ext cx="8247062" cy="2246769"/>
          </a:xfrm>
          <a:prstGeom prst="rect">
            <a:avLst/>
          </a:prstGeom>
          <a:noFill/>
          <a:ln>
            <a:noFill/>
          </a:ln>
          <a:effectLst/>
        </p:spPr>
        <p:txBody>
          <a:bodyPr>
            <a:spAutoFit/>
          </a:bodyPr>
          <a:lstStyle>
            <a:lvl1pPr marL="292100" indent="-292100">
              <a:defRPr>
                <a:solidFill>
                  <a:schemeClr val="tx1"/>
                </a:solidFill>
                <a:latin typeface="Arial" charset="0"/>
                <a:ea typeface="ＭＳ Ｐゴシック" charset="0"/>
              </a:defRPr>
            </a:lvl1pPr>
            <a:lvl2pPr marL="635000" indent="-2286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1" hangingPunct="1">
              <a:defRPr/>
            </a:pPr>
            <a:r>
              <a:rPr lang="nl-NL" sz="2800" dirty="0">
                <a:solidFill>
                  <a:schemeClr val="accent3"/>
                </a:solidFill>
                <a:latin typeface="Calibri"/>
                <a:cs typeface="Calibri"/>
              </a:rPr>
              <a:t>Oef.4b</a:t>
            </a:r>
          </a:p>
          <a:p>
            <a:pPr marL="0" indent="0" algn="ctr" eaLnBrk="1" hangingPunct="1">
              <a:defRPr/>
            </a:pP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Protagonist:  	</a:t>
            </a:r>
          </a:p>
          <a:p>
            <a:pPr marL="0" indent="0" eaLnBrk="1" hangingPunct="1">
              <a:defRPr/>
            </a:pP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Antagonist:		</a:t>
            </a:r>
          </a:p>
        </p:txBody>
      </p:sp>
    </p:spTree>
    <p:extLst>
      <p:ext uri="{BB962C8B-B14F-4D97-AF65-F5344CB8AC3E}">
        <p14:creationId xmlns:p14="http://schemas.microsoft.com/office/powerpoint/2010/main" val="4170010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4 </a:t>
            </a:r>
            <a:endParaRPr lang="nl-NL" dirty="0">
              <a:solidFill>
                <a:srgbClr val="00B050"/>
              </a:solidFill>
              <a:latin typeface="Calibri" panose="020F0502020204030204" pitchFamily="34" charset="0"/>
            </a:endParaRPr>
          </a:p>
        </p:txBody>
      </p:sp>
      <p:sp>
        <p:nvSpPr>
          <p:cNvPr id="6" name="Text Box 2">
            <a:extLst>
              <a:ext uri="{FF2B5EF4-FFF2-40B4-BE49-F238E27FC236}">
                <a16:creationId xmlns:a16="http://schemas.microsoft.com/office/drawing/2014/main" id="{DE7BE590-F19A-4861-A538-0FDDD03814F4}"/>
              </a:ext>
            </a:extLst>
          </p:cNvPr>
          <p:cNvSpPr txBox="1">
            <a:spLocks noChangeArrowheads="1"/>
          </p:cNvSpPr>
          <p:nvPr/>
        </p:nvSpPr>
        <p:spPr bwMode="auto">
          <a:xfrm>
            <a:off x="468313" y="1327150"/>
            <a:ext cx="8247062" cy="3539430"/>
          </a:xfrm>
          <a:prstGeom prst="rect">
            <a:avLst/>
          </a:prstGeom>
          <a:noFill/>
          <a:ln>
            <a:noFill/>
          </a:ln>
          <a:effectLst/>
        </p:spPr>
        <p:txBody>
          <a:bodyPr>
            <a:spAutoFit/>
          </a:bodyPr>
          <a:lstStyle>
            <a:lvl1pPr marL="292100" indent="-292100">
              <a:defRPr>
                <a:solidFill>
                  <a:schemeClr val="tx1"/>
                </a:solidFill>
                <a:latin typeface="Arial" charset="0"/>
                <a:ea typeface="ＭＳ Ｐゴシック" charset="0"/>
              </a:defRPr>
            </a:lvl1pPr>
            <a:lvl2pPr marL="635000" indent="-2286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1" hangingPunct="1">
              <a:defRPr/>
            </a:pPr>
            <a:r>
              <a:rPr lang="nl-NL" sz="2800" dirty="0">
                <a:solidFill>
                  <a:schemeClr val="accent3"/>
                </a:solidFill>
                <a:latin typeface="Calibri"/>
                <a:cs typeface="Calibri"/>
              </a:rPr>
              <a:t>Oef.4b</a:t>
            </a:r>
          </a:p>
          <a:p>
            <a:pPr marL="0" indent="0" algn="ctr" eaLnBrk="1" hangingPunct="1">
              <a:defRPr/>
            </a:pP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Protagonist:  	Herman Philipse (+p1)</a:t>
            </a:r>
          </a:p>
          <a:p>
            <a:pPr marL="0" indent="0" eaLnBrk="1" hangingPunct="1">
              <a:defRPr/>
            </a:pPr>
            <a:r>
              <a:rPr lang="nl-NL" altLang="en-US" sz="2800" dirty="0">
                <a:latin typeface="Calibri" panose="020F0502020204030204" pitchFamily="34" charset="0"/>
                <a:cs typeface="ＭＳ Ｐゴシック" charset="0"/>
              </a:rPr>
              <a:t>			Geert Jan Spijker (-p1)</a:t>
            </a:r>
          </a:p>
          <a:p>
            <a:pPr marL="0" indent="0" eaLnBrk="1" hangingPunct="1">
              <a:defRPr/>
            </a:pPr>
            <a:r>
              <a:rPr lang="nl-NL" altLang="en-US" sz="2800" dirty="0">
                <a:latin typeface="Calibri" panose="020F0502020204030204" pitchFamily="34" charset="0"/>
                <a:cs typeface="ＭＳ Ｐゴシック" charset="0"/>
              </a:rPr>
              <a:t>Antagonist:		Herman Philipse (-p1)</a:t>
            </a:r>
          </a:p>
          <a:p>
            <a:pPr marL="0" indent="0" eaLnBrk="1" hangingPunct="1">
              <a:defRPr/>
            </a:pPr>
            <a:r>
              <a:rPr lang="nl-NL" altLang="en-US" sz="2800" dirty="0">
                <a:latin typeface="Calibri" panose="020F0502020204030204" pitchFamily="34" charset="0"/>
                <a:cs typeface="ＭＳ Ｐゴシック" charset="0"/>
              </a:rPr>
              <a:t>			Geert Jan Spijker (+p1)</a:t>
            </a:r>
          </a:p>
          <a:p>
            <a:pPr marL="0" indent="0" eaLnBrk="1" hangingPunct="1">
              <a:defRPr/>
            </a:pPr>
            <a:endParaRPr lang="nl-NL" altLang="en-US" sz="2800" dirty="0">
              <a:latin typeface="Calibri" panose="020F0502020204030204" pitchFamily="34" charset="0"/>
              <a:cs typeface="ＭＳ Ｐゴシック" charset="0"/>
            </a:endParaRPr>
          </a:p>
          <a:p>
            <a:pPr marL="0" indent="0">
              <a:defRPr/>
            </a:pPr>
            <a:r>
              <a:rPr lang="nl-NL" sz="2800" dirty="0">
                <a:solidFill>
                  <a:schemeClr val="accent3"/>
                </a:solidFill>
                <a:latin typeface="Calibri"/>
                <a:cs typeface="Calibri"/>
              </a:rPr>
              <a:t>Oef.4c</a:t>
            </a:r>
          </a:p>
        </p:txBody>
      </p:sp>
    </p:spTree>
    <p:extLst>
      <p:ext uri="{BB962C8B-B14F-4D97-AF65-F5344CB8AC3E}">
        <p14:creationId xmlns:p14="http://schemas.microsoft.com/office/powerpoint/2010/main" val="20618756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Wat is argumentatie?</a:t>
            </a:r>
          </a:p>
        </p:txBody>
      </p:sp>
      <p:sp>
        <p:nvSpPr>
          <p:cNvPr id="8" name="Tekstvak 7">
            <a:extLst>
              <a:ext uri="{FF2B5EF4-FFF2-40B4-BE49-F238E27FC236}">
                <a16:creationId xmlns:a16="http://schemas.microsoft.com/office/drawing/2014/main" id="{E6414A1B-8F29-4DBF-B1FA-B30E4D70178C}"/>
              </a:ext>
            </a:extLst>
          </p:cNvPr>
          <p:cNvSpPr txBox="1"/>
          <p:nvPr/>
        </p:nvSpPr>
        <p:spPr>
          <a:xfrm>
            <a:off x="575556" y="1412776"/>
            <a:ext cx="7992888" cy="2677656"/>
          </a:xfrm>
          <a:prstGeom prst="rect">
            <a:avLst/>
          </a:prstGeom>
          <a:noFill/>
        </p:spPr>
        <p:txBody>
          <a:bodyPr wrap="square">
            <a:spAutoFit/>
          </a:bodyPr>
          <a:lstStyle/>
          <a:p>
            <a:pPr marL="0" indent="0" eaLnBrk="1" hangingPunct="1">
              <a:defRPr/>
            </a:pPr>
            <a:r>
              <a:rPr lang="nl-NL" altLang="en-GB" sz="2800" dirty="0">
                <a:latin typeface="Calibri" panose="020F0502020204030204" pitchFamily="34" charset="0"/>
                <a:cs typeface="Calibri" panose="020F0502020204030204" pitchFamily="34" charset="0"/>
              </a:rPr>
              <a:t>‘</a:t>
            </a:r>
            <a:r>
              <a:rPr lang="nl-NL" altLang="nl-NL" sz="2800" dirty="0">
                <a:latin typeface="Calibri" panose="020F0502020204030204" pitchFamily="34" charset="0"/>
                <a:cs typeface="Calibri" panose="020F0502020204030204" pitchFamily="34" charset="0"/>
              </a:rPr>
              <a:t>Argumentatie is (het resultaat van) een verbale, sociale en rationele activiteit die erop is gericht een redelijke beoordelaar te overtuigen van de aanvaardbaarheid van een standpunt door een constellatie van proposities naar voren te brengen die ter rechtvaardiging van dat standpunt dienen.</a:t>
            </a:r>
            <a:r>
              <a:rPr lang="nl-NL" altLang="en-GB" sz="2800" dirty="0">
                <a:latin typeface="Calibri" panose="020F0502020204030204" pitchFamily="34" charset="0"/>
                <a:cs typeface="Calibri" panose="020F0502020204030204" pitchFamily="34" charset="0"/>
              </a:rPr>
              <a:t>’ (p. 10)</a:t>
            </a:r>
            <a:endParaRPr lang="nl-NL" altLang="nl-N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8794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4 </a:t>
            </a:r>
            <a:endParaRPr lang="nl-NL" dirty="0">
              <a:solidFill>
                <a:srgbClr val="00B050"/>
              </a:solidFill>
              <a:latin typeface="Calibri" panose="020F0502020204030204" pitchFamily="34" charset="0"/>
            </a:endParaRPr>
          </a:p>
        </p:txBody>
      </p:sp>
      <p:sp>
        <p:nvSpPr>
          <p:cNvPr id="6" name="Text Box 2">
            <a:extLst>
              <a:ext uri="{FF2B5EF4-FFF2-40B4-BE49-F238E27FC236}">
                <a16:creationId xmlns:a16="http://schemas.microsoft.com/office/drawing/2014/main" id="{DE7BE590-F19A-4861-A538-0FDDD03814F4}"/>
              </a:ext>
            </a:extLst>
          </p:cNvPr>
          <p:cNvSpPr txBox="1">
            <a:spLocks noChangeArrowheads="1"/>
          </p:cNvSpPr>
          <p:nvPr/>
        </p:nvSpPr>
        <p:spPr bwMode="auto">
          <a:xfrm>
            <a:off x="468313" y="1327150"/>
            <a:ext cx="8247062" cy="3970318"/>
          </a:xfrm>
          <a:prstGeom prst="rect">
            <a:avLst/>
          </a:prstGeom>
          <a:noFill/>
          <a:ln>
            <a:noFill/>
          </a:ln>
          <a:effectLst/>
        </p:spPr>
        <p:txBody>
          <a:bodyPr>
            <a:spAutoFit/>
          </a:bodyPr>
          <a:lstStyle>
            <a:lvl1pPr marL="292100" indent="-292100">
              <a:defRPr>
                <a:solidFill>
                  <a:schemeClr val="tx1"/>
                </a:solidFill>
                <a:latin typeface="Arial" charset="0"/>
                <a:ea typeface="ＭＳ Ｐゴシック" charset="0"/>
              </a:defRPr>
            </a:lvl1pPr>
            <a:lvl2pPr marL="635000" indent="-2286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1" hangingPunct="1">
              <a:defRPr/>
            </a:pPr>
            <a:r>
              <a:rPr lang="nl-NL" sz="2800" dirty="0">
                <a:solidFill>
                  <a:schemeClr val="accent3"/>
                </a:solidFill>
                <a:latin typeface="Calibri"/>
                <a:cs typeface="Calibri"/>
              </a:rPr>
              <a:t>Oef.4b</a:t>
            </a:r>
          </a:p>
          <a:p>
            <a:pPr marL="0" indent="0" algn="ctr" eaLnBrk="1" hangingPunct="1">
              <a:defRPr/>
            </a:pPr>
            <a:endParaRPr lang="nl-NL" altLang="en-US" sz="2800" dirty="0">
              <a:latin typeface="Calibri" panose="020F0502020204030204" pitchFamily="34" charset="0"/>
              <a:cs typeface="ＭＳ Ｐゴシック" charset="0"/>
            </a:endParaRPr>
          </a:p>
          <a:p>
            <a:pPr marL="0" indent="0" eaLnBrk="1" hangingPunct="1">
              <a:defRPr/>
            </a:pPr>
            <a:r>
              <a:rPr lang="nl-NL" altLang="en-US" sz="2800" dirty="0">
                <a:latin typeface="Calibri" panose="020F0502020204030204" pitchFamily="34" charset="0"/>
                <a:cs typeface="ＭＳ Ｐゴシック" charset="0"/>
              </a:rPr>
              <a:t>Protagonist:  	Herman Philipse (+p1)</a:t>
            </a:r>
          </a:p>
          <a:p>
            <a:pPr marL="0" indent="0" eaLnBrk="1" hangingPunct="1">
              <a:defRPr/>
            </a:pPr>
            <a:r>
              <a:rPr lang="nl-NL" altLang="en-US" sz="2800" dirty="0">
                <a:latin typeface="Calibri" panose="020F0502020204030204" pitchFamily="34" charset="0"/>
                <a:cs typeface="ＭＳ Ｐゴシック" charset="0"/>
              </a:rPr>
              <a:t>			Geert Jan Spijker (-p1)</a:t>
            </a:r>
          </a:p>
          <a:p>
            <a:pPr marL="0" indent="0" eaLnBrk="1" hangingPunct="1">
              <a:defRPr/>
            </a:pPr>
            <a:r>
              <a:rPr lang="nl-NL" altLang="en-US" sz="2800" dirty="0">
                <a:latin typeface="Calibri" panose="020F0502020204030204" pitchFamily="34" charset="0"/>
                <a:cs typeface="ＭＳ Ｐゴシック" charset="0"/>
              </a:rPr>
              <a:t>Antagonist:		Herman Philipse (-p1)</a:t>
            </a:r>
          </a:p>
          <a:p>
            <a:pPr marL="0" indent="0" eaLnBrk="1" hangingPunct="1">
              <a:defRPr/>
            </a:pPr>
            <a:r>
              <a:rPr lang="nl-NL" altLang="en-US" sz="2800" dirty="0">
                <a:latin typeface="Calibri" panose="020F0502020204030204" pitchFamily="34" charset="0"/>
                <a:cs typeface="ＭＳ Ｐゴシック" charset="0"/>
              </a:rPr>
              <a:t>			Geert Jan Spijker (+p1)</a:t>
            </a:r>
          </a:p>
          <a:p>
            <a:pPr marL="0" indent="0" eaLnBrk="1" hangingPunct="1">
              <a:defRPr/>
            </a:pPr>
            <a:endParaRPr lang="nl-NL" altLang="en-US" sz="2800" dirty="0">
              <a:latin typeface="Calibri" panose="020F0502020204030204" pitchFamily="34" charset="0"/>
              <a:cs typeface="ＭＳ Ｐゴシック" charset="0"/>
            </a:endParaRPr>
          </a:p>
          <a:p>
            <a:pPr marL="0" indent="0">
              <a:defRPr/>
            </a:pPr>
            <a:r>
              <a:rPr lang="nl-NL" sz="2800" dirty="0">
                <a:solidFill>
                  <a:schemeClr val="accent3"/>
                </a:solidFill>
                <a:latin typeface="Calibri"/>
                <a:cs typeface="Calibri"/>
              </a:rPr>
              <a:t>Oef.4c</a:t>
            </a:r>
          </a:p>
          <a:p>
            <a:pPr marL="0" indent="0">
              <a:defRPr/>
            </a:pPr>
            <a:r>
              <a:rPr lang="nl-NL" sz="2800" dirty="0">
                <a:latin typeface="Calibri"/>
                <a:cs typeface="Calibri"/>
              </a:rPr>
              <a:t>Gemengd enkelvoudig </a:t>
            </a:r>
          </a:p>
        </p:txBody>
      </p:sp>
    </p:spTree>
    <p:extLst>
      <p:ext uri="{BB962C8B-B14F-4D97-AF65-F5344CB8AC3E}">
        <p14:creationId xmlns:p14="http://schemas.microsoft.com/office/powerpoint/2010/main" val="3878006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4 </a:t>
            </a:r>
            <a:endParaRPr lang="nl-NL" dirty="0">
              <a:solidFill>
                <a:srgbClr val="00B050"/>
              </a:solidFill>
              <a:latin typeface="Calibri" panose="020F0502020204030204" pitchFamily="34" charset="0"/>
            </a:endParaRPr>
          </a:p>
        </p:txBody>
      </p:sp>
      <p:sp>
        <p:nvSpPr>
          <p:cNvPr id="6" name="Text Box 2">
            <a:extLst>
              <a:ext uri="{FF2B5EF4-FFF2-40B4-BE49-F238E27FC236}">
                <a16:creationId xmlns:a16="http://schemas.microsoft.com/office/drawing/2014/main" id="{DE7BE590-F19A-4861-A538-0FDDD03814F4}"/>
              </a:ext>
            </a:extLst>
          </p:cNvPr>
          <p:cNvSpPr txBox="1">
            <a:spLocks noChangeArrowheads="1"/>
          </p:cNvSpPr>
          <p:nvPr/>
        </p:nvSpPr>
        <p:spPr bwMode="auto">
          <a:xfrm>
            <a:off x="468313" y="1327150"/>
            <a:ext cx="8247062" cy="2800767"/>
          </a:xfrm>
          <a:prstGeom prst="rect">
            <a:avLst/>
          </a:prstGeom>
          <a:noFill/>
          <a:ln>
            <a:noFill/>
          </a:ln>
          <a:effectLst/>
        </p:spPr>
        <p:txBody>
          <a:bodyPr>
            <a:spAutoFit/>
          </a:bodyPr>
          <a:lstStyle>
            <a:lvl1pPr marL="292100" indent="-292100">
              <a:defRPr>
                <a:solidFill>
                  <a:schemeClr val="tx1"/>
                </a:solidFill>
                <a:latin typeface="Arial" charset="0"/>
                <a:ea typeface="ＭＳ Ｐゴシック" charset="0"/>
              </a:defRPr>
            </a:lvl1pPr>
            <a:lvl2pPr marL="635000" indent="-228600">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fontAlgn="base">
              <a:spcBef>
                <a:spcPct val="0"/>
              </a:spcBef>
              <a:spcAft>
                <a:spcPct val="0"/>
              </a:spcAft>
              <a:defRPr>
                <a:solidFill>
                  <a:schemeClr val="tx1"/>
                </a:solidFill>
                <a:latin typeface="Arial" charset="0"/>
                <a:ea typeface="ＭＳ Ｐゴシック" charset="0"/>
              </a:defRPr>
            </a:lvl6pPr>
            <a:lvl7pPr fontAlgn="base">
              <a:spcBef>
                <a:spcPct val="0"/>
              </a:spcBef>
              <a:spcAft>
                <a:spcPct val="0"/>
              </a:spcAft>
              <a:defRPr>
                <a:solidFill>
                  <a:schemeClr val="tx1"/>
                </a:solidFill>
                <a:latin typeface="Arial" charset="0"/>
                <a:ea typeface="ＭＳ Ｐゴシック" charset="0"/>
              </a:defRPr>
            </a:lvl7pPr>
            <a:lvl8pPr fontAlgn="base">
              <a:spcBef>
                <a:spcPct val="0"/>
              </a:spcBef>
              <a:spcAft>
                <a:spcPct val="0"/>
              </a:spcAft>
              <a:defRPr>
                <a:solidFill>
                  <a:schemeClr val="tx1"/>
                </a:solidFill>
                <a:latin typeface="Arial" charset="0"/>
                <a:ea typeface="ＭＳ Ｐゴシック" charset="0"/>
              </a:defRPr>
            </a:lvl8pPr>
            <a:lvl9pPr fontAlgn="base">
              <a:spcBef>
                <a:spcPct val="0"/>
              </a:spcBef>
              <a:spcAft>
                <a:spcPct val="0"/>
              </a:spcAft>
              <a:defRPr>
                <a:solidFill>
                  <a:schemeClr val="tx1"/>
                </a:solidFill>
                <a:latin typeface="Arial" charset="0"/>
                <a:ea typeface="ＭＳ Ｐゴシック" charset="0"/>
              </a:defRPr>
            </a:lvl9pPr>
          </a:lstStyle>
          <a:p>
            <a:pPr eaLnBrk="1" hangingPunct="1">
              <a:defRPr/>
            </a:pPr>
            <a:r>
              <a:rPr lang="nl-NL" sz="2800" dirty="0">
                <a:solidFill>
                  <a:schemeClr val="accent3"/>
                </a:solidFill>
                <a:latin typeface="Calibri"/>
                <a:cs typeface="Calibri"/>
              </a:rPr>
              <a:t>Oef.4d</a:t>
            </a:r>
            <a:endParaRPr lang="nl-NL" sz="2800" dirty="0">
              <a:solidFill>
                <a:schemeClr val="accent3"/>
              </a:solidFill>
              <a:latin typeface="Calibri" panose="020F0502020204030204" pitchFamily="34" charset="0"/>
              <a:cs typeface="Calibri"/>
            </a:endParaRPr>
          </a:p>
          <a:p>
            <a:pPr eaLnBrk="1" hangingPunct="1">
              <a:defRPr/>
            </a:pPr>
            <a:endParaRPr lang="nl-NL" sz="2800" dirty="0">
              <a:solidFill>
                <a:schemeClr val="accent3"/>
              </a:solidFill>
              <a:latin typeface="Calibri" panose="020F0502020204030204" pitchFamily="34" charset="0"/>
              <a:cs typeface="Calibri"/>
            </a:endParaRPr>
          </a:p>
          <a:p>
            <a:pPr marL="87313" indent="0" eaLnBrk="1" hangingPunct="1">
              <a:defRPr/>
            </a:pPr>
            <a:r>
              <a:rPr lang="nl-NL" sz="2400" dirty="0">
                <a:latin typeface="Calibri" panose="020F0502020204030204" pitchFamily="34" charset="0"/>
                <a:cs typeface="Calibri" panose="020F0502020204030204" pitchFamily="34" charset="0"/>
              </a:rPr>
              <a:t>In de </a:t>
            </a:r>
            <a:r>
              <a:rPr lang="nl-NL" sz="2400" u="sng" dirty="0">
                <a:latin typeface="Calibri" panose="020F0502020204030204" pitchFamily="34" charset="0"/>
                <a:cs typeface="Calibri" panose="020F0502020204030204" pitchFamily="34" charset="0"/>
              </a:rPr>
              <a:t>openingsfase</a:t>
            </a:r>
            <a:r>
              <a:rPr lang="nl-NL" sz="2400" dirty="0">
                <a:latin typeface="Calibri" panose="020F0502020204030204" pitchFamily="34" charset="0"/>
                <a:cs typeface="Calibri" panose="020F0502020204030204" pitchFamily="34" charset="0"/>
              </a:rPr>
              <a:t> van een kritische discussie stemmen de discussianten gemeenschappelijke uitgangspunten af. </a:t>
            </a:r>
            <a:r>
              <a:rPr lang="nl-NL" sz="2400" dirty="0">
                <a:effectLst/>
                <a:latin typeface="Calibri" panose="020F0502020204030204" pitchFamily="34" charset="0"/>
                <a:ea typeface="Times New Roman" panose="02020603050405020304" pitchFamily="18" charset="0"/>
                <a:cs typeface="Calibri" panose="020F0502020204030204" pitchFamily="34" charset="0"/>
              </a:rPr>
              <a:t>Wil een gelovige een niet-gelovige overtuigen, dan zal dit niet zonder meer lukken met religieuze uitgangspunten (bv. Psalm 139) die mogelijk niet door beide partijen worden geaccepteerd.</a:t>
            </a:r>
            <a:endParaRPr lang="nl-N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4688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90FAFB-7535-FC48-474C-B4F24D957226}"/>
              </a:ext>
            </a:extLst>
          </p:cNvPr>
          <p:cNvPicPr>
            <a:picLocks noChangeAspect="1"/>
          </p:cNvPicPr>
          <p:nvPr/>
        </p:nvPicPr>
        <p:blipFill rotWithShape="1">
          <a:blip r:embed="rId2"/>
          <a:srcRect l="35825" t="17801" r="38975" b="66864"/>
          <a:stretch/>
        </p:blipFill>
        <p:spPr>
          <a:xfrm>
            <a:off x="323528" y="-1013"/>
            <a:ext cx="4130270" cy="1413790"/>
          </a:xfrm>
          <a:prstGeom prst="rect">
            <a:avLst/>
          </a:prstGeom>
        </p:spPr>
      </p:pic>
      <p:pic>
        <p:nvPicPr>
          <p:cNvPr id="9" name="Picture 8">
            <a:extLst>
              <a:ext uri="{FF2B5EF4-FFF2-40B4-BE49-F238E27FC236}">
                <a16:creationId xmlns:a16="http://schemas.microsoft.com/office/drawing/2014/main" id="{A51FE99A-C407-81FD-5792-E13FE03A01A6}"/>
              </a:ext>
            </a:extLst>
          </p:cNvPr>
          <p:cNvPicPr>
            <a:picLocks noChangeAspect="1"/>
          </p:cNvPicPr>
          <p:nvPr/>
        </p:nvPicPr>
        <p:blipFill rotWithShape="1">
          <a:blip r:embed="rId3"/>
          <a:srcRect l="36613" t="22001" r="38975" b="31800"/>
          <a:stretch/>
        </p:blipFill>
        <p:spPr>
          <a:xfrm>
            <a:off x="4758263" y="2091003"/>
            <a:ext cx="4062954" cy="4325080"/>
          </a:xfrm>
          <a:prstGeom prst="rect">
            <a:avLst/>
          </a:prstGeom>
        </p:spPr>
      </p:pic>
      <p:pic>
        <p:nvPicPr>
          <p:cNvPr id="10" name="Picture 9">
            <a:extLst>
              <a:ext uri="{FF2B5EF4-FFF2-40B4-BE49-F238E27FC236}">
                <a16:creationId xmlns:a16="http://schemas.microsoft.com/office/drawing/2014/main" id="{2D29DAA0-A496-93ED-BD02-4ACCC91752DB}"/>
              </a:ext>
            </a:extLst>
          </p:cNvPr>
          <p:cNvPicPr>
            <a:picLocks noChangeAspect="1"/>
          </p:cNvPicPr>
          <p:nvPr/>
        </p:nvPicPr>
        <p:blipFill rotWithShape="1">
          <a:blip r:embed="rId2"/>
          <a:srcRect l="35825" t="36169" r="38975" b="8000"/>
          <a:stretch/>
        </p:blipFill>
        <p:spPr>
          <a:xfrm>
            <a:off x="323527" y="1268760"/>
            <a:ext cx="4130270" cy="5147323"/>
          </a:xfrm>
          <a:prstGeom prst="rect">
            <a:avLst/>
          </a:prstGeom>
        </p:spPr>
      </p:pic>
      <p:sp>
        <p:nvSpPr>
          <p:cNvPr id="11" name="Titel 1">
            <a:extLst>
              <a:ext uri="{FF2B5EF4-FFF2-40B4-BE49-F238E27FC236}">
                <a16:creationId xmlns:a16="http://schemas.microsoft.com/office/drawing/2014/main" id="{305A0222-5A4F-27ED-CBAF-EE3EF1225877}"/>
              </a:ext>
            </a:extLst>
          </p:cNvPr>
          <p:cNvSpPr>
            <a:spLocks noGrp="1"/>
          </p:cNvSpPr>
          <p:nvPr>
            <p:ph type="title"/>
          </p:nvPr>
        </p:nvSpPr>
        <p:spPr>
          <a:xfrm>
            <a:off x="4690204" y="404663"/>
            <a:ext cx="4453795" cy="525813"/>
          </a:xfrm>
        </p:spPr>
        <p:txBody>
          <a:bodyPr/>
          <a:lstStyle/>
          <a:p>
            <a:r>
              <a:rPr lang="nl-NL" sz="2800" dirty="0">
                <a:solidFill>
                  <a:schemeClr val="tx1"/>
                </a:solidFill>
                <a:latin typeface="Calibri" panose="020F0502020204030204" pitchFamily="34" charset="0"/>
              </a:rPr>
              <a:t>Over drogredenen en uitgangspunten…</a:t>
            </a:r>
            <a:endParaRPr lang="nl-NL" sz="2800" dirty="0">
              <a:solidFill>
                <a:srgbClr val="00B050"/>
              </a:solidFill>
              <a:latin typeface="Calibri" panose="020F0502020204030204" pitchFamily="34" charset="0"/>
            </a:endParaRPr>
          </a:p>
        </p:txBody>
      </p:sp>
    </p:spTree>
    <p:extLst>
      <p:ext uri="{BB962C8B-B14F-4D97-AF65-F5344CB8AC3E}">
        <p14:creationId xmlns:p14="http://schemas.microsoft.com/office/powerpoint/2010/main" val="1020478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rPr>
              <a:t>Volgende week (15 februari)</a:t>
            </a:r>
          </a:p>
        </p:txBody>
      </p:sp>
      <p:sp>
        <p:nvSpPr>
          <p:cNvPr id="4" name="Content Placeholder 2">
            <a:extLst>
              <a:ext uri="{FF2B5EF4-FFF2-40B4-BE49-F238E27FC236}">
                <a16:creationId xmlns:a16="http://schemas.microsoft.com/office/drawing/2014/main" id="{8F395BCD-961D-4224-9C7A-A807B188B79E}"/>
              </a:ext>
            </a:extLst>
          </p:cNvPr>
          <p:cNvSpPr txBox="1">
            <a:spLocks noChangeArrowheads="1"/>
          </p:cNvSpPr>
          <p:nvPr/>
        </p:nvSpPr>
        <p:spPr bwMode="auto">
          <a:xfrm>
            <a:off x="323850" y="1700808"/>
            <a:ext cx="8229600" cy="421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lang="nl-NL" altLang="nl-NL" sz="2800" b="1" kern="0" dirty="0">
                <a:solidFill>
                  <a:srgbClr val="000000"/>
                </a:solidFill>
                <a:latin typeface="Calibri" panose="020F0502020204030204" pitchFamily="34" charset="0"/>
                <a:cs typeface="Calibri" panose="020F0502020204030204" pitchFamily="34" charset="0"/>
              </a:rPr>
              <a:t>Argumentatiestructuur</a:t>
            </a: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nl-NL" altLang="nl-NL" sz="24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Hoofdstuk 5 (behalve 5.7) en opdrachten bij collegeweek 2</a:t>
            </a:r>
          </a:p>
        </p:txBody>
      </p:sp>
    </p:spTree>
    <p:extLst>
      <p:ext uri="{BB962C8B-B14F-4D97-AF65-F5344CB8AC3E}">
        <p14:creationId xmlns:p14="http://schemas.microsoft.com/office/powerpoint/2010/main" val="1452239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169A55-762A-A427-33BA-565DA1C4AF07}"/>
              </a:ext>
            </a:extLst>
          </p:cNvPr>
          <p:cNvPicPr>
            <a:picLocks noChangeAspect="1"/>
          </p:cNvPicPr>
          <p:nvPr/>
        </p:nvPicPr>
        <p:blipFill rotWithShape="1">
          <a:blip r:embed="rId2"/>
          <a:srcRect l="28314" t="15473" r="31569" b="7925"/>
          <a:stretch/>
        </p:blipFill>
        <p:spPr>
          <a:xfrm>
            <a:off x="1583668" y="-4327"/>
            <a:ext cx="5976664" cy="6419379"/>
          </a:xfrm>
          <a:prstGeom prst="rect">
            <a:avLst/>
          </a:prstGeom>
        </p:spPr>
      </p:pic>
    </p:spTree>
    <p:extLst>
      <p:ext uri="{BB962C8B-B14F-4D97-AF65-F5344CB8AC3E}">
        <p14:creationId xmlns:p14="http://schemas.microsoft.com/office/powerpoint/2010/main" val="568894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2 </a:t>
            </a:r>
            <a:r>
              <a:rPr lang="nl-NL" sz="2400" dirty="0">
                <a:solidFill>
                  <a:schemeClr val="tx1"/>
                </a:solidFill>
                <a:latin typeface="Calibri" panose="020F0502020204030204" pitchFamily="34" charset="0"/>
              </a:rPr>
              <a:t>(p.207-210)</a:t>
            </a:r>
            <a:endParaRPr lang="nl-NL" dirty="0">
              <a:solidFill>
                <a:srgbClr val="00B050"/>
              </a:solidFill>
              <a:latin typeface="Calibri" panose="020F0502020204030204" pitchFamily="34" charset="0"/>
            </a:endParaRPr>
          </a:p>
        </p:txBody>
      </p:sp>
    </p:spTree>
    <p:extLst>
      <p:ext uri="{BB962C8B-B14F-4D97-AF65-F5344CB8AC3E}">
        <p14:creationId xmlns:p14="http://schemas.microsoft.com/office/powerpoint/2010/main" val="3701735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2 </a:t>
            </a:r>
            <a:r>
              <a:rPr lang="nl-NL" sz="2400" dirty="0">
                <a:solidFill>
                  <a:schemeClr val="tx1"/>
                </a:solidFill>
                <a:latin typeface="Calibri" panose="020F0502020204030204" pitchFamily="34" charset="0"/>
              </a:rPr>
              <a:t>(p.207-210)</a:t>
            </a:r>
            <a:endParaRPr lang="nl-NL" dirty="0">
              <a:solidFill>
                <a:srgbClr val="00B050"/>
              </a:solidFill>
              <a:latin typeface="Calibri" panose="020F0502020204030204" pitchFamily="34" charset="0"/>
            </a:endParaRPr>
          </a:p>
        </p:txBody>
      </p:sp>
      <p:sp>
        <p:nvSpPr>
          <p:cNvPr id="5" name="Tekstvak 4">
            <a:extLst>
              <a:ext uri="{FF2B5EF4-FFF2-40B4-BE49-F238E27FC236}">
                <a16:creationId xmlns:a16="http://schemas.microsoft.com/office/drawing/2014/main" id="{C7EF7360-69B7-43A5-9694-4849AE886CE9}"/>
              </a:ext>
            </a:extLst>
          </p:cNvPr>
          <p:cNvSpPr txBox="1"/>
          <p:nvPr/>
        </p:nvSpPr>
        <p:spPr>
          <a:xfrm>
            <a:off x="404664" y="1196752"/>
            <a:ext cx="8523820" cy="2492990"/>
          </a:xfrm>
          <a:prstGeom prst="rect">
            <a:avLst/>
          </a:prstGeom>
          <a:noFill/>
        </p:spPr>
        <p:txBody>
          <a:bodyPr wrap="square">
            <a:spAutoFit/>
          </a:bodyPr>
          <a:lstStyle/>
          <a:p>
            <a:pPr eaLnBrk="1" hangingPunct="1"/>
            <a:r>
              <a:rPr lang="nl-NL" altLang="nl-NL" sz="2400" dirty="0">
                <a:solidFill>
                  <a:srgbClr val="3C8C93"/>
                </a:solidFill>
                <a:latin typeface="Calibri" panose="020F0502020204030204" pitchFamily="34" charset="0"/>
                <a:cs typeface="Calibri" panose="020F0502020204030204" pitchFamily="34" charset="0"/>
              </a:rPr>
              <a:t>Oef.2a Welke twee proposities?</a:t>
            </a:r>
            <a:r>
              <a:rPr lang="nl-NL" altLang="nl-NL" sz="2400" dirty="0">
                <a:latin typeface="Calibri" panose="020F0502020204030204" pitchFamily="34" charset="0"/>
                <a:cs typeface="Calibri" panose="020F0502020204030204" pitchFamily="34" charset="0"/>
              </a:rPr>
              <a:t>	</a:t>
            </a:r>
          </a:p>
          <a:p>
            <a:pPr marL="0" indent="0" eaLnBrk="1" hangingPunct="1">
              <a:defRPr/>
            </a:pPr>
            <a:r>
              <a:rPr lang="nl-NL" altLang="en-US" sz="2400" b="1" dirty="0">
                <a:solidFill>
                  <a:schemeClr val="bg2">
                    <a:lumMod val="60000"/>
                    <a:lumOff val="40000"/>
                  </a:schemeClr>
                </a:solidFill>
                <a:latin typeface="Calibri" panose="020F0502020204030204" pitchFamily="34" charset="0"/>
                <a:cs typeface="ＭＳ Ｐゴシック" charset="0"/>
              </a:rPr>
              <a:t>P1: </a:t>
            </a:r>
            <a:r>
              <a:rPr lang="nl-NL" altLang="en-US" sz="2400" dirty="0">
                <a:latin typeface="Calibri" panose="020F0502020204030204" pitchFamily="34" charset="0"/>
                <a:cs typeface="ＭＳ Ｐゴシック" charset="0"/>
              </a:rPr>
              <a:t>de Kamercommissie moet een gesprek met de heer Havermans hebben</a:t>
            </a:r>
          </a:p>
          <a:p>
            <a:pPr marL="0" indent="0" eaLnBrk="1" hangingPunct="1">
              <a:defRPr/>
            </a:pPr>
            <a:endParaRPr lang="nl-NL" altLang="en-US" sz="1200" dirty="0">
              <a:latin typeface="Calibri" panose="020F0502020204030204" pitchFamily="34" charset="0"/>
              <a:cs typeface="ＭＳ Ｐゴシック" charset="0"/>
            </a:endParaRPr>
          </a:p>
          <a:p>
            <a:pPr marL="0" indent="0" eaLnBrk="1" hangingPunct="1">
              <a:defRPr/>
            </a:pPr>
            <a:r>
              <a:rPr lang="nl-NL" altLang="en-US" sz="2400" b="1" dirty="0">
                <a:solidFill>
                  <a:schemeClr val="bg2">
                    <a:lumMod val="60000"/>
                    <a:lumOff val="40000"/>
                  </a:schemeClr>
                </a:solidFill>
                <a:latin typeface="Calibri" panose="020F0502020204030204" pitchFamily="34" charset="0"/>
                <a:cs typeface="ＭＳ Ｐゴシック" charset="0"/>
              </a:rPr>
              <a:t>P2</a:t>
            </a:r>
            <a:r>
              <a:rPr lang="nl-NL" altLang="en-US" sz="2400" b="1" dirty="0">
                <a:solidFill>
                  <a:schemeClr val="accent1">
                    <a:lumMod val="50000"/>
                  </a:schemeClr>
                </a:solidFill>
                <a:latin typeface="Calibri" panose="020F0502020204030204" pitchFamily="34" charset="0"/>
                <a:cs typeface="ＭＳ Ｐゴシック" charset="0"/>
              </a:rPr>
              <a:t>:</a:t>
            </a:r>
            <a:r>
              <a:rPr lang="nl-NL" altLang="en-US" sz="2400" dirty="0">
                <a:latin typeface="Calibri" panose="020F0502020204030204" pitchFamily="34" charset="0"/>
                <a:cs typeface="ＭＳ Ｐゴシック" charset="0"/>
              </a:rPr>
              <a:t> de uitzetting van Congolese ex-asielzoekers moet worden opgeschort.</a:t>
            </a:r>
          </a:p>
          <a:p>
            <a:pPr eaLnBrk="1" hangingPunct="1"/>
            <a:endParaRPr lang="nl-NL" altLang="nl-N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3939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2 </a:t>
            </a:r>
            <a:r>
              <a:rPr lang="nl-NL" sz="2400" dirty="0">
                <a:solidFill>
                  <a:schemeClr val="tx1"/>
                </a:solidFill>
                <a:latin typeface="Calibri" panose="020F0502020204030204" pitchFamily="34" charset="0"/>
              </a:rPr>
              <a:t>(p.207-210)</a:t>
            </a:r>
            <a:endParaRPr lang="nl-NL" dirty="0">
              <a:solidFill>
                <a:srgbClr val="00B050"/>
              </a:solidFill>
              <a:latin typeface="Calibri" panose="020F0502020204030204" pitchFamily="34" charset="0"/>
            </a:endParaRPr>
          </a:p>
        </p:txBody>
      </p:sp>
      <p:sp>
        <p:nvSpPr>
          <p:cNvPr id="5" name="Tekstvak 4">
            <a:extLst>
              <a:ext uri="{FF2B5EF4-FFF2-40B4-BE49-F238E27FC236}">
                <a16:creationId xmlns:a16="http://schemas.microsoft.com/office/drawing/2014/main" id="{C7EF7360-69B7-43A5-9694-4849AE886CE9}"/>
              </a:ext>
            </a:extLst>
          </p:cNvPr>
          <p:cNvSpPr txBox="1"/>
          <p:nvPr/>
        </p:nvSpPr>
        <p:spPr>
          <a:xfrm>
            <a:off x="404664" y="1196752"/>
            <a:ext cx="8523820" cy="984885"/>
          </a:xfrm>
          <a:prstGeom prst="rect">
            <a:avLst/>
          </a:prstGeom>
          <a:noFill/>
        </p:spPr>
        <p:txBody>
          <a:bodyPr wrap="square">
            <a:spAutoFit/>
          </a:bodyPr>
          <a:lstStyle/>
          <a:p>
            <a:pPr eaLnBrk="1" hangingPunct="1"/>
            <a:r>
              <a:rPr lang="nl-NL" altLang="nl-NL" sz="2400" dirty="0">
                <a:solidFill>
                  <a:srgbClr val="3C8C93"/>
                </a:solidFill>
                <a:latin typeface="Calibri" panose="020F0502020204030204" pitchFamily="34" charset="0"/>
                <a:cs typeface="Calibri" panose="020F0502020204030204" pitchFamily="34" charset="0"/>
              </a:rPr>
              <a:t>Oef.2b Wie neemt welk standpunt in bij beide proposities?</a:t>
            </a:r>
            <a:r>
              <a:rPr lang="nl-NL" altLang="nl-NL" sz="2400" dirty="0">
                <a:latin typeface="Calibri" panose="020F0502020204030204" pitchFamily="34" charset="0"/>
                <a:cs typeface="Calibri" panose="020F0502020204030204" pitchFamily="34" charset="0"/>
              </a:rPr>
              <a:t>	</a:t>
            </a:r>
          </a:p>
          <a:p>
            <a:pPr marL="0" indent="0" eaLnBrk="1" hangingPunct="1">
              <a:defRPr/>
            </a:pPr>
            <a:endParaRPr lang="nl-NL" altLang="nl-NL" sz="1000" b="1" dirty="0">
              <a:solidFill>
                <a:schemeClr val="bg2">
                  <a:lumMod val="60000"/>
                  <a:lumOff val="40000"/>
                </a:schemeClr>
              </a:solidFill>
              <a:latin typeface="Calibri" panose="020F0502020204030204" pitchFamily="34" charset="0"/>
              <a:cs typeface="Calibri" panose="020F0502020204030204" pitchFamily="34" charset="0"/>
            </a:endParaRPr>
          </a:p>
          <a:p>
            <a:pPr marL="0" indent="0" eaLnBrk="1" hangingPunct="1">
              <a:defRPr/>
            </a:pPr>
            <a:endParaRPr lang="nl-NL" altLang="nl-N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8296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2 </a:t>
            </a:r>
            <a:r>
              <a:rPr lang="nl-NL" sz="2400" dirty="0">
                <a:solidFill>
                  <a:schemeClr val="tx1"/>
                </a:solidFill>
                <a:latin typeface="Calibri" panose="020F0502020204030204" pitchFamily="34" charset="0"/>
              </a:rPr>
              <a:t>(p.207-210)</a:t>
            </a:r>
            <a:endParaRPr lang="nl-NL" dirty="0">
              <a:solidFill>
                <a:srgbClr val="00B050"/>
              </a:solidFill>
              <a:latin typeface="Calibri" panose="020F0502020204030204" pitchFamily="34" charset="0"/>
            </a:endParaRPr>
          </a:p>
        </p:txBody>
      </p:sp>
      <p:sp>
        <p:nvSpPr>
          <p:cNvPr id="5" name="Tekstvak 4">
            <a:extLst>
              <a:ext uri="{FF2B5EF4-FFF2-40B4-BE49-F238E27FC236}">
                <a16:creationId xmlns:a16="http://schemas.microsoft.com/office/drawing/2014/main" id="{C7EF7360-69B7-43A5-9694-4849AE886CE9}"/>
              </a:ext>
            </a:extLst>
          </p:cNvPr>
          <p:cNvSpPr txBox="1"/>
          <p:nvPr/>
        </p:nvSpPr>
        <p:spPr>
          <a:xfrm>
            <a:off x="404664" y="1196752"/>
            <a:ext cx="8523820" cy="2831544"/>
          </a:xfrm>
          <a:prstGeom prst="rect">
            <a:avLst/>
          </a:prstGeom>
          <a:noFill/>
        </p:spPr>
        <p:txBody>
          <a:bodyPr wrap="square">
            <a:spAutoFit/>
          </a:bodyPr>
          <a:lstStyle/>
          <a:p>
            <a:pPr eaLnBrk="1" hangingPunct="1"/>
            <a:r>
              <a:rPr lang="nl-NL" altLang="nl-NL" sz="2400" dirty="0">
                <a:solidFill>
                  <a:srgbClr val="3C8C93"/>
                </a:solidFill>
                <a:latin typeface="Calibri" panose="020F0502020204030204" pitchFamily="34" charset="0"/>
                <a:cs typeface="Calibri" panose="020F0502020204030204" pitchFamily="34" charset="0"/>
              </a:rPr>
              <a:t>Oef.2b Wie neemt welk standpunt in bij beide proposities?</a:t>
            </a:r>
            <a:r>
              <a:rPr lang="nl-NL" altLang="nl-NL" sz="2400" dirty="0">
                <a:latin typeface="Calibri" panose="020F0502020204030204" pitchFamily="34" charset="0"/>
                <a:cs typeface="Calibri" panose="020F0502020204030204" pitchFamily="34" charset="0"/>
              </a:rPr>
              <a:t>	</a:t>
            </a:r>
          </a:p>
          <a:p>
            <a:pPr marL="0" indent="0" eaLnBrk="1" hangingPunct="1">
              <a:defRPr/>
            </a:pPr>
            <a:endParaRPr lang="nl-NL" altLang="nl-NL" sz="1000" b="1" dirty="0">
              <a:solidFill>
                <a:schemeClr val="bg2">
                  <a:lumMod val="60000"/>
                  <a:lumOff val="40000"/>
                </a:schemeClr>
              </a:solidFill>
              <a:latin typeface="Calibri" panose="020F0502020204030204" pitchFamily="34" charset="0"/>
              <a:cs typeface="Calibri" panose="020F0502020204030204" pitchFamily="34" charset="0"/>
            </a:endParaRPr>
          </a:p>
          <a:p>
            <a:pPr>
              <a:defRPr/>
            </a:pPr>
            <a:r>
              <a:rPr lang="nl-NL" altLang="en-US" sz="2400" dirty="0">
                <a:latin typeface="Calibri" panose="020F0502020204030204" pitchFamily="34" charset="0"/>
                <a:cs typeface="ＭＳ Ｐゴシック" charset="0"/>
              </a:rPr>
              <a:t>Protagonist van (+p1): 	Klaas de Vries 	</a:t>
            </a:r>
          </a:p>
          <a:p>
            <a:pPr>
              <a:defRPr/>
            </a:pPr>
            <a:r>
              <a:rPr lang="nl-NL" altLang="en-US" sz="2400" dirty="0">
                <a:latin typeface="Calibri" panose="020F0502020204030204" pitchFamily="34" charset="0"/>
                <a:cs typeface="ＭＳ Ｐゴシック" charset="0"/>
              </a:rPr>
              <a:t>Antagonist van (+p1): 		de heer Van Fessem	</a:t>
            </a:r>
          </a:p>
          <a:p>
            <a:pPr>
              <a:defRPr/>
            </a:pPr>
            <a:r>
              <a:rPr lang="nl-NL" altLang="en-US" sz="2400" dirty="0">
                <a:latin typeface="Calibri" panose="020F0502020204030204" pitchFamily="34" charset="0"/>
                <a:cs typeface="ＭＳ Ｐゴシック" charset="0"/>
              </a:rPr>
              <a:t>Protagonist van (-p1): 		de heer Van Fessem</a:t>
            </a:r>
          </a:p>
          <a:p>
            <a:pPr>
              <a:defRPr/>
            </a:pPr>
            <a:r>
              <a:rPr lang="nl-NL" altLang="en-US" sz="2400" dirty="0">
                <a:latin typeface="Calibri" panose="020F0502020204030204" pitchFamily="34" charset="0"/>
                <a:cs typeface="ＭＳ Ｐゴシック" charset="0"/>
              </a:rPr>
              <a:t>Antagonist van (-p1): 		Klaas de Vries</a:t>
            </a:r>
          </a:p>
          <a:p>
            <a:pPr>
              <a:defRPr/>
            </a:pPr>
            <a:endParaRPr lang="nl-NL" sz="2400" dirty="0">
              <a:latin typeface="Calibri" panose="020F0502020204030204" pitchFamily="34" charset="0"/>
              <a:cs typeface="Calibri"/>
            </a:endParaRPr>
          </a:p>
          <a:p>
            <a:pPr marL="0" indent="0" eaLnBrk="1" hangingPunct="1">
              <a:defRPr/>
            </a:pPr>
            <a:endParaRPr lang="nl-NL" altLang="nl-N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8690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2 </a:t>
            </a:r>
            <a:r>
              <a:rPr lang="nl-NL" sz="2400" dirty="0">
                <a:solidFill>
                  <a:schemeClr val="tx1"/>
                </a:solidFill>
                <a:latin typeface="Calibri" panose="020F0502020204030204" pitchFamily="34" charset="0"/>
              </a:rPr>
              <a:t>(p.207-210)</a:t>
            </a:r>
            <a:endParaRPr lang="nl-NL" dirty="0">
              <a:solidFill>
                <a:srgbClr val="00B050"/>
              </a:solidFill>
              <a:latin typeface="Calibri" panose="020F0502020204030204" pitchFamily="34" charset="0"/>
            </a:endParaRPr>
          </a:p>
        </p:txBody>
      </p:sp>
      <p:sp>
        <p:nvSpPr>
          <p:cNvPr id="5" name="Tekstvak 4">
            <a:extLst>
              <a:ext uri="{FF2B5EF4-FFF2-40B4-BE49-F238E27FC236}">
                <a16:creationId xmlns:a16="http://schemas.microsoft.com/office/drawing/2014/main" id="{C7EF7360-69B7-43A5-9694-4849AE886CE9}"/>
              </a:ext>
            </a:extLst>
          </p:cNvPr>
          <p:cNvSpPr txBox="1"/>
          <p:nvPr/>
        </p:nvSpPr>
        <p:spPr>
          <a:xfrm>
            <a:off x="404664" y="1196752"/>
            <a:ext cx="8523820" cy="4693593"/>
          </a:xfrm>
          <a:prstGeom prst="rect">
            <a:avLst/>
          </a:prstGeom>
          <a:noFill/>
        </p:spPr>
        <p:txBody>
          <a:bodyPr wrap="square">
            <a:spAutoFit/>
          </a:bodyPr>
          <a:lstStyle/>
          <a:p>
            <a:pPr eaLnBrk="1" hangingPunct="1"/>
            <a:r>
              <a:rPr lang="nl-NL" altLang="nl-NL" sz="2400" dirty="0">
                <a:solidFill>
                  <a:srgbClr val="3C8C93"/>
                </a:solidFill>
                <a:latin typeface="Calibri" panose="020F0502020204030204" pitchFamily="34" charset="0"/>
                <a:cs typeface="Calibri" panose="020F0502020204030204" pitchFamily="34" charset="0"/>
              </a:rPr>
              <a:t>Oef.2b Wie neemt welk standpunt in bij beide proposities?</a:t>
            </a:r>
            <a:r>
              <a:rPr lang="nl-NL" altLang="nl-NL" sz="2400" dirty="0">
                <a:latin typeface="Calibri" panose="020F0502020204030204" pitchFamily="34" charset="0"/>
                <a:cs typeface="Calibri" panose="020F0502020204030204" pitchFamily="34" charset="0"/>
              </a:rPr>
              <a:t>	</a:t>
            </a:r>
          </a:p>
          <a:p>
            <a:pPr marL="0" indent="0" eaLnBrk="1" hangingPunct="1">
              <a:defRPr/>
            </a:pPr>
            <a:endParaRPr lang="nl-NL" altLang="nl-NL" sz="1000" b="1" dirty="0">
              <a:solidFill>
                <a:schemeClr val="bg2">
                  <a:lumMod val="60000"/>
                  <a:lumOff val="40000"/>
                </a:schemeClr>
              </a:solidFill>
              <a:latin typeface="Calibri" panose="020F0502020204030204" pitchFamily="34" charset="0"/>
              <a:cs typeface="Calibri" panose="020F0502020204030204" pitchFamily="34" charset="0"/>
            </a:endParaRPr>
          </a:p>
          <a:p>
            <a:pPr>
              <a:defRPr/>
            </a:pPr>
            <a:r>
              <a:rPr lang="nl-NL" altLang="en-US" sz="2400" dirty="0">
                <a:latin typeface="Calibri" panose="020F0502020204030204" pitchFamily="34" charset="0"/>
                <a:cs typeface="ＭＳ Ｐゴシック" charset="0"/>
              </a:rPr>
              <a:t>Protagonist van (+p1): 	Klaas de Vries 	</a:t>
            </a:r>
          </a:p>
          <a:p>
            <a:pPr>
              <a:defRPr/>
            </a:pPr>
            <a:r>
              <a:rPr lang="nl-NL" altLang="en-US" sz="2400" dirty="0">
                <a:latin typeface="Calibri" panose="020F0502020204030204" pitchFamily="34" charset="0"/>
                <a:cs typeface="ＭＳ Ｐゴシック" charset="0"/>
              </a:rPr>
              <a:t>Antagonist van (+p1): 		de heer Van Fessem	</a:t>
            </a:r>
          </a:p>
          <a:p>
            <a:pPr>
              <a:defRPr/>
            </a:pPr>
            <a:r>
              <a:rPr lang="nl-NL" altLang="en-US" sz="2400" dirty="0">
                <a:latin typeface="Calibri" panose="020F0502020204030204" pitchFamily="34" charset="0"/>
                <a:cs typeface="ＭＳ Ｐゴシック" charset="0"/>
              </a:rPr>
              <a:t>Protagonist van (-p1): 		de heer Van Fessem</a:t>
            </a:r>
          </a:p>
          <a:p>
            <a:pPr>
              <a:defRPr/>
            </a:pPr>
            <a:r>
              <a:rPr lang="nl-NL" altLang="en-US" sz="2400" dirty="0">
                <a:latin typeface="Calibri" panose="020F0502020204030204" pitchFamily="34" charset="0"/>
                <a:cs typeface="ＭＳ Ｐゴシック" charset="0"/>
              </a:rPr>
              <a:t>Antagonist van (-p1): 		Klaas de Vries</a:t>
            </a:r>
          </a:p>
          <a:p>
            <a:pPr>
              <a:defRPr/>
            </a:pPr>
            <a:endParaRPr lang="nl-NL" sz="2400" dirty="0">
              <a:latin typeface="Calibri" panose="020F0502020204030204" pitchFamily="34" charset="0"/>
              <a:cs typeface="Calibri"/>
            </a:endParaRPr>
          </a:p>
          <a:p>
            <a:pPr>
              <a:defRPr/>
            </a:pPr>
            <a:r>
              <a:rPr lang="nl-NL" sz="2400" dirty="0">
                <a:latin typeface="Calibri" panose="020F0502020204030204" pitchFamily="34" charset="0"/>
                <a:cs typeface="Calibri"/>
              </a:rPr>
              <a:t>Protagonist van (+p2): 	mevrouw Halsema (+ De Wit + 					meerderheid Tweede Kamer)</a:t>
            </a:r>
          </a:p>
          <a:p>
            <a:pPr>
              <a:defRPr/>
            </a:pPr>
            <a:r>
              <a:rPr lang="nl-NL" sz="2400" dirty="0">
                <a:latin typeface="Calibri" panose="020F0502020204030204" pitchFamily="34" charset="0"/>
                <a:cs typeface="Calibri"/>
              </a:rPr>
              <a:t>Antagonist van (+p2): 		de heer Van Fessem</a:t>
            </a:r>
          </a:p>
          <a:p>
            <a:pPr>
              <a:defRPr/>
            </a:pPr>
            <a:r>
              <a:rPr lang="nl-NL" sz="2400" dirty="0">
                <a:latin typeface="Calibri" panose="020F0502020204030204" pitchFamily="34" charset="0"/>
                <a:cs typeface="Calibri"/>
              </a:rPr>
              <a:t>Protagonist van (-p2’): 	de heer Van Fessem</a:t>
            </a:r>
          </a:p>
          <a:p>
            <a:pPr>
              <a:defRPr/>
            </a:pPr>
            <a:r>
              <a:rPr lang="nl-NL" sz="2400" dirty="0">
                <a:latin typeface="Calibri" panose="020F0502020204030204" pitchFamily="34" charset="0"/>
                <a:cs typeface="Calibri"/>
              </a:rPr>
              <a:t>Antagonist van (-p2’): 		mevrouw Halsema</a:t>
            </a:r>
            <a:endParaRPr lang="nl-NL" altLang="nl-NL" sz="2400" b="1" dirty="0">
              <a:solidFill>
                <a:schemeClr val="bg2">
                  <a:lumMod val="60000"/>
                  <a:lumOff val="40000"/>
                </a:schemeClr>
              </a:solidFill>
              <a:latin typeface="Calibri" panose="020F0502020204030204" pitchFamily="34" charset="0"/>
              <a:cs typeface="Calibri" panose="020F0502020204030204" pitchFamily="34" charset="0"/>
            </a:endParaRPr>
          </a:p>
          <a:p>
            <a:pPr marL="0" indent="0" eaLnBrk="1" hangingPunct="1">
              <a:defRPr/>
            </a:pPr>
            <a:endParaRPr lang="nl-NL" altLang="nl-N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808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Wat is argumentatie?</a:t>
            </a:r>
          </a:p>
        </p:txBody>
      </p:sp>
      <p:sp>
        <p:nvSpPr>
          <p:cNvPr id="8" name="Tekstvak 7">
            <a:extLst>
              <a:ext uri="{FF2B5EF4-FFF2-40B4-BE49-F238E27FC236}">
                <a16:creationId xmlns:a16="http://schemas.microsoft.com/office/drawing/2014/main" id="{E6414A1B-8F29-4DBF-B1FA-B30E4D70178C}"/>
              </a:ext>
            </a:extLst>
          </p:cNvPr>
          <p:cNvSpPr txBox="1"/>
          <p:nvPr/>
        </p:nvSpPr>
        <p:spPr>
          <a:xfrm>
            <a:off x="575556" y="1412776"/>
            <a:ext cx="7992888" cy="2677656"/>
          </a:xfrm>
          <a:prstGeom prst="rect">
            <a:avLst/>
          </a:prstGeom>
          <a:noFill/>
        </p:spPr>
        <p:txBody>
          <a:bodyPr wrap="square">
            <a:spAutoFit/>
          </a:bodyPr>
          <a:lstStyle/>
          <a:p>
            <a:pPr marL="0" indent="0" eaLnBrk="1" hangingPunct="1">
              <a:defRPr/>
            </a:pPr>
            <a:r>
              <a:rPr lang="nl-NL" altLang="en-GB" sz="2800" dirty="0">
                <a:latin typeface="Calibri" panose="020F0502020204030204" pitchFamily="34" charset="0"/>
                <a:cs typeface="Calibri" panose="020F0502020204030204" pitchFamily="34" charset="0"/>
              </a:rPr>
              <a:t>‘</a:t>
            </a:r>
            <a:r>
              <a:rPr lang="nl-NL" altLang="nl-NL" sz="2800" dirty="0">
                <a:latin typeface="Calibri" panose="020F0502020204030204" pitchFamily="34" charset="0"/>
                <a:cs typeface="Calibri" panose="020F0502020204030204" pitchFamily="34" charset="0"/>
              </a:rPr>
              <a:t>Argumentatie is (het resultaat van) een verbale, sociale en rationele activiteit die erop is gericht een redelijke beoordelaar te </a:t>
            </a:r>
            <a:r>
              <a:rPr lang="nl-NL" altLang="nl-NL" sz="2800" dirty="0">
                <a:solidFill>
                  <a:schemeClr val="accent3"/>
                </a:solidFill>
                <a:latin typeface="Calibri" panose="020F0502020204030204" pitchFamily="34" charset="0"/>
                <a:cs typeface="Calibri" panose="020F0502020204030204" pitchFamily="34" charset="0"/>
              </a:rPr>
              <a:t>overtuigen</a:t>
            </a:r>
            <a:r>
              <a:rPr lang="nl-NL" altLang="nl-NL" sz="2800" dirty="0">
                <a:latin typeface="Calibri" panose="020F0502020204030204" pitchFamily="34" charset="0"/>
                <a:cs typeface="Calibri" panose="020F0502020204030204" pitchFamily="34" charset="0"/>
              </a:rPr>
              <a:t> van de aanvaardbaarheid van </a:t>
            </a:r>
            <a:r>
              <a:rPr lang="nl-NL" altLang="nl-NL" sz="2800" dirty="0">
                <a:solidFill>
                  <a:schemeClr val="accent3"/>
                </a:solidFill>
                <a:latin typeface="Calibri" panose="020F0502020204030204" pitchFamily="34" charset="0"/>
                <a:cs typeface="Calibri" panose="020F0502020204030204" pitchFamily="34" charset="0"/>
              </a:rPr>
              <a:t>een standpunt </a:t>
            </a:r>
            <a:r>
              <a:rPr lang="nl-NL" altLang="nl-NL" sz="2800" dirty="0">
                <a:latin typeface="Calibri" panose="020F0502020204030204" pitchFamily="34" charset="0"/>
                <a:cs typeface="Calibri" panose="020F0502020204030204" pitchFamily="34" charset="0"/>
              </a:rPr>
              <a:t>door </a:t>
            </a:r>
            <a:r>
              <a:rPr lang="nl-NL" altLang="nl-NL" sz="2800" dirty="0">
                <a:solidFill>
                  <a:schemeClr val="accent3"/>
                </a:solidFill>
                <a:latin typeface="Calibri" panose="020F0502020204030204" pitchFamily="34" charset="0"/>
                <a:cs typeface="Calibri" panose="020F0502020204030204" pitchFamily="34" charset="0"/>
              </a:rPr>
              <a:t>een constellatie van proposities naar voren te brengen die ter rechtvaardiging van dat standpunt dienen</a:t>
            </a:r>
            <a:r>
              <a:rPr lang="nl-NL" altLang="nl-NL" sz="2800" dirty="0">
                <a:latin typeface="Calibri" panose="020F0502020204030204" pitchFamily="34" charset="0"/>
                <a:cs typeface="Calibri" panose="020F0502020204030204" pitchFamily="34" charset="0"/>
              </a:rPr>
              <a:t>.</a:t>
            </a:r>
            <a:r>
              <a:rPr lang="nl-NL" altLang="en-GB" sz="2800" dirty="0">
                <a:latin typeface="Calibri" panose="020F0502020204030204" pitchFamily="34" charset="0"/>
                <a:cs typeface="Calibri" panose="020F0502020204030204" pitchFamily="34" charset="0"/>
              </a:rPr>
              <a:t>’ (p. 10)</a:t>
            </a:r>
            <a:endParaRPr lang="nl-NL" altLang="nl-NL" sz="2800" dirty="0">
              <a:latin typeface="Calibri" panose="020F0502020204030204" pitchFamily="34" charset="0"/>
              <a:cs typeface="Calibri" panose="020F0502020204030204" pitchFamily="34" charset="0"/>
            </a:endParaRPr>
          </a:p>
        </p:txBody>
      </p:sp>
      <p:sp>
        <p:nvSpPr>
          <p:cNvPr id="4" name="Text Box 4">
            <a:extLst>
              <a:ext uri="{FF2B5EF4-FFF2-40B4-BE49-F238E27FC236}">
                <a16:creationId xmlns:a16="http://schemas.microsoft.com/office/drawing/2014/main" id="{0A67E3B8-F7B7-4811-B6B7-8B9CC4A6FDAB}"/>
              </a:ext>
            </a:extLst>
          </p:cNvPr>
          <p:cNvSpPr txBox="1">
            <a:spLocks noChangeArrowheads="1"/>
          </p:cNvSpPr>
          <p:nvPr/>
        </p:nvSpPr>
        <p:spPr bwMode="auto">
          <a:xfrm>
            <a:off x="323850" y="4797152"/>
            <a:ext cx="84963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9113" indent="-342900">
              <a:spcBef>
                <a:spcPct val="20000"/>
              </a:spcBef>
              <a:buChar char="•"/>
              <a:tabLst>
                <a:tab pos="1971675" algn="l"/>
              </a:tabLst>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tabLst>
                <a:tab pos="1971675" algn="l"/>
              </a:tabLst>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tabLst>
                <a:tab pos="1971675" algn="l"/>
              </a:tabLst>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tabLst>
                <a:tab pos="1971675" algn="l"/>
              </a:tabLst>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tabLst>
                <a:tab pos="1971675" algn="l"/>
              </a:tabLst>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tabLst>
                <a:tab pos="1971675" algn="l"/>
              </a:tabLs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tabLst>
                <a:tab pos="1971675" algn="l"/>
              </a:tabLs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tabLst>
                <a:tab pos="1971675" algn="l"/>
              </a:tabLs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tabLst>
                <a:tab pos="1971675" algn="l"/>
              </a:tabLst>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nl-NL" altLang="nl-NL" sz="2400" b="1" dirty="0">
                <a:solidFill>
                  <a:srgbClr val="003399"/>
                </a:solidFill>
                <a:latin typeface="Calibri" panose="020F0502020204030204" pitchFamily="34" charset="0"/>
              </a:rPr>
              <a:t>Propositie</a:t>
            </a:r>
            <a:r>
              <a:rPr lang="nl-NL" altLang="nl-NL" sz="2400" dirty="0">
                <a:solidFill>
                  <a:srgbClr val="003399"/>
                </a:solidFill>
                <a:latin typeface="Calibri" panose="020F0502020204030204" pitchFamily="34" charset="0"/>
              </a:rPr>
              <a:t>:</a:t>
            </a:r>
            <a:r>
              <a:rPr lang="nl-NL" altLang="nl-NL" sz="2400" dirty="0">
                <a:solidFill>
                  <a:schemeClr val="accent3"/>
                </a:solidFill>
                <a:latin typeface="Calibri" panose="020F0502020204030204" pitchFamily="34" charset="0"/>
              </a:rPr>
              <a:t>	inhoud/gedachte van een zin (</a:t>
            </a:r>
            <a:r>
              <a:rPr lang="nl-NL" altLang="nl-NL" sz="2400" dirty="0">
                <a:solidFill>
                  <a:schemeClr val="accent3"/>
                </a:solidFill>
                <a:latin typeface="Calibri" panose="020F0502020204030204" pitchFamily="34" charset="0"/>
                <a:hlinkClick r:id="rId2">
                  <a:extLst>
                    <a:ext uri="{A12FA001-AC4F-418D-AE19-62706E023703}">
                      <ahyp:hlinkClr xmlns:ahyp="http://schemas.microsoft.com/office/drawing/2018/hyperlinkcolor" val="tx"/>
                    </a:ext>
                  </a:extLst>
                </a:hlinkClick>
              </a:rPr>
              <a:t>Onderwerp </a:t>
            </a:r>
            <a:r>
              <a:rPr lang="nl-NL" altLang="nl-NL" sz="2400" dirty="0">
                <a:solidFill>
                  <a:schemeClr val="accent3"/>
                </a:solidFill>
                <a:latin typeface="Calibri" panose="020F0502020204030204" pitchFamily="34" charset="0"/>
              </a:rPr>
              <a:t>+ </a:t>
            </a:r>
            <a:r>
              <a:rPr lang="nl-NL" altLang="nl-NL" sz="2400" dirty="0">
                <a:solidFill>
                  <a:schemeClr val="accent3"/>
                </a:solidFill>
                <a:latin typeface="Calibri" panose="020F0502020204030204" pitchFamily="34" charset="0"/>
                <a:hlinkClick r:id="rId3">
                  <a:extLst>
                    <a:ext uri="{A12FA001-AC4F-418D-AE19-62706E023703}">
                      <ahyp:hlinkClr xmlns:ahyp="http://schemas.microsoft.com/office/drawing/2018/hyperlinkcolor" val="tx"/>
                    </a:ext>
                  </a:extLst>
                </a:hlinkClick>
              </a:rPr>
              <a:t>gezegde</a:t>
            </a:r>
            <a:r>
              <a:rPr lang="nl-NL" altLang="nl-NL" sz="2400" dirty="0">
                <a:solidFill>
                  <a:srgbClr val="003399"/>
                </a:solidFill>
                <a:latin typeface="Calibri" panose="020F0502020204030204" pitchFamily="34" charset="0"/>
              </a:rPr>
              <a:t> </a:t>
            </a:r>
            <a:r>
              <a:rPr lang="nl-NL" altLang="nl-NL" sz="2400" dirty="0">
                <a:solidFill>
                  <a:schemeClr val="accent3"/>
                </a:solidFill>
                <a:latin typeface="Calibri" panose="020F0502020204030204" pitchFamily="34" charset="0"/>
              </a:rPr>
              <a:t>(+ </a:t>
            </a:r>
            <a:r>
              <a:rPr lang="nl-NL" altLang="nl-NL" sz="2400" dirty="0" err="1">
                <a:solidFill>
                  <a:schemeClr val="accent3"/>
                </a:solidFill>
                <a:latin typeface="Calibri" panose="020F0502020204030204" pitchFamily="34" charset="0"/>
                <a:hlinkClick r:id="rId4">
                  <a:extLst>
                    <a:ext uri="{A12FA001-AC4F-418D-AE19-62706E023703}">
                      <ahyp:hlinkClr xmlns:ahyp="http://schemas.microsoft.com/office/drawing/2018/hyperlinkcolor" val="tx"/>
                    </a:ext>
                  </a:extLst>
                </a:hlinkClick>
              </a:rPr>
              <a:t>bijw</a:t>
            </a:r>
            <a:r>
              <a:rPr lang="nl-NL" altLang="nl-NL" sz="2400" dirty="0">
                <a:solidFill>
                  <a:schemeClr val="accent3"/>
                </a:solidFill>
                <a:latin typeface="Calibri" panose="020F0502020204030204" pitchFamily="34" charset="0"/>
              </a:rPr>
              <a:t>. / </a:t>
            </a:r>
            <a:r>
              <a:rPr lang="nl-NL" altLang="nl-NL" sz="2400" dirty="0">
                <a:solidFill>
                  <a:schemeClr val="accent3"/>
                </a:solidFill>
                <a:latin typeface="Calibri" panose="020F0502020204030204" pitchFamily="34" charset="0"/>
                <a:hlinkClick r:id="rId5">
                  <a:extLst>
                    <a:ext uri="{A12FA001-AC4F-418D-AE19-62706E023703}">
                      <ahyp:hlinkClr xmlns:ahyp="http://schemas.microsoft.com/office/drawing/2018/hyperlinkcolor" val="tx"/>
                    </a:ext>
                  </a:extLst>
                </a:hlinkClick>
              </a:rPr>
              <a:t>bijv</a:t>
            </a:r>
            <a:r>
              <a:rPr lang="nl-NL" altLang="nl-NL" sz="2400" dirty="0">
                <a:solidFill>
                  <a:schemeClr val="accent3"/>
                </a:solidFill>
                <a:latin typeface="Calibri" panose="020F0502020204030204" pitchFamily="34" charset="0"/>
              </a:rPr>
              <a:t>. bepaling))</a:t>
            </a:r>
          </a:p>
          <a:p>
            <a:pPr marL="176213" indent="0" eaLnBrk="1" hangingPunct="1">
              <a:spcBef>
                <a:spcPts val="0"/>
              </a:spcBef>
              <a:buNone/>
            </a:pPr>
            <a:r>
              <a:rPr lang="nl-NL" altLang="nl-NL" sz="2400" dirty="0">
                <a:solidFill>
                  <a:srgbClr val="003399"/>
                </a:solidFill>
                <a:latin typeface="Calibri" panose="020F0502020204030204" pitchFamily="34" charset="0"/>
              </a:rPr>
              <a:t>        </a:t>
            </a:r>
            <a:r>
              <a:rPr lang="nl-NL" altLang="nl-NL" sz="2000" dirty="0">
                <a:solidFill>
                  <a:srgbClr val="003399"/>
                </a:solidFill>
                <a:latin typeface="Calibri" panose="020F0502020204030204" pitchFamily="34" charset="0"/>
              </a:rPr>
              <a:t>Cf. ‘propositionele inhoud’ uit de taalhandelingstheorie!</a:t>
            </a:r>
            <a:endParaRPr lang="nl-NL" altLang="nl-NL" sz="2400" dirty="0">
              <a:solidFill>
                <a:srgbClr val="003399"/>
              </a:solidFill>
              <a:latin typeface="Calibri" panose="020F0502020204030204" pitchFamily="34" charset="0"/>
            </a:endParaRPr>
          </a:p>
        </p:txBody>
      </p:sp>
    </p:spTree>
    <p:extLst>
      <p:ext uri="{BB962C8B-B14F-4D97-AF65-F5344CB8AC3E}">
        <p14:creationId xmlns:p14="http://schemas.microsoft.com/office/powerpoint/2010/main" val="12275864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2 </a:t>
            </a:r>
            <a:r>
              <a:rPr lang="nl-NL" sz="2400" dirty="0">
                <a:solidFill>
                  <a:schemeClr val="tx1"/>
                </a:solidFill>
                <a:latin typeface="Calibri" panose="020F0502020204030204" pitchFamily="34" charset="0"/>
              </a:rPr>
              <a:t>(p.207-210)</a:t>
            </a:r>
            <a:endParaRPr lang="nl-NL" dirty="0">
              <a:solidFill>
                <a:srgbClr val="00B050"/>
              </a:solidFill>
              <a:latin typeface="Calibri" panose="020F0502020204030204" pitchFamily="34" charset="0"/>
            </a:endParaRPr>
          </a:p>
        </p:txBody>
      </p:sp>
      <p:sp>
        <p:nvSpPr>
          <p:cNvPr id="5" name="Tekstvak 4">
            <a:extLst>
              <a:ext uri="{FF2B5EF4-FFF2-40B4-BE49-F238E27FC236}">
                <a16:creationId xmlns:a16="http://schemas.microsoft.com/office/drawing/2014/main" id="{C7EF7360-69B7-43A5-9694-4849AE886CE9}"/>
              </a:ext>
            </a:extLst>
          </p:cNvPr>
          <p:cNvSpPr txBox="1"/>
          <p:nvPr/>
        </p:nvSpPr>
        <p:spPr>
          <a:xfrm>
            <a:off x="404664" y="1196752"/>
            <a:ext cx="8523820" cy="4693593"/>
          </a:xfrm>
          <a:prstGeom prst="rect">
            <a:avLst/>
          </a:prstGeom>
          <a:noFill/>
        </p:spPr>
        <p:txBody>
          <a:bodyPr wrap="square">
            <a:spAutoFit/>
          </a:bodyPr>
          <a:lstStyle/>
          <a:p>
            <a:pPr eaLnBrk="1" hangingPunct="1"/>
            <a:r>
              <a:rPr lang="nl-NL" altLang="nl-NL" sz="2400" dirty="0">
                <a:solidFill>
                  <a:srgbClr val="3C8C93"/>
                </a:solidFill>
                <a:latin typeface="Calibri" panose="020F0502020204030204" pitchFamily="34" charset="0"/>
                <a:cs typeface="Calibri" panose="020F0502020204030204" pitchFamily="34" charset="0"/>
              </a:rPr>
              <a:t>Oef.2b Wie neemt welk standpunt in bij beide proposities?</a:t>
            </a:r>
            <a:r>
              <a:rPr lang="nl-NL" altLang="nl-NL" sz="2400" dirty="0">
                <a:latin typeface="Calibri" panose="020F0502020204030204" pitchFamily="34" charset="0"/>
                <a:cs typeface="Calibri" panose="020F0502020204030204" pitchFamily="34" charset="0"/>
              </a:rPr>
              <a:t>	</a:t>
            </a:r>
          </a:p>
          <a:p>
            <a:pPr marL="0" indent="0" eaLnBrk="1" hangingPunct="1">
              <a:defRPr/>
            </a:pPr>
            <a:endParaRPr lang="nl-NL" altLang="nl-NL" sz="1000" b="1" dirty="0">
              <a:solidFill>
                <a:schemeClr val="bg2">
                  <a:lumMod val="60000"/>
                  <a:lumOff val="40000"/>
                </a:schemeClr>
              </a:solidFill>
              <a:latin typeface="Calibri" panose="020F0502020204030204" pitchFamily="34" charset="0"/>
              <a:cs typeface="Calibri" panose="020F0502020204030204" pitchFamily="34" charset="0"/>
            </a:endParaRPr>
          </a:p>
          <a:p>
            <a:pPr>
              <a:defRPr/>
            </a:pPr>
            <a:r>
              <a:rPr lang="nl-NL" altLang="en-US" sz="2400" dirty="0">
                <a:latin typeface="Calibri" panose="020F0502020204030204" pitchFamily="34" charset="0"/>
                <a:cs typeface="ＭＳ Ｐゴシック" charset="0"/>
              </a:rPr>
              <a:t>Protagonist van (+p1): 	Klaas de Vries 	</a:t>
            </a:r>
          </a:p>
          <a:p>
            <a:pPr>
              <a:defRPr/>
            </a:pPr>
            <a:r>
              <a:rPr lang="nl-NL" altLang="en-US" sz="2400" dirty="0">
                <a:latin typeface="Calibri" panose="020F0502020204030204" pitchFamily="34" charset="0"/>
                <a:cs typeface="ＭＳ Ｐゴシック" charset="0"/>
              </a:rPr>
              <a:t>Antagonist van (+p1): 		de heer Van Fessem	</a:t>
            </a:r>
          </a:p>
          <a:p>
            <a:pPr>
              <a:defRPr/>
            </a:pPr>
            <a:r>
              <a:rPr lang="nl-NL" altLang="en-US" sz="2400" dirty="0">
                <a:latin typeface="Calibri" panose="020F0502020204030204" pitchFamily="34" charset="0"/>
                <a:cs typeface="ＭＳ Ｐゴシック" charset="0"/>
              </a:rPr>
              <a:t>Protagonist van (-p1): 		de heer Van Fessem</a:t>
            </a:r>
          </a:p>
          <a:p>
            <a:pPr>
              <a:defRPr/>
            </a:pPr>
            <a:r>
              <a:rPr lang="nl-NL" altLang="en-US" sz="2400" dirty="0">
                <a:latin typeface="Calibri" panose="020F0502020204030204" pitchFamily="34" charset="0"/>
                <a:cs typeface="ＭＳ Ｐゴシック" charset="0"/>
              </a:rPr>
              <a:t>Antagonist van (-p1): 		Klaas de Vries</a:t>
            </a:r>
          </a:p>
          <a:p>
            <a:pPr>
              <a:defRPr/>
            </a:pPr>
            <a:endParaRPr lang="nl-NL" sz="2400" dirty="0">
              <a:latin typeface="Calibri" panose="020F0502020204030204" pitchFamily="34" charset="0"/>
              <a:cs typeface="Calibri"/>
            </a:endParaRPr>
          </a:p>
          <a:p>
            <a:pPr>
              <a:defRPr/>
            </a:pPr>
            <a:r>
              <a:rPr lang="nl-NL" sz="2400" dirty="0">
                <a:latin typeface="Calibri" panose="020F0502020204030204" pitchFamily="34" charset="0"/>
                <a:cs typeface="Calibri"/>
              </a:rPr>
              <a:t>Protagonist van (+p2): 	mevrouw Halsema (+ De Wit + 					meerderheid Tweede Kamer)</a:t>
            </a:r>
          </a:p>
          <a:p>
            <a:pPr>
              <a:defRPr/>
            </a:pPr>
            <a:r>
              <a:rPr lang="nl-NL" sz="2400" dirty="0">
                <a:latin typeface="Calibri" panose="020F0502020204030204" pitchFamily="34" charset="0"/>
                <a:cs typeface="Calibri"/>
              </a:rPr>
              <a:t>Antagonist van (+p2): 		de heer Van Fessem</a:t>
            </a:r>
          </a:p>
          <a:p>
            <a:pPr>
              <a:defRPr/>
            </a:pPr>
            <a:r>
              <a:rPr lang="nl-NL" sz="2400" dirty="0">
                <a:latin typeface="Calibri" panose="020F0502020204030204" pitchFamily="34" charset="0"/>
                <a:cs typeface="Calibri"/>
              </a:rPr>
              <a:t>Protagonist van (-p2’): 	de heer Van Fessem</a:t>
            </a:r>
          </a:p>
          <a:p>
            <a:pPr>
              <a:defRPr/>
            </a:pPr>
            <a:r>
              <a:rPr lang="nl-NL" sz="2400" dirty="0">
                <a:latin typeface="Calibri" panose="020F0502020204030204" pitchFamily="34" charset="0"/>
                <a:cs typeface="Calibri"/>
              </a:rPr>
              <a:t>Antagonist van (-p2’): 		mevrouw Halsema</a:t>
            </a:r>
            <a:endParaRPr lang="nl-NL" altLang="nl-NL" sz="2400" b="1" dirty="0">
              <a:solidFill>
                <a:schemeClr val="bg2">
                  <a:lumMod val="60000"/>
                  <a:lumOff val="40000"/>
                </a:schemeClr>
              </a:solidFill>
              <a:latin typeface="Calibri" panose="020F0502020204030204" pitchFamily="34" charset="0"/>
              <a:cs typeface="Calibri" panose="020F0502020204030204" pitchFamily="34" charset="0"/>
            </a:endParaRPr>
          </a:p>
          <a:p>
            <a:pPr marL="0" indent="0" eaLnBrk="1" hangingPunct="1">
              <a:defRPr/>
            </a:pPr>
            <a:endParaRPr lang="nl-NL" altLang="nl-NL" sz="2400" dirty="0">
              <a:latin typeface="Calibri" panose="020F0502020204030204" pitchFamily="34" charset="0"/>
              <a:cs typeface="Calibri" panose="020F0502020204030204" pitchFamily="34" charset="0"/>
            </a:endParaRPr>
          </a:p>
        </p:txBody>
      </p:sp>
      <p:sp>
        <p:nvSpPr>
          <p:cNvPr id="6" name="Tekstvak 5">
            <a:extLst>
              <a:ext uri="{FF2B5EF4-FFF2-40B4-BE49-F238E27FC236}">
                <a16:creationId xmlns:a16="http://schemas.microsoft.com/office/drawing/2014/main" id="{593076E3-B67B-4219-BF8E-293E398F12C1}"/>
              </a:ext>
            </a:extLst>
          </p:cNvPr>
          <p:cNvSpPr txBox="1"/>
          <p:nvPr/>
        </p:nvSpPr>
        <p:spPr>
          <a:xfrm>
            <a:off x="-107950" y="5517062"/>
            <a:ext cx="9251950" cy="1403461"/>
          </a:xfrm>
          <a:prstGeom prst="rect">
            <a:avLst/>
          </a:prstGeom>
          <a:solidFill>
            <a:schemeClr val="bg2"/>
          </a:solidFill>
        </p:spPr>
        <p:txBody>
          <a:bodyPr>
            <a:spAutoFit/>
          </a:bodyPr>
          <a:lstStyle/>
          <a:p>
            <a:pPr algn="ctr" eaLnBrk="1" hangingPunct="1">
              <a:lnSpc>
                <a:spcPct val="120000"/>
              </a:lnSpc>
              <a:defRPr/>
            </a:pP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Bonusvraag: van wat voor type geschil is hier sprake?</a:t>
            </a:r>
          </a:p>
          <a:p>
            <a:pPr algn="ctr" eaLnBrk="1" hangingPunct="1">
              <a:lnSpc>
                <a:spcPct val="120000"/>
              </a:lnSpc>
              <a:defRPr/>
            </a:pPr>
            <a:endParaRPr lang="en-US" sz="2800" dirty="0">
              <a:solidFill>
                <a:srgbClr val="9ED3D7"/>
              </a:solidFill>
              <a:latin typeface="Calibri" charset="0"/>
              <a:ea typeface="ＭＳ Ｐゴシック" charset="0"/>
              <a:cs typeface="ＭＳ Ｐゴシック" charset="0"/>
            </a:endParaRPr>
          </a:p>
          <a:p>
            <a:pPr eaLnBrk="1" hangingPunct="1">
              <a:defRPr/>
            </a:pPr>
            <a:endParaRPr lang="nl-NL"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542412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2 </a:t>
            </a:r>
            <a:r>
              <a:rPr lang="nl-NL" sz="2400" dirty="0">
                <a:solidFill>
                  <a:schemeClr val="tx1"/>
                </a:solidFill>
                <a:latin typeface="Calibri" panose="020F0502020204030204" pitchFamily="34" charset="0"/>
              </a:rPr>
              <a:t>(p.207-210)</a:t>
            </a:r>
            <a:endParaRPr lang="nl-NL" dirty="0">
              <a:solidFill>
                <a:srgbClr val="00B050"/>
              </a:solidFill>
              <a:latin typeface="Calibri" panose="020F0502020204030204" pitchFamily="34" charset="0"/>
            </a:endParaRPr>
          </a:p>
        </p:txBody>
      </p:sp>
      <p:sp>
        <p:nvSpPr>
          <p:cNvPr id="5" name="Tekstvak 4">
            <a:extLst>
              <a:ext uri="{FF2B5EF4-FFF2-40B4-BE49-F238E27FC236}">
                <a16:creationId xmlns:a16="http://schemas.microsoft.com/office/drawing/2014/main" id="{C7EF7360-69B7-43A5-9694-4849AE886CE9}"/>
              </a:ext>
            </a:extLst>
          </p:cNvPr>
          <p:cNvSpPr txBox="1"/>
          <p:nvPr/>
        </p:nvSpPr>
        <p:spPr>
          <a:xfrm>
            <a:off x="404664" y="1196752"/>
            <a:ext cx="8523820" cy="4693593"/>
          </a:xfrm>
          <a:prstGeom prst="rect">
            <a:avLst/>
          </a:prstGeom>
          <a:noFill/>
        </p:spPr>
        <p:txBody>
          <a:bodyPr wrap="square">
            <a:spAutoFit/>
          </a:bodyPr>
          <a:lstStyle/>
          <a:p>
            <a:pPr eaLnBrk="1" hangingPunct="1"/>
            <a:r>
              <a:rPr lang="nl-NL" altLang="nl-NL" sz="2400" dirty="0">
                <a:solidFill>
                  <a:srgbClr val="3C8C93"/>
                </a:solidFill>
                <a:latin typeface="Calibri" panose="020F0502020204030204" pitchFamily="34" charset="0"/>
                <a:cs typeface="Calibri" panose="020F0502020204030204" pitchFamily="34" charset="0"/>
              </a:rPr>
              <a:t>Oef.2b Wie neemt welk standpunt in bij beide proposities?</a:t>
            </a:r>
            <a:r>
              <a:rPr lang="nl-NL" altLang="nl-NL" sz="2400" dirty="0">
                <a:latin typeface="Calibri" panose="020F0502020204030204" pitchFamily="34" charset="0"/>
                <a:cs typeface="Calibri" panose="020F0502020204030204" pitchFamily="34" charset="0"/>
              </a:rPr>
              <a:t>	</a:t>
            </a:r>
          </a:p>
          <a:p>
            <a:pPr marL="0" indent="0" eaLnBrk="1" hangingPunct="1">
              <a:defRPr/>
            </a:pPr>
            <a:endParaRPr lang="nl-NL" altLang="nl-NL" sz="1000" b="1" dirty="0">
              <a:solidFill>
                <a:schemeClr val="bg2">
                  <a:lumMod val="60000"/>
                  <a:lumOff val="40000"/>
                </a:schemeClr>
              </a:solidFill>
              <a:latin typeface="Calibri" panose="020F0502020204030204" pitchFamily="34" charset="0"/>
              <a:cs typeface="Calibri" panose="020F0502020204030204" pitchFamily="34" charset="0"/>
            </a:endParaRPr>
          </a:p>
          <a:p>
            <a:pPr>
              <a:defRPr/>
            </a:pPr>
            <a:r>
              <a:rPr lang="nl-NL" altLang="en-US" sz="2400" dirty="0">
                <a:latin typeface="Calibri" panose="020F0502020204030204" pitchFamily="34" charset="0"/>
                <a:cs typeface="ＭＳ Ｐゴシック" charset="0"/>
              </a:rPr>
              <a:t>Protagonist van (+p1): 	Klaas de Vries 	</a:t>
            </a:r>
          </a:p>
          <a:p>
            <a:pPr>
              <a:defRPr/>
            </a:pPr>
            <a:r>
              <a:rPr lang="nl-NL" altLang="en-US" sz="2400" dirty="0">
                <a:latin typeface="Calibri" panose="020F0502020204030204" pitchFamily="34" charset="0"/>
                <a:cs typeface="ＭＳ Ｐゴシック" charset="0"/>
              </a:rPr>
              <a:t>Antagonist van (+p1): 		de heer Van Fessem	</a:t>
            </a:r>
          </a:p>
          <a:p>
            <a:pPr>
              <a:defRPr/>
            </a:pPr>
            <a:r>
              <a:rPr lang="nl-NL" altLang="en-US" sz="2400" dirty="0">
                <a:latin typeface="Calibri" panose="020F0502020204030204" pitchFamily="34" charset="0"/>
                <a:cs typeface="ＭＳ Ｐゴシック" charset="0"/>
              </a:rPr>
              <a:t>Protagonist van (-p1): 		de heer Van Fessem</a:t>
            </a:r>
          </a:p>
          <a:p>
            <a:pPr>
              <a:defRPr/>
            </a:pPr>
            <a:r>
              <a:rPr lang="nl-NL" altLang="en-US" sz="2400" dirty="0">
                <a:latin typeface="Calibri" panose="020F0502020204030204" pitchFamily="34" charset="0"/>
                <a:cs typeface="ＭＳ Ｐゴシック" charset="0"/>
              </a:rPr>
              <a:t>Antagonist van (-p1): 		Klaas de Vries</a:t>
            </a:r>
          </a:p>
          <a:p>
            <a:pPr>
              <a:defRPr/>
            </a:pPr>
            <a:endParaRPr lang="nl-NL" sz="2400" dirty="0">
              <a:latin typeface="Calibri" panose="020F0502020204030204" pitchFamily="34" charset="0"/>
              <a:cs typeface="Calibri"/>
            </a:endParaRPr>
          </a:p>
          <a:p>
            <a:pPr>
              <a:defRPr/>
            </a:pPr>
            <a:r>
              <a:rPr lang="nl-NL" sz="2400" dirty="0">
                <a:latin typeface="Calibri" panose="020F0502020204030204" pitchFamily="34" charset="0"/>
                <a:cs typeface="Calibri"/>
              </a:rPr>
              <a:t>Protagonist van (+p2): 	mevrouw Halsema (+ De Wit + 					meerderheid Tweede Kamer)</a:t>
            </a:r>
          </a:p>
          <a:p>
            <a:pPr>
              <a:defRPr/>
            </a:pPr>
            <a:r>
              <a:rPr lang="nl-NL" sz="2400" dirty="0">
                <a:latin typeface="Calibri" panose="020F0502020204030204" pitchFamily="34" charset="0"/>
                <a:cs typeface="Calibri"/>
              </a:rPr>
              <a:t>Antagonist van (+p2): 		de heer Van Fessem</a:t>
            </a:r>
          </a:p>
          <a:p>
            <a:pPr>
              <a:defRPr/>
            </a:pPr>
            <a:r>
              <a:rPr lang="nl-NL" sz="2400" dirty="0">
                <a:latin typeface="Calibri" panose="020F0502020204030204" pitchFamily="34" charset="0"/>
                <a:cs typeface="Calibri"/>
              </a:rPr>
              <a:t>Protagonist van (-p2’): 	de heer Van Fessem</a:t>
            </a:r>
          </a:p>
          <a:p>
            <a:pPr>
              <a:defRPr/>
            </a:pPr>
            <a:r>
              <a:rPr lang="nl-NL" sz="2400" dirty="0">
                <a:latin typeface="Calibri" panose="020F0502020204030204" pitchFamily="34" charset="0"/>
                <a:cs typeface="Calibri"/>
              </a:rPr>
              <a:t>Antagonist van (-p2’): 		mevrouw Halsema</a:t>
            </a:r>
            <a:endParaRPr lang="nl-NL" altLang="nl-NL" sz="2400" b="1" dirty="0">
              <a:solidFill>
                <a:schemeClr val="bg2">
                  <a:lumMod val="60000"/>
                  <a:lumOff val="40000"/>
                </a:schemeClr>
              </a:solidFill>
              <a:latin typeface="Calibri" panose="020F0502020204030204" pitchFamily="34" charset="0"/>
              <a:cs typeface="Calibri" panose="020F0502020204030204" pitchFamily="34" charset="0"/>
            </a:endParaRPr>
          </a:p>
          <a:p>
            <a:pPr marL="0" indent="0" eaLnBrk="1" hangingPunct="1">
              <a:defRPr/>
            </a:pPr>
            <a:endParaRPr lang="nl-NL" altLang="nl-NL" sz="2400" dirty="0">
              <a:latin typeface="Calibri" panose="020F0502020204030204" pitchFamily="34" charset="0"/>
              <a:cs typeface="Calibri" panose="020F0502020204030204" pitchFamily="34" charset="0"/>
            </a:endParaRPr>
          </a:p>
        </p:txBody>
      </p:sp>
      <p:sp>
        <p:nvSpPr>
          <p:cNvPr id="6" name="Tekstvak 5">
            <a:extLst>
              <a:ext uri="{FF2B5EF4-FFF2-40B4-BE49-F238E27FC236}">
                <a16:creationId xmlns:a16="http://schemas.microsoft.com/office/drawing/2014/main" id="{593076E3-B67B-4219-BF8E-293E398F12C1}"/>
              </a:ext>
            </a:extLst>
          </p:cNvPr>
          <p:cNvSpPr txBox="1"/>
          <p:nvPr/>
        </p:nvSpPr>
        <p:spPr>
          <a:xfrm>
            <a:off x="-107950" y="5517062"/>
            <a:ext cx="9251950" cy="1403461"/>
          </a:xfrm>
          <a:prstGeom prst="rect">
            <a:avLst/>
          </a:prstGeom>
          <a:solidFill>
            <a:schemeClr val="bg2"/>
          </a:solidFill>
        </p:spPr>
        <p:txBody>
          <a:bodyPr>
            <a:spAutoFit/>
          </a:bodyPr>
          <a:lstStyle/>
          <a:p>
            <a:pPr algn="ctr" eaLnBrk="1" hangingPunct="1">
              <a:lnSpc>
                <a:spcPct val="120000"/>
              </a:lnSpc>
              <a:defRPr/>
            </a:pPr>
            <a:r>
              <a:rPr lang="nl-NL" sz="2800" dirty="0">
                <a:solidFill>
                  <a:schemeClr val="bg1"/>
                </a:solidFill>
                <a:uFill>
                  <a:solidFill>
                    <a:schemeClr val="accent1">
                      <a:lumMod val="50000"/>
                    </a:schemeClr>
                  </a:solidFill>
                </a:uFill>
                <a:latin typeface="Calibri" charset="0"/>
                <a:ea typeface="ＭＳ Ｐゴシック" charset="0"/>
                <a:cs typeface="ＭＳ Ｐゴシック" charset="0"/>
              </a:rPr>
              <a:t>Bonusvraag: van wat voor type geschil is hier sprake?</a:t>
            </a:r>
          </a:p>
          <a:p>
            <a:pPr algn="ctr" eaLnBrk="1" hangingPunct="1">
              <a:lnSpc>
                <a:spcPct val="120000"/>
              </a:lnSpc>
              <a:defRPr/>
            </a:pPr>
            <a:endParaRPr lang="en-US" sz="2800" dirty="0">
              <a:solidFill>
                <a:srgbClr val="9ED3D7"/>
              </a:solidFill>
              <a:latin typeface="Calibri" charset="0"/>
              <a:ea typeface="ＭＳ Ｐゴシック" charset="0"/>
              <a:cs typeface="ＭＳ Ｐゴシック" charset="0"/>
            </a:endParaRPr>
          </a:p>
          <a:p>
            <a:pPr eaLnBrk="1" hangingPunct="1">
              <a:defRPr/>
            </a:pPr>
            <a:endParaRPr lang="nl-NL" dirty="0">
              <a:latin typeface="Arial" charset="0"/>
              <a:ea typeface="ＭＳ Ｐゴシック" charset="0"/>
              <a:cs typeface="ＭＳ Ｐゴシック" charset="0"/>
            </a:endParaRPr>
          </a:p>
        </p:txBody>
      </p:sp>
      <p:sp>
        <p:nvSpPr>
          <p:cNvPr id="8" name="Tekstvak 7">
            <a:extLst>
              <a:ext uri="{FF2B5EF4-FFF2-40B4-BE49-F238E27FC236}">
                <a16:creationId xmlns:a16="http://schemas.microsoft.com/office/drawing/2014/main" id="{5AF0A2AC-F02F-47EB-93A8-DD21026389C5}"/>
              </a:ext>
            </a:extLst>
          </p:cNvPr>
          <p:cNvSpPr txBox="1"/>
          <p:nvPr/>
        </p:nvSpPr>
        <p:spPr>
          <a:xfrm>
            <a:off x="827584" y="6127013"/>
            <a:ext cx="4855028" cy="461665"/>
          </a:xfrm>
          <a:prstGeom prst="rect">
            <a:avLst/>
          </a:prstGeom>
          <a:noFill/>
        </p:spPr>
        <p:txBody>
          <a:bodyPr wrap="square">
            <a:spAutoFit/>
          </a:bodyPr>
          <a:lstStyle/>
          <a:p>
            <a:r>
              <a:rPr lang="nl-NL" sz="2400" dirty="0">
                <a:solidFill>
                  <a:schemeClr val="accent3"/>
                </a:solidFill>
                <a:uFill>
                  <a:solidFill>
                    <a:schemeClr val="accent1">
                      <a:lumMod val="50000"/>
                    </a:schemeClr>
                  </a:solidFill>
                </a:uFill>
                <a:latin typeface="Calibri" charset="0"/>
                <a:ea typeface="ＭＳ Ｐゴシック" charset="0"/>
                <a:cs typeface="ＭＳ Ｐゴシック" charset="0"/>
              </a:rPr>
              <a:t>Gemengd meervoudig</a:t>
            </a:r>
            <a:endParaRPr lang="nl-NL" sz="2400" dirty="0">
              <a:solidFill>
                <a:schemeClr val="accent3"/>
              </a:solidFill>
            </a:endParaRPr>
          </a:p>
        </p:txBody>
      </p:sp>
    </p:spTree>
    <p:extLst>
      <p:ext uri="{BB962C8B-B14F-4D97-AF65-F5344CB8AC3E}">
        <p14:creationId xmlns:p14="http://schemas.microsoft.com/office/powerpoint/2010/main" val="14957043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2 </a:t>
            </a:r>
            <a:r>
              <a:rPr lang="nl-NL" sz="2400" dirty="0">
                <a:solidFill>
                  <a:schemeClr val="tx1"/>
                </a:solidFill>
                <a:latin typeface="Calibri" panose="020F0502020204030204" pitchFamily="34" charset="0"/>
              </a:rPr>
              <a:t>(p.207-210)</a:t>
            </a:r>
            <a:endParaRPr lang="nl-NL" dirty="0">
              <a:solidFill>
                <a:srgbClr val="00B050"/>
              </a:solidFill>
              <a:latin typeface="Calibri" panose="020F0502020204030204" pitchFamily="34" charset="0"/>
            </a:endParaRPr>
          </a:p>
        </p:txBody>
      </p:sp>
      <p:sp>
        <p:nvSpPr>
          <p:cNvPr id="5" name="Tekstvak 4">
            <a:extLst>
              <a:ext uri="{FF2B5EF4-FFF2-40B4-BE49-F238E27FC236}">
                <a16:creationId xmlns:a16="http://schemas.microsoft.com/office/drawing/2014/main" id="{C7EF7360-69B7-43A5-9694-4849AE886CE9}"/>
              </a:ext>
            </a:extLst>
          </p:cNvPr>
          <p:cNvSpPr txBox="1"/>
          <p:nvPr/>
        </p:nvSpPr>
        <p:spPr>
          <a:xfrm>
            <a:off x="404664" y="1196752"/>
            <a:ext cx="8523820" cy="3785652"/>
          </a:xfrm>
          <a:prstGeom prst="rect">
            <a:avLst/>
          </a:prstGeom>
          <a:noFill/>
        </p:spPr>
        <p:txBody>
          <a:bodyPr wrap="square">
            <a:spAutoFit/>
          </a:bodyPr>
          <a:lstStyle/>
          <a:p>
            <a:pPr eaLnBrk="1" hangingPunct="1"/>
            <a:r>
              <a:rPr lang="nl-NL" altLang="nl-NL" sz="2400" dirty="0">
                <a:solidFill>
                  <a:srgbClr val="3C8C93"/>
                </a:solidFill>
                <a:latin typeface="Calibri" panose="020F0502020204030204" pitchFamily="34" charset="0"/>
                <a:cs typeface="Calibri" panose="020F0502020204030204" pitchFamily="34" charset="0"/>
              </a:rPr>
              <a:t>Oef.2c Discussiefasen</a:t>
            </a:r>
            <a:r>
              <a:rPr lang="nl-NL" altLang="nl-NL" sz="2400" dirty="0">
                <a:latin typeface="Calibri" panose="020F0502020204030204" pitchFamily="34" charset="0"/>
                <a:cs typeface="Calibri" panose="020F0502020204030204" pitchFamily="34" charset="0"/>
              </a:rPr>
              <a:t>	</a:t>
            </a:r>
          </a:p>
          <a:p>
            <a:pPr eaLnBrk="1" hangingPunct="1"/>
            <a:endParaRPr lang="nl-NL" altLang="nl-NL" sz="2400" dirty="0">
              <a:latin typeface="Calibri" panose="020F0502020204030204" pitchFamily="34" charset="0"/>
              <a:cs typeface="Calibri" panose="020F0502020204030204" pitchFamily="34" charset="0"/>
            </a:endParaRPr>
          </a:p>
          <a:p>
            <a:pPr>
              <a:spcBef>
                <a:spcPct val="0"/>
              </a:spcBef>
            </a:pPr>
            <a:r>
              <a:rPr lang="en-US" altLang="nl-NL" sz="2400" dirty="0">
                <a:latin typeface="Calibri" panose="020F0502020204030204" pitchFamily="34" charset="0"/>
                <a:cs typeface="Calibri" panose="020F0502020204030204" pitchFamily="34" charset="0"/>
              </a:rPr>
              <a:t>Begin tot </a:t>
            </a:r>
            <a:r>
              <a:rPr lang="en-US" altLang="nl-NL" sz="2400" dirty="0" err="1">
                <a:latin typeface="Calibri" panose="020F0502020204030204" pitchFamily="34" charset="0"/>
                <a:cs typeface="Calibri" panose="020F0502020204030204" pitchFamily="34" charset="0"/>
              </a:rPr>
              <a:t>witregel</a:t>
            </a:r>
            <a:r>
              <a:rPr lang="en-US" altLang="nl-NL" sz="2400" dirty="0">
                <a:latin typeface="Calibri" panose="020F0502020204030204" pitchFamily="34" charset="0"/>
                <a:cs typeface="Calibri" panose="020F0502020204030204" pitchFamily="34" charset="0"/>
              </a:rPr>
              <a:t>:</a:t>
            </a:r>
            <a:endParaRPr lang="en-US" altLang="nl-NL" sz="2400" dirty="0">
              <a:solidFill>
                <a:srgbClr val="3C8C93"/>
              </a:solidFill>
              <a:latin typeface="Calibri" panose="020F0502020204030204" pitchFamily="34" charset="0"/>
              <a:cs typeface="Calibri" panose="020F0502020204030204" pitchFamily="34" charset="0"/>
            </a:endParaRPr>
          </a:p>
          <a:p>
            <a:pPr>
              <a:spcBef>
                <a:spcPct val="0"/>
              </a:spcBef>
            </a:pPr>
            <a:endParaRPr lang="en-US" altLang="nl-NL" sz="2400" dirty="0">
              <a:solidFill>
                <a:srgbClr val="0C17FE"/>
              </a:solidFill>
              <a:latin typeface="Calibri" panose="020F0502020204030204" pitchFamily="34" charset="0"/>
              <a:cs typeface="Calibri" panose="020F0502020204030204" pitchFamily="34" charset="0"/>
            </a:endParaRPr>
          </a:p>
          <a:p>
            <a:pPr>
              <a:spcBef>
                <a:spcPct val="0"/>
              </a:spcBef>
            </a:pPr>
            <a:r>
              <a:rPr lang="en-US" altLang="nl-NL" sz="2400" dirty="0" err="1">
                <a:latin typeface="Calibri" panose="020F0502020204030204" pitchFamily="34" charset="0"/>
                <a:cs typeface="Calibri" panose="020F0502020204030204" pitchFamily="34" charset="0"/>
              </a:rPr>
              <a:t>Laatste</a:t>
            </a:r>
            <a:r>
              <a:rPr lang="en-US" altLang="nl-NL" sz="2400" dirty="0">
                <a:latin typeface="Calibri" panose="020F0502020204030204" pitchFamily="34" charset="0"/>
                <a:cs typeface="Calibri" panose="020F0502020204030204" pitchFamily="34" charset="0"/>
              </a:rPr>
              <a:t> </a:t>
            </a:r>
            <a:r>
              <a:rPr lang="en-US" altLang="nl-NL" sz="2400" dirty="0" err="1">
                <a:latin typeface="Calibri" panose="020F0502020204030204" pitchFamily="34" charset="0"/>
                <a:cs typeface="Calibri" panose="020F0502020204030204" pitchFamily="34" charset="0"/>
              </a:rPr>
              <a:t>bijdrage</a:t>
            </a:r>
            <a:r>
              <a:rPr lang="en-US" altLang="nl-NL" sz="2400" dirty="0">
                <a:latin typeface="Calibri" panose="020F0502020204030204" pitchFamily="34" charset="0"/>
                <a:cs typeface="Calibri" panose="020F0502020204030204" pitchFamily="34" charset="0"/>
              </a:rPr>
              <a:t> De Vries p.208:</a:t>
            </a:r>
          </a:p>
          <a:p>
            <a:pPr>
              <a:spcBef>
                <a:spcPct val="0"/>
              </a:spcBef>
            </a:pPr>
            <a:endParaRPr lang="en-US" altLang="nl-NL" sz="2400" dirty="0">
              <a:solidFill>
                <a:srgbClr val="0C17FE"/>
              </a:solidFill>
              <a:latin typeface="Calibri" panose="020F0502020204030204" pitchFamily="34" charset="0"/>
              <a:cs typeface="Calibri" panose="020F0502020204030204" pitchFamily="34" charset="0"/>
            </a:endParaRPr>
          </a:p>
          <a:p>
            <a:pPr>
              <a:spcBef>
                <a:spcPct val="0"/>
              </a:spcBef>
            </a:pPr>
            <a:r>
              <a:rPr lang="en-US" altLang="nl-NL" sz="2400" dirty="0" err="1">
                <a:latin typeface="Calibri" panose="020F0502020204030204" pitchFamily="34" charset="0"/>
                <a:cs typeface="Calibri" panose="020F0502020204030204" pitchFamily="34" charset="0"/>
              </a:rPr>
              <a:t>Laatste</a:t>
            </a:r>
            <a:r>
              <a:rPr lang="en-US" altLang="nl-NL" sz="2400" dirty="0">
                <a:latin typeface="Calibri" panose="020F0502020204030204" pitchFamily="34" charset="0"/>
                <a:cs typeface="Calibri" panose="020F0502020204030204" pitchFamily="34" charset="0"/>
              </a:rPr>
              <a:t> </a:t>
            </a:r>
            <a:r>
              <a:rPr lang="en-US" altLang="nl-NL" sz="2400" dirty="0" err="1">
                <a:latin typeface="Calibri" panose="020F0502020204030204" pitchFamily="34" charset="0"/>
                <a:cs typeface="Calibri" panose="020F0502020204030204" pitchFamily="34" charset="0"/>
              </a:rPr>
              <a:t>bijdrage</a:t>
            </a:r>
            <a:r>
              <a:rPr lang="en-US" altLang="nl-NL" sz="2400" dirty="0">
                <a:latin typeface="Calibri" panose="020F0502020204030204" pitchFamily="34" charset="0"/>
                <a:cs typeface="Calibri" panose="020F0502020204030204" pitchFamily="34" charset="0"/>
              </a:rPr>
              <a:t> van </a:t>
            </a:r>
            <a:r>
              <a:rPr lang="en-US" altLang="nl-NL" sz="2400" dirty="0" err="1">
                <a:latin typeface="Calibri" panose="020F0502020204030204" pitchFamily="34" charset="0"/>
                <a:cs typeface="Calibri" panose="020F0502020204030204" pitchFamily="34" charset="0"/>
              </a:rPr>
              <a:t>Fessem</a:t>
            </a:r>
            <a:r>
              <a:rPr lang="en-US" altLang="nl-NL" sz="2400" dirty="0">
                <a:latin typeface="Calibri" panose="020F0502020204030204" pitchFamily="34" charset="0"/>
                <a:cs typeface="Calibri" panose="020F0502020204030204" pitchFamily="34" charset="0"/>
              </a:rPr>
              <a:t> p. 208:</a:t>
            </a:r>
            <a:endParaRPr lang="en-US" altLang="nl-NL" sz="2400" dirty="0">
              <a:solidFill>
                <a:srgbClr val="3C8C93"/>
              </a:solidFill>
              <a:latin typeface="Calibri" panose="020F0502020204030204" pitchFamily="34" charset="0"/>
              <a:cs typeface="Calibri" panose="020F0502020204030204" pitchFamily="34" charset="0"/>
            </a:endParaRPr>
          </a:p>
          <a:p>
            <a:pPr>
              <a:spcBef>
                <a:spcPct val="0"/>
              </a:spcBef>
            </a:pPr>
            <a:endParaRPr lang="en-US" altLang="nl-NL" sz="2400" dirty="0">
              <a:solidFill>
                <a:srgbClr val="0C17FE"/>
              </a:solidFill>
              <a:latin typeface="Calibri" panose="020F0502020204030204" pitchFamily="34" charset="0"/>
              <a:cs typeface="Calibri" panose="020F0502020204030204" pitchFamily="34" charset="0"/>
            </a:endParaRPr>
          </a:p>
          <a:p>
            <a:pPr>
              <a:spcBef>
                <a:spcPct val="0"/>
              </a:spcBef>
            </a:pPr>
            <a:r>
              <a:rPr lang="en-US" altLang="nl-NL" sz="2400" dirty="0">
                <a:latin typeface="Calibri" panose="020F0502020204030204" pitchFamily="34" charset="0"/>
                <a:cs typeface="Calibri" panose="020F0502020204030204" pitchFamily="34" charset="0"/>
              </a:rPr>
              <a:t>P. 210: </a:t>
            </a:r>
          </a:p>
          <a:p>
            <a:pPr eaLnBrk="1" hangingPunct="1"/>
            <a:endParaRPr lang="nl-NL" altLang="nl-N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9770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2 </a:t>
            </a:r>
            <a:r>
              <a:rPr lang="nl-NL" sz="2400" dirty="0">
                <a:solidFill>
                  <a:schemeClr val="tx1"/>
                </a:solidFill>
                <a:latin typeface="Calibri" panose="020F0502020204030204" pitchFamily="34" charset="0"/>
              </a:rPr>
              <a:t>(p.207-210)</a:t>
            </a:r>
            <a:endParaRPr lang="nl-NL" dirty="0">
              <a:solidFill>
                <a:srgbClr val="00B050"/>
              </a:solidFill>
              <a:latin typeface="Calibri" panose="020F0502020204030204" pitchFamily="34" charset="0"/>
            </a:endParaRPr>
          </a:p>
        </p:txBody>
      </p:sp>
      <p:sp>
        <p:nvSpPr>
          <p:cNvPr id="5" name="Tekstvak 4">
            <a:extLst>
              <a:ext uri="{FF2B5EF4-FFF2-40B4-BE49-F238E27FC236}">
                <a16:creationId xmlns:a16="http://schemas.microsoft.com/office/drawing/2014/main" id="{C7EF7360-69B7-43A5-9694-4849AE886CE9}"/>
              </a:ext>
            </a:extLst>
          </p:cNvPr>
          <p:cNvSpPr txBox="1"/>
          <p:nvPr/>
        </p:nvSpPr>
        <p:spPr>
          <a:xfrm>
            <a:off x="404664" y="1196752"/>
            <a:ext cx="8523820" cy="3785652"/>
          </a:xfrm>
          <a:prstGeom prst="rect">
            <a:avLst/>
          </a:prstGeom>
          <a:noFill/>
        </p:spPr>
        <p:txBody>
          <a:bodyPr wrap="square">
            <a:spAutoFit/>
          </a:bodyPr>
          <a:lstStyle/>
          <a:p>
            <a:pPr eaLnBrk="1" hangingPunct="1"/>
            <a:r>
              <a:rPr lang="nl-NL" altLang="nl-NL" sz="2400" dirty="0">
                <a:solidFill>
                  <a:srgbClr val="3C8C93"/>
                </a:solidFill>
                <a:latin typeface="Calibri" panose="020F0502020204030204" pitchFamily="34" charset="0"/>
                <a:cs typeface="Calibri" panose="020F0502020204030204" pitchFamily="34" charset="0"/>
              </a:rPr>
              <a:t>Oef.2c Discussiefasen</a:t>
            </a:r>
            <a:r>
              <a:rPr lang="nl-NL" altLang="nl-NL" sz="2400" dirty="0">
                <a:latin typeface="Calibri" panose="020F0502020204030204" pitchFamily="34" charset="0"/>
                <a:cs typeface="Calibri" panose="020F0502020204030204" pitchFamily="34" charset="0"/>
              </a:rPr>
              <a:t>	</a:t>
            </a:r>
          </a:p>
          <a:p>
            <a:pPr eaLnBrk="1" hangingPunct="1"/>
            <a:endParaRPr lang="nl-NL" altLang="nl-NL" sz="2400" dirty="0">
              <a:latin typeface="Calibri" panose="020F0502020204030204" pitchFamily="34" charset="0"/>
              <a:cs typeface="Calibri" panose="020F0502020204030204" pitchFamily="34" charset="0"/>
            </a:endParaRPr>
          </a:p>
          <a:p>
            <a:pPr>
              <a:spcBef>
                <a:spcPct val="0"/>
              </a:spcBef>
            </a:pPr>
            <a:r>
              <a:rPr lang="en-US" altLang="nl-NL" sz="2400" dirty="0">
                <a:latin typeface="Calibri" panose="020F0502020204030204" pitchFamily="34" charset="0"/>
                <a:cs typeface="Calibri" panose="020F0502020204030204" pitchFamily="34" charset="0"/>
              </a:rPr>
              <a:t>Begin tot </a:t>
            </a:r>
            <a:r>
              <a:rPr lang="en-US" altLang="nl-NL" sz="2400" dirty="0" err="1">
                <a:latin typeface="Calibri" panose="020F0502020204030204" pitchFamily="34" charset="0"/>
                <a:cs typeface="Calibri" panose="020F0502020204030204" pitchFamily="34" charset="0"/>
              </a:rPr>
              <a:t>witregel</a:t>
            </a:r>
            <a:r>
              <a:rPr lang="en-US" altLang="nl-NL" sz="2400" dirty="0">
                <a:latin typeface="Calibri" panose="020F0502020204030204" pitchFamily="34" charset="0"/>
                <a:cs typeface="Calibri" panose="020F0502020204030204" pitchFamily="34" charset="0"/>
              </a:rPr>
              <a:t>:</a:t>
            </a:r>
            <a:endParaRPr lang="en-US" altLang="nl-NL" sz="2400" dirty="0">
              <a:solidFill>
                <a:srgbClr val="3C8C93"/>
              </a:solidFill>
              <a:latin typeface="Calibri" panose="020F0502020204030204" pitchFamily="34" charset="0"/>
              <a:cs typeface="Calibri" panose="020F0502020204030204" pitchFamily="34" charset="0"/>
            </a:endParaRPr>
          </a:p>
          <a:p>
            <a:pPr>
              <a:spcBef>
                <a:spcPct val="0"/>
              </a:spcBef>
            </a:pPr>
            <a:endParaRPr lang="en-US" altLang="nl-NL" sz="2400" dirty="0">
              <a:solidFill>
                <a:srgbClr val="0C17FE"/>
              </a:solidFill>
              <a:latin typeface="Calibri" panose="020F0502020204030204" pitchFamily="34" charset="0"/>
              <a:cs typeface="Calibri" panose="020F0502020204030204" pitchFamily="34" charset="0"/>
            </a:endParaRPr>
          </a:p>
          <a:p>
            <a:pPr>
              <a:spcBef>
                <a:spcPct val="0"/>
              </a:spcBef>
            </a:pPr>
            <a:r>
              <a:rPr lang="en-US" altLang="nl-NL" sz="2400" dirty="0" err="1">
                <a:latin typeface="Calibri" panose="020F0502020204030204" pitchFamily="34" charset="0"/>
                <a:cs typeface="Calibri" panose="020F0502020204030204" pitchFamily="34" charset="0"/>
              </a:rPr>
              <a:t>Laatste</a:t>
            </a:r>
            <a:r>
              <a:rPr lang="en-US" altLang="nl-NL" sz="2400" dirty="0">
                <a:latin typeface="Calibri" panose="020F0502020204030204" pitchFamily="34" charset="0"/>
                <a:cs typeface="Calibri" panose="020F0502020204030204" pitchFamily="34" charset="0"/>
              </a:rPr>
              <a:t> </a:t>
            </a:r>
            <a:r>
              <a:rPr lang="en-US" altLang="nl-NL" sz="2400" dirty="0" err="1">
                <a:latin typeface="Calibri" panose="020F0502020204030204" pitchFamily="34" charset="0"/>
                <a:cs typeface="Calibri" panose="020F0502020204030204" pitchFamily="34" charset="0"/>
              </a:rPr>
              <a:t>bijdrage</a:t>
            </a:r>
            <a:r>
              <a:rPr lang="en-US" altLang="nl-NL" sz="2400" dirty="0">
                <a:latin typeface="Calibri" panose="020F0502020204030204" pitchFamily="34" charset="0"/>
                <a:cs typeface="Calibri" panose="020F0502020204030204" pitchFamily="34" charset="0"/>
              </a:rPr>
              <a:t> De Vries p.208:</a:t>
            </a:r>
          </a:p>
          <a:p>
            <a:pPr>
              <a:spcBef>
                <a:spcPct val="0"/>
              </a:spcBef>
            </a:pPr>
            <a:endParaRPr lang="en-US" altLang="nl-NL" sz="2400" dirty="0">
              <a:solidFill>
                <a:srgbClr val="0C17FE"/>
              </a:solidFill>
              <a:latin typeface="Calibri" panose="020F0502020204030204" pitchFamily="34" charset="0"/>
              <a:cs typeface="Calibri" panose="020F0502020204030204" pitchFamily="34" charset="0"/>
            </a:endParaRPr>
          </a:p>
          <a:p>
            <a:pPr>
              <a:spcBef>
                <a:spcPct val="0"/>
              </a:spcBef>
            </a:pPr>
            <a:r>
              <a:rPr lang="en-US" altLang="nl-NL" sz="2400" dirty="0" err="1">
                <a:latin typeface="Calibri" panose="020F0502020204030204" pitchFamily="34" charset="0"/>
                <a:cs typeface="Calibri" panose="020F0502020204030204" pitchFamily="34" charset="0"/>
              </a:rPr>
              <a:t>Laatste</a:t>
            </a:r>
            <a:r>
              <a:rPr lang="en-US" altLang="nl-NL" sz="2400" dirty="0">
                <a:latin typeface="Calibri" panose="020F0502020204030204" pitchFamily="34" charset="0"/>
                <a:cs typeface="Calibri" panose="020F0502020204030204" pitchFamily="34" charset="0"/>
              </a:rPr>
              <a:t> </a:t>
            </a:r>
            <a:r>
              <a:rPr lang="en-US" altLang="nl-NL" sz="2400" dirty="0" err="1">
                <a:latin typeface="Calibri" panose="020F0502020204030204" pitchFamily="34" charset="0"/>
                <a:cs typeface="Calibri" panose="020F0502020204030204" pitchFamily="34" charset="0"/>
              </a:rPr>
              <a:t>bijdrage</a:t>
            </a:r>
            <a:r>
              <a:rPr lang="en-US" altLang="nl-NL" sz="2400" dirty="0">
                <a:latin typeface="Calibri" panose="020F0502020204030204" pitchFamily="34" charset="0"/>
                <a:cs typeface="Calibri" panose="020F0502020204030204" pitchFamily="34" charset="0"/>
              </a:rPr>
              <a:t> van </a:t>
            </a:r>
            <a:r>
              <a:rPr lang="en-US" altLang="nl-NL" sz="2400" dirty="0" err="1">
                <a:latin typeface="Calibri" panose="020F0502020204030204" pitchFamily="34" charset="0"/>
                <a:cs typeface="Calibri" panose="020F0502020204030204" pitchFamily="34" charset="0"/>
              </a:rPr>
              <a:t>Fessem</a:t>
            </a:r>
            <a:r>
              <a:rPr lang="en-US" altLang="nl-NL" sz="2400" dirty="0">
                <a:latin typeface="Calibri" panose="020F0502020204030204" pitchFamily="34" charset="0"/>
                <a:cs typeface="Calibri" panose="020F0502020204030204" pitchFamily="34" charset="0"/>
              </a:rPr>
              <a:t> p. 208:</a:t>
            </a:r>
            <a:endParaRPr lang="en-US" altLang="nl-NL" sz="2400" dirty="0">
              <a:solidFill>
                <a:srgbClr val="3C8C93"/>
              </a:solidFill>
              <a:latin typeface="Calibri" panose="020F0502020204030204" pitchFamily="34" charset="0"/>
              <a:cs typeface="Calibri" panose="020F0502020204030204" pitchFamily="34" charset="0"/>
            </a:endParaRPr>
          </a:p>
          <a:p>
            <a:pPr>
              <a:spcBef>
                <a:spcPct val="0"/>
              </a:spcBef>
            </a:pPr>
            <a:endParaRPr lang="en-US" altLang="nl-NL" sz="2400" dirty="0">
              <a:solidFill>
                <a:srgbClr val="0C17FE"/>
              </a:solidFill>
              <a:latin typeface="Calibri" panose="020F0502020204030204" pitchFamily="34" charset="0"/>
              <a:cs typeface="Calibri" panose="020F0502020204030204" pitchFamily="34" charset="0"/>
            </a:endParaRPr>
          </a:p>
          <a:p>
            <a:pPr>
              <a:spcBef>
                <a:spcPct val="0"/>
              </a:spcBef>
            </a:pPr>
            <a:r>
              <a:rPr lang="en-US" altLang="nl-NL" sz="2400" dirty="0">
                <a:latin typeface="Calibri" panose="020F0502020204030204" pitchFamily="34" charset="0"/>
                <a:cs typeface="Calibri" panose="020F0502020204030204" pitchFamily="34" charset="0"/>
              </a:rPr>
              <a:t>P. 210: </a:t>
            </a:r>
          </a:p>
          <a:p>
            <a:pPr eaLnBrk="1" hangingPunct="1"/>
            <a:endParaRPr lang="nl-NL" altLang="nl-NL" sz="2400" dirty="0">
              <a:latin typeface="Calibri" panose="020F0502020204030204" pitchFamily="34" charset="0"/>
              <a:cs typeface="Calibri" panose="020F0502020204030204" pitchFamily="34" charset="0"/>
            </a:endParaRPr>
          </a:p>
        </p:txBody>
      </p:sp>
      <p:sp>
        <p:nvSpPr>
          <p:cNvPr id="6" name="Tekstvak 5">
            <a:extLst>
              <a:ext uri="{FF2B5EF4-FFF2-40B4-BE49-F238E27FC236}">
                <a16:creationId xmlns:a16="http://schemas.microsoft.com/office/drawing/2014/main" id="{A10D115B-4115-4D65-AA05-E86789EECC1A}"/>
              </a:ext>
            </a:extLst>
          </p:cNvPr>
          <p:cNvSpPr txBox="1"/>
          <p:nvPr/>
        </p:nvSpPr>
        <p:spPr>
          <a:xfrm>
            <a:off x="2843808" y="1916832"/>
            <a:ext cx="4572000" cy="461665"/>
          </a:xfrm>
          <a:prstGeom prst="rect">
            <a:avLst/>
          </a:prstGeom>
          <a:noFill/>
        </p:spPr>
        <p:txBody>
          <a:bodyPr wrap="square">
            <a:spAutoFit/>
          </a:bodyPr>
          <a:lstStyle/>
          <a:p>
            <a:r>
              <a:rPr lang="en-US" altLang="nl-NL" sz="2400" dirty="0" err="1">
                <a:solidFill>
                  <a:srgbClr val="3C8C93"/>
                </a:solidFill>
                <a:latin typeface="Calibri" panose="020F0502020204030204" pitchFamily="34" charset="0"/>
                <a:cs typeface="Calibri" panose="020F0502020204030204" pitchFamily="34" charset="0"/>
              </a:rPr>
              <a:t>openingsfase</a:t>
            </a:r>
            <a:endParaRPr lang="nl-NL" sz="2400" dirty="0"/>
          </a:p>
        </p:txBody>
      </p:sp>
      <p:sp>
        <p:nvSpPr>
          <p:cNvPr id="8" name="Tekstvak 7">
            <a:extLst>
              <a:ext uri="{FF2B5EF4-FFF2-40B4-BE49-F238E27FC236}">
                <a16:creationId xmlns:a16="http://schemas.microsoft.com/office/drawing/2014/main" id="{4B7BE5A8-D06E-4571-BF26-494EA064E77D}"/>
              </a:ext>
            </a:extLst>
          </p:cNvPr>
          <p:cNvSpPr txBox="1"/>
          <p:nvPr/>
        </p:nvSpPr>
        <p:spPr>
          <a:xfrm>
            <a:off x="4427984" y="2644773"/>
            <a:ext cx="4572000" cy="461665"/>
          </a:xfrm>
          <a:prstGeom prst="rect">
            <a:avLst/>
          </a:prstGeom>
          <a:noFill/>
        </p:spPr>
        <p:txBody>
          <a:bodyPr wrap="square">
            <a:spAutoFit/>
          </a:bodyPr>
          <a:lstStyle/>
          <a:p>
            <a:r>
              <a:rPr lang="en-US" altLang="nl-NL" sz="2400" dirty="0" err="1">
                <a:solidFill>
                  <a:srgbClr val="3C8C93"/>
                </a:solidFill>
                <a:latin typeface="Calibri" panose="020F0502020204030204" pitchFamily="34" charset="0"/>
                <a:cs typeface="Calibri" panose="020F0502020204030204" pitchFamily="34" charset="0"/>
              </a:rPr>
              <a:t>argumentatiefase</a:t>
            </a:r>
            <a:endParaRPr lang="nl-NL" sz="2400" dirty="0"/>
          </a:p>
        </p:txBody>
      </p:sp>
      <p:sp>
        <p:nvSpPr>
          <p:cNvPr id="9" name="Tekstvak 8">
            <a:extLst>
              <a:ext uri="{FF2B5EF4-FFF2-40B4-BE49-F238E27FC236}">
                <a16:creationId xmlns:a16="http://schemas.microsoft.com/office/drawing/2014/main" id="{6D046B3F-E441-4C4C-9B0C-DA850E4C0E49}"/>
              </a:ext>
            </a:extLst>
          </p:cNvPr>
          <p:cNvSpPr txBox="1"/>
          <p:nvPr/>
        </p:nvSpPr>
        <p:spPr>
          <a:xfrm>
            <a:off x="4932040" y="3374404"/>
            <a:ext cx="4572000" cy="461665"/>
          </a:xfrm>
          <a:prstGeom prst="rect">
            <a:avLst/>
          </a:prstGeom>
          <a:noFill/>
        </p:spPr>
        <p:txBody>
          <a:bodyPr wrap="square">
            <a:spAutoFit/>
          </a:bodyPr>
          <a:lstStyle/>
          <a:p>
            <a:r>
              <a:rPr lang="en-US" altLang="nl-NL" sz="2400" dirty="0" err="1">
                <a:solidFill>
                  <a:srgbClr val="3C8C93"/>
                </a:solidFill>
                <a:latin typeface="Calibri" panose="020F0502020204030204" pitchFamily="34" charset="0"/>
                <a:cs typeface="Calibri" panose="020F0502020204030204" pitchFamily="34" charset="0"/>
              </a:rPr>
              <a:t>argumentatiefase</a:t>
            </a:r>
            <a:endParaRPr lang="nl-NL" sz="2400" dirty="0"/>
          </a:p>
        </p:txBody>
      </p:sp>
      <p:sp>
        <p:nvSpPr>
          <p:cNvPr id="10" name="Tekstvak 9">
            <a:extLst>
              <a:ext uri="{FF2B5EF4-FFF2-40B4-BE49-F238E27FC236}">
                <a16:creationId xmlns:a16="http://schemas.microsoft.com/office/drawing/2014/main" id="{97E64B8C-E672-43A1-BBD0-128271579832}"/>
              </a:ext>
            </a:extLst>
          </p:cNvPr>
          <p:cNvSpPr txBox="1"/>
          <p:nvPr/>
        </p:nvSpPr>
        <p:spPr>
          <a:xfrm>
            <a:off x="1331640" y="4102345"/>
            <a:ext cx="5400600" cy="1569660"/>
          </a:xfrm>
          <a:prstGeom prst="rect">
            <a:avLst/>
          </a:prstGeom>
          <a:noFill/>
        </p:spPr>
        <p:txBody>
          <a:bodyPr wrap="square">
            <a:spAutoFit/>
          </a:bodyPr>
          <a:lstStyle/>
          <a:p>
            <a:pPr>
              <a:spcBef>
                <a:spcPct val="0"/>
              </a:spcBef>
            </a:pPr>
            <a:r>
              <a:rPr lang="en-US" altLang="nl-NL" sz="2400" dirty="0" err="1">
                <a:solidFill>
                  <a:srgbClr val="3C8C93"/>
                </a:solidFill>
                <a:latin typeface="Calibri" panose="020F0502020204030204" pitchFamily="34" charset="0"/>
                <a:cs typeface="Calibri" panose="020F0502020204030204" pitchFamily="34" charset="0"/>
              </a:rPr>
              <a:t>argumentatiefase</a:t>
            </a:r>
            <a:r>
              <a:rPr lang="en-US" altLang="nl-NL" sz="2400" dirty="0">
                <a:latin typeface="Calibri" panose="020F0502020204030204" pitchFamily="34" charset="0"/>
                <a:cs typeface="Calibri" panose="020F0502020204030204" pitchFamily="34" charset="0"/>
              </a:rPr>
              <a:t> (3x ‘</a:t>
            </a:r>
            <a:r>
              <a:rPr lang="en-US" altLang="nl-NL" sz="2400" dirty="0" err="1">
                <a:latin typeface="Calibri" panose="020F0502020204030204" pitchFamily="34" charset="0"/>
                <a:cs typeface="Calibri" panose="020F0502020204030204" pitchFamily="34" charset="0"/>
              </a:rPr>
              <a:t>overwegende</a:t>
            </a:r>
            <a:r>
              <a:rPr lang="en-US" altLang="nl-NL" sz="2400" dirty="0">
                <a:latin typeface="Calibri" panose="020F0502020204030204" pitchFamily="34" charset="0"/>
                <a:cs typeface="Calibri" panose="020F0502020204030204" pitchFamily="34" charset="0"/>
              </a:rPr>
              <a:t>…’)</a:t>
            </a:r>
          </a:p>
          <a:p>
            <a:pPr>
              <a:spcBef>
                <a:spcPct val="0"/>
              </a:spcBef>
            </a:pPr>
            <a:r>
              <a:rPr lang="en-US" altLang="nl-NL" sz="2400" dirty="0" err="1">
                <a:solidFill>
                  <a:srgbClr val="3C8C93"/>
                </a:solidFill>
                <a:latin typeface="Calibri" panose="020F0502020204030204" pitchFamily="34" charset="0"/>
                <a:cs typeface="Calibri" panose="020F0502020204030204" pitchFamily="34" charset="0"/>
              </a:rPr>
              <a:t>confrontatiefase</a:t>
            </a:r>
            <a:r>
              <a:rPr lang="en-US" altLang="nl-NL" sz="2400" dirty="0">
                <a:latin typeface="Calibri" panose="020F0502020204030204" pitchFamily="34" charset="0"/>
                <a:cs typeface="Calibri" panose="020F0502020204030204" pitchFamily="34" charset="0"/>
              </a:rPr>
              <a:t> (‘</a:t>
            </a:r>
            <a:r>
              <a:rPr lang="en-US" altLang="nl-NL" sz="2400" dirty="0" err="1">
                <a:latin typeface="Calibri" panose="020F0502020204030204" pitchFamily="34" charset="0"/>
                <a:cs typeface="Calibri" panose="020F0502020204030204" pitchFamily="34" charset="0"/>
              </a:rPr>
              <a:t>verzoekt</a:t>
            </a:r>
            <a:r>
              <a:rPr lang="en-US" altLang="nl-NL" sz="2400" dirty="0">
                <a:latin typeface="Calibri" panose="020F0502020204030204" pitchFamily="34" charset="0"/>
                <a:cs typeface="Calibri" panose="020F0502020204030204" pitchFamily="34" charset="0"/>
              </a:rPr>
              <a:t>…’)</a:t>
            </a:r>
          </a:p>
          <a:p>
            <a:pPr>
              <a:spcBef>
                <a:spcPct val="0"/>
              </a:spcBef>
            </a:pPr>
            <a:r>
              <a:rPr lang="en-US" altLang="nl-NL" sz="2400" dirty="0" err="1">
                <a:solidFill>
                  <a:srgbClr val="3C8C93"/>
                </a:solidFill>
                <a:latin typeface="Calibri" panose="020F0502020204030204" pitchFamily="34" charset="0"/>
                <a:cs typeface="Calibri" panose="020F0502020204030204" pitchFamily="34" charset="0"/>
              </a:rPr>
              <a:t>afsluitingsfase</a:t>
            </a:r>
            <a:r>
              <a:rPr lang="en-US" altLang="nl-NL" sz="2400" dirty="0">
                <a:latin typeface="Calibri" panose="020F0502020204030204" pitchFamily="34" charset="0"/>
                <a:cs typeface="Calibri" panose="020F0502020204030204" pitchFamily="34" charset="0"/>
              </a:rPr>
              <a:t> (</a:t>
            </a:r>
            <a:r>
              <a:rPr lang="en-US" altLang="nl-NL" sz="2400" dirty="0" err="1">
                <a:latin typeface="Calibri" panose="020F0502020204030204" pitchFamily="34" charset="0"/>
                <a:cs typeface="Calibri" panose="020F0502020204030204" pitchFamily="34" charset="0"/>
              </a:rPr>
              <a:t>conclusie</a:t>
            </a:r>
            <a:r>
              <a:rPr lang="en-US" altLang="nl-NL" sz="2400" dirty="0">
                <a:latin typeface="Calibri" panose="020F0502020204030204" pitchFamily="34" charset="0"/>
                <a:cs typeface="Calibri" panose="020F0502020204030204" pitchFamily="34" charset="0"/>
              </a:rPr>
              <a:t> </a:t>
            </a:r>
            <a:r>
              <a:rPr lang="en-US" altLang="nl-NL" sz="2400" dirty="0" err="1">
                <a:latin typeface="Calibri" panose="020F0502020204030204" pitchFamily="34" charset="0"/>
                <a:cs typeface="Calibri" panose="020F0502020204030204" pitchFamily="34" charset="0"/>
              </a:rPr>
              <a:t>voorzitter</a:t>
            </a:r>
            <a:r>
              <a:rPr lang="en-US" altLang="nl-NL" sz="2400" dirty="0">
                <a:latin typeface="Calibri" panose="020F0502020204030204" pitchFamily="34" charset="0"/>
                <a:cs typeface="Calibri" panose="020F0502020204030204" pitchFamily="34" charset="0"/>
              </a:rPr>
              <a:t>)</a:t>
            </a:r>
            <a:endParaRPr lang="nl-NL" altLang="nl-NL" sz="2400" dirty="0">
              <a:latin typeface="Calibri" panose="020F0502020204030204" pitchFamily="34" charset="0"/>
              <a:cs typeface="Calibri" panose="020F0502020204030204" pitchFamily="34" charset="0"/>
            </a:endParaRPr>
          </a:p>
          <a:p>
            <a:endParaRPr lang="nl-NL" sz="2400" dirty="0"/>
          </a:p>
        </p:txBody>
      </p:sp>
    </p:spTree>
    <p:extLst>
      <p:ext uri="{BB962C8B-B14F-4D97-AF65-F5344CB8AC3E}">
        <p14:creationId xmlns:p14="http://schemas.microsoft.com/office/powerpoint/2010/main" val="2854513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04664" y="404663"/>
            <a:ext cx="8739335" cy="525813"/>
          </a:xfrm>
        </p:spPr>
        <p:txBody>
          <a:bodyPr/>
          <a:lstStyle/>
          <a:p>
            <a:r>
              <a:rPr lang="nl-NL" dirty="0">
                <a:solidFill>
                  <a:schemeClr val="tx1"/>
                </a:solidFill>
                <a:latin typeface="Calibri" panose="020F0502020204030204" pitchFamily="34" charset="0"/>
              </a:rPr>
              <a:t>Opdracht 2 </a:t>
            </a:r>
            <a:r>
              <a:rPr lang="nl-NL" sz="2400" dirty="0">
                <a:solidFill>
                  <a:schemeClr val="tx1"/>
                </a:solidFill>
                <a:latin typeface="Calibri" panose="020F0502020204030204" pitchFamily="34" charset="0"/>
              </a:rPr>
              <a:t>(p.207-210)</a:t>
            </a:r>
            <a:endParaRPr lang="nl-NL" dirty="0">
              <a:solidFill>
                <a:srgbClr val="00B050"/>
              </a:solidFill>
              <a:latin typeface="Calibri" panose="020F0502020204030204" pitchFamily="34" charset="0"/>
            </a:endParaRPr>
          </a:p>
        </p:txBody>
      </p:sp>
      <p:sp>
        <p:nvSpPr>
          <p:cNvPr id="5" name="Tekstvak 4">
            <a:extLst>
              <a:ext uri="{FF2B5EF4-FFF2-40B4-BE49-F238E27FC236}">
                <a16:creationId xmlns:a16="http://schemas.microsoft.com/office/drawing/2014/main" id="{C7EF7360-69B7-43A5-9694-4849AE886CE9}"/>
              </a:ext>
            </a:extLst>
          </p:cNvPr>
          <p:cNvSpPr txBox="1"/>
          <p:nvPr/>
        </p:nvSpPr>
        <p:spPr>
          <a:xfrm>
            <a:off x="404664" y="1196752"/>
            <a:ext cx="8523820" cy="4154984"/>
          </a:xfrm>
          <a:prstGeom prst="rect">
            <a:avLst/>
          </a:prstGeom>
          <a:noFill/>
        </p:spPr>
        <p:txBody>
          <a:bodyPr wrap="square">
            <a:spAutoFit/>
          </a:bodyPr>
          <a:lstStyle/>
          <a:p>
            <a:pPr eaLnBrk="1" hangingPunct="1"/>
            <a:r>
              <a:rPr lang="nl-NL" altLang="nl-NL" sz="2400" dirty="0">
                <a:solidFill>
                  <a:srgbClr val="3C8C93"/>
                </a:solidFill>
                <a:latin typeface="Calibri" panose="020F0502020204030204" pitchFamily="34" charset="0"/>
                <a:cs typeface="Calibri" panose="020F0502020204030204" pitchFamily="34" charset="0"/>
              </a:rPr>
              <a:t>Oef.2d</a:t>
            </a:r>
            <a:r>
              <a:rPr lang="nl-NL" altLang="nl-NL" sz="2400" dirty="0">
                <a:latin typeface="Calibri" panose="020F0502020204030204" pitchFamily="34" charset="0"/>
                <a:cs typeface="Calibri" panose="020F0502020204030204" pitchFamily="34" charset="0"/>
              </a:rPr>
              <a:t>	</a:t>
            </a:r>
          </a:p>
          <a:p>
            <a:pPr eaLnBrk="1" hangingPunct="1"/>
            <a:r>
              <a:rPr lang="nl-NL" altLang="nl-NL" sz="2400" dirty="0">
                <a:latin typeface="Calibri" panose="020F0502020204030204" pitchFamily="34" charset="0"/>
                <a:cs typeface="Calibri" panose="020F0502020204030204" pitchFamily="34" charset="0"/>
              </a:rPr>
              <a:t>Zijspoor: </a:t>
            </a:r>
          </a:p>
          <a:p>
            <a:pPr eaLnBrk="1" hangingPunct="1"/>
            <a:r>
              <a:rPr lang="nl-NL" altLang="nl-NL" sz="2400" dirty="0">
                <a:latin typeface="Calibri" panose="020F0502020204030204" pitchFamily="34" charset="0"/>
                <a:cs typeface="Calibri" panose="020F0502020204030204" pitchFamily="34" charset="0"/>
              </a:rPr>
              <a:t>Waar het gaat om het kennen van de heer Havermans.</a:t>
            </a:r>
          </a:p>
          <a:p>
            <a:pPr eaLnBrk="1" hangingPunct="1"/>
            <a:endParaRPr lang="nl-NL" altLang="nl-NL" sz="2400" dirty="0">
              <a:latin typeface="Calibri" panose="020F0502020204030204" pitchFamily="34" charset="0"/>
              <a:cs typeface="Calibri" panose="020F0502020204030204" pitchFamily="34" charset="0"/>
            </a:endParaRPr>
          </a:p>
          <a:p>
            <a:pPr eaLnBrk="1" hangingPunct="1"/>
            <a:r>
              <a:rPr lang="nl-NL" altLang="nl-NL" sz="2400" dirty="0">
                <a:solidFill>
                  <a:srgbClr val="3C8C93"/>
                </a:solidFill>
                <a:latin typeface="Calibri" panose="020F0502020204030204" pitchFamily="34" charset="0"/>
                <a:cs typeface="Calibri" panose="020F0502020204030204" pitchFamily="34" charset="0"/>
              </a:rPr>
              <a:t>Oef.2e</a:t>
            </a:r>
            <a:endParaRPr lang="nl-NL" altLang="nl-NL" sz="2400" dirty="0">
              <a:latin typeface="Calibri" panose="020F0502020204030204" pitchFamily="34" charset="0"/>
              <a:cs typeface="Calibri" panose="020F0502020204030204" pitchFamily="34" charset="0"/>
            </a:endParaRPr>
          </a:p>
          <a:p>
            <a:pPr eaLnBrk="1" hangingPunct="1"/>
            <a:r>
              <a:rPr lang="nl-NL" altLang="nl-NL" sz="2400" dirty="0">
                <a:latin typeface="Calibri" panose="020F0502020204030204" pitchFamily="34" charset="0"/>
                <a:cs typeface="Calibri" panose="020F0502020204030204" pitchFamily="34" charset="0"/>
              </a:rPr>
              <a:t>Formeel: </a:t>
            </a:r>
          </a:p>
          <a:p>
            <a:pPr eaLnBrk="1" hangingPunct="1"/>
            <a:r>
              <a:rPr lang="nl-NL" altLang="nl-NL" sz="2400" dirty="0">
                <a:latin typeface="Calibri" panose="020F0502020204030204" pitchFamily="34" charset="0"/>
                <a:cs typeface="Calibri" panose="020F0502020204030204" pitchFamily="34" charset="0"/>
              </a:rPr>
              <a:t>Geïnstitutionaliseerde context (van een Kamerdebat).</a:t>
            </a:r>
          </a:p>
          <a:p>
            <a:pPr eaLnBrk="1" hangingPunct="1"/>
            <a:endParaRPr lang="nl-NL" altLang="nl-NL" sz="2400" dirty="0">
              <a:latin typeface="Calibri" panose="020F0502020204030204" pitchFamily="34" charset="0"/>
              <a:cs typeface="Calibri" panose="020F0502020204030204" pitchFamily="34" charset="0"/>
            </a:endParaRPr>
          </a:p>
          <a:p>
            <a:pPr eaLnBrk="1" hangingPunct="1"/>
            <a:r>
              <a:rPr lang="nl-NL" altLang="nl-NL" sz="2400" dirty="0">
                <a:solidFill>
                  <a:srgbClr val="3C8C93"/>
                </a:solidFill>
                <a:latin typeface="Calibri" panose="020F0502020204030204" pitchFamily="34" charset="0"/>
                <a:cs typeface="Calibri" panose="020F0502020204030204" pitchFamily="34" charset="0"/>
              </a:rPr>
              <a:t>Oef.2f</a:t>
            </a:r>
            <a:endParaRPr lang="nl-NL" altLang="nl-NL" sz="2400" dirty="0">
              <a:latin typeface="Calibri" panose="020F0502020204030204" pitchFamily="34" charset="0"/>
              <a:cs typeface="Calibri" panose="020F0502020204030204" pitchFamily="34" charset="0"/>
            </a:endParaRPr>
          </a:p>
          <a:p>
            <a:pPr eaLnBrk="1" hangingPunct="1"/>
            <a:r>
              <a:rPr lang="nl-NL" altLang="nl-NL" sz="2400" dirty="0">
                <a:latin typeface="Calibri" panose="020F0502020204030204" pitchFamily="34" charset="0"/>
                <a:cs typeface="Calibri" panose="020F0502020204030204" pitchFamily="34" charset="0"/>
              </a:rPr>
              <a:t>Beslecht: </a:t>
            </a:r>
          </a:p>
          <a:p>
            <a:pPr eaLnBrk="1" hangingPunct="1"/>
            <a:r>
              <a:rPr lang="nl-NL" altLang="nl-NL" sz="2400" dirty="0">
                <a:latin typeface="Calibri" panose="020F0502020204030204" pitchFamily="34" charset="0"/>
                <a:cs typeface="Calibri" panose="020F0502020204030204" pitchFamily="34" charset="0"/>
              </a:rPr>
              <a:t>Meerderheid van stemmen.</a:t>
            </a:r>
          </a:p>
        </p:txBody>
      </p:sp>
    </p:spTree>
    <p:extLst>
      <p:ext uri="{BB962C8B-B14F-4D97-AF65-F5344CB8AC3E}">
        <p14:creationId xmlns:p14="http://schemas.microsoft.com/office/powerpoint/2010/main" val="2098124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Wat is argumentatie?</a:t>
            </a:r>
          </a:p>
        </p:txBody>
      </p:sp>
      <p:sp>
        <p:nvSpPr>
          <p:cNvPr id="8" name="Tekstvak 7">
            <a:extLst>
              <a:ext uri="{FF2B5EF4-FFF2-40B4-BE49-F238E27FC236}">
                <a16:creationId xmlns:a16="http://schemas.microsoft.com/office/drawing/2014/main" id="{E6414A1B-8F29-4DBF-B1FA-B30E4D70178C}"/>
              </a:ext>
            </a:extLst>
          </p:cNvPr>
          <p:cNvSpPr txBox="1"/>
          <p:nvPr/>
        </p:nvSpPr>
        <p:spPr>
          <a:xfrm>
            <a:off x="575556" y="1412776"/>
            <a:ext cx="7992888" cy="2677656"/>
          </a:xfrm>
          <a:prstGeom prst="rect">
            <a:avLst/>
          </a:prstGeom>
          <a:noFill/>
        </p:spPr>
        <p:txBody>
          <a:bodyPr wrap="square">
            <a:spAutoFit/>
          </a:bodyPr>
          <a:lstStyle/>
          <a:p>
            <a:pPr marL="0" indent="0" eaLnBrk="1" hangingPunct="1">
              <a:defRPr/>
            </a:pPr>
            <a:r>
              <a:rPr lang="nl-NL" altLang="en-GB" sz="2800" dirty="0">
                <a:latin typeface="Calibri" panose="020F0502020204030204" pitchFamily="34" charset="0"/>
                <a:cs typeface="Calibri" panose="020F0502020204030204" pitchFamily="34" charset="0"/>
              </a:rPr>
              <a:t>‘</a:t>
            </a:r>
            <a:r>
              <a:rPr lang="nl-NL" altLang="nl-NL" sz="2800" dirty="0">
                <a:latin typeface="Calibri" panose="020F0502020204030204" pitchFamily="34" charset="0"/>
                <a:cs typeface="Calibri" panose="020F0502020204030204" pitchFamily="34" charset="0"/>
              </a:rPr>
              <a:t>Argumentatie is (het </a:t>
            </a:r>
            <a:r>
              <a:rPr lang="nl-NL" altLang="nl-NL" sz="2800" dirty="0">
                <a:solidFill>
                  <a:schemeClr val="bg2">
                    <a:lumMod val="60000"/>
                    <a:lumOff val="40000"/>
                  </a:schemeClr>
                </a:solidFill>
                <a:latin typeface="Calibri" panose="020F0502020204030204" pitchFamily="34" charset="0"/>
                <a:cs typeface="Calibri" panose="020F0502020204030204" pitchFamily="34" charset="0"/>
              </a:rPr>
              <a:t>resultaat</a:t>
            </a:r>
            <a:r>
              <a:rPr lang="nl-NL" altLang="nl-NL" sz="2800" dirty="0">
                <a:latin typeface="Calibri" panose="020F0502020204030204" pitchFamily="34" charset="0"/>
                <a:cs typeface="Calibri" panose="020F0502020204030204" pitchFamily="34" charset="0"/>
              </a:rPr>
              <a:t> van) een </a:t>
            </a:r>
            <a:r>
              <a:rPr lang="nl-NL" altLang="nl-NL" sz="2800" dirty="0">
                <a:solidFill>
                  <a:schemeClr val="bg2">
                    <a:lumMod val="60000"/>
                    <a:lumOff val="40000"/>
                  </a:schemeClr>
                </a:solidFill>
                <a:latin typeface="Calibri" panose="020F0502020204030204" pitchFamily="34" charset="0"/>
                <a:cs typeface="Calibri" panose="020F0502020204030204" pitchFamily="34" charset="0"/>
              </a:rPr>
              <a:t>verbale, sociale en rationele activiteit </a:t>
            </a:r>
            <a:r>
              <a:rPr lang="nl-NL" altLang="nl-NL" sz="2800" dirty="0">
                <a:latin typeface="Calibri" panose="020F0502020204030204" pitchFamily="34" charset="0"/>
                <a:cs typeface="Calibri" panose="020F0502020204030204" pitchFamily="34" charset="0"/>
              </a:rPr>
              <a:t>die erop is gericht een redelijke beoordelaar te overtuigen van de aanvaardbaarheid van een standpunt door een constellatie van proposities naar voren te brengen die ter rechtvaardiging van dat standpunt dienen.</a:t>
            </a:r>
            <a:r>
              <a:rPr lang="nl-NL" altLang="en-GB" sz="2800" dirty="0">
                <a:latin typeface="Calibri" panose="020F0502020204030204" pitchFamily="34" charset="0"/>
                <a:cs typeface="Calibri" panose="020F0502020204030204" pitchFamily="34" charset="0"/>
              </a:rPr>
              <a:t>’ (p. 10)</a:t>
            </a:r>
            <a:endParaRPr lang="nl-NL" altLang="nl-NL" sz="2800" dirty="0">
              <a:latin typeface="Calibri" panose="020F0502020204030204" pitchFamily="34" charset="0"/>
              <a:cs typeface="Calibri" panose="020F0502020204030204" pitchFamily="34" charset="0"/>
            </a:endParaRPr>
          </a:p>
        </p:txBody>
      </p:sp>
      <p:sp>
        <p:nvSpPr>
          <p:cNvPr id="5" name="Text Box 4">
            <a:extLst>
              <a:ext uri="{FF2B5EF4-FFF2-40B4-BE49-F238E27FC236}">
                <a16:creationId xmlns:a16="http://schemas.microsoft.com/office/drawing/2014/main" id="{8B691367-9961-40A4-AFE4-98B2E5780D77}"/>
              </a:ext>
            </a:extLst>
          </p:cNvPr>
          <p:cNvSpPr txBox="1">
            <a:spLocks noChangeArrowheads="1"/>
          </p:cNvSpPr>
          <p:nvPr/>
        </p:nvSpPr>
        <p:spPr bwMode="auto">
          <a:xfrm>
            <a:off x="323850" y="4797152"/>
            <a:ext cx="8496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9113" indent="-342900">
              <a:spcBef>
                <a:spcPct val="20000"/>
              </a:spcBef>
              <a:buChar char="•"/>
              <a:tabLst>
                <a:tab pos="1971675" algn="l"/>
              </a:tabLst>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tabLst>
                <a:tab pos="1971675" algn="l"/>
              </a:tabLst>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tabLst>
                <a:tab pos="1971675" algn="l"/>
              </a:tabLst>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tabLst>
                <a:tab pos="1971675" algn="l"/>
              </a:tabLst>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tabLst>
                <a:tab pos="1971675" algn="l"/>
              </a:tabLst>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tabLst>
                <a:tab pos="1971675" algn="l"/>
              </a:tabLs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tabLst>
                <a:tab pos="1971675" algn="l"/>
              </a:tabLs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tabLst>
                <a:tab pos="1971675" algn="l"/>
              </a:tabLs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tabLst>
                <a:tab pos="1971675" algn="l"/>
              </a:tabLst>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nl-NL" altLang="nl-NL" sz="2400" b="1" dirty="0">
                <a:latin typeface="Calibri" panose="020F0502020204030204" pitchFamily="34" charset="0"/>
              </a:rPr>
              <a:t>Argumentatie </a:t>
            </a:r>
            <a:r>
              <a:rPr lang="nl-NL" altLang="nl-NL" sz="2400" dirty="0">
                <a:latin typeface="Calibri" panose="020F0502020204030204" pitchFamily="34" charset="0"/>
              </a:rPr>
              <a:t>is een </a:t>
            </a:r>
            <a:r>
              <a:rPr lang="nl-NL" altLang="nl-NL" sz="2400" b="1" dirty="0">
                <a:solidFill>
                  <a:schemeClr val="bg2">
                    <a:lumMod val="60000"/>
                    <a:lumOff val="40000"/>
                  </a:schemeClr>
                </a:solidFill>
                <a:latin typeface="Calibri" panose="020F0502020204030204" pitchFamily="34" charset="0"/>
              </a:rPr>
              <a:t>1) activiteit </a:t>
            </a:r>
            <a:r>
              <a:rPr lang="nl-NL" altLang="nl-NL" sz="2400" dirty="0">
                <a:latin typeface="Calibri" panose="020F0502020204030204" pitchFamily="34" charset="0"/>
              </a:rPr>
              <a:t>en</a:t>
            </a:r>
            <a:r>
              <a:rPr lang="nl-NL" altLang="nl-NL" sz="2400" dirty="0">
                <a:solidFill>
                  <a:schemeClr val="bg2">
                    <a:lumMod val="60000"/>
                    <a:lumOff val="40000"/>
                  </a:schemeClr>
                </a:solidFill>
                <a:latin typeface="Calibri" panose="020F0502020204030204" pitchFamily="34" charset="0"/>
              </a:rPr>
              <a:t> </a:t>
            </a:r>
            <a:r>
              <a:rPr lang="nl-NL" altLang="nl-NL" sz="2400" b="1" dirty="0">
                <a:solidFill>
                  <a:schemeClr val="bg2">
                    <a:lumMod val="60000"/>
                    <a:lumOff val="40000"/>
                  </a:schemeClr>
                </a:solidFill>
                <a:latin typeface="Calibri" panose="020F0502020204030204" pitchFamily="34" charset="0"/>
              </a:rPr>
              <a:t>2) het argumentatieve product </a:t>
            </a:r>
            <a:r>
              <a:rPr lang="nl-NL" altLang="nl-NL" sz="2400" dirty="0">
                <a:latin typeface="Calibri" panose="020F0502020204030204" pitchFamily="34" charset="0"/>
              </a:rPr>
              <a:t>daarvan.</a:t>
            </a:r>
          </a:p>
        </p:txBody>
      </p:sp>
    </p:spTree>
    <p:extLst>
      <p:ext uri="{BB962C8B-B14F-4D97-AF65-F5344CB8AC3E}">
        <p14:creationId xmlns:p14="http://schemas.microsoft.com/office/powerpoint/2010/main" val="1026113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solidFill>
                  <a:schemeClr val="tx1"/>
                </a:solidFill>
                <a:latin typeface="Calibri" panose="020F0502020204030204" pitchFamily="34" charset="0"/>
                <a:cs typeface="Calibri" panose="020F0502020204030204" pitchFamily="34" charset="0"/>
              </a:rPr>
              <a:t>Argumenteren en Overtuigen</a:t>
            </a:r>
          </a:p>
        </p:txBody>
      </p:sp>
      <p:sp>
        <p:nvSpPr>
          <p:cNvPr id="8" name="Tekstvak 7">
            <a:extLst>
              <a:ext uri="{FF2B5EF4-FFF2-40B4-BE49-F238E27FC236}">
                <a16:creationId xmlns:a16="http://schemas.microsoft.com/office/drawing/2014/main" id="{E6414A1B-8F29-4DBF-B1FA-B30E4D70178C}"/>
              </a:ext>
            </a:extLst>
          </p:cNvPr>
          <p:cNvSpPr txBox="1"/>
          <p:nvPr/>
        </p:nvSpPr>
        <p:spPr>
          <a:xfrm>
            <a:off x="575556" y="1412776"/>
            <a:ext cx="7992888" cy="4739759"/>
          </a:xfrm>
          <a:prstGeom prst="rect">
            <a:avLst/>
          </a:prstGeom>
          <a:noFill/>
        </p:spPr>
        <p:txBody>
          <a:bodyPr wrap="square">
            <a:spAutoFit/>
          </a:bodyPr>
          <a:lstStyle/>
          <a:p>
            <a:pPr marL="342900" indent="-342900">
              <a:buFont typeface="Arial" panose="020B0604020202020204" pitchFamily="34" charset="0"/>
              <a:buChar char="•"/>
            </a:pPr>
            <a:r>
              <a:rPr lang="nl-NL" sz="2800" b="1" dirty="0">
                <a:solidFill>
                  <a:schemeClr val="tx1"/>
                </a:solidFill>
                <a:latin typeface="Calibri" panose="020F0502020204030204" pitchFamily="34" charset="0"/>
                <a:cs typeface="Calibri" panose="020F0502020204030204" pitchFamily="34" charset="0"/>
              </a:rPr>
              <a:t>Deel I (blok 3): </a:t>
            </a:r>
            <a:r>
              <a:rPr lang="nl-NL" sz="2800" dirty="0">
                <a:solidFill>
                  <a:schemeClr val="tx1"/>
                </a:solidFill>
                <a:latin typeface="Calibri" panose="020F0502020204030204" pitchFamily="34" charset="0"/>
                <a:cs typeface="Calibri" panose="020F0502020204030204" pitchFamily="34" charset="0"/>
              </a:rPr>
              <a:t>de analyse en beoordeling van argumentatie</a:t>
            </a:r>
          </a:p>
          <a:p>
            <a:pPr marL="917575" indent="-285750">
              <a:buFont typeface="Wingdings" panose="05000000000000000000" pitchFamily="2" charset="2"/>
              <a:buChar char="ü"/>
            </a:pPr>
            <a:r>
              <a:rPr lang="nl-NL" dirty="0">
                <a:solidFill>
                  <a:schemeClr val="tx1"/>
                </a:solidFill>
                <a:latin typeface="Calibri" panose="020F0502020204030204" pitchFamily="34" charset="0"/>
                <a:cs typeface="Calibri" panose="020F0502020204030204" pitchFamily="34" charset="0"/>
              </a:rPr>
              <a:t>Eemeren, F.H. van en A.F. </a:t>
            </a:r>
            <a:r>
              <a:rPr lang="nl-NL" dirty="0" err="1">
                <a:solidFill>
                  <a:schemeClr val="tx1"/>
                </a:solidFill>
                <a:latin typeface="Calibri" panose="020F0502020204030204" pitchFamily="34" charset="0"/>
                <a:cs typeface="Calibri" panose="020F0502020204030204" pitchFamily="34" charset="0"/>
              </a:rPr>
              <a:t>Snoeck</a:t>
            </a:r>
            <a:r>
              <a:rPr lang="nl-NL" dirty="0">
                <a:solidFill>
                  <a:schemeClr val="tx1"/>
                </a:solidFill>
                <a:latin typeface="Calibri" panose="020F0502020204030204" pitchFamily="34" charset="0"/>
                <a:cs typeface="Calibri" panose="020F0502020204030204" pitchFamily="34" charset="0"/>
              </a:rPr>
              <a:t> Henkemans (2021). </a:t>
            </a:r>
          </a:p>
          <a:p>
            <a:pPr marL="631825"/>
            <a:r>
              <a:rPr lang="nl-NL" i="1" dirty="0">
                <a:latin typeface="Calibri" panose="020F0502020204030204" pitchFamily="34" charset="0"/>
                <a:cs typeface="Calibri" panose="020F0502020204030204" pitchFamily="34" charset="0"/>
              </a:rPr>
              <a:t>	</a:t>
            </a:r>
            <a:r>
              <a:rPr lang="nl-NL" i="1" dirty="0">
                <a:solidFill>
                  <a:schemeClr val="tx1"/>
                </a:solidFill>
                <a:latin typeface="Calibri" panose="020F0502020204030204" pitchFamily="34" charset="0"/>
                <a:cs typeface="Calibri" panose="020F0502020204030204" pitchFamily="34" charset="0"/>
              </a:rPr>
              <a:t>Argumentatie. Inleiding in het analyseren, beoordelen en </a:t>
            </a:r>
          </a:p>
          <a:p>
            <a:pPr marL="631825"/>
            <a:r>
              <a:rPr lang="nl-NL" i="1" dirty="0">
                <a:latin typeface="Calibri" panose="020F0502020204030204" pitchFamily="34" charset="0"/>
                <a:cs typeface="Calibri" panose="020F0502020204030204" pitchFamily="34" charset="0"/>
              </a:rPr>
              <a:t>	</a:t>
            </a:r>
            <a:r>
              <a:rPr lang="nl-NL" i="1" dirty="0">
                <a:solidFill>
                  <a:schemeClr val="tx1"/>
                </a:solidFill>
                <a:latin typeface="Calibri" panose="020F0502020204030204" pitchFamily="34" charset="0"/>
                <a:cs typeface="Calibri" panose="020F0502020204030204" pitchFamily="34" charset="0"/>
              </a:rPr>
              <a:t>houden van betogen. </a:t>
            </a:r>
            <a:r>
              <a:rPr lang="nl-NL" dirty="0">
                <a:solidFill>
                  <a:schemeClr val="tx1"/>
                </a:solidFill>
                <a:latin typeface="Calibri" panose="020F0502020204030204" pitchFamily="34" charset="0"/>
                <a:cs typeface="Calibri" panose="020F0502020204030204" pitchFamily="34" charset="0"/>
              </a:rPr>
              <a:t>(6e dr.) Groningen/Houten: Noordhoff </a:t>
            </a:r>
          </a:p>
          <a:p>
            <a:pPr marL="631825"/>
            <a:r>
              <a:rPr lang="nl-NL" dirty="0">
                <a:latin typeface="Calibri" panose="020F0502020204030204" pitchFamily="34" charset="0"/>
                <a:cs typeface="Calibri" panose="020F0502020204030204" pitchFamily="34" charset="0"/>
              </a:rPr>
              <a:t>	</a:t>
            </a:r>
            <a:r>
              <a:rPr lang="nl-NL" dirty="0">
                <a:solidFill>
                  <a:schemeClr val="tx1"/>
                </a:solidFill>
                <a:latin typeface="Calibri" panose="020F0502020204030204" pitchFamily="34" charset="0"/>
                <a:cs typeface="Calibri" panose="020F0502020204030204" pitchFamily="34" charset="0"/>
              </a:rPr>
              <a:t>Uitgevers.</a:t>
            </a:r>
          </a:p>
          <a:p>
            <a:pPr marL="917575" indent="-285750">
              <a:buFont typeface="Wingdings" panose="05000000000000000000" pitchFamily="2" charset="2"/>
              <a:buChar char="ü"/>
            </a:pPr>
            <a:r>
              <a:rPr lang="nl-NL" dirty="0">
                <a:latin typeface="Calibri" panose="020F0502020204030204" pitchFamily="34" charset="0"/>
                <a:cs typeface="Calibri" panose="020F0502020204030204" pitchFamily="34" charset="0"/>
              </a:rPr>
              <a:t>Opdrachtensyllabus blok 3</a:t>
            </a:r>
            <a:r>
              <a:rPr lang="nl-NL" dirty="0">
                <a:solidFill>
                  <a:schemeClr val="tx1"/>
                </a:solidFill>
                <a:latin typeface="Calibri" panose="020F0502020204030204" pitchFamily="34" charset="0"/>
                <a:cs typeface="Calibri" panose="020F0502020204030204" pitchFamily="34" charset="0"/>
              </a:rPr>
              <a:t> </a:t>
            </a:r>
          </a:p>
          <a:p>
            <a:pPr marL="631825"/>
            <a:endParaRPr lang="nl-NL" dirty="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nl-NL" sz="2800" b="1" dirty="0">
                <a:solidFill>
                  <a:schemeClr val="tx1"/>
                </a:solidFill>
                <a:latin typeface="Calibri" panose="020F0502020204030204" pitchFamily="34" charset="0"/>
                <a:cs typeface="Calibri" panose="020F0502020204030204" pitchFamily="34" charset="0"/>
              </a:rPr>
              <a:t>Deel II (blok 4): </a:t>
            </a:r>
            <a:r>
              <a:rPr lang="nl-NL" sz="2800" dirty="0">
                <a:solidFill>
                  <a:schemeClr val="tx1"/>
                </a:solidFill>
                <a:latin typeface="Calibri" panose="020F0502020204030204" pitchFamily="34" charset="0"/>
                <a:cs typeface="Calibri" panose="020F0502020204030204" pitchFamily="34" charset="0"/>
              </a:rPr>
              <a:t>de analyse van retorische overtuigingsmiddelen</a:t>
            </a:r>
          </a:p>
          <a:p>
            <a:pPr marL="917575"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nl-NL" sz="1800" b="0" i="0" u="none" strike="noStrike" kern="120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Braet</a:t>
            </a:r>
            <a:r>
              <a:rPr kumimoji="0" lang="nl-NL"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 (2011). </a:t>
            </a:r>
            <a:r>
              <a:rPr kumimoji="0" lang="nl-NL" sz="1800" b="0" i="1"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Retorische kritiek. Hoe beoordeel je </a:t>
            </a:r>
          </a:p>
          <a:p>
            <a:pPr marL="631825" marR="0" lvl="0" algn="l" defTabSz="914400" rtl="0" eaLnBrk="1" fontAlgn="auto" latinLnBrk="0" hangingPunct="1">
              <a:lnSpc>
                <a:spcPct val="100000"/>
              </a:lnSpc>
              <a:spcBef>
                <a:spcPts val="0"/>
              </a:spcBef>
              <a:spcAft>
                <a:spcPts val="0"/>
              </a:spcAft>
              <a:buClrTx/>
              <a:buSzTx/>
              <a:tabLst/>
              <a:defRPr/>
            </a:pPr>
            <a:r>
              <a:rPr lang="nl-NL" i="1" dirty="0">
                <a:solidFill>
                  <a:srgbClr val="000000"/>
                </a:solidFill>
                <a:latin typeface="Calibri" panose="020F0502020204030204" pitchFamily="34" charset="0"/>
                <a:cs typeface="Calibri" panose="020F0502020204030204" pitchFamily="34" charset="0"/>
              </a:rPr>
              <a:t> 	</a:t>
            </a:r>
            <a:r>
              <a:rPr kumimoji="0" lang="nl-NL" sz="1800" b="0" i="1"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overtuigingskracht? </a:t>
            </a:r>
            <a:r>
              <a:rPr kumimoji="0" lang="nl-NL"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2e dr., Den Haag: </a:t>
            </a:r>
            <a:r>
              <a:rPr kumimoji="0" lang="nl-NL" sz="1800" b="0" i="0" u="none" strike="noStrike" kern="120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rPr>
              <a:t>Sdu</a:t>
            </a:r>
            <a:r>
              <a:rPr kumimoji="0" lang="nl-NL"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a:t>
            </a:r>
          </a:p>
          <a:p>
            <a:pPr marL="917575"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nl-NL" sz="1800" b="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Opdrachtensyllabus blok 4</a:t>
            </a:r>
          </a:p>
          <a:p>
            <a:endParaRPr lang="nl-NL" sz="2800" dirty="0">
              <a:solidFill>
                <a:schemeClr val="tx1"/>
              </a:solidFill>
              <a:latin typeface="Calibri" panose="020F0502020204030204" pitchFamily="34" charset="0"/>
              <a:cs typeface="Calibri" panose="020F0502020204030204" pitchFamily="34" charset="0"/>
            </a:endParaRPr>
          </a:p>
        </p:txBody>
      </p:sp>
      <p:pic>
        <p:nvPicPr>
          <p:cNvPr id="9" name="Picture 2" descr="Retorische kritiek">
            <a:extLst>
              <a:ext uri="{FF2B5EF4-FFF2-40B4-BE49-F238E27FC236}">
                <a16:creationId xmlns:a16="http://schemas.microsoft.com/office/drawing/2014/main" id="{76522850-3145-4E63-BCAB-49950D47AC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303" y="4221088"/>
            <a:ext cx="1348032" cy="19232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Argumentatie, F.H. van Eemeren | 9789001751340 | Boek - bruna.nl">
            <a:extLst>
              <a:ext uri="{FF2B5EF4-FFF2-40B4-BE49-F238E27FC236}">
                <a16:creationId xmlns:a16="http://schemas.microsoft.com/office/drawing/2014/main" id="{9FA20D4E-0C0E-4AF3-A3EF-9D4E98044C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09152" y="1863874"/>
            <a:ext cx="1348032" cy="190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105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756615d22909dbfc8fa990fe52c2f054c552"/>
</p:tagLst>
</file>

<file path=ppt/theme/theme1.xml><?xml version="1.0" encoding="utf-8"?>
<a:theme xmlns:a="http://schemas.openxmlformats.org/drawingml/2006/main" name="Corporate template-set Universiteit Leiden">
  <a:themeElements>
    <a:clrScheme name="Aangepast 28">
      <a:dk1>
        <a:srgbClr val="000000"/>
      </a:dk1>
      <a:lt1>
        <a:srgbClr val="FFFFFF"/>
      </a:lt1>
      <a:dk2>
        <a:srgbClr val="8592BC"/>
      </a:dk2>
      <a:lt2>
        <a:srgbClr val="0C2577"/>
      </a:lt2>
      <a:accent1>
        <a:srgbClr val="9EBA2E"/>
      </a:accent1>
      <a:accent2>
        <a:srgbClr val="5CB1EB"/>
      </a:accent2>
      <a:accent3>
        <a:srgbClr val="34A3A9"/>
      </a:accent3>
      <a:accent4>
        <a:srgbClr val="F46E32"/>
      </a:accent4>
      <a:accent5>
        <a:srgbClr val="2C712D"/>
      </a:accent5>
      <a:accent6>
        <a:srgbClr val="B02079"/>
      </a:accent6>
      <a:hlink>
        <a:srgbClr val="0033CC"/>
      </a:hlink>
      <a:folHlink>
        <a:srgbClr val="7030A0"/>
      </a:folHlink>
    </a:clrScheme>
    <a:fontScheme name="Universiteit Leiden">
      <a:majorFont>
        <a:latin typeface="Georgia"/>
        <a:ea typeface=""/>
        <a:cs typeface=""/>
      </a:majorFont>
      <a:minorFont>
        <a:latin typeface="Georgi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e7" id="{842D47AB-63E3-2E4E-A211-FE96BDB8D9F5}" vid="{4EF20B40-D169-7F40-A0A0-7C273282363C}"/>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Weergave</Template>
  <TotalTime>0</TotalTime>
  <Words>4824</Words>
  <Application>Microsoft Office PowerPoint</Application>
  <PresentationFormat>On-screen Show (4:3)</PresentationFormat>
  <Paragraphs>562</Paragraphs>
  <Slides>74</Slides>
  <Notes>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Arial</vt:lpstr>
      <vt:lpstr>Calibri</vt:lpstr>
      <vt:lpstr>Georgia</vt:lpstr>
      <vt:lpstr>Minion</vt:lpstr>
      <vt:lpstr>Wingdings</vt:lpstr>
      <vt:lpstr>Corporate template-set Universiteit Leiden</vt:lpstr>
      <vt:lpstr>Argumenteren en Overtuigen College 1: Typen geschil; discussiefasen; herkennen argumentatie</vt:lpstr>
      <vt:lpstr>Monty Python’s Argument Clinic</vt:lpstr>
      <vt:lpstr>Monty Python’s Argument Clinic</vt:lpstr>
      <vt:lpstr>Monty Python’s Argument Clinic</vt:lpstr>
      <vt:lpstr>Wat is argumentatie?</vt:lpstr>
      <vt:lpstr>Wat is argumentatie?</vt:lpstr>
      <vt:lpstr>Wat is argumentatie?</vt:lpstr>
      <vt:lpstr>Wat is argumentatie?</vt:lpstr>
      <vt:lpstr>Argumenteren en Overtuigen</vt:lpstr>
      <vt:lpstr>Argumenteren en Overtuigen</vt:lpstr>
      <vt:lpstr>Argumenteren en Overtuigen</vt:lpstr>
      <vt:lpstr>Argumentatietheorie</vt:lpstr>
      <vt:lpstr>PowerPoint Presentation</vt:lpstr>
      <vt:lpstr>PowerPoint Presentation</vt:lpstr>
      <vt:lpstr>Praktische zaken</vt:lpstr>
      <vt:lpstr>Vandaag</vt:lpstr>
      <vt:lpstr>De basis van argumentatie</vt:lpstr>
      <vt:lpstr>De basis van argumentatie</vt:lpstr>
      <vt:lpstr>De basis van argumentatie</vt:lpstr>
      <vt:lpstr>Discussierollen + type geschil</vt:lpstr>
      <vt:lpstr>Discussierollen + type geschil</vt:lpstr>
      <vt:lpstr>Discussierollen + type geschil</vt:lpstr>
      <vt:lpstr>Discussierollen + type geschil</vt:lpstr>
      <vt:lpstr>Discussierollen + type geschil</vt:lpstr>
      <vt:lpstr>Discussierollen + type geschil</vt:lpstr>
      <vt:lpstr>Discussierollen + type geschil</vt:lpstr>
      <vt:lpstr>Discussierollen + type geschil</vt:lpstr>
      <vt:lpstr>Discussierollen + type geschil</vt:lpstr>
      <vt:lpstr>Discussierollen + type geschil</vt:lpstr>
      <vt:lpstr>Discussierollen + type geschil</vt:lpstr>
      <vt:lpstr>Opdracht 1a-b (p.204)</vt:lpstr>
      <vt:lpstr>Opdracht 1a-b (p.204)</vt:lpstr>
      <vt:lpstr>Opdracht 1a-b (p.204)</vt:lpstr>
      <vt:lpstr>Opdracht 1a-b (p.204)</vt:lpstr>
      <vt:lpstr>Opdracht 1a-b (p.204)</vt:lpstr>
      <vt:lpstr>Opdracht 1a-b (p.204)</vt:lpstr>
      <vt:lpstr>Opdracht 1a-b (p.204)</vt:lpstr>
      <vt:lpstr>Opdracht 1a-b (p.204)</vt:lpstr>
      <vt:lpstr>Opdracht 1a-b (p.204)</vt:lpstr>
      <vt:lpstr>Argumentatieve discussies</vt:lpstr>
      <vt:lpstr>Argumentatieve discussies</vt:lpstr>
      <vt:lpstr>Argumentatieve discussies</vt:lpstr>
      <vt:lpstr>Argumentatieve discussies</vt:lpstr>
      <vt:lpstr>Opdracht 1c (p.204)</vt:lpstr>
      <vt:lpstr>Opdracht 1c (p.204) confrontatie, opening, argumentatie</vt:lpstr>
      <vt:lpstr>Opdracht 3</vt:lpstr>
      <vt:lpstr>Opdracht 3</vt:lpstr>
      <vt:lpstr>Opdracht 3</vt:lpstr>
      <vt:lpstr>Opdracht 3</vt:lpstr>
      <vt:lpstr>PowerPoint Presentation</vt:lpstr>
      <vt:lpstr>Opdracht 3 </vt:lpstr>
      <vt:lpstr>Opdracht 3 </vt:lpstr>
      <vt:lpstr>Opdracht 3 </vt:lpstr>
      <vt:lpstr>Opdracht 3</vt:lpstr>
      <vt:lpstr>Opdracht 3 </vt:lpstr>
      <vt:lpstr>Opdracht 4 </vt:lpstr>
      <vt:lpstr>Opdracht 4 </vt:lpstr>
      <vt:lpstr>Opdracht 4 </vt:lpstr>
      <vt:lpstr>Opdracht 4 </vt:lpstr>
      <vt:lpstr>Opdracht 4 </vt:lpstr>
      <vt:lpstr>Opdracht 4 </vt:lpstr>
      <vt:lpstr>Over drogredenen en uitgangspunten…</vt:lpstr>
      <vt:lpstr>Volgende week (15 februari)</vt:lpstr>
      <vt:lpstr>PowerPoint Presentation</vt:lpstr>
      <vt:lpstr>Opdracht 2 (p.207-210)</vt:lpstr>
      <vt:lpstr>Opdracht 2 (p.207-210)</vt:lpstr>
      <vt:lpstr>Opdracht 2 (p.207-210)</vt:lpstr>
      <vt:lpstr>Opdracht 2 (p.207-210)</vt:lpstr>
      <vt:lpstr>Opdracht 2 (p.207-210)</vt:lpstr>
      <vt:lpstr>Opdracht 2 (p.207-210)</vt:lpstr>
      <vt:lpstr>Opdracht 2 (p.207-210)</vt:lpstr>
      <vt:lpstr>Opdracht 2 (p.207-210)</vt:lpstr>
      <vt:lpstr>Opdracht 2 (p.207-210)</vt:lpstr>
      <vt:lpstr>Opdracht 2 (p.207-210)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Argumenteren en Overtuigen College 1: Typen geschil; discussiefasen; herkennen argumentatie</dc:title>
  <dc:creator>Voort, C. van der (Charlotte)</dc:creator>
  <cp:lastModifiedBy>Mila Nieuwenhuizen, van</cp:lastModifiedBy>
  <cp:revision>34</cp:revision>
  <dcterms:created xsi:type="dcterms:W3CDTF">2022-02-01T10:30:25Z</dcterms:created>
  <dcterms:modified xsi:type="dcterms:W3CDTF">2024-02-14T12:59:39Z</dcterms:modified>
</cp:coreProperties>
</file>