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70C96-2611-40C9-9DEB-9601F95C8BEF}" type="datetimeFigureOut">
              <a:rPr lang="en-NL" smtClean="0"/>
              <a:t>03/03/2025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EC473-44F5-42D7-8AD5-AB5B26174F7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3954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EC473-44F5-42D7-8AD5-AB5B26174F79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05387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211A-E614-439F-854E-6E341EF7DD11}" type="datetimeFigureOut">
              <a:rPr lang="en-NL" smtClean="0"/>
              <a:t>03/03/2025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4298-890B-41AD-A32C-F32919B180C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934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211A-E614-439F-854E-6E341EF7DD11}" type="datetimeFigureOut">
              <a:rPr lang="en-NL" smtClean="0"/>
              <a:t>03/03/2025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4298-890B-41AD-A32C-F32919B180C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78377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211A-E614-439F-854E-6E341EF7DD11}" type="datetimeFigureOut">
              <a:rPr lang="en-NL" smtClean="0"/>
              <a:t>03/03/2025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4298-890B-41AD-A32C-F32919B180C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245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211A-E614-439F-854E-6E341EF7DD11}" type="datetimeFigureOut">
              <a:rPr lang="en-NL" smtClean="0"/>
              <a:t>03/03/2025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4298-890B-41AD-A32C-F32919B180C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79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211A-E614-439F-854E-6E341EF7DD11}" type="datetimeFigureOut">
              <a:rPr lang="en-NL" smtClean="0"/>
              <a:t>03/03/2025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4298-890B-41AD-A32C-F32919B180C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3689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211A-E614-439F-854E-6E341EF7DD11}" type="datetimeFigureOut">
              <a:rPr lang="en-NL" smtClean="0"/>
              <a:t>03/03/2025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4298-890B-41AD-A32C-F32919B180C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4763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211A-E614-439F-854E-6E341EF7DD11}" type="datetimeFigureOut">
              <a:rPr lang="en-NL" smtClean="0"/>
              <a:t>03/03/2025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4298-890B-41AD-A32C-F32919B180C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614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211A-E614-439F-854E-6E341EF7DD11}" type="datetimeFigureOut">
              <a:rPr lang="en-NL" smtClean="0"/>
              <a:t>03/03/2025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4298-890B-41AD-A32C-F32919B180C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9723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211A-E614-439F-854E-6E341EF7DD11}" type="datetimeFigureOut">
              <a:rPr lang="en-NL" smtClean="0"/>
              <a:t>03/03/2025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4298-890B-41AD-A32C-F32919B180C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500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211A-E614-439F-854E-6E341EF7DD11}" type="datetimeFigureOut">
              <a:rPr lang="en-NL" smtClean="0"/>
              <a:t>03/03/2025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4298-890B-41AD-A32C-F32919B180C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195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211A-E614-439F-854E-6E341EF7DD11}" type="datetimeFigureOut">
              <a:rPr lang="en-NL" smtClean="0"/>
              <a:t>03/03/2025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4298-890B-41AD-A32C-F32919B180C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32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1BC211A-E614-439F-854E-6E341EF7DD11}" type="datetimeFigureOut">
              <a:rPr lang="en-NL" smtClean="0"/>
              <a:t>03/03/2025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1E04298-890B-41AD-A32C-F32919B180C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28701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625F-6139-C08A-7175-4BB0A9342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41D54-84AB-6F2E-805C-542BD25CCA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274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EB40-63FF-F1AC-5724-76418012A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A78FC-401C-376E-0984-5C52E7D65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Uitvoeren</a:t>
            </a:r>
            <a:r>
              <a:rPr lang="en-US" dirty="0"/>
              <a:t> vier paired t-Tests, </a:t>
            </a:r>
          </a:p>
          <a:p>
            <a:endParaRPr lang="en-US" dirty="0"/>
          </a:p>
          <a:p>
            <a:r>
              <a:rPr lang="nl-NL" dirty="0"/>
              <a:t>Nulhypothese:</a:t>
            </a:r>
          </a:p>
          <a:p>
            <a:pPr lvl="1"/>
            <a:r>
              <a:rPr lang="nl-NL" dirty="0"/>
              <a:t>Gemiddelde van het verschil tussen de paren is nul</a:t>
            </a:r>
          </a:p>
          <a:p>
            <a:endParaRPr lang="nl-NL" dirty="0"/>
          </a:p>
          <a:p>
            <a:r>
              <a:rPr lang="nl-NL" dirty="0"/>
              <a:t>Alternatieve hypothese:</a:t>
            </a:r>
          </a:p>
          <a:p>
            <a:pPr lvl="1"/>
            <a:r>
              <a:rPr lang="nl-NL" dirty="0"/>
              <a:t>Het gemiddelde van het verschil tussen de paren is niet nul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93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43D4-B3AC-46A7-2FB9-5A6EB6F28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9476C-DA11-B843-2549-688E9BD14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set.seed</a:t>
            </a:r>
            <a:r>
              <a:rPr lang="en-US" dirty="0"/>
              <a:t>(42)</a:t>
            </a:r>
            <a:r>
              <a:rPr lang="en-US" dirty="0" err="1"/>
              <a:t>n_users</a:t>
            </a:r>
            <a:r>
              <a:rPr lang="en-US" dirty="0"/>
              <a:t> &lt;- 100user_id &lt;- paste0("user", 1:n_users)</a:t>
            </a:r>
            <a:r>
              <a:rPr lang="en-US" dirty="0" err="1"/>
              <a:t>A_version</a:t>
            </a:r>
            <a:r>
              <a:rPr lang="en-US" dirty="0"/>
              <a:t> &lt;- rep(c("A1", "A2", "A3", "A4"), each = 25)B &lt;- sample(1:100, </a:t>
            </a:r>
            <a:r>
              <a:rPr lang="en-US" dirty="0" err="1"/>
              <a:t>n_users</a:t>
            </a:r>
            <a:r>
              <a:rPr lang="en-US" dirty="0"/>
              <a:t>, replace = TRUE)A &lt;- numeric(</a:t>
            </a:r>
            <a:r>
              <a:rPr lang="en-US" dirty="0" err="1"/>
              <a:t>n_users</a:t>
            </a:r>
            <a:r>
              <a:rPr lang="en-US" dirty="0"/>
              <a:t>)for (</a:t>
            </a:r>
            <a:r>
              <a:rPr lang="en-US" dirty="0" err="1"/>
              <a:t>i</a:t>
            </a:r>
            <a:r>
              <a:rPr lang="en-US" dirty="0"/>
              <a:t> in 1:n_users) {  if (</a:t>
            </a:r>
            <a:r>
              <a:rPr lang="en-US" dirty="0" err="1"/>
              <a:t>A_version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== "A3") {    # For A3, make A far from B: if B &lt; 50, A is high (100); if B &gt;= 50, A is low (1)    A[</a:t>
            </a:r>
            <a:r>
              <a:rPr lang="en-US" dirty="0" err="1"/>
              <a:t>i</a:t>
            </a:r>
            <a:r>
              <a:rPr lang="en-US" dirty="0"/>
              <a:t>] &lt;- if (B[</a:t>
            </a:r>
            <a:r>
              <a:rPr lang="en-US" dirty="0" err="1"/>
              <a:t>i</a:t>
            </a:r>
            <a:r>
              <a:rPr lang="en-US" dirty="0"/>
              <a:t>] &lt; 50) 100 else 1  } else {    # For A1, A2, A4, make A close to B (within ±5 points)    epsilon &lt;- sample(-5:5, 1)    A[</a:t>
            </a:r>
            <a:r>
              <a:rPr lang="en-US" dirty="0" err="1"/>
              <a:t>i</a:t>
            </a:r>
            <a:r>
              <a:rPr lang="en-US" dirty="0"/>
              <a:t>] &lt;- min(100, max(1, B[</a:t>
            </a:r>
            <a:r>
              <a:rPr lang="en-US" dirty="0" err="1"/>
              <a:t>i</a:t>
            </a:r>
            <a:r>
              <a:rPr lang="en-US" dirty="0"/>
              <a:t>] + epsilon))  }}Simulation &lt;- </a:t>
            </a:r>
            <a:r>
              <a:rPr lang="en-US" dirty="0" err="1"/>
              <a:t>data.frame</a:t>
            </a:r>
            <a:r>
              <a:rPr lang="en-US" dirty="0"/>
              <a:t>(  </a:t>
            </a:r>
            <a:r>
              <a:rPr lang="en-US" dirty="0" err="1"/>
              <a:t>slider_values</a:t>
            </a:r>
            <a:r>
              <a:rPr lang="en-US" dirty="0"/>
              <a:t> = c(</a:t>
            </a:r>
            <a:r>
              <a:rPr lang="en-US" dirty="0" err="1"/>
              <a:t>rbind</a:t>
            </a:r>
            <a:r>
              <a:rPr lang="en-US" dirty="0"/>
              <a:t>(B, A)),          # Interleave B and A scores  </a:t>
            </a:r>
            <a:r>
              <a:rPr lang="en-US" dirty="0" err="1"/>
              <a:t>article_number</a:t>
            </a:r>
            <a:r>
              <a:rPr lang="en-US" dirty="0"/>
              <a:t> = c(</a:t>
            </a:r>
            <a:r>
              <a:rPr lang="en-US" dirty="0" err="1"/>
              <a:t>rbind</a:t>
            </a:r>
            <a:r>
              <a:rPr lang="en-US" dirty="0"/>
              <a:t>("B", </a:t>
            </a:r>
            <a:r>
              <a:rPr lang="en-US" dirty="0" err="1"/>
              <a:t>A_version</a:t>
            </a:r>
            <a:r>
              <a:rPr lang="en-US" dirty="0"/>
              <a:t>)), # Interleave "B" and </a:t>
            </a:r>
            <a:r>
              <a:rPr lang="en-US" dirty="0" err="1"/>
              <a:t>A_version</a:t>
            </a:r>
            <a:r>
              <a:rPr lang="en-US" dirty="0"/>
              <a:t>  </a:t>
            </a:r>
            <a:r>
              <a:rPr lang="en-US" dirty="0" err="1"/>
              <a:t>user_id</a:t>
            </a:r>
            <a:r>
              <a:rPr lang="en-US" dirty="0"/>
              <a:t> = rep(</a:t>
            </a:r>
            <a:r>
              <a:rPr lang="en-US" dirty="0" err="1"/>
              <a:t>user_id</a:t>
            </a:r>
            <a:r>
              <a:rPr lang="en-US" dirty="0"/>
              <a:t>, each = 2)          # Repeat each </a:t>
            </a:r>
            <a:r>
              <a:rPr lang="en-US" dirty="0" err="1"/>
              <a:t>user_id</a:t>
            </a:r>
            <a:r>
              <a:rPr lang="en-US" dirty="0"/>
              <a:t> twice)Simulation &lt;- Simulation[order(</a:t>
            </a:r>
            <a:r>
              <a:rPr lang="en-US" dirty="0" err="1"/>
              <a:t>Simulation$user_id</a:t>
            </a:r>
            <a:r>
              <a:rPr lang="en-US" dirty="0"/>
              <a:t>), ]write.csv(Simulation, "Simulation.csv", </a:t>
            </a:r>
            <a:r>
              <a:rPr lang="en-US" dirty="0" err="1"/>
              <a:t>row.names</a:t>
            </a:r>
            <a:r>
              <a:rPr lang="en-US" dirty="0"/>
              <a:t> = FALSE)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639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A9980-37F2-580B-A380-4DF0DCF8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C2ED4-789D-9EF6-F401-4F61C9F32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4E0844-770E-A742-FB18-E6BBE2B7A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7525"/>
            <a:ext cx="12192000" cy="626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08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hart with many colored dots&#10;&#10;AI-generated content may be incorrect.">
            <a:extLst>
              <a:ext uri="{FF2B5EF4-FFF2-40B4-BE49-F238E27FC236}">
                <a16:creationId xmlns:a16="http://schemas.microsoft.com/office/drawing/2014/main" id="{E2F07B1B-D798-F054-744C-10590D0F5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05089"/>
            <a:ext cx="10905066" cy="5447820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423A7D94-4943-1A50-D897-F94D47568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L" altLang="en-NL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-24.92</a:t>
            </a:r>
            <a:r>
              <a:rPr kumimoji="0" lang="en-NL" altLang="en-NL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NL" altLang="en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93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08BBF238-291A-3F9D-9697-7A9FC7AB5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558421" y="314689"/>
            <a:ext cx="11075158" cy="622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7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8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4B8F6E96-609E-8EBB-6599-BB66DC393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421944" y="314689"/>
            <a:ext cx="11075158" cy="6228622"/>
          </a:xfrm>
          <a:prstGeom prst="rect">
            <a:avLst/>
          </a:prstGeom>
        </p:spPr>
      </p:pic>
      <p:pic>
        <p:nvPicPr>
          <p:cNvPr id="14" name="Content Placeholder 1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34594B11-B171-1B5C-8F85-984C43024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44" y="314689"/>
            <a:ext cx="11075158" cy="6229776"/>
          </a:xfrm>
        </p:spPr>
      </p:pic>
    </p:spTree>
    <p:extLst>
      <p:ext uri="{BB962C8B-B14F-4D97-AF65-F5344CB8AC3E}">
        <p14:creationId xmlns:p14="http://schemas.microsoft.com/office/powerpoint/2010/main" val="645393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70D019-9C10-9723-1BC0-013B30496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16" name="Picture 1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9D19F31A-2467-8AD6-D977-E3AC11428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21" y="314112"/>
            <a:ext cx="11075158" cy="622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52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C648546-4C98-9596-C8C3-62B7E6F09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67CA65BC-7EFE-1094-DF66-610352453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20" y="314112"/>
            <a:ext cx="11075157" cy="6229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8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484</TotalTime>
  <Words>326</Words>
  <Application>Microsoft Office PowerPoint</Application>
  <PresentationFormat>Widescreen</PresentationFormat>
  <Paragraphs>11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Lucida Console</vt:lpstr>
      <vt:lpstr>Office Theme</vt:lpstr>
      <vt:lpstr>PowerPoint Presentation</vt:lpstr>
      <vt:lpstr>Methode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Jort Siemes</dc:creator>
  <cp:lastModifiedBy>Jort Siemes</cp:lastModifiedBy>
  <cp:revision>5</cp:revision>
  <dcterms:created xsi:type="dcterms:W3CDTF">2025-03-03T13:18:48Z</dcterms:created>
  <dcterms:modified xsi:type="dcterms:W3CDTF">2025-03-03T21:22:51Z</dcterms:modified>
</cp:coreProperties>
</file>