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9" r:id="rId4"/>
    <p:sldId id="261" r:id="rId5"/>
    <p:sldId id="262" r:id="rId6"/>
    <p:sldId id="263" r:id="rId7"/>
    <p:sldId id="264" r:id="rId8"/>
    <p:sldId id="258" r:id="rId9"/>
    <p:sldId id="265" r:id="rId10"/>
    <p:sldId id="266" r:id="rId11"/>
    <p:sldId id="267" r:id="rId12"/>
    <p:sldId id="268" r:id="rId13"/>
    <p:sldId id="269" r:id="rId14"/>
    <p:sldId id="270" r:id="rId15"/>
    <p:sldId id="272" r:id="rId16"/>
    <p:sldId id="274" r:id="rId17"/>
    <p:sldId id="273" r:id="rId18"/>
    <p:sldId id="276"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73" autoAdjust="0"/>
  </p:normalViewPr>
  <p:slideViewPr>
    <p:cSldViewPr snapToGrid="0">
      <p:cViewPr varScale="1">
        <p:scale>
          <a:sx n="102" d="100"/>
          <a:sy n="102" d="100"/>
        </p:scale>
        <p:origin x="3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13/03/2024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394045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13/03/2024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26170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13/03/2024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24729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A4380-58DC-4927-BB73-05B4393916F7}" type="datetimeFigureOut">
              <a:rPr lang="en-NL" smtClean="0"/>
              <a:t>13/03/2024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88457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A4380-58DC-4927-BB73-05B4393916F7}" type="datetimeFigureOut">
              <a:rPr lang="en-NL" smtClean="0"/>
              <a:t>13/03/2024</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411214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A4380-58DC-4927-BB73-05B4393916F7}" type="datetimeFigureOut">
              <a:rPr lang="en-NL" smtClean="0"/>
              <a:t>13/03/2024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774901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A4380-58DC-4927-BB73-05B4393916F7}" type="datetimeFigureOut">
              <a:rPr lang="en-NL" smtClean="0"/>
              <a:t>13/03/2024</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11725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A4380-58DC-4927-BB73-05B4393916F7}" type="datetimeFigureOut">
              <a:rPr lang="en-NL" smtClean="0"/>
              <a:t>13/03/2024</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346254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A4380-58DC-4927-BB73-05B4393916F7}" type="datetimeFigureOut">
              <a:rPr lang="en-NL" smtClean="0"/>
              <a:t>13/03/2024</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295269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A4380-58DC-4927-BB73-05B4393916F7}" type="datetimeFigureOut">
              <a:rPr lang="en-NL" smtClean="0"/>
              <a:t>13/03/2024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4269650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5A4380-58DC-4927-BB73-05B4393916F7}" type="datetimeFigureOut">
              <a:rPr lang="en-NL" smtClean="0"/>
              <a:t>13/03/2024</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FCB85876-166D-4F43-B21D-CBA29FD9242F}" type="slidenum">
              <a:rPr lang="en-NL" smtClean="0"/>
              <a:t>‹#›</a:t>
            </a:fld>
            <a:endParaRPr lang="en-NL"/>
          </a:p>
        </p:txBody>
      </p:sp>
    </p:spTree>
    <p:extLst>
      <p:ext uri="{BB962C8B-B14F-4D97-AF65-F5344CB8AC3E}">
        <p14:creationId xmlns:p14="http://schemas.microsoft.com/office/powerpoint/2010/main" val="141358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A4380-58DC-4927-BB73-05B4393916F7}" type="datetimeFigureOut">
              <a:rPr lang="en-NL" smtClean="0"/>
              <a:t>13/03/2024</a:t>
            </a:fld>
            <a:endParaRPr lang="en-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85876-166D-4F43-B21D-CBA29FD9242F}" type="slidenum">
              <a:rPr lang="en-NL" smtClean="0"/>
              <a:t>‹#›</a:t>
            </a:fld>
            <a:endParaRPr lang="en-NL"/>
          </a:p>
        </p:txBody>
      </p:sp>
    </p:spTree>
    <p:extLst>
      <p:ext uri="{BB962C8B-B14F-4D97-AF65-F5344CB8AC3E}">
        <p14:creationId xmlns:p14="http://schemas.microsoft.com/office/powerpoint/2010/main" val="37293425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864079" y="1122363"/>
            <a:ext cx="10463842" cy="2387600"/>
          </a:xfrm>
        </p:spPr>
        <p:txBody>
          <a:bodyPr>
            <a:noAutofit/>
          </a:bodyPr>
          <a:lstStyle/>
          <a:p>
            <a:r>
              <a:rPr lang="en-US" sz="4400" dirty="0">
                <a:latin typeface="Times New Roman" panose="02020603050405020304" pitchFamily="18" charset="0"/>
                <a:ea typeface="Roboto" pitchFamily="2" charset="0"/>
                <a:cs typeface="Times New Roman" panose="02020603050405020304" pitchFamily="18" charset="0"/>
              </a:rPr>
              <a:t>The Rhetoric of Trust in Local News Media: Proximity as a Quintessential News Quality </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p:txBody>
          <a:bodyPr>
            <a:normAutofit/>
          </a:bodyPr>
          <a:lstStyle/>
          <a:p>
            <a:r>
              <a:rPr lang="nl-NL" sz="1600" dirty="0">
                <a:latin typeface="Civil Premium" pitchFamily="50" charset="0"/>
                <a:ea typeface="Civil Premium" pitchFamily="50" charset="0"/>
                <a:cs typeface="Civil Premium" pitchFamily="50" charset="0"/>
              </a:rPr>
              <a:t>Olst en </a:t>
            </a:r>
            <a:r>
              <a:rPr lang="nl-NL" sz="1600" dirty="0" err="1">
                <a:latin typeface="Civil Premium" pitchFamily="50" charset="0"/>
                <a:ea typeface="Civil Premium" pitchFamily="50" charset="0"/>
                <a:cs typeface="Civil Premium" pitchFamily="50" charset="0"/>
              </a:rPr>
              <a:t>Koetsenruijter</a:t>
            </a:r>
            <a:r>
              <a:rPr lang="nl-NL" sz="1600" dirty="0">
                <a:latin typeface="Civil Premium" pitchFamily="50" charset="0"/>
                <a:ea typeface="Civil Premium" pitchFamily="50" charset="0"/>
                <a:cs typeface="Civil Premium" pitchFamily="50" charset="0"/>
              </a:rPr>
              <a:t> &amp; De Jong (2023)</a:t>
            </a:r>
            <a:endParaRPr lang="en-NL" sz="1600" dirty="0">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46C00CC9-E407-77E5-6929-FBC672128665}"/>
              </a:ext>
            </a:extLst>
          </p:cNvPr>
          <p:cNvSpPr txBox="1">
            <a:spLocks/>
          </p:cNvSpPr>
          <p:nvPr/>
        </p:nvSpPr>
        <p:spPr>
          <a:xfrm>
            <a:off x="6288656" y="6357669"/>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latin typeface="Civil Premium" pitchFamily="50" charset="0"/>
                <a:ea typeface="Civil Premium" pitchFamily="50" charset="0"/>
                <a:cs typeface="Civil Premium" pitchFamily="50" charset="0"/>
              </a:rPr>
              <a:t>DOI 10.55206/YGYX6312</a:t>
            </a:r>
            <a:endParaRPr lang="en-NL" sz="1800" dirty="0">
              <a:latin typeface="Civil Premium" pitchFamily="50" charset="0"/>
              <a:ea typeface="Civil Premium" pitchFamily="50" charset="0"/>
              <a:cs typeface="Civil Premium" pitchFamily="50" charset="0"/>
            </a:endParaRPr>
          </a:p>
        </p:txBody>
      </p:sp>
    </p:spTree>
    <p:extLst>
      <p:ext uri="{BB962C8B-B14F-4D97-AF65-F5344CB8AC3E}">
        <p14:creationId xmlns:p14="http://schemas.microsoft.com/office/powerpoint/2010/main" val="282434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C0885C-2EF5-39C6-8E76-FA8F8B55F687}"/>
              </a:ext>
            </a:extLst>
          </p:cNvPr>
          <p:cNvPicPr>
            <a:picLocks noChangeAspect="1"/>
          </p:cNvPicPr>
          <p:nvPr/>
        </p:nvPicPr>
        <p:blipFill>
          <a:blip r:embed="rId2"/>
          <a:stretch>
            <a:fillRect/>
          </a:stretch>
        </p:blipFill>
        <p:spPr>
          <a:xfrm>
            <a:off x="3669372" y="0"/>
            <a:ext cx="4853256" cy="6858000"/>
          </a:xfrm>
          <a:prstGeom prst="rect">
            <a:avLst/>
          </a:prstGeom>
        </p:spPr>
      </p:pic>
      <p:sp>
        <p:nvSpPr>
          <p:cNvPr id="6" name="Subtitle 2">
            <a:extLst>
              <a:ext uri="{FF2B5EF4-FFF2-40B4-BE49-F238E27FC236}">
                <a16:creationId xmlns:a16="http://schemas.microsoft.com/office/drawing/2014/main" id="{F64A351D-27D2-6C40-4C40-DE2336B9C4B1}"/>
              </a:ext>
            </a:extLst>
          </p:cNvPr>
          <p:cNvSpPr txBox="1">
            <a:spLocks/>
          </p:cNvSpPr>
          <p:nvPr/>
        </p:nvSpPr>
        <p:spPr>
          <a:xfrm>
            <a:off x="193277" y="205291"/>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800" dirty="0">
                <a:latin typeface="Times New Roman" panose="02020603050405020304" pitchFamily="18" charset="0"/>
                <a:ea typeface="Civil Premium Thin" pitchFamily="50" charset="0"/>
                <a:cs typeface="Times New Roman" panose="02020603050405020304" pitchFamily="18" charset="0"/>
              </a:rPr>
              <a:t>*Resultaten structuur</a:t>
            </a:r>
            <a:endParaRPr lang="en-NL" sz="2000" dirty="0">
              <a:latin typeface="Times New Roman" panose="02020603050405020304" pitchFamily="18" charset="0"/>
              <a:ea typeface="Civil Premium Thin" pitchFamily="50" charset="0"/>
              <a:cs typeface="Times New Roman" panose="02020603050405020304" pitchFamily="18" charset="0"/>
            </a:endParaRPr>
          </a:p>
        </p:txBody>
      </p:sp>
      <p:sp>
        <p:nvSpPr>
          <p:cNvPr id="7" name="Subtitle 2">
            <a:extLst>
              <a:ext uri="{FF2B5EF4-FFF2-40B4-BE49-F238E27FC236}">
                <a16:creationId xmlns:a16="http://schemas.microsoft.com/office/drawing/2014/main" id="{C0079EAF-6391-3DEC-2DDB-F30FC7492E1B}"/>
              </a:ext>
            </a:extLst>
          </p:cNvPr>
          <p:cNvSpPr txBox="1">
            <a:spLocks/>
          </p:cNvSpPr>
          <p:nvPr/>
        </p:nvSpPr>
        <p:spPr>
          <a:xfrm>
            <a:off x="520768" y="1573913"/>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Bespreken resultaten</a:t>
            </a:r>
            <a:endParaRPr lang="en-NL" sz="1600" dirty="0">
              <a:latin typeface="Civil Premium Thin" pitchFamily="50" charset="0"/>
              <a:ea typeface="Civil Premium Thin" pitchFamily="50" charset="0"/>
              <a:cs typeface="Civil Premium Thin" pitchFamily="50" charset="0"/>
            </a:endParaRPr>
          </a:p>
        </p:txBody>
      </p:sp>
      <p:sp>
        <p:nvSpPr>
          <p:cNvPr id="8" name="Subtitle 2">
            <a:extLst>
              <a:ext uri="{FF2B5EF4-FFF2-40B4-BE49-F238E27FC236}">
                <a16:creationId xmlns:a16="http://schemas.microsoft.com/office/drawing/2014/main" id="{B1EADDA8-6D26-A5D1-4778-4EF19F65D6B8}"/>
              </a:ext>
            </a:extLst>
          </p:cNvPr>
          <p:cNvSpPr txBox="1">
            <a:spLocks/>
          </p:cNvSpPr>
          <p:nvPr/>
        </p:nvSpPr>
        <p:spPr>
          <a:xfrm>
            <a:off x="8831703" y="2313399"/>
            <a:ext cx="3274778"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“Quote” van interview</a:t>
            </a:r>
            <a:endParaRPr lang="en-NL" sz="1600" dirty="0">
              <a:latin typeface="Civil Premium Thin" pitchFamily="50" charset="0"/>
              <a:ea typeface="Civil Premium Thin" pitchFamily="50" charset="0"/>
              <a:cs typeface="Civil Premium Thin" pitchFamily="50" charset="0"/>
            </a:endParaRPr>
          </a:p>
        </p:txBody>
      </p:sp>
      <p:sp>
        <p:nvSpPr>
          <p:cNvPr id="9" name="Double Brace 8">
            <a:extLst>
              <a:ext uri="{FF2B5EF4-FFF2-40B4-BE49-F238E27FC236}">
                <a16:creationId xmlns:a16="http://schemas.microsoft.com/office/drawing/2014/main" id="{52BC6533-7D51-40C5-7EDE-06D8E4E3F7A6}"/>
              </a:ext>
            </a:extLst>
          </p:cNvPr>
          <p:cNvSpPr/>
          <p:nvPr/>
        </p:nvSpPr>
        <p:spPr>
          <a:xfrm>
            <a:off x="3407620" y="2263524"/>
            <a:ext cx="5354832" cy="558617"/>
          </a:xfrm>
          <a:prstGeom prst="bracePair">
            <a:avLst/>
          </a:prstGeom>
          <a:noFill/>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Double Bracket 9">
            <a:extLst>
              <a:ext uri="{FF2B5EF4-FFF2-40B4-BE49-F238E27FC236}">
                <a16:creationId xmlns:a16="http://schemas.microsoft.com/office/drawing/2014/main" id="{50156AAC-17BE-7DA3-ADD6-82D508EE8B7C}"/>
              </a:ext>
            </a:extLst>
          </p:cNvPr>
          <p:cNvSpPr/>
          <p:nvPr/>
        </p:nvSpPr>
        <p:spPr>
          <a:xfrm>
            <a:off x="3407620" y="1454378"/>
            <a:ext cx="5354832" cy="603855"/>
          </a:xfrm>
          <a:prstGeom prst="bracketPair">
            <a:avLst/>
          </a:pr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79613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10</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1" y="2697171"/>
            <a:ext cx="5233986"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De inhoud van het nieuws hoeft niet lokaal, maar er wordt een bereik ‘scope’ om het lokaal te maken.</a:t>
            </a:r>
          </a:p>
          <a:p>
            <a:pPr algn="l"/>
            <a:r>
              <a:rPr lang="en-US" sz="1600" dirty="0">
                <a:latin typeface="Civil Premium Thin" pitchFamily="50" charset="0"/>
                <a:ea typeface="Civil Premium Thin" pitchFamily="50" charset="0"/>
                <a:cs typeface="Civil Premium Thin" pitchFamily="50" charset="0"/>
              </a:rPr>
              <a:t>‘</a:t>
            </a:r>
            <a:r>
              <a:rPr lang="en-US" sz="1600" dirty="0" err="1">
                <a:latin typeface="Civil Premium Thin" pitchFamily="50" charset="0"/>
                <a:ea typeface="Civil Premium Thin" pitchFamily="50" charset="0"/>
                <a:cs typeface="Civil Premium Thin" pitchFamily="50" charset="0"/>
              </a:rPr>
              <a:t>Nationaal</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nieuws</a:t>
            </a:r>
            <a:r>
              <a:rPr lang="en-US" sz="1600" dirty="0">
                <a:latin typeface="Civil Premium Thin" pitchFamily="50" charset="0"/>
                <a:ea typeface="Civil Premium Thin" pitchFamily="50" charset="0"/>
                <a:cs typeface="Civil Premium Thin" pitchFamily="50" charset="0"/>
              </a:rPr>
              <a:t> met </a:t>
            </a:r>
            <a:r>
              <a:rPr lang="en-US" sz="1600" dirty="0" err="1">
                <a:latin typeface="Civil Premium Thin" pitchFamily="50" charset="0"/>
                <a:ea typeface="Civil Premium Thin" pitchFamily="50" charset="0"/>
                <a:cs typeface="Civil Premium Thin" pitchFamily="50" charset="0"/>
              </a:rPr>
              <a:t>een</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lokale</a:t>
            </a:r>
            <a:r>
              <a:rPr lang="en-US" sz="1600" dirty="0">
                <a:latin typeface="Civil Premium Thin" pitchFamily="50" charset="0"/>
                <a:ea typeface="Civil Premium Thin" pitchFamily="50" charset="0"/>
                <a:cs typeface="Civil Premium Thin" pitchFamily="50" charset="0"/>
              </a:rPr>
              <a:t> touch'</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Scope</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D43997EB-68EF-98E9-2108-7FF5FE0E71F2}"/>
              </a:ext>
            </a:extLst>
          </p:cNvPr>
          <p:cNvSpPr txBox="1">
            <a:spLocks/>
          </p:cNvSpPr>
          <p:nvPr/>
        </p:nvSpPr>
        <p:spPr>
          <a:xfrm>
            <a:off x="1262421" y="4318937"/>
            <a:ext cx="4833580"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lokale cultuur, normen en waarden.</a:t>
            </a:r>
          </a:p>
          <a:p>
            <a:pPr algn="l"/>
            <a:endParaRPr lang="en-NL" sz="1600" dirty="0">
              <a:latin typeface="Civil Premium Thin" pitchFamily="50" charset="0"/>
              <a:ea typeface="Civil Premium Thin" pitchFamily="50" charset="0"/>
              <a:cs typeface="Civil Premium Thin" pitchFamily="50" charset="0"/>
            </a:endParaRPr>
          </a:p>
        </p:txBody>
      </p:sp>
      <p:sp>
        <p:nvSpPr>
          <p:cNvPr id="12" name="Subtitle 2">
            <a:extLst>
              <a:ext uri="{FF2B5EF4-FFF2-40B4-BE49-F238E27FC236}">
                <a16:creationId xmlns:a16="http://schemas.microsoft.com/office/drawing/2014/main" id="{F4676509-4F79-2359-8EFA-37F71E147350}"/>
              </a:ext>
            </a:extLst>
          </p:cNvPr>
          <p:cNvSpPr txBox="1">
            <a:spLocks/>
          </p:cNvSpPr>
          <p:nvPr/>
        </p:nvSpPr>
        <p:spPr>
          <a:xfrm>
            <a:off x="933807" y="3951885"/>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Taal en lokale cultuur</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3602094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11</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1" y="2697171"/>
            <a:ext cx="4833580"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R</a:t>
            </a:r>
            <a:r>
              <a:rPr lang="en-US" sz="1600" dirty="0" err="1">
                <a:latin typeface="Civil Premium Thin" pitchFamily="50" charset="0"/>
                <a:ea typeface="Civil Premium Thin" pitchFamily="50" charset="0"/>
                <a:cs typeface="Civil Premium Thin" pitchFamily="50" charset="0"/>
              </a:rPr>
              <a:t>egionale</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krant</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moet</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hun</a:t>
            </a:r>
            <a:r>
              <a:rPr lang="en-US" sz="1600" dirty="0">
                <a:latin typeface="Civil Premium Thin" pitchFamily="50" charset="0"/>
                <a:ea typeface="Civil Premium Thin" pitchFamily="50" charset="0"/>
                <a:cs typeface="Civil Premium Thin" pitchFamily="50" charset="0"/>
              </a:rPr>
              <a:t> eigen </a:t>
            </a:r>
            <a:r>
              <a:rPr lang="en-US" sz="1600" dirty="0" err="1">
                <a:latin typeface="Civil Premium Thin" pitchFamily="50" charset="0"/>
                <a:ea typeface="Civil Premium Thin" pitchFamily="50" charset="0"/>
                <a:cs typeface="Civil Premium Thin" pitchFamily="50" charset="0"/>
              </a:rPr>
              <a:t>nieuws</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vergaren</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Home </a:t>
            </a:r>
            <a:r>
              <a:rPr lang="nl-NL" sz="2000" dirty="0" err="1">
                <a:latin typeface="Civil Premium Medium" pitchFamily="50" charset="0"/>
                <a:ea typeface="Civil Premium Thin" pitchFamily="50" charset="0"/>
                <a:cs typeface="Civil Premium Thin" pitchFamily="50" charset="0"/>
              </a:rPr>
              <a:t>grown</a:t>
            </a:r>
            <a:r>
              <a:rPr lang="nl-NL" sz="2000" dirty="0">
                <a:latin typeface="Civil Premium Medium"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D43997EB-68EF-98E9-2108-7FF5FE0E71F2}"/>
              </a:ext>
            </a:extLst>
          </p:cNvPr>
          <p:cNvSpPr txBox="1">
            <a:spLocks/>
          </p:cNvSpPr>
          <p:nvPr/>
        </p:nvSpPr>
        <p:spPr>
          <a:xfrm>
            <a:off x="1262421" y="4318937"/>
            <a:ext cx="4833580"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M</a:t>
            </a:r>
            <a:r>
              <a:rPr lang="en-US" sz="1600" dirty="0" err="1">
                <a:latin typeface="Civil Premium Thin" pitchFamily="50" charset="0"/>
                <a:ea typeface="Civil Premium Thin" pitchFamily="50" charset="0"/>
                <a:cs typeface="Civil Premium Thin" pitchFamily="50" charset="0"/>
              </a:rPr>
              <a:t>inder</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significante</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onderwerpen</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kunnen</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aan</a:t>
            </a:r>
            <a:r>
              <a:rPr lang="en-US" sz="1600" dirty="0">
                <a:latin typeface="Civil Premium Thin" pitchFamily="50" charset="0"/>
                <a:ea typeface="Civil Premium Thin" pitchFamily="50" charset="0"/>
                <a:cs typeface="Civil Premium Thin" pitchFamily="50" charset="0"/>
              </a:rPr>
              <a:t> het </a:t>
            </a:r>
            <a:r>
              <a:rPr lang="en-US" sz="1600" dirty="0" err="1">
                <a:latin typeface="Civil Premium Thin" pitchFamily="50" charset="0"/>
                <a:ea typeface="Civil Premium Thin" pitchFamily="50" charset="0"/>
                <a:cs typeface="Civil Premium Thin" pitchFamily="50" charset="0"/>
              </a:rPr>
              <a:t>licht</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komen</a:t>
            </a:r>
            <a:r>
              <a:rPr lang="en-US" sz="1600" dirty="0">
                <a:latin typeface="Civil Premium Thin" pitchFamily="50" charset="0"/>
                <a:ea typeface="Civil Premium Thin" pitchFamily="50" charset="0"/>
                <a:cs typeface="Civil Premium Thin" pitchFamily="50" charset="0"/>
              </a:rPr>
              <a:t>.</a:t>
            </a:r>
            <a:endParaRPr lang="en-NL" sz="1600" dirty="0">
              <a:latin typeface="Civil Premium Thin" pitchFamily="50" charset="0"/>
              <a:ea typeface="Civil Premium Thin" pitchFamily="50" charset="0"/>
              <a:cs typeface="Civil Premium Thin" pitchFamily="50" charset="0"/>
            </a:endParaRPr>
          </a:p>
        </p:txBody>
      </p:sp>
      <p:sp>
        <p:nvSpPr>
          <p:cNvPr id="12" name="Subtitle 2">
            <a:extLst>
              <a:ext uri="{FF2B5EF4-FFF2-40B4-BE49-F238E27FC236}">
                <a16:creationId xmlns:a16="http://schemas.microsoft.com/office/drawing/2014/main" id="{F4676509-4F79-2359-8EFA-37F71E147350}"/>
              </a:ext>
            </a:extLst>
          </p:cNvPr>
          <p:cNvSpPr txBox="1">
            <a:spLocks/>
          </p:cNvSpPr>
          <p:nvPr/>
        </p:nvSpPr>
        <p:spPr>
          <a:xfrm>
            <a:off x="933807" y="3951885"/>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Kleine schaal</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61943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12</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1" y="2697171"/>
            <a:ext cx="4833580"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R</a:t>
            </a:r>
            <a:r>
              <a:rPr lang="en-US" sz="1600" dirty="0" err="1">
                <a:latin typeface="Civil Premium Thin" pitchFamily="50" charset="0"/>
                <a:ea typeface="Civil Premium Thin" pitchFamily="50" charset="0"/>
                <a:cs typeface="Civil Premium Thin" pitchFamily="50" charset="0"/>
              </a:rPr>
              <a:t>egionale</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krant</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geeft</a:t>
            </a:r>
            <a:r>
              <a:rPr lang="en-US" sz="1600" dirty="0">
                <a:latin typeface="Civil Premium Thin" pitchFamily="50" charset="0"/>
                <a:ea typeface="Civil Premium Thin" pitchFamily="50" charset="0"/>
                <a:cs typeface="Civil Premium Thin" pitchFamily="50" charset="0"/>
              </a:rPr>
              <a:t> de </a:t>
            </a:r>
            <a:r>
              <a:rPr lang="en-US" sz="1600" dirty="0" err="1">
                <a:latin typeface="Civil Premium Thin" pitchFamily="50" charset="0"/>
                <a:ea typeface="Civil Premium Thin" pitchFamily="50" charset="0"/>
                <a:cs typeface="Civil Premium Thin" pitchFamily="50" charset="0"/>
              </a:rPr>
              <a:t>mogelijkheid</a:t>
            </a:r>
            <a:r>
              <a:rPr lang="en-US" sz="1600" dirty="0">
                <a:latin typeface="Civil Premium Thin" pitchFamily="50" charset="0"/>
                <a:ea typeface="Civil Premium Thin" pitchFamily="50" charset="0"/>
                <a:cs typeface="Civil Premium Thin" pitchFamily="50" charset="0"/>
              </a:rPr>
              <a:t> om </a:t>
            </a:r>
            <a:r>
              <a:rPr lang="en-US" sz="1600" dirty="0" err="1">
                <a:latin typeface="Civil Premium Thin" pitchFamily="50" charset="0"/>
                <a:ea typeface="Civil Premium Thin" pitchFamily="50" charset="0"/>
                <a:cs typeface="Civil Premium Thin" pitchFamily="50" charset="0"/>
              </a:rPr>
              <a:t>meer</a:t>
            </a:r>
            <a:r>
              <a:rPr lang="en-US" sz="1600" dirty="0">
                <a:latin typeface="Civil Premium Thin" pitchFamily="50" charset="0"/>
                <a:ea typeface="Civil Premium Thin" pitchFamily="50" charset="0"/>
                <a:cs typeface="Civil Premium Thin" pitchFamily="50" charset="0"/>
              </a:rPr>
              <a:t> trots </a:t>
            </a:r>
            <a:r>
              <a:rPr lang="en-US" sz="1600" dirty="0" err="1">
                <a:latin typeface="Civil Premium Thin" pitchFamily="50" charset="0"/>
                <a:ea typeface="Civil Premium Thin" pitchFamily="50" charset="0"/>
                <a:cs typeface="Civil Premium Thin" pitchFamily="50" charset="0"/>
              </a:rPr>
              <a:t>te</a:t>
            </a:r>
            <a:r>
              <a:rPr lang="en-US" sz="1600" dirty="0">
                <a:latin typeface="Civil Premium Thin" pitchFamily="50" charset="0"/>
                <a:ea typeface="Civil Premium Thin" pitchFamily="50" charset="0"/>
                <a:cs typeface="Civil Premium Thin" pitchFamily="50" charset="0"/>
              </a:rPr>
              <a:t> </a:t>
            </a:r>
            <a:r>
              <a:rPr lang="en-US" sz="1600" dirty="0" err="1">
                <a:latin typeface="Civil Premium Thin" pitchFamily="50" charset="0"/>
                <a:ea typeface="Civil Premium Thin" pitchFamily="50" charset="0"/>
                <a:cs typeface="Civil Premium Thin" pitchFamily="50" charset="0"/>
              </a:rPr>
              <a:t>zijn</a:t>
            </a:r>
            <a:r>
              <a:rPr lang="en-US" sz="1600" dirty="0">
                <a:latin typeface="Civil Premium Thin" pitchFamily="50" charset="0"/>
                <a:ea typeface="Civil Premium Thin" pitchFamily="50" charset="0"/>
                <a:cs typeface="Civil Premium Thin" pitchFamily="50" charset="0"/>
              </a:rPr>
              <a:t> op je </a:t>
            </a:r>
            <a:r>
              <a:rPr lang="en-US" sz="1600" dirty="0" err="1">
                <a:latin typeface="Civil Premium Thin" pitchFamily="50" charset="0"/>
                <a:ea typeface="Civil Premium Thin" pitchFamily="50" charset="0"/>
                <a:cs typeface="Civil Premium Thin" pitchFamily="50" charset="0"/>
              </a:rPr>
              <a:t>stadje</a:t>
            </a:r>
            <a:r>
              <a:rPr lang="en-US" sz="1600" dirty="0">
                <a:latin typeface="Civil Premium Thin" pitchFamily="50" charset="0"/>
                <a:ea typeface="Civil Premium Thin" pitchFamily="50" charset="0"/>
                <a:cs typeface="Civil Premium Thin" pitchFamily="50" charset="0"/>
              </a:rPr>
              <a:t>.</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Pride</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D43997EB-68EF-98E9-2108-7FF5FE0E71F2}"/>
              </a:ext>
            </a:extLst>
          </p:cNvPr>
          <p:cNvSpPr txBox="1">
            <a:spLocks/>
          </p:cNvSpPr>
          <p:nvPr/>
        </p:nvSpPr>
        <p:spPr>
          <a:xfrm>
            <a:off x="1262421" y="4318936"/>
            <a:ext cx="4833580" cy="14743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Het versterkt de connectie tussen mensen.</a:t>
            </a:r>
          </a:p>
          <a:p>
            <a:pPr algn="l"/>
            <a:endParaRPr lang="nl-NL" sz="1600" dirty="0">
              <a:latin typeface="Civil Premium Thin" pitchFamily="50" charset="0"/>
              <a:ea typeface="Civil Premium Thin" pitchFamily="50" charset="0"/>
              <a:cs typeface="Civil Premium Thin" pitchFamily="50" charset="0"/>
            </a:endParaRPr>
          </a:p>
          <a:p>
            <a:pPr algn="l"/>
            <a:r>
              <a:rPr lang="nl-NL" sz="1600" dirty="0">
                <a:latin typeface="Civil Premium Thin" pitchFamily="50" charset="0"/>
                <a:ea typeface="Civil Premium Thin" pitchFamily="50" charset="0"/>
                <a:cs typeface="Civil Premium Thin" pitchFamily="50" charset="0"/>
              </a:rPr>
              <a:t>Vraag is of dit het:</a:t>
            </a:r>
          </a:p>
          <a:p>
            <a:pPr algn="l"/>
            <a:r>
              <a:rPr lang="nl-NL" sz="1600" dirty="0">
                <a:highlight>
                  <a:srgbClr val="008000"/>
                </a:highlight>
                <a:latin typeface="Civil Premium Thin" pitchFamily="50" charset="0"/>
                <a:ea typeface="Civil Premium Thin" pitchFamily="50" charset="0"/>
                <a:cs typeface="Civil Premium Thin" pitchFamily="50" charset="0"/>
              </a:rPr>
              <a:t>Doel is </a:t>
            </a:r>
            <a:r>
              <a:rPr lang="nl-NL" sz="1600" dirty="0">
                <a:latin typeface="Civil Premium Thin" pitchFamily="50" charset="0"/>
                <a:ea typeface="Civil Premium Thin" pitchFamily="50" charset="0"/>
                <a:cs typeface="Civil Premium Thin" pitchFamily="50" charset="0"/>
              </a:rPr>
              <a:t>of </a:t>
            </a:r>
            <a:r>
              <a:rPr lang="nl-NL" sz="1600" dirty="0">
                <a:highlight>
                  <a:srgbClr val="0000FF"/>
                </a:highlight>
                <a:latin typeface="Civil Premium Thin" pitchFamily="50" charset="0"/>
                <a:ea typeface="Civil Premium Thin" pitchFamily="50" charset="0"/>
                <a:cs typeface="Civil Premium Thin" pitchFamily="50" charset="0"/>
              </a:rPr>
              <a:t>een bijwerking </a:t>
            </a:r>
            <a:r>
              <a:rPr lang="nl-NL" sz="1600" dirty="0">
                <a:latin typeface="Civil Premium Thin" pitchFamily="50" charset="0"/>
                <a:ea typeface="Civil Premium Thin" pitchFamily="50" charset="0"/>
                <a:cs typeface="Civil Premium Thin" pitchFamily="50" charset="0"/>
              </a:rPr>
              <a:t>van een lokale krant</a:t>
            </a:r>
          </a:p>
        </p:txBody>
      </p:sp>
      <p:sp>
        <p:nvSpPr>
          <p:cNvPr id="12" name="Subtitle 2">
            <a:extLst>
              <a:ext uri="{FF2B5EF4-FFF2-40B4-BE49-F238E27FC236}">
                <a16:creationId xmlns:a16="http://schemas.microsoft.com/office/drawing/2014/main" id="{F4676509-4F79-2359-8EFA-37F71E147350}"/>
              </a:ext>
            </a:extLst>
          </p:cNvPr>
          <p:cNvSpPr txBox="1">
            <a:spLocks/>
          </p:cNvSpPr>
          <p:nvPr/>
        </p:nvSpPr>
        <p:spPr>
          <a:xfrm>
            <a:off x="933807" y="3951885"/>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Thin" pitchFamily="50" charset="0"/>
                <a:cs typeface="Civil Premium Thin" pitchFamily="50" charset="0"/>
              </a:rPr>
              <a:t>Social</a:t>
            </a:r>
            <a:r>
              <a:rPr lang="nl-NL" sz="2000" dirty="0">
                <a:latin typeface="Civil Premium Medium" pitchFamily="50" charset="0"/>
                <a:ea typeface="Civil Premium Thin" pitchFamily="50" charset="0"/>
                <a:cs typeface="Civil Premium Thin" pitchFamily="50" charset="0"/>
              </a:rPr>
              <a:t> </a:t>
            </a:r>
            <a:r>
              <a:rPr lang="nl-NL" sz="2000" dirty="0" err="1">
                <a:latin typeface="Civil Premium Medium" pitchFamily="50" charset="0"/>
                <a:ea typeface="Civil Premium Thin" pitchFamily="50" charset="0"/>
                <a:cs typeface="Civil Premium Thin" pitchFamily="50" charset="0"/>
              </a:rPr>
              <a:t>cohesion</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65751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13</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0" y="2697170"/>
            <a:ext cx="5350443" cy="22443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Negatieve kant van nabijheid in lokale journalistiek:</a:t>
            </a:r>
          </a:p>
          <a:p>
            <a:pPr algn="l"/>
            <a:r>
              <a:rPr lang="nl-NL" sz="1600" dirty="0">
                <a:latin typeface="Civil Premium Thin" pitchFamily="50" charset="0"/>
                <a:ea typeface="Civil Premium Thin" pitchFamily="50" charset="0"/>
                <a:cs typeface="Civil Premium Thin" pitchFamily="50" charset="0"/>
              </a:rPr>
              <a:t>- Kan als journalist minder kritisch zijn</a:t>
            </a:r>
          </a:p>
          <a:p>
            <a:pPr algn="l"/>
            <a:r>
              <a:rPr lang="nl-NL" sz="1600" dirty="0">
                <a:latin typeface="Civil Premium Thin" pitchFamily="50" charset="0"/>
                <a:ea typeface="Civil Premium Thin" pitchFamily="50" charset="0"/>
                <a:cs typeface="Civil Premium Thin" pitchFamily="50" charset="0"/>
              </a:rPr>
              <a:t>- Persoonlijker </a:t>
            </a:r>
          </a:p>
          <a:p>
            <a:pPr algn="l"/>
            <a:r>
              <a:rPr lang="nl-NL" sz="1600" dirty="0">
                <a:latin typeface="Civil Premium Thin" pitchFamily="50" charset="0"/>
                <a:ea typeface="Civil Premium Thin" pitchFamily="50" charset="0"/>
                <a:cs typeface="Civil Premium Thin" pitchFamily="50" charset="0"/>
              </a:rPr>
              <a:t>- Minder onafhankelijk</a:t>
            </a:r>
          </a:p>
          <a:p>
            <a:pPr algn="l"/>
            <a:r>
              <a:rPr lang="nl-NL" sz="1600" dirty="0">
                <a:latin typeface="Civil Premium Thin" pitchFamily="50" charset="0"/>
                <a:ea typeface="Civil Premium Thin" pitchFamily="50" charset="0"/>
                <a:cs typeface="Civil Premium Thin" pitchFamily="50" charset="0"/>
              </a:rPr>
              <a:t>- Minder journalistieke opleidingen</a:t>
            </a:r>
          </a:p>
          <a:p>
            <a:pPr algn="l"/>
            <a:endParaRPr lang="nl-NL" sz="1600" dirty="0">
              <a:latin typeface="Civil Premium Thin" pitchFamily="50" charset="0"/>
              <a:ea typeface="Civil Premium Thin" pitchFamily="50" charset="0"/>
              <a:cs typeface="Civil Premium Thin" pitchFamily="50" charset="0"/>
            </a:endParaRPr>
          </a:p>
          <a:p>
            <a:pPr algn="l"/>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Thin" pitchFamily="50" charset="0"/>
                <a:cs typeface="Civil Premium Thin" pitchFamily="50" charset="0"/>
              </a:rPr>
              <a:t>Social</a:t>
            </a:r>
            <a:r>
              <a:rPr lang="nl-NL" sz="2000" dirty="0">
                <a:latin typeface="Civil Premium Medium" pitchFamily="50" charset="0"/>
                <a:ea typeface="Civil Premium Thin" pitchFamily="50" charset="0"/>
                <a:cs typeface="Civil Premium Thin" pitchFamily="50" charset="0"/>
              </a:rPr>
              <a:t> </a:t>
            </a:r>
            <a:r>
              <a:rPr lang="nl-NL" sz="2000" dirty="0" err="1">
                <a:latin typeface="Civil Premium Medium" pitchFamily="50" charset="0"/>
                <a:ea typeface="Civil Premium Thin" pitchFamily="50" charset="0"/>
                <a:cs typeface="Civil Premium Thin" pitchFamily="50" charset="0"/>
              </a:rPr>
              <a:t>pressure</a:t>
            </a:r>
            <a:r>
              <a:rPr lang="nl-NL" sz="2000" dirty="0">
                <a:latin typeface="Civil Premium Medium" pitchFamily="50" charset="0"/>
                <a:ea typeface="Civil Premium Thin" pitchFamily="50" charset="0"/>
                <a:cs typeface="Civil Premium Thin" pitchFamily="50" charset="0"/>
              </a:rPr>
              <a:t> </a:t>
            </a:r>
            <a:r>
              <a:rPr lang="nl-NL" sz="2000" dirty="0" err="1">
                <a:latin typeface="Civil Premium Medium" pitchFamily="50" charset="0"/>
                <a:ea typeface="Civil Premium Thin" pitchFamily="50" charset="0"/>
                <a:cs typeface="Civil Premium Thin" pitchFamily="50" charset="0"/>
              </a:rPr>
              <a:t>and</a:t>
            </a:r>
            <a:r>
              <a:rPr lang="nl-NL" sz="2000" dirty="0">
                <a:latin typeface="Civil Premium Medium" pitchFamily="50" charset="0"/>
                <a:ea typeface="Civil Premium Thin" pitchFamily="50" charset="0"/>
                <a:cs typeface="Civil Premium Thin" pitchFamily="50" charset="0"/>
              </a:rPr>
              <a:t> </a:t>
            </a:r>
            <a:r>
              <a:rPr lang="nl-NL" sz="2000" dirty="0" err="1">
                <a:latin typeface="Civil Premium Medium" pitchFamily="50" charset="0"/>
                <a:ea typeface="Civil Premium Thin" pitchFamily="50" charset="0"/>
                <a:cs typeface="Civil Premium Thin" pitchFamily="50" charset="0"/>
              </a:rPr>
              <a:t>independency</a:t>
            </a:r>
            <a:r>
              <a:rPr lang="nl-NL" sz="2000" dirty="0">
                <a:latin typeface="Civil Premium Medium"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1834710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Conclusie</a:t>
            </a:r>
            <a:r>
              <a:rPr lang="en-US" sz="4400" dirty="0">
                <a:latin typeface="Times New Roman" panose="02020603050405020304" pitchFamily="18" charset="0"/>
                <a:ea typeface="Roboto" pitchFamily="2" charset="0"/>
                <a:cs typeface="Times New Roman" panose="02020603050405020304" pitchFamily="18" charset="0"/>
              </a:rPr>
              <a:t> &amp; </a:t>
            </a:r>
            <a:r>
              <a:rPr lang="en-US" sz="4400" dirty="0" err="1">
                <a:latin typeface="Times New Roman" panose="02020603050405020304" pitchFamily="18" charset="0"/>
                <a:ea typeface="Roboto" pitchFamily="2" charset="0"/>
                <a:cs typeface="Times New Roman" panose="02020603050405020304" pitchFamily="18" charset="0"/>
              </a:rPr>
              <a:t>Discussie</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6577082" cy="1043796"/>
          </a:xfrm>
        </p:spPr>
        <p:txBody>
          <a:bodyPr>
            <a:normAutofit/>
          </a:bodyPr>
          <a:lstStyle/>
          <a:p>
            <a:pPr algn="l"/>
            <a:r>
              <a:rPr lang="en-US" sz="1600" dirty="0">
                <a:latin typeface="Civil Premium Medium" pitchFamily="50" charset="0"/>
                <a:ea typeface="Civil Premium Medium" pitchFamily="50" charset="0"/>
                <a:cs typeface="Civil Premium Medium" pitchFamily="50" charset="0"/>
              </a:rPr>
              <a:t> “how do local journalists value and establish the concept of proximity as a rhetorical device in their daily practice to argue the reliability and trust in their medium?”</a:t>
            </a:r>
            <a:endParaRPr lang="nl-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14</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0" y="2697170"/>
            <a:ext cx="6509980" cy="22443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De praktijk van lokale journalisten komt overeen met Aristoteles' concept van Ethos, waarbij de nadruk ligt op:</a:t>
            </a:r>
          </a:p>
          <a:p>
            <a:pPr algn="l"/>
            <a:r>
              <a:rPr lang="nl-NL" sz="1600" dirty="0">
                <a:highlight>
                  <a:srgbClr val="FF0000"/>
                </a:highlight>
                <a:latin typeface="Civil Premium Thin" pitchFamily="50" charset="0"/>
                <a:ea typeface="Civil Premium Thin" pitchFamily="50" charset="0"/>
                <a:cs typeface="Civil Premium Thin" pitchFamily="50" charset="0"/>
              </a:rPr>
              <a:t>- expertise</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phronêsis</a:t>
            </a:r>
            <a:r>
              <a:rPr lang="nl-NL" sz="1600" dirty="0">
                <a:latin typeface="Civil Premium Thin" pitchFamily="50" charset="0"/>
                <a:ea typeface="Civil Premium Thin" pitchFamily="50" charset="0"/>
                <a:cs typeface="Civil Premium Thin" pitchFamily="50" charset="0"/>
              </a:rPr>
              <a:t>)</a:t>
            </a:r>
          </a:p>
          <a:p>
            <a:pPr algn="l"/>
            <a:r>
              <a:rPr lang="nl-NL" sz="1600" dirty="0">
                <a:highlight>
                  <a:srgbClr val="0000FF"/>
                </a:highlight>
                <a:latin typeface="Civil Premium Thin" pitchFamily="50" charset="0"/>
                <a:ea typeface="Civil Premium Thin" pitchFamily="50" charset="0"/>
                <a:cs typeface="Civil Premium Thin" pitchFamily="50" charset="0"/>
              </a:rPr>
              <a:t>- welwillendheid tegenover het publiek </a:t>
            </a:r>
            <a:r>
              <a:rPr lang="nl-NL" sz="1600" dirty="0">
                <a:latin typeface="Civil Premium Thin" pitchFamily="50" charset="0"/>
                <a:ea typeface="Civil Premium Thin" pitchFamily="50" charset="0"/>
                <a:cs typeface="Civil Premium Thin" pitchFamily="50" charset="0"/>
              </a:rPr>
              <a:t>(</a:t>
            </a:r>
            <a:r>
              <a:rPr lang="nl-NL" sz="1600" dirty="0" err="1">
                <a:latin typeface="Civil Premium Thin" pitchFamily="50" charset="0"/>
                <a:ea typeface="Civil Premium Thin" pitchFamily="50" charset="0"/>
                <a:cs typeface="Civil Premium Thin" pitchFamily="50" charset="0"/>
              </a:rPr>
              <a:t>eunoia</a:t>
            </a:r>
            <a:r>
              <a:rPr lang="nl-NL" sz="1600" dirty="0">
                <a:latin typeface="Civil Premium Thin" pitchFamily="50" charset="0"/>
                <a:ea typeface="Civil Premium Thin" pitchFamily="50" charset="0"/>
                <a:cs typeface="Civil Premium Thin" pitchFamily="50" charset="0"/>
              </a:rPr>
              <a:t>)</a:t>
            </a:r>
          </a:p>
          <a:p>
            <a:pPr algn="l"/>
            <a:r>
              <a:rPr lang="nl-NL" sz="1600" dirty="0">
                <a:highlight>
                  <a:srgbClr val="008000"/>
                </a:highlight>
                <a:latin typeface="Civil Premium Thin" pitchFamily="50" charset="0"/>
                <a:ea typeface="Civil Premium Thin" pitchFamily="50" charset="0"/>
                <a:cs typeface="Civil Premium Thin" pitchFamily="50" charset="0"/>
              </a:rPr>
              <a:t>- moreel karakter </a:t>
            </a:r>
            <a:r>
              <a:rPr lang="nl-NL" sz="1600" dirty="0">
                <a:latin typeface="Civil Premium Thin" pitchFamily="50" charset="0"/>
                <a:ea typeface="Civil Premium Thin" pitchFamily="50" charset="0"/>
                <a:cs typeface="Civil Premium Thin" pitchFamily="50" charset="0"/>
              </a:rPr>
              <a:t>(</a:t>
            </a:r>
            <a:r>
              <a:rPr lang="nl-NL" sz="1600" dirty="0" err="1">
                <a:latin typeface="Civil Premium Thin" pitchFamily="50" charset="0"/>
                <a:ea typeface="Civil Premium Thin" pitchFamily="50" charset="0"/>
                <a:cs typeface="Civil Premium Thin" pitchFamily="50" charset="0"/>
              </a:rPr>
              <a:t>aretê</a:t>
            </a:r>
            <a:r>
              <a:rPr lang="nl-NL" sz="1600" dirty="0">
                <a:latin typeface="Civil Premium Thin" pitchFamily="50" charset="0"/>
                <a:ea typeface="Civil Premium Thin" pitchFamily="50" charset="0"/>
                <a:cs typeface="Civil Premium Thin" pitchFamily="50" charset="0"/>
              </a:rPr>
              <a:t>)</a:t>
            </a:r>
          </a:p>
          <a:p>
            <a:pPr algn="l"/>
            <a:r>
              <a:rPr lang="nl-NL" sz="1600" dirty="0">
                <a:latin typeface="Civil Premium Thin" pitchFamily="50" charset="0"/>
                <a:ea typeface="Civil Premium Thin" pitchFamily="50" charset="0"/>
                <a:cs typeface="Civil Premium Thin" pitchFamily="50" charset="0"/>
              </a:rPr>
              <a:t>die worden ingezet als retorische strategieën om het vertrouwen en de band met het publiek te versterken.</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Rhetorical</a:t>
            </a:r>
            <a:r>
              <a:rPr lang="nl-NL" sz="2000" dirty="0">
                <a:latin typeface="Civil Premium Medium" pitchFamily="50" charset="0"/>
                <a:ea typeface="Civil Premium Medium" pitchFamily="50" charset="0"/>
                <a:cs typeface="Civil Premium Medium" pitchFamily="50" charset="0"/>
              </a:rPr>
              <a:t> ethos &amp; Trust</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36427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Conclusie</a:t>
            </a:r>
            <a:r>
              <a:rPr lang="en-US" sz="4400" dirty="0">
                <a:latin typeface="Times New Roman" panose="02020603050405020304" pitchFamily="18" charset="0"/>
                <a:ea typeface="Roboto" pitchFamily="2" charset="0"/>
                <a:cs typeface="Times New Roman" panose="02020603050405020304" pitchFamily="18" charset="0"/>
              </a:rPr>
              <a:t> &amp; </a:t>
            </a:r>
            <a:r>
              <a:rPr lang="en-US" sz="4400" dirty="0" err="1">
                <a:latin typeface="Times New Roman" panose="02020603050405020304" pitchFamily="18" charset="0"/>
                <a:ea typeface="Roboto" pitchFamily="2" charset="0"/>
                <a:cs typeface="Times New Roman" panose="02020603050405020304" pitchFamily="18" charset="0"/>
              </a:rPr>
              <a:t>Discussie</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6577082" cy="1043796"/>
          </a:xfrm>
        </p:spPr>
        <p:txBody>
          <a:bodyPr>
            <a:normAutofit/>
          </a:bodyPr>
          <a:lstStyle/>
          <a:p>
            <a:pPr algn="l"/>
            <a:r>
              <a:rPr lang="en-US" sz="1600" dirty="0">
                <a:latin typeface="Civil Premium Medium" pitchFamily="50" charset="0"/>
                <a:ea typeface="Civil Premium Medium" pitchFamily="50" charset="0"/>
                <a:cs typeface="Civil Premium Medium" pitchFamily="50" charset="0"/>
              </a:rPr>
              <a:t> “how do local journalists value and establish the concept of proximity as a rhetorical device in their daily practice to argue the reliability and trust in their medium?”</a:t>
            </a:r>
            <a:endParaRPr lang="nl-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15</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19" y="2697170"/>
            <a:ext cx="6810605" cy="33341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Uit de interviews blijkt dat het ‘</a:t>
            </a:r>
            <a:r>
              <a:rPr lang="nl-NL" sz="1600" dirty="0" err="1">
                <a:latin typeface="Civil Premium Thin" pitchFamily="50" charset="0"/>
                <a:ea typeface="Civil Premium Thin" pitchFamily="50" charset="0"/>
                <a:cs typeface="Civil Premium Thin" pitchFamily="50" charset="0"/>
              </a:rPr>
              <a:t>boundary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work</a:t>
            </a:r>
            <a:r>
              <a:rPr lang="nl-NL" sz="1600" dirty="0">
                <a:latin typeface="Civil Premium Thin" pitchFamily="50" charset="0"/>
                <a:ea typeface="Civil Premium Thin" pitchFamily="50" charset="0"/>
                <a:cs typeface="Civil Premium Thin" pitchFamily="50" charset="0"/>
              </a:rPr>
              <a:t>’ duidelijk wordt door de retorische strategieën die lokale journalisten gebruiken om hun: </a:t>
            </a:r>
          </a:p>
          <a:p>
            <a:pPr algn="l"/>
            <a:r>
              <a:rPr lang="nl-NL" sz="1600" dirty="0">
                <a:highlight>
                  <a:srgbClr val="0000FF"/>
                </a:highlight>
                <a:latin typeface="Civil Premium Thin" pitchFamily="50" charset="0"/>
                <a:ea typeface="Civil Premium Thin" pitchFamily="50" charset="0"/>
                <a:cs typeface="Civil Premium Thin" pitchFamily="50" charset="0"/>
              </a:rPr>
              <a:t>- persoonlijke identiteit</a:t>
            </a:r>
          </a:p>
          <a:p>
            <a:pPr algn="l"/>
            <a:r>
              <a:rPr lang="nl-NL" sz="1600" dirty="0">
                <a:highlight>
                  <a:srgbClr val="008000"/>
                </a:highlight>
                <a:latin typeface="Civil Premium Thin" pitchFamily="50" charset="0"/>
                <a:ea typeface="Civil Premium Thin" pitchFamily="50" charset="0"/>
                <a:cs typeface="Civil Premium Thin" pitchFamily="50" charset="0"/>
              </a:rPr>
              <a:t>- afkomst </a:t>
            </a:r>
          </a:p>
          <a:p>
            <a:pPr algn="l"/>
            <a:r>
              <a:rPr lang="nl-NL" sz="1600" dirty="0">
                <a:highlight>
                  <a:srgbClr val="FF0000"/>
                </a:highlight>
                <a:latin typeface="Civil Premium Thin" pitchFamily="50" charset="0"/>
                <a:ea typeface="Civil Premium Thin" pitchFamily="50" charset="0"/>
                <a:cs typeface="Civil Premium Thin" pitchFamily="50" charset="0"/>
              </a:rPr>
              <a:t>- lokale kennis </a:t>
            </a:r>
          </a:p>
          <a:p>
            <a:pPr algn="l"/>
            <a:r>
              <a:rPr lang="nl-NL" sz="1600" dirty="0">
                <a:latin typeface="Civil Premium Thin" pitchFamily="50" charset="0"/>
                <a:ea typeface="Civil Premium Thin" pitchFamily="50" charset="0"/>
                <a:cs typeface="Civil Premium Thin" pitchFamily="50" charset="0"/>
              </a:rPr>
              <a:t>te benadrukken &amp; zichzelf te onderscheiden van nationale journalisten </a:t>
            </a:r>
          </a:p>
          <a:p>
            <a:pPr algn="l"/>
            <a:endParaRPr lang="nl-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Boundary</a:t>
            </a:r>
            <a:r>
              <a:rPr lang="nl-NL" sz="2000" dirty="0">
                <a:latin typeface="Civil Premium Medium" pitchFamily="50" charset="0"/>
                <a:ea typeface="Civil Premium Medium" pitchFamily="50" charset="0"/>
                <a:cs typeface="Civil Premium Medium" pitchFamily="50" charset="0"/>
              </a:rPr>
              <a:t> </a:t>
            </a:r>
            <a:r>
              <a:rPr lang="nl-NL" sz="2000" dirty="0" err="1">
                <a:latin typeface="Civil Premium Medium" pitchFamily="50" charset="0"/>
                <a:ea typeface="Civil Premium Medium" pitchFamily="50" charset="0"/>
                <a:cs typeface="Civil Premium Medium" pitchFamily="50" charset="0"/>
              </a:rPr>
              <a:t>work</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16571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Conclusie</a:t>
            </a:r>
            <a:r>
              <a:rPr lang="en-US" sz="4400" dirty="0">
                <a:latin typeface="Times New Roman" panose="02020603050405020304" pitchFamily="18" charset="0"/>
                <a:ea typeface="Roboto" pitchFamily="2" charset="0"/>
                <a:cs typeface="Times New Roman" panose="02020603050405020304" pitchFamily="18" charset="0"/>
              </a:rPr>
              <a:t> &amp; </a:t>
            </a:r>
            <a:r>
              <a:rPr lang="en-US" sz="4400" dirty="0" err="1">
                <a:latin typeface="Times New Roman" panose="02020603050405020304" pitchFamily="18" charset="0"/>
                <a:ea typeface="Roboto" pitchFamily="2" charset="0"/>
                <a:cs typeface="Times New Roman" panose="02020603050405020304" pitchFamily="18" charset="0"/>
              </a:rPr>
              <a:t>Discussie</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6577082" cy="1043796"/>
          </a:xfrm>
        </p:spPr>
        <p:txBody>
          <a:bodyPr>
            <a:normAutofit/>
          </a:bodyPr>
          <a:lstStyle/>
          <a:p>
            <a:pPr algn="l"/>
            <a:r>
              <a:rPr lang="en-US" sz="1600" dirty="0">
                <a:latin typeface="Civil Premium Medium" pitchFamily="50" charset="0"/>
                <a:ea typeface="Civil Premium Medium" pitchFamily="50" charset="0"/>
                <a:cs typeface="Civil Premium Medium" pitchFamily="50" charset="0"/>
              </a:rPr>
              <a:t> “how do local journalists value and establish the concept of proximity as a rhetorical device in their daily practice to argue the reliability and trust in their medium?”</a:t>
            </a:r>
            <a:endParaRPr lang="nl-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16</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19" y="2697170"/>
            <a:ext cx="7631060" cy="3916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Komt naar voren als een centraal concept, </a:t>
            </a:r>
          </a:p>
          <a:p>
            <a:pPr algn="l"/>
            <a:r>
              <a:rPr lang="nl-NL" sz="1600" dirty="0">
                <a:latin typeface="Civil Premium Thin" pitchFamily="50" charset="0"/>
                <a:ea typeface="Civil Premium Thin" pitchFamily="50" charset="0"/>
                <a:cs typeface="Civil Premium Thin" pitchFamily="50" charset="0"/>
              </a:rPr>
              <a:t>Dat zowel: </a:t>
            </a:r>
          </a:p>
          <a:p>
            <a:pPr algn="l"/>
            <a:r>
              <a:rPr lang="nl-NL" sz="1600" dirty="0">
                <a:highlight>
                  <a:srgbClr val="0000FF"/>
                </a:highlight>
                <a:latin typeface="Civil Premium Thin" pitchFamily="50" charset="0"/>
                <a:ea typeface="Civil Premium Thin" pitchFamily="50" charset="0"/>
                <a:cs typeface="Civil Premium Thin" pitchFamily="50" charset="0"/>
              </a:rPr>
              <a:t>- retorische strategieën </a:t>
            </a:r>
          </a:p>
          <a:p>
            <a:pPr algn="l"/>
            <a:r>
              <a:rPr lang="nl-NL" sz="1600" dirty="0">
                <a:latin typeface="Civil Premium Thin" pitchFamily="50" charset="0"/>
                <a:ea typeface="Civil Premium Thin" pitchFamily="50" charset="0"/>
                <a:cs typeface="Civil Premium Thin" pitchFamily="50" charset="0"/>
              </a:rPr>
              <a:t>&amp;</a:t>
            </a:r>
          </a:p>
          <a:p>
            <a:pPr algn="l"/>
            <a:r>
              <a:rPr lang="nl-NL" sz="1600" dirty="0">
                <a:highlight>
                  <a:srgbClr val="FF0000"/>
                </a:highlight>
                <a:latin typeface="Civil Premium Thin" pitchFamily="50" charset="0"/>
                <a:ea typeface="Civil Premium Thin" pitchFamily="50" charset="0"/>
                <a:cs typeface="Civil Premium Thin" pitchFamily="50" charset="0"/>
              </a:rPr>
              <a:t>- journalistieke waarden </a:t>
            </a:r>
          </a:p>
          <a:p>
            <a:pPr algn="l"/>
            <a:r>
              <a:rPr lang="nl-NL" sz="1600" dirty="0">
                <a:latin typeface="Civil Premium Thin" pitchFamily="50" charset="0"/>
                <a:ea typeface="Civil Premium Thin" pitchFamily="50" charset="0"/>
                <a:cs typeface="Civil Premium Thin" pitchFamily="50" charset="0"/>
              </a:rPr>
              <a:t>in de lokale journalistiek omvat</a:t>
            </a:r>
          </a:p>
          <a:p>
            <a:pPr algn="l"/>
            <a:endParaRPr lang="nl-NL" sz="1600" dirty="0">
              <a:latin typeface="Civil Premium Thin" pitchFamily="50" charset="0"/>
              <a:ea typeface="Civil Premium Thin" pitchFamily="50" charset="0"/>
              <a:cs typeface="Civil Premium Thin" pitchFamily="50" charset="0"/>
            </a:endParaRPr>
          </a:p>
          <a:p>
            <a:pPr algn="l"/>
            <a:r>
              <a:rPr lang="nl-NL" sz="1600" dirty="0">
                <a:latin typeface="Civil Premium Medium" pitchFamily="50" charset="0"/>
                <a:ea typeface="Civil Premium Medium" pitchFamily="50" charset="0"/>
                <a:cs typeface="Civil Premium Medium" pitchFamily="50" charset="0"/>
              </a:rPr>
              <a:t>Definiëren en waarderen van de kwaliteit van lokale nieuwsproductie </a:t>
            </a:r>
          </a:p>
          <a:p>
            <a:pPr algn="l"/>
            <a:r>
              <a:rPr lang="nl-NL" sz="1600" dirty="0">
                <a:latin typeface="Civil Premium Thin" pitchFamily="50" charset="0"/>
                <a:ea typeface="Civil Premium Thin" pitchFamily="50" charset="0"/>
                <a:cs typeface="Civil Premium Thin" pitchFamily="50" charset="0"/>
              </a:rPr>
              <a:t>inzicht bieden in de uitdagingen en toekomstige richtingen van het vakgebied. Van zorgen over "nieuwswoestijnen" en het veranderende landschap van digitale media.</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Proximity</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44132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Suggesties</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6577082"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Het beperkt zich tot een specifiek gebied en een specifieke theoretische context. </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17</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19" y="2697170"/>
            <a:ext cx="7631060" cy="3916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highlight>
                  <a:srgbClr val="800080"/>
                </a:highlight>
                <a:latin typeface="Civil Premium Thin" pitchFamily="50" charset="0"/>
                <a:ea typeface="Civil Premium Thin" pitchFamily="50" charset="0"/>
                <a:cs typeface="Civil Premium Thin" pitchFamily="50" charset="0"/>
              </a:rPr>
              <a:t>andere geografische contexten </a:t>
            </a:r>
          </a:p>
          <a:p>
            <a:pPr algn="l"/>
            <a:endParaRPr lang="nl-NL" sz="1600" dirty="0">
              <a:latin typeface="Civil Premium Thin" pitchFamily="50" charset="0"/>
              <a:ea typeface="Civil Premium Thin" pitchFamily="50" charset="0"/>
              <a:cs typeface="Civil Premium Thin" pitchFamily="50" charset="0"/>
            </a:endParaRPr>
          </a:p>
          <a:p>
            <a:pPr algn="l"/>
            <a:r>
              <a:rPr lang="nl-NL" sz="1600" dirty="0">
                <a:highlight>
                  <a:srgbClr val="008000"/>
                </a:highlight>
                <a:latin typeface="Civil Premium Thin" pitchFamily="50" charset="0"/>
                <a:ea typeface="Civil Premium Thin" pitchFamily="50" charset="0"/>
                <a:cs typeface="Civil Premium Thin" pitchFamily="50" charset="0"/>
              </a:rPr>
              <a:t>andere theoretische perspectieven</a:t>
            </a:r>
          </a:p>
          <a:p>
            <a:pPr algn="l"/>
            <a:endParaRPr lang="nl-NL" sz="1600" dirty="0">
              <a:latin typeface="Civil Premium Thin" pitchFamily="50" charset="0"/>
              <a:ea typeface="Civil Premium Thin" pitchFamily="50" charset="0"/>
              <a:cs typeface="Civil Premium Thin" pitchFamily="50" charset="0"/>
            </a:endParaRPr>
          </a:p>
          <a:p>
            <a:pPr algn="l"/>
            <a:endParaRPr lang="nl-NL" sz="1600" dirty="0">
              <a:latin typeface="Civil Premium Medium" pitchFamily="50" charset="0"/>
              <a:ea typeface="Civil Premium Medium" pitchFamily="50" charset="0"/>
              <a:cs typeface="Civil Premium Medium" pitchFamily="50" charset="0"/>
            </a:endParaRPr>
          </a:p>
          <a:p>
            <a:pPr algn="l"/>
            <a:r>
              <a:rPr lang="nl-NL" sz="1600" dirty="0">
                <a:latin typeface="Civil Premium Medium" pitchFamily="50" charset="0"/>
                <a:ea typeface="Civil Premium Medium" pitchFamily="50" charset="0"/>
                <a:cs typeface="Civil Premium Medium" pitchFamily="50" charset="0"/>
              </a:rPr>
              <a:t>De uitdaging voor lokale nieuwsmedia is het positioneren van nabijheid als een ‘</a:t>
            </a:r>
            <a:r>
              <a:rPr lang="nl-NL" sz="1600" dirty="0" err="1">
                <a:latin typeface="Civil Premium Medium" pitchFamily="50" charset="0"/>
                <a:ea typeface="Civil Premium Medium" pitchFamily="50" charset="0"/>
                <a:cs typeface="Civil Premium Medium" pitchFamily="50" charset="0"/>
              </a:rPr>
              <a:t>unique</a:t>
            </a:r>
            <a:r>
              <a:rPr lang="nl-NL" sz="1600" dirty="0">
                <a:latin typeface="Civil Premium Medium" pitchFamily="50" charset="0"/>
                <a:ea typeface="Civil Premium Medium" pitchFamily="50" charset="0"/>
                <a:cs typeface="Civil Premium Medium" pitchFamily="50" charset="0"/>
              </a:rPr>
              <a:t> </a:t>
            </a:r>
            <a:r>
              <a:rPr lang="nl-NL" sz="1600" dirty="0" err="1">
                <a:latin typeface="Civil Premium Medium" pitchFamily="50" charset="0"/>
                <a:ea typeface="Civil Premium Medium" pitchFamily="50" charset="0"/>
                <a:cs typeface="Civil Premium Medium" pitchFamily="50" charset="0"/>
              </a:rPr>
              <a:t>selling</a:t>
            </a:r>
            <a:r>
              <a:rPr lang="nl-NL" sz="1600" dirty="0">
                <a:latin typeface="Civil Premium Medium" pitchFamily="50" charset="0"/>
                <a:ea typeface="Civil Premium Medium" pitchFamily="50" charset="0"/>
                <a:cs typeface="Civil Premium Medium" pitchFamily="50" charset="0"/>
              </a:rPr>
              <a:t> point’</a:t>
            </a:r>
          </a:p>
          <a:p>
            <a:pPr algn="l"/>
            <a:r>
              <a:rPr lang="nl-NL" sz="1400" dirty="0">
                <a:latin typeface="Civil Premium Light" pitchFamily="50" charset="0"/>
                <a:ea typeface="Civil Premium Light" pitchFamily="50" charset="0"/>
                <a:cs typeface="Civil Premium Light" pitchFamily="50" charset="0"/>
              </a:rPr>
              <a:t>De 9 aspecten van nabijheid in dit onderzoek kunnen door lokale journalisten gebruikt worden om de waarde van hun werk te verbeteren. En een betere connectie te hebben met de lokale gemeenschap.</a:t>
            </a: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Vervolg onderzoek:</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182279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9E63-3D90-5537-14DB-2ACE1FDC64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D15513-FF89-42AA-F368-E8CAA1DFBF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6141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a:latin typeface="Times New Roman" panose="02020603050405020304" pitchFamily="18" charset="0"/>
                <a:ea typeface="Roboto" pitchFamily="2" charset="0"/>
                <a:cs typeface="Times New Roman" panose="02020603050405020304" pitchFamily="18" charset="0"/>
              </a:rPr>
              <a:t>Document </a:t>
            </a:r>
            <a:r>
              <a:rPr lang="en-US" sz="2400" dirty="0">
                <a:latin typeface="Times New Roman" panose="02020603050405020304" pitchFamily="18" charset="0"/>
                <a:ea typeface="Roboto" pitchFamily="2" charset="0"/>
                <a:cs typeface="Times New Roman" panose="02020603050405020304" pitchFamily="18" charset="0"/>
              </a:rPr>
              <a:t>(P29)</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2</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51060" y="1535502"/>
            <a:ext cx="5679057" cy="7634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Inhoudsopgave:</a:t>
            </a:r>
          </a:p>
          <a:p>
            <a:pPr algn="l"/>
            <a:r>
              <a:rPr lang="nl-NL" sz="1600" dirty="0">
                <a:latin typeface="Civil Premium Thin"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38612981-CDE6-DEE4-50D8-9F1A38005D8C}"/>
              </a:ext>
            </a:extLst>
          </p:cNvPr>
          <p:cNvSpPr txBox="1">
            <a:spLocks/>
          </p:cNvSpPr>
          <p:nvPr/>
        </p:nvSpPr>
        <p:spPr>
          <a:xfrm>
            <a:off x="1192599" y="1992700"/>
            <a:ext cx="4069512" cy="53224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latin typeface="Civil Premium Thin" pitchFamily="50" charset="0"/>
                <a:ea typeface="Civil Premium Thin" pitchFamily="50" charset="0"/>
                <a:cs typeface="Civil Premium Thin" pitchFamily="50" charset="0"/>
              </a:rPr>
              <a:t>1.	Introduction</a:t>
            </a:r>
          </a:p>
          <a:p>
            <a:pPr algn="l"/>
            <a:r>
              <a:rPr lang="en-US" sz="1200" dirty="0">
                <a:latin typeface="Civil Premium Thin" pitchFamily="50" charset="0"/>
                <a:ea typeface="Civil Premium Thin" pitchFamily="50" charset="0"/>
                <a:cs typeface="Civil Premium Thin" pitchFamily="50" charset="0"/>
              </a:rPr>
              <a:t>   1.1. 	Importance of local journalism</a:t>
            </a:r>
          </a:p>
          <a:p>
            <a:pPr algn="l"/>
            <a:r>
              <a:rPr lang="en-US" sz="1200" dirty="0">
                <a:latin typeface="Civil Premium Thin" pitchFamily="50" charset="0"/>
                <a:ea typeface="Civil Premium Thin" pitchFamily="50" charset="0"/>
                <a:cs typeface="Civil Premium Thin" pitchFamily="50" charset="0"/>
              </a:rPr>
              <a:t>   1.2. 	problems in this area</a:t>
            </a:r>
          </a:p>
          <a:p>
            <a:pPr algn="l"/>
            <a:r>
              <a:rPr lang="en-US" sz="1200" dirty="0">
                <a:latin typeface="Civil Premium Thin" pitchFamily="50" charset="0"/>
                <a:ea typeface="Civil Premium Thin" pitchFamily="50" charset="0"/>
                <a:cs typeface="Civil Premium Thin" pitchFamily="50" charset="0"/>
              </a:rPr>
              <a:t>   1.3. 	purpose of the study</a:t>
            </a:r>
          </a:p>
          <a:p>
            <a:pPr algn="l"/>
            <a:r>
              <a:rPr lang="en-US" sz="1200" dirty="0">
                <a:latin typeface="Civil Premium Thin" pitchFamily="50" charset="0"/>
                <a:ea typeface="Civil Premium Thin" pitchFamily="50" charset="0"/>
                <a:cs typeface="Civil Premium Thin" pitchFamily="50" charset="0"/>
              </a:rPr>
              <a:t>2. 	Theoretical framework: three concepts</a:t>
            </a:r>
          </a:p>
          <a:p>
            <a:pPr algn="l"/>
            <a:r>
              <a:rPr lang="en-US" sz="1200" dirty="0">
                <a:latin typeface="Civil Premium Thin" pitchFamily="50" charset="0"/>
                <a:ea typeface="Civil Premium Thin" pitchFamily="50" charset="0"/>
                <a:cs typeface="Civil Premium Thin" pitchFamily="50" charset="0"/>
              </a:rPr>
              <a:t>   2.1. 	Rhetorical ethos and trust</a:t>
            </a:r>
          </a:p>
          <a:p>
            <a:pPr algn="l"/>
            <a:r>
              <a:rPr lang="en-US" sz="1200" dirty="0">
                <a:latin typeface="Civil Premium Thin" pitchFamily="50" charset="0"/>
                <a:ea typeface="Civil Premium Thin" pitchFamily="50" charset="0"/>
                <a:cs typeface="Civil Premium Thin" pitchFamily="50" charset="0"/>
              </a:rPr>
              <a:t>   2.2. 	Boundary work </a:t>
            </a:r>
          </a:p>
          <a:p>
            <a:pPr algn="l"/>
            <a:r>
              <a:rPr lang="en-US" sz="1200" dirty="0">
                <a:latin typeface="Civil Premium Thin" pitchFamily="50" charset="0"/>
                <a:ea typeface="Civil Premium Thin" pitchFamily="50" charset="0"/>
                <a:cs typeface="Civil Premium Thin" pitchFamily="50" charset="0"/>
              </a:rPr>
              <a:t>   2.3. 	The concept of proximity</a:t>
            </a:r>
          </a:p>
          <a:p>
            <a:pPr algn="l"/>
            <a:r>
              <a:rPr lang="en-US" sz="1200" dirty="0">
                <a:latin typeface="Civil Premium Thin" pitchFamily="50" charset="0"/>
                <a:ea typeface="Civil Premium Thin" pitchFamily="50" charset="0"/>
                <a:cs typeface="Civil Premium Thin" pitchFamily="50" charset="0"/>
              </a:rPr>
              <a:t>		</a:t>
            </a:r>
            <a:r>
              <a:rPr lang="en-US" sz="1100" dirty="0">
                <a:latin typeface="Civil Premium Thin" pitchFamily="50" charset="0"/>
                <a:ea typeface="Civil Premium Thin" pitchFamily="50" charset="0"/>
                <a:cs typeface="Civil Premium Thin" pitchFamily="50" charset="0"/>
              </a:rPr>
              <a:t>News values</a:t>
            </a:r>
          </a:p>
          <a:p>
            <a:pPr algn="l"/>
            <a:r>
              <a:rPr lang="en-US" sz="1100" dirty="0">
                <a:latin typeface="Civil Premium Thin" pitchFamily="50" charset="0"/>
                <a:ea typeface="Civil Premium Thin" pitchFamily="50" charset="0"/>
                <a:cs typeface="Civil Premium Thin" pitchFamily="50" charset="0"/>
              </a:rPr>
              <a:t>		Cultural proximity</a:t>
            </a:r>
          </a:p>
          <a:p>
            <a:pPr algn="l"/>
            <a:r>
              <a:rPr lang="en-US" sz="1200" dirty="0">
                <a:latin typeface="Civil Premium Thin" pitchFamily="50" charset="0"/>
                <a:ea typeface="Civil Premium Thin" pitchFamily="50" charset="0"/>
                <a:cs typeface="Civil Premium Thin" pitchFamily="50" charset="0"/>
              </a:rPr>
              <a:t>3. 	Method</a:t>
            </a:r>
          </a:p>
          <a:p>
            <a:pPr algn="l"/>
            <a:endParaRPr lang="en-NL" sz="12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FB5C3761-C777-1C5A-ABDC-662D026C77F2}"/>
              </a:ext>
            </a:extLst>
          </p:cNvPr>
          <p:cNvSpPr txBox="1">
            <a:spLocks/>
          </p:cNvSpPr>
          <p:nvPr/>
        </p:nvSpPr>
        <p:spPr>
          <a:xfrm>
            <a:off x="5457644" y="1917220"/>
            <a:ext cx="6510068" cy="53224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latin typeface="Civil Premium Thin" pitchFamily="50" charset="0"/>
                <a:ea typeface="Civil Premium Thin" pitchFamily="50" charset="0"/>
                <a:cs typeface="Civil Premium Thin" pitchFamily="50" charset="0"/>
              </a:rPr>
              <a:t>4. 	Results</a:t>
            </a:r>
          </a:p>
          <a:p>
            <a:pPr algn="l"/>
            <a:r>
              <a:rPr lang="en-US" sz="1200" dirty="0">
                <a:latin typeface="Civil Premium Thin" pitchFamily="50" charset="0"/>
                <a:ea typeface="Civil Premium Thin" pitchFamily="50" charset="0"/>
                <a:cs typeface="Civil Premium Thin" pitchFamily="50" charset="0"/>
              </a:rPr>
              <a:t>   4.1. 	Proximity of the news</a:t>
            </a:r>
          </a:p>
          <a:p>
            <a:pPr algn="l"/>
            <a:r>
              <a:rPr lang="en-US" sz="1200" dirty="0">
                <a:latin typeface="Civil Premium Thin" pitchFamily="50" charset="0"/>
                <a:ea typeface="Civil Premium Thin" pitchFamily="50" charset="0"/>
                <a:cs typeface="Civil Premium Thin" pitchFamily="50" charset="0"/>
              </a:rPr>
              <a:t>   4.2. 	Proximity of the journalist</a:t>
            </a:r>
          </a:p>
          <a:p>
            <a:pPr algn="l"/>
            <a:r>
              <a:rPr lang="en-US" sz="1200" dirty="0">
                <a:latin typeface="Civil Premium Thin" pitchFamily="50" charset="0"/>
                <a:ea typeface="Civil Premium Thin" pitchFamily="50" charset="0"/>
                <a:cs typeface="Civil Premium Thin" pitchFamily="50" charset="0"/>
              </a:rPr>
              <a:t>   4.3. 	Scope</a:t>
            </a:r>
          </a:p>
          <a:p>
            <a:pPr algn="l"/>
            <a:r>
              <a:rPr lang="en-US" sz="1200" dirty="0">
                <a:latin typeface="Civil Premium Thin" pitchFamily="50" charset="0"/>
                <a:ea typeface="Civil Premium Thin" pitchFamily="50" charset="0"/>
                <a:cs typeface="Civil Premium Thin" pitchFamily="50" charset="0"/>
              </a:rPr>
              <a:t>   4.4.	Language and local Culture</a:t>
            </a:r>
          </a:p>
          <a:p>
            <a:pPr algn="l"/>
            <a:r>
              <a:rPr lang="en-US" sz="1200" dirty="0">
                <a:latin typeface="Civil Premium Thin" pitchFamily="50" charset="0"/>
                <a:ea typeface="Civil Premium Thin" pitchFamily="50" charset="0"/>
                <a:cs typeface="Civil Premium Thin" pitchFamily="50" charset="0"/>
              </a:rPr>
              <a:t>   4.5. 	Home grown</a:t>
            </a:r>
          </a:p>
          <a:p>
            <a:pPr algn="l"/>
            <a:r>
              <a:rPr lang="en-US" sz="1200" dirty="0">
                <a:latin typeface="Civil Premium Thin" pitchFamily="50" charset="0"/>
                <a:ea typeface="Civil Premium Thin" pitchFamily="50" charset="0"/>
                <a:cs typeface="Civil Premium Thin" pitchFamily="50" charset="0"/>
              </a:rPr>
              <a:t>   4.6. 	Small scale</a:t>
            </a:r>
          </a:p>
          <a:p>
            <a:pPr algn="l"/>
            <a:r>
              <a:rPr lang="en-US" sz="1200" dirty="0">
                <a:latin typeface="Civil Premium Thin" pitchFamily="50" charset="0"/>
                <a:ea typeface="Civil Premium Thin" pitchFamily="50" charset="0"/>
                <a:cs typeface="Civil Premium Thin" pitchFamily="50" charset="0"/>
              </a:rPr>
              <a:t>   4.7. 	Pride</a:t>
            </a:r>
          </a:p>
          <a:p>
            <a:pPr algn="l"/>
            <a:r>
              <a:rPr lang="en-US" sz="1200" dirty="0">
                <a:latin typeface="Civil Premium Thin" pitchFamily="50" charset="0"/>
                <a:ea typeface="Civil Premium Thin" pitchFamily="50" charset="0"/>
                <a:cs typeface="Civil Premium Thin" pitchFamily="50" charset="0"/>
              </a:rPr>
              <a:t>   4.8. 	Social Cohesion</a:t>
            </a:r>
          </a:p>
          <a:p>
            <a:pPr algn="l"/>
            <a:r>
              <a:rPr lang="en-US" sz="1200" dirty="0">
                <a:latin typeface="Civil Premium Thin" pitchFamily="50" charset="0"/>
                <a:ea typeface="Civil Premium Thin" pitchFamily="50" charset="0"/>
                <a:cs typeface="Civil Premium Thin" pitchFamily="50" charset="0"/>
              </a:rPr>
              <a:t>   4.9. 	Social pressure and independency</a:t>
            </a:r>
          </a:p>
          <a:p>
            <a:pPr algn="l"/>
            <a:r>
              <a:rPr lang="en-US" sz="1200" dirty="0">
                <a:latin typeface="Civil Premium Thin" pitchFamily="50" charset="0"/>
                <a:ea typeface="Civil Premium Thin" pitchFamily="50" charset="0"/>
                <a:cs typeface="Civil Premium Thin" pitchFamily="50" charset="0"/>
              </a:rPr>
              <a:t>5. 	Conclusion and discussion</a:t>
            </a:r>
          </a:p>
          <a:p>
            <a:pPr algn="l"/>
            <a:r>
              <a:rPr lang="en-US" sz="1200" dirty="0">
                <a:latin typeface="Civil Premium Thin" pitchFamily="50" charset="0"/>
                <a:ea typeface="Civil Premium Thin" pitchFamily="50" charset="0"/>
                <a:cs typeface="Civil Premium Thin" pitchFamily="50" charset="0"/>
              </a:rPr>
              <a:t>   5.1. 	Rhetorical ethos</a:t>
            </a:r>
          </a:p>
          <a:p>
            <a:pPr algn="l"/>
            <a:r>
              <a:rPr lang="en-US" sz="1200" dirty="0">
                <a:latin typeface="Civil Premium Thin" pitchFamily="50" charset="0"/>
                <a:ea typeface="Civil Premium Thin" pitchFamily="50" charset="0"/>
                <a:cs typeface="Civil Premium Thin" pitchFamily="50" charset="0"/>
              </a:rPr>
              <a:t>   5.2. 	Boundary work</a:t>
            </a:r>
          </a:p>
          <a:p>
            <a:pPr algn="l"/>
            <a:r>
              <a:rPr lang="en-US" sz="1200" dirty="0">
                <a:latin typeface="Civil Premium Thin" pitchFamily="50" charset="0"/>
                <a:ea typeface="Civil Premium Thin" pitchFamily="50" charset="0"/>
                <a:cs typeface="Civil Premium Thin" pitchFamily="50" charset="0"/>
              </a:rPr>
              <a:t>   5.3. 	Proximity</a:t>
            </a:r>
          </a:p>
          <a:p>
            <a:pPr algn="l"/>
            <a:r>
              <a:rPr lang="en-US" sz="1200" dirty="0">
                <a:latin typeface="Civil Premium Thin" pitchFamily="50" charset="0"/>
                <a:ea typeface="Civil Premium Thin" pitchFamily="50" charset="0"/>
                <a:cs typeface="Civil Premium Thin" pitchFamily="50" charset="0"/>
              </a:rPr>
              <a:t>   5.4. 	Suggestions for further research &amp; consequences for journalism practice</a:t>
            </a:r>
          </a:p>
          <a:p>
            <a:pPr algn="l"/>
            <a:endParaRPr lang="en-NL" sz="12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2923287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864078" y="457201"/>
            <a:ext cx="6634002" cy="671872"/>
          </a:xfrm>
        </p:spPr>
        <p:txBody>
          <a:bodyPr>
            <a:noAutofit/>
          </a:bodyPr>
          <a:lstStyle/>
          <a:p>
            <a:pPr algn="l"/>
            <a:r>
              <a:rPr lang="en-US" sz="4400" dirty="0">
                <a:latin typeface="Times New Roman" panose="02020603050405020304" pitchFamily="18" charset="0"/>
                <a:ea typeface="Roboto" pitchFamily="2" charset="0"/>
                <a:cs typeface="Times New Roman" panose="02020603050405020304" pitchFamily="18" charset="0"/>
              </a:rPr>
              <a:t>Rol van </a:t>
            </a:r>
            <a:r>
              <a:rPr lang="en-US" sz="4400" dirty="0" err="1">
                <a:latin typeface="Times New Roman" panose="02020603050405020304" pitchFamily="18" charset="0"/>
                <a:ea typeface="Roboto" pitchFamily="2" charset="0"/>
                <a:cs typeface="Times New Roman" panose="02020603050405020304" pitchFamily="18" charset="0"/>
              </a:rPr>
              <a:t>Lokale</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Journalistiek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864078" y="1202399"/>
            <a:ext cx="5679057" cy="862642"/>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Het benadrukt het belang van lokale nieuwsmedia bij het stimuleren van politieke en sociale betrokkenheid onder burgers.</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3</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F3B30FC1-FC97-125C-3E7A-4287E9EC7EF4}"/>
              </a:ext>
            </a:extLst>
          </p:cNvPr>
          <p:cNvSpPr txBox="1">
            <a:spLocks/>
          </p:cNvSpPr>
          <p:nvPr/>
        </p:nvSpPr>
        <p:spPr>
          <a:xfrm>
            <a:off x="1078658" y="2415394"/>
            <a:ext cx="10290956" cy="38301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Medium" pitchFamily="50" charset="0"/>
                <a:ea typeface="Civil Premium Medium" pitchFamily="50" charset="0"/>
                <a:cs typeface="Civil Premium Medium" pitchFamily="50" charset="0"/>
              </a:rPr>
              <a:t>Onderzoeken waarom lokale journalistiek belangrijk is:</a:t>
            </a:r>
          </a:p>
          <a:p>
            <a:pPr algn="l"/>
            <a:r>
              <a:rPr lang="nl-NL" sz="1200" dirty="0">
                <a:latin typeface="Civil Premium Thin" pitchFamily="50" charset="0"/>
                <a:ea typeface="Civil Premium Thin" pitchFamily="50" charset="0"/>
                <a:cs typeface="Civil Premium Thin" pitchFamily="50" charset="0"/>
              </a:rPr>
              <a:t>Een goed geïnformeerd publiek kan beter deelnemen aan een democratie.</a:t>
            </a:r>
            <a:endParaRPr lang="en-US" sz="1100" dirty="0">
              <a:latin typeface="Civil Premium Thin" pitchFamily="50" charset="0"/>
              <a:ea typeface="Civil Premium Thin" pitchFamily="50" charset="0"/>
              <a:cs typeface="Civil Premium Thin" pitchFamily="50" charset="0"/>
            </a:endParaRPr>
          </a:p>
          <a:p>
            <a:pPr algn="l"/>
            <a:endParaRPr lang="en-US" sz="1400" dirty="0">
              <a:latin typeface="Civil Premium Thin" pitchFamily="50" charset="0"/>
              <a:ea typeface="Civil Premium Thin" pitchFamily="50" charset="0"/>
              <a:cs typeface="Civil Premium Thin" pitchFamily="50" charset="0"/>
            </a:endParaRPr>
          </a:p>
          <a:p>
            <a:pPr algn="l"/>
            <a:r>
              <a:rPr lang="en-US" sz="1400" dirty="0" err="1">
                <a:latin typeface="Civil Premium Medium" pitchFamily="50" charset="0"/>
                <a:ea typeface="Civil Premium Medium" pitchFamily="50" charset="0"/>
                <a:cs typeface="Civil Premium Medium" pitchFamily="50" charset="0"/>
              </a:rPr>
              <a:t>Negatieve</a:t>
            </a:r>
            <a:r>
              <a:rPr lang="en-US" sz="1400" dirty="0">
                <a:latin typeface="Civil Premium Medium" pitchFamily="50" charset="0"/>
                <a:ea typeface="Civil Premium Medium" pitchFamily="50" charset="0"/>
                <a:cs typeface="Civil Premium Medium" pitchFamily="50" charset="0"/>
              </a:rPr>
              <a:t> </a:t>
            </a:r>
            <a:r>
              <a:rPr lang="en-US" sz="1400" dirty="0" err="1">
                <a:latin typeface="Civil Premium Medium" pitchFamily="50" charset="0"/>
                <a:ea typeface="Civil Premium Medium" pitchFamily="50" charset="0"/>
                <a:cs typeface="Civil Premium Medium" pitchFamily="50" charset="0"/>
              </a:rPr>
              <a:t>resultaten</a:t>
            </a:r>
            <a:r>
              <a:rPr lang="en-US" sz="1400" dirty="0">
                <a:latin typeface="Civil Premium Medium" pitchFamily="50" charset="0"/>
                <a:ea typeface="Civil Premium Medium" pitchFamily="50" charset="0"/>
                <a:cs typeface="Civil Premium Medium" pitchFamily="50" charset="0"/>
              </a:rPr>
              <a:t> van het </a:t>
            </a:r>
            <a:r>
              <a:rPr lang="en-US" sz="1400" dirty="0" err="1">
                <a:latin typeface="Civil Premium Medium" pitchFamily="50" charset="0"/>
                <a:ea typeface="Civil Premium Medium" pitchFamily="50" charset="0"/>
                <a:cs typeface="Civil Premium Medium" pitchFamily="50" charset="0"/>
              </a:rPr>
              <a:t>verdwijnen</a:t>
            </a:r>
            <a:r>
              <a:rPr lang="en-US" sz="1400" dirty="0">
                <a:latin typeface="Civil Premium Medium" pitchFamily="50" charset="0"/>
                <a:ea typeface="Civil Premium Medium" pitchFamily="50" charset="0"/>
                <a:cs typeface="Civil Premium Medium" pitchFamily="50" charset="0"/>
              </a:rPr>
              <a:t> van </a:t>
            </a:r>
            <a:r>
              <a:rPr lang="en-US" sz="1400" dirty="0" err="1">
                <a:latin typeface="Civil Premium Medium" pitchFamily="50" charset="0"/>
                <a:ea typeface="Civil Premium Medium" pitchFamily="50" charset="0"/>
                <a:cs typeface="Civil Premium Medium" pitchFamily="50" charset="0"/>
              </a:rPr>
              <a:t>lokale</a:t>
            </a:r>
            <a:r>
              <a:rPr lang="en-US" sz="1400" dirty="0">
                <a:latin typeface="Civil Premium Medium" pitchFamily="50" charset="0"/>
                <a:ea typeface="Civil Premium Medium" pitchFamily="50" charset="0"/>
                <a:cs typeface="Civil Premium Medium" pitchFamily="50" charset="0"/>
              </a:rPr>
              <a:t> </a:t>
            </a:r>
            <a:r>
              <a:rPr lang="en-US" sz="1400" dirty="0" err="1">
                <a:latin typeface="Civil Premium Medium" pitchFamily="50" charset="0"/>
                <a:ea typeface="Civil Premium Medium" pitchFamily="50" charset="0"/>
                <a:cs typeface="Civil Premium Medium" pitchFamily="50" charset="0"/>
              </a:rPr>
              <a:t>journalistiek</a:t>
            </a:r>
            <a:r>
              <a:rPr lang="en-US" sz="1400" dirty="0">
                <a:latin typeface="Civil Premium Medium" pitchFamily="50" charset="0"/>
                <a:ea typeface="Civil Premium Medium" pitchFamily="50" charset="0"/>
                <a:cs typeface="Civil Premium Medium" pitchFamily="50" charset="0"/>
              </a:rPr>
              <a:t>: </a:t>
            </a:r>
            <a:r>
              <a:rPr lang="en-US" sz="1400" dirty="0">
                <a:latin typeface="Civil Premium Thin" pitchFamily="50" charset="0"/>
                <a:ea typeface="Civil Premium Thin" pitchFamily="50" charset="0"/>
                <a:cs typeface="Civil Premium Thin" pitchFamily="50" charset="0"/>
              </a:rPr>
              <a:t>[16]</a:t>
            </a:r>
          </a:p>
          <a:p>
            <a:pPr lvl="1" algn="l"/>
            <a:r>
              <a:rPr lang="nl-NL" sz="1800" dirty="0">
                <a:latin typeface="Civil Premium Thin" pitchFamily="50" charset="0"/>
                <a:ea typeface="Civil Premium Thin" pitchFamily="50" charset="0"/>
                <a:cs typeface="Civil Premium Thin" pitchFamily="50" charset="0"/>
              </a:rPr>
              <a:t>- hogere lonen bij de overheid</a:t>
            </a:r>
          </a:p>
          <a:p>
            <a:pPr lvl="1" algn="l"/>
            <a:r>
              <a:rPr lang="nl-NL" sz="1800" dirty="0">
                <a:latin typeface="Civil Premium Thin" pitchFamily="50" charset="0"/>
                <a:ea typeface="Civil Premium Thin" pitchFamily="50" charset="0"/>
                <a:cs typeface="Civil Premium Thin" pitchFamily="50" charset="0"/>
              </a:rPr>
              <a:t>- hogere belastinginkomsten</a:t>
            </a:r>
          </a:p>
          <a:p>
            <a:pPr lvl="1" algn="l"/>
            <a:r>
              <a:rPr lang="nl-NL" sz="1800" dirty="0">
                <a:latin typeface="Civil Premium Thin" pitchFamily="50" charset="0"/>
                <a:ea typeface="Civil Premium Thin" pitchFamily="50" charset="0"/>
                <a:cs typeface="Civil Premium Thin" pitchFamily="50" charset="0"/>
              </a:rPr>
              <a:t>- polariseren stemgedrag</a:t>
            </a:r>
          </a:p>
          <a:p>
            <a:pPr lvl="1" algn="l"/>
            <a:r>
              <a:rPr lang="nl-NL" sz="1800" dirty="0">
                <a:latin typeface="Civil Premium Thin" pitchFamily="50" charset="0"/>
                <a:ea typeface="Civil Premium Thin" pitchFamily="50" charset="0"/>
                <a:cs typeface="Civil Premium Thin" pitchFamily="50" charset="0"/>
              </a:rPr>
              <a:t>- moedigen split-ticket aan</a:t>
            </a:r>
          </a:p>
          <a:p>
            <a:pPr lvl="1" algn="l"/>
            <a:r>
              <a:rPr lang="nl-NL" sz="1800" dirty="0">
                <a:latin typeface="Civil Premium Thin" pitchFamily="50" charset="0"/>
                <a:ea typeface="Civil Premium Thin" pitchFamily="50" charset="0"/>
                <a:cs typeface="Civil Premium Thin" pitchFamily="50" charset="0"/>
              </a:rPr>
              <a:t>- minder uniform partijgebonden stemmen</a:t>
            </a:r>
          </a:p>
          <a:p>
            <a:pPr lvl="1" algn="l"/>
            <a:r>
              <a:rPr lang="nl-NL" sz="1800" dirty="0">
                <a:latin typeface="Civil Premium Thin" pitchFamily="50" charset="0"/>
                <a:ea typeface="Civil Premium Thin" pitchFamily="50" charset="0"/>
                <a:cs typeface="Civil Premium Thin" pitchFamily="50" charset="0"/>
              </a:rPr>
              <a:t>- minder federale uitgaven</a:t>
            </a:r>
          </a:p>
          <a:p>
            <a:pPr lvl="1" algn="l"/>
            <a:r>
              <a:rPr lang="nl-NL" sz="1800" dirty="0">
                <a:latin typeface="Civil Premium Thin" pitchFamily="50" charset="0"/>
                <a:ea typeface="Civil Premium Thin" pitchFamily="50" charset="0"/>
                <a:cs typeface="Civil Premium Thin" pitchFamily="50" charset="0"/>
              </a:rPr>
              <a:t>- minder cohesie in gemeenschappen</a:t>
            </a:r>
            <a:endParaRPr lang="en-US" sz="1800" dirty="0">
              <a:latin typeface="Civil Premium Thin" pitchFamily="50" charset="0"/>
              <a:ea typeface="Civil Premium Thin" pitchFamily="50" charset="0"/>
              <a:cs typeface="Civil Premium Thin" pitchFamily="50" charset="0"/>
            </a:endParaRPr>
          </a:p>
          <a:p>
            <a:pPr algn="l"/>
            <a:endParaRPr lang="en-NL" sz="14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3052277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68312" y="1061050"/>
            <a:ext cx="567905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Problemen</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voor</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Lokale</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Journalistiek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811547"/>
            <a:ext cx="5679057" cy="862642"/>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Moeilijkheden waarmee lokale nieuwsmedia te maken hebben door teruglopende advertentiemarkten en concurrentie van sociale media.</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4</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4" name="Subtitle 2">
            <a:extLst>
              <a:ext uri="{FF2B5EF4-FFF2-40B4-BE49-F238E27FC236}">
                <a16:creationId xmlns:a16="http://schemas.microsoft.com/office/drawing/2014/main" id="{F3B30FC1-FC97-125C-3E7A-4287E9EC7EF4}"/>
              </a:ext>
            </a:extLst>
          </p:cNvPr>
          <p:cNvSpPr txBox="1">
            <a:spLocks/>
          </p:cNvSpPr>
          <p:nvPr/>
        </p:nvSpPr>
        <p:spPr>
          <a:xfrm>
            <a:off x="1143177" y="2882211"/>
            <a:ext cx="10290956" cy="736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400" dirty="0">
                <a:latin typeface="Civil Premium Thin" pitchFamily="50" charset="0"/>
                <a:ea typeface="Civil Premium Thin" pitchFamily="50" charset="0"/>
                <a:cs typeface="Civil Premium Thin" pitchFamily="50" charset="0"/>
              </a:rPr>
              <a:t>Zorgen over de afname van kwaliteit en kwantiteit van lokale kranten.</a:t>
            </a:r>
            <a:endParaRPr lang="en-NL" sz="1400" dirty="0">
              <a:latin typeface="Civil Premium Thin" pitchFamily="50" charset="0"/>
              <a:ea typeface="Civil Premium Thin" pitchFamily="50" charset="0"/>
              <a:cs typeface="Civil Premium Thin" pitchFamily="50" charset="0"/>
            </a:endParaRPr>
          </a:p>
        </p:txBody>
      </p:sp>
      <p:sp>
        <p:nvSpPr>
          <p:cNvPr id="6" name="Subtitle 2">
            <a:extLst>
              <a:ext uri="{FF2B5EF4-FFF2-40B4-BE49-F238E27FC236}">
                <a16:creationId xmlns:a16="http://schemas.microsoft.com/office/drawing/2014/main" id="{F325582C-B5D8-519F-68B9-C8A4DE2275AE}"/>
              </a:ext>
            </a:extLst>
          </p:cNvPr>
          <p:cNvSpPr txBox="1">
            <a:spLocks/>
          </p:cNvSpPr>
          <p:nvPr/>
        </p:nvSpPr>
        <p:spPr>
          <a:xfrm>
            <a:off x="0" y="4501204"/>
            <a:ext cx="12192000" cy="736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err="1">
                <a:highlight>
                  <a:srgbClr val="0000FF"/>
                </a:highlight>
                <a:latin typeface="Civil Premium Thin" pitchFamily="50" charset="0"/>
                <a:ea typeface="Civil Premium Thin" pitchFamily="50" charset="0"/>
                <a:cs typeface="Civil Premium Thin" pitchFamily="50" charset="0"/>
              </a:rPr>
              <a:t>Afname</a:t>
            </a:r>
            <a:r>
              <a:rPr lang="en-US" sz="1400" dirty="0">
                <a:highlight>
                  <a:srgbClr val="0000FF"/>
                </a:highlight>
                <a:latin typeface="Civil Premium Thin" pitchFamily="50" charset="0"/>
                <a:ea typeface="Civil Premium Thin" pitchFamily="50" charset="0"/>
                <a:cs typeface="Civil Premium Thin" pitchFamily="50" charset="0"/>
              </a:rPr>
              <a:t> in </a:t>
            </a:r>
            <a:r>
              <a:rPr lang="en-US" sz="1400" dirty="0" err="1">
                <a:highlight>
                  <a:srgbClr val="0000FF"/>
                </a:highlight>
                <a:latin typeface="Civil Premium Thin" pitchFamily="50" charset="0"/>
                <a:ea typeface="Civil Premium Thin" pitchFamily="50" charset="0"/>
                <a:cs typeface="Civil Premium Thin" pitchFamily="50" charset="0"/>
              </a:rPr>
              <a:t>advertenties</a:t>
            </a:r>
            <a:r>
              <a:rPr lang="en-US" sz="1400" dirty="0">
                <a:latin typeface="Civil Premium Thin" pitchFamily="50" charset="0"/>
                <a:ea typeface="Civil Premium Thin" pitchFamily="50" charset="0"/>
                <a:cs typeface="Civil Premium Thin" pitchFamily="50" charset="0"/>
              </a:rPr>
              <a:t>		</a:t>
            </a:r>
            <a:r>
              <a:rPr lang="nl-NL" sz="1400" dirty="0">
                <a:highlight>
                  <a:srgbClr val="FF0000"/>
                </a:highlight>
                <a:latin typeface="Civil Premium Thin" pitchFamily="50" charset="0"/>
                <a:ea typeface="Civil Premium Thin" pitchFamily="50" charset="0"/>
                <a:cs typeface="Civil Premium Thin" pitchFamily="50" charset="0"/>
              </a:rPr>
              <a:t>Concurrentie</a:t>
            </a:r>
            <a:r>
              <a:rPr lang="en-US" sz="1400" dirty="0">
                <a:highlight>
                  <a:srgbClr val="FF0000"/>
                </a:highlight>
                <a:latin typeface="Civil Premium Thin" pitchFamily="50" charset="0"/>
                <a:ea typeface="Civil Premium Thin" pitchFamily="50" charset="0"/>
                <a:cs typeface="Civil Premium Thin" pitchFamily="50" charset="0"/>
              </a:rPr>
              <a:t> met </a:t>
            </a:r>
            <a:r>
              <a:rPr lang="en-US" sz="1400" dirty="0" err="1">
                <a:highlight>
                  <a:srgbClr val="FF0000"/>
                </a:highlight>
                <a:latin typeface="Civil Premium Thin" pitchFamily="50" charset="0"/>
                <a:ea typeface="Civil Premium Thin" pitchFamily="50" charset="0"/>
                <a:cs typeface="Civil Premium Thin" pitchFamily="50" charset="0"/>
              </a:rPr>
              <a:t>sociale</a:t>
            </a:r>
            <a:r>
              <a:rPr lang="en-US" sz="1400" dirty="0">
                <a:highlight>
                  <a:srgbClr val="FF0000"/>
                </a:highlight>
                <a:latin typeface="Civil Premium Thin" pitchFamily="50" charset="0"/>
                <a:ea typeface="Civil Premium Thin" pitchFamily="50" charset="0"/>
                <a:cs typeface="Civil Premium Thin" pitchFamily="50" charset="0"/>
              </a:rPr>
              <a:t> media</a:t>
            </a:r>
            <a:endParaRPr lang="en-NL" sz="1400" dirty="0">
              <a:highlight>
                <a:srgbClr val="FF0000"/>
              </a:highlight>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97B29D49-04A4-075C-74D5-5A6586A59958}"/>
              </a:ext>
            </a:extLst>
          </p:cNvPr>
          <p:cNvSpPr txBox="1">
            <a:spLocks/>
          </p:cNvSpPr>
          <p:nvPr/>
        </p:nvSpPr>
        <p:spPr>
          <a:xfrm>
            <a:off x="-330200" y="5902580"/>
            <a:ext cx="12192000" cy="73657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400" dirty="0">
                <a:latin typeface="Civil Premium Medium" pitchFamily="50" charset="0"/>
                <a:ea typeface="Civil Premium Medium" pitchFamily="50" charset="0"/>
                <a:cs typeface="Civil Premium Medium" pitchFamily="50" charset="0"/>
              </a:rPr>
              <a:t>Oplossing: </a:t>
            </a:r>
            <a:r>
              <a:rPr lang="nl-NL" sz="1400" i="1" dirty="0" err="1">
                <a:latin typeface="Civil Premium Medium" pitchFamily="50" charset="0"/>
                <a:ea typeface="Civil Premium Medium" pitchFamily="50" charset="0"/>
                <a:cs typeface="Civil Premium Medium" pitchFamily="50" charset="0"/>
              </a:rPr>
              <a:t>merit</a:t>
            </a:r>
            <a:r>
              <a:rPr lang="nl-NL" sz="1400" i="1" dirty="0">
                <a:latin typeface="Civil Premium Medium" pitchFamily="50" charset="0"/>
                <a:ea typeface="Civil Premium Medium" pitchFamily="50" charset="0"/>
                <a:cs typeface="Civil Premium Medium" pitchFamily="50" charset="0"/>
              </a:rPr>
              <a:t> </a:t>
            </a:r>
            <a:r>
              <a:rPr lang="nl-NL" sz="1400" i="1" dirty="0" err="1">
                <a:latin typeface="Civil Premium Medium" pitchFamily="50" charset="0"/>
                <a:ea typeface="Civil Premium Medium" pitchFamily="50" charset="0"/>
                <a:cs typeface="Civil Premium Medium" pitchFamily="50" charset="0"/>
              </a:rPr>
              <a:t>good</a:t>
            </a:r>
            <a:r>
              <a:rPr lang="nl-NL" sz="1400" dirty="0">
                <a:latin typeface="Civil Premium Medium" pitchFamily="50" charset="0"/>
                <a:ea typeface="Civil Premium Medium" pitchFamily="50" charset="0"/>
                <a:cs typeface="Civil Premium Medium" pitchFamily="50" charset="0"/>
              </a:rPr>
              <a:t>? (ziekenhuizen/bieb)</a:t>
            </a:r>
            <a:endParaRPr lang="en-NL" sz="1400" dirty="0">
              <a:latin typeface="Civil Premium Medium" pitchFamily="50" charset="0"/>
              <a:ea typeface="Civil Premium Medium" pitchFamily="50" charset="0"/>
              <a:cs typeface="Civil Premium Medium" pitchFamily="50" charset="0"/>
            </a:endParaRPr>
          </a:p>
        </p:txBody>
      </p:sp>
      <p:sp>
        <p:nvSpPr>
          <p:cNvPr id="8" name="Subtitle 2">
            <a:extLst>
              <a:ext uri="{FF2B5EF4-FFF2-40B4-BE49-F238E27FC236}">
                <a16:creationId xmlns:a16="http://schemas.microsoft.com/office/drawing/2014/main" id="{DDBA7EBA-DDFE-B818-4C12-D99B5F650617}"/>
              </a:ext>
            </a:extLst>
          </p:cNvPr>
          <p:cNvSpPr txBox="1">
            <a:spLocks/>
          </p:cNvSpPr>
          <p:nvPr/>
        </p:nvSpPr>
        <p:spPr>
          <a:xfrm>
            <a:off x="-393700" y="4087933"/>
            <a:ext cx="12192000" cy="4576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400" dirty="0">
                <a:latin typeface="Civil Premium Thin" pitchFamily="50" charset="0"/>
                <a:ea typeface="Civil Premium Thin" pitchFamily="50" charset="0"/>
                <a:cs typeface="Civil Premium Thin" pitchFamily="50" charset="0"/>
              </a:rPr>
              <a:t>2 grote problemen</a:t>
            </a:r>
            <a:endParaRPr lang="en-NL" sz="14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4116470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Theoretisch</a:t>
            </a:r>
            <a:r>
              <a:rPr lang="en-US" sz="4400" dirty="0">
                <a:latin typeface="Times New Roman" panose="02020603050405020304" pitchFamily="18" charset="0"/>
                <a:ea typeface="Roboto" pitchFamily="2" charset="0"/>
                <a:cs typeface="Times New Roman" panose="02020603050405020304" pitchFamily="18" charset="0"/>
              </a:rPr>
              <a:t> </a:t>
            </a:r>
            <a:r>
              <a:rPr lang="en-US" sz="4400" dirty="0" err="1">
                <a:latin typeface="Times New Roman" panose="02020603050405020304" pitchFamily="18" charset="0"/>
                <a:ea typeface="Roboto" pitchFamily="2" charset="0"/>
                <a:cs typeface="Times New Roman" panose="02020603050405020304" pitchFamily="18" charset="0"/>
              </a:rPr>
              <a:t>kader</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5</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3328245" y="3370151"/>
            <a:ext cx="5679057" cy="135978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Journalisten gebruiken retorische strategieën, met name ethos en logos, om vertrouwen op te bouwen door de nadruk te leggen op expertise, goodwill en moreel karakter, waarbij ze zich richten op klassieke concepten om de geloofwaardigheid bij hun lokale publiek te vergroten.</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322421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Rhetorical</a:t>
            </a:r>
            <a:r>
              <a:rPr lang="nl-NL" sz="2000" dirty="0">
                <a:latin typeface="Civil Premium Medium" pitchFamily="50" charset="0"/>
                <a:ea typeface="Civil Premium Medium" pitchFamily="50" charset="0"/>
                <a:cs typeface="Civil Premium Medium" pitchFamily="50" charset="0"/>
              </a:rPr>
              <a:t> ethos &amp; Trust</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8A2A5F98-B0BD-FF11-B6C7-F95AD6E0848C}"/>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latin typeface="Civil Premium Medium" pitchFamily="50" charset="0"/>
                <a:ea typeface="Civil Premium Medium" pitchFamily="50" charset="0"/>
                <a:cs typeface="Civil Premium Medium" pitchFamily="50" charset="0"/>
              </a:rPr>
              <a:t>1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2 – 3</a:t>
            </a:r>
          </a:p>
          <a:p>
            <a:endParaRPr lang="nl-NL" sz="3200" dirty="0">
              <a:latin typeface="Civil Premium Medium" pitchFamily="50" charset="0"/>
              <a:ea typeface="Civil Premium Medium" pitchFamily="50" charset="0"/>
              <a:cs typeface="Civil Premium Medium" pitchFamily="50" charset="0"/>
            </a:endParaRPr>
          </a:p>
        </p:txBody>
      </p:sp>
      <p:sp>
        <p:nvSpPr>
          <p:cNvPr id="10" name="Subtitle 2">
            <a:extLst>
              <a:ext uri="{FF2B5EF4-FFF2-40B4-BE49-F238E27FC236}">
                <a16:creationId xmlns:a16="http://schemas.microsoft.com/office/drawing/2014/main" id="{32551134-BFCF-7CA8-1B9A-1E7C14AEE2A3}"/>
              </a:ext>
            </a:extLst>
          </p:cNvPr>
          <p:cNvSpPr txBox="1">
            <a:spLocks/>
          </p:cNvSpPr>
          <p:nvPr/>
        </p:nvSpPr>
        <p:spPr>
          <a:xfrm>
            <a:off x="951060" y="1207698"/>
            <a:ext cx="7626012"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p>
        </p:txBody>
      </p:sp>
    </p:spTree>
    <p:extLst>
      <p:ext uri="{BB962C8B-B14F-4D97-AF65-F5344CB8AC3E}">
        <p14:creationId xmlns:p14="http://schemas.microsoft.com/office/powerpoint/2010/main" val="386877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6</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2140903" y="3386299"/>
            <a:ext cx="7286561" cy="13597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Boundary</a:t>
            </a:r>
            <a:r>
              <a:rPr lang="nl-NL" sz="1600" dirty="0">
                <a:latin typeface="Civil Premium Thin" pitchFamily="50" charset="0"/>
                <a:ea typeface="Civil Premium Thin" pitchFamily="50" charset="0"/>
                <a:cs typeface="Civil Premium Thin" pitchFamily="50" charset="0"/>
              </a:rPr>
              <a:t> </a:t>
            </a:r>
            <a:r>
              <a:rPr lang="nl-NL" sz="1600" dirty="0" err="1">
                <a:latin typeface="Civil Premium Thin" pitchFamily="50" charset="0"/>
                <a:ea typeface="Civil Premium Thin" pitchFamily="50" charset="0"/>
                <a:cs typeface="Civil Premium Thin" pitchFamily="50" charset="0"/>
              </a:rPr>
              <a:t>work</a:t>
            </a:r>
            <a:r>
              <a:rPr lang="nl-NL" sz="1600" dirty="0">
                <a:latin typeface="Civil Premium Thin" pitchFamily="50" charset="0"/>
                <a:ea typeface="Civil Premium Thin" pitchFamily="50" charset="0"/>
                <a:cs typeface="Civil Premium Thin" pitchFamily="50" charset="0"/>
              </a:rPr>
              <a:t>, afkomstig uit de kennisfilosofie en toegepast in de journalistiek, omvat retorische strategieën die gebruikt worden om kwaliteit vast te stellen en grenzen te creëren binnen het beroep, vooral duidelijk in discussies over journalistieke praktijken en kenmerken.</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3224210"/>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err="1">
                <a:latin typeface="Civil Premium Medium" pitchFamily="50" charset="0"/>
                <a:ea typeface="Civil Premium Medium" pitchFamily="50" charset="0"/>
                <a:cs typeface="Civil Premium Medium" pitchFamily="50" charset="0"/>
              </a:rPr>
              <a:t>Boundary</a:t>
            </a:r>
            <a:r>
              <a:rPr lang="nl-NL" sz="2000" dirty="0">
                <a:latin typeface="Civil Premium Medium" pitchFamily="50" charset="0"/>
                <a:ea typeface="Civil Premium Medium" pitchFamily="50" charset="0"/>
                <a:cs typeface="Civil Premium Medium" pitchFamily="50" charset="0"/>
              </a:rPr>
              <a:t> </a:t>
            </a:r>
            <a:r>
              <a:rPr lang="nl-NL" sz="2000" dirty="0" err="1">
                <a:latin typeface="Civil Premium Medium" pitchFamily="50" charset="0"/>
                <a:ea typeface="Civil Premium Medium" pitchFamily="50" charset="0"/>
                <a:cs typeface="Civil Premium Medium" pitchFamily="50" charset="0"/>
              </a:rPr>
              <a:t>work</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EF19E333-AF43-BF39-1913-83052F3E7B27}"/>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solidFill>
                  <a:schemeClr val="tx2">
                    <a:lumMod val="50000"/>
                  </a:schemeClr>
                </a:solidFill>
                <a:latin typeface="Civil Premium Medium" pitchFamily="50" charset="0"/>
                <a:ea typeface="Civil Premium Medium" pitchFamily="50" charset="0"/>
                <a:cs typeface="Civil Premium Medium" pitchFamily="50" charset="0"/>
              </a:rPr>
              <a:t>1</a:t>
            </a:r>
            <a:r>
              <a:rPr lang="nl-NL" sz="3200" dirty="0">
                <a:latin typeface="Civil Premium Medium" pitchFamily="50" charset="0"/>
                <a:ea typeface="Civil Premium Medium" pitchFamily="50" charset="0"/>
                <a:cs typeface="Civil Premium Medium" pitchFamily="50" charset="0"/>
              </a:rPr>
              <a:t>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a:t>
            </a:r>
            <a:r>
              <a:rPr lang="nl-NL" sz="3200" dirty="0">
                <a:latin typeface="Civil Premium Medium" pitchFamily="50" charset="0"/>
                <a:ea typeface="Civil Premium Medium" pitchFamily="50" charset="0"/>
                <a:cs typeface="Civil Premium Medium" pitchFamily="50" charset="0"/>
              </a:rPr>
              <a:t>2</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 3</a:t>
            </a:r>
          </a:p>
          <a:p>
            <a:endParaRPr lang="nl-NL" sz="3200" dirty="0">
              <a:latin typeface="Civil Premium Medium" pitchFamily="50" charset="0"/>
              <a:ea typeface="Civil Premium Medium" pitchFamily="50" charset="0"/>
              <a:cs typeface="Civil Premium Medium" pitchFamily="50" charset="0"/>
            </a:endParaRPr>
          </a:p>
        </p:txBody>
      </p:sp>
      <p:sp>
        <p:nvSpPr>
          <p:cNvPr id="10" name="Subtitle 2">
            <a:extLst>
              <a:ext uri="{FF2B5EF4-FFF2-40B4-BE49-F238E27FC236}">
                <a16:creationId xmlns:a16="http://schemas.microsoft.com/office/drawing/2014/main" id="{9854339B-EA54-AAA4-230B-B475DB39A380}"/>
              </a:ext>
            </a:extLst>
          </p:cNvPr>
          <p:cNvSpPr txBox="1">
            <a:spLocks/>
          </p:cNvSpPr>
          <p:nvPr/>
        </p:nvSpPr>
        <p:spPr>
          <a:xfrm>
            <a:off x="951060" y="1207698"/>
            <a:ext cx="7626012"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endParaRPr lang="nl-NL" sz="1600" dirty="0">
              <a:latin typeface="Civil Premium Medium" pitchFamily="50" charset="0"/>
              <a:ea typeface="Civil Premium Medium" pitchFamily="50" charset="0"/>
              <a:cs typeface="Civil Premium Medium" pitchFamily="50" charset="0"/>
            </a:endParaRPr>
          </a:p>
        </p:txBody>
      </p:sp>
      <p:sp>
        <p:nvSpPr>
          <p:cNvPr id="15" name="Title 1">
            <a:extLst>
              <a:ext uri="{FF2B5EF4-FFF2-40B4-BE49-F238E27FC236}">
                <a16:creationId xmlns:a16="http://schemas.microsoft.com/office/drawing/2014/main" id="{E35B069F-FEF3-B36F-02A5-26F54456B51A}"/>
              </a:ext>
            </a:extLst>
          </p:cNvPr>
          <p:cNvSpPr txBox="1">
            <a:spLocks/>
          </p:cNvSpPr>
          <p:nvPr/>
        </p:nvSpPr>
        <p:spPr>
          <a:xfrm>
            <a:off x="951060" y="457201"/>
            <a:ext cx="5545347" cy="6718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latin typeface="Times New Roman" panose="02020603050405020304" pitchFamily="18" charset="0"/>
                <a:ea typeface="Roboto" pitchFamily="2" charset="0"/>
                <a:cs typeface="Times New Roman" panose="02020603050405020304" pitchFamily="18" charset="0"/>
              </a:rPr>
              <a:t>Theoretisch kader</a:t>
            </a:r>
            <a:endParaRPr lang="en-NL" sz="4400" dirty="0">
              <a:latin typeface="Times New Roman" panose="02020603050405020304" pitchFamily="18"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80233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7626012"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Een gestructureerd raamwerk van theorieën om de onderzoeksvraag te begrijpen en te plaatsen binnen de bestaande kennis en literatuur.</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7</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3370078" y="2378568"/>
            <a:ext cx="6252658" cy="135978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latin typeface="Civil Premium Thin" pitchFamily="50" charset="0"/>
                <a:ea typeface="Civil Premium Thin" pitchFamily="50" charset="0"/>
                <a:cs typeface="Civil Premium Thin" pitchFamily="50" charset="0"/>
              </a:rPr>
              <a:t>	</a:t>
            </a:r>
            <a:r>
              <a:rPr lang="nl-NL" sz="1600" dirty="0">
                <a:latin typeface="Civil Premium Thin" pitchFamily="50" charset="0"/>
                <a:ea typeface="Civil Premium Thin" pitchFamily="50" charset="0"/>
                <a:cs typeface="Civil Premium Thin" pitchFamily="50" charset="0"/>
              </a:rPr>
              <a:t>Het belang van nabijheid in lokale journalistiek wordt duidelijk aan de hand van voorbeelden zoals de mislukte outsourcing van Passadenanow.com naar India en het verzet van The Correspondent tegen de poging om Amerikaans nieuws te verslaan vanuit Amsterdam in plaats van New York.</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237393"/>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The concept of </a:t>
            </a:r>
            <a:r>
              <a:rPr lang="nl-NL" sz="2000" dirty="0" err="1">
                <a:latin typeface="Civil Premium Medium" pitchFamily="50" charset="0"/>
                <a:ea typeface="Civil Premium Medium" pitchFamily="50" charset="0"/>
                <a:cs typeface="Civil Premium Medium" pitchFamily="50" charset="0"/>
              </a:rPr>
              <a:t>proximity</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1A37934C-2ED7-F5C3-0AD6-A4D852BB9CB4}"/>
              </a:ext>
            </a:extLst>
          </p:cNvPr>
          <p:cNvSpPr txBox="1">
            <a:spLocks/>
          </p:cNvSpPr>
          <p:nvPr/>
        </p:nvSpPr>
        <p:spPr>
          <a:xfrm>
            <a:off x="3584532" y="5907023"/>
            <a:ext cx="5679057" cy="45611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3200" dirty="0">
                <a:solidFill>
                  <a:schemeClr val="tx2">
                    <a:lumMod val="50000"/>
                  </a:schemeClr>
                </a:solidFill>
                <a:latin typeface="Civil Premium Medium" pitchFamily="50" charset="0"/>
                <a:ea typeface="Civil Premium Medium" pitchFamily="50" charset="0"/>
                <a:cs typeface="Civil Premium Medium" pitchFamily="50" charset="0"/>
              </a:rPr>
              <a:t>1</a:t>
            </a:r>
            <a:r>
              <a:rPr lang="nl-NL" sz="3200" dirty="0">
                <a:latin typeface="Civil Premium Medium" pitchFamily="50" charset="0"/>
                <a:ea typeface="Civil Premium Medium" pitchFamily="50" charset="0"/>
                <a:cs typeface="Civil Premium Medium" pitchFamily="50" charset="0"/>
              </a:rPr>
              <a:t> </a:t>
            </a:r>
            <a:r>
              <a:rPr lang="nl-NL" sz="3200" dirty="0">
                <a:solidFill>
                  <a:schemeClr val="tx2">
                    <a:lumMod val="50000"/>
                  </a:schemeClr>
                </a:solidFill>
                <a:latin typeface="Civil Premium Medium" pitchFamily="50" charset="0"/>
                <a:ea typeface="Civil Premium Medium" pitchFamily="50" charset="0"/>
                <a:cs typeface="Civil Premium Medium" pitchFamily="50" charset="0"/>
              </a:rPr>
              <a:t>– 2 – </a:t>
            </a:r>
            <a:r>
              <a:rPr lang="nl-NL" sz="3200" dirty="0">
                <a:latin typeface="Civil Premium Medium" pitchFamily="50" charset="0"/>
                <a:ea typeface="Civil Premium Medium" pitchFamily="50" charset="0"/>
                <a:cs typeface="Civil Premium Medium" pitchFamily="50" charset="0"/>
              </a:rPr>
              <a:t>3</a:t>
            </a:r>
          </a:p>
          <a:p>
            <a:endParaRPr lang="nl-NL" sz="3200" dirty="0">
              <a:latin typeface="Civil Premium Medium" pitchFamily="50" charset="0"/>
              <a:ea typeface="Civil Premium Medium" pitchFamily="50" charset="0"/>
              <a:cs typeface="Civil Premium Medium" pitchFamily="50" charset="0"/>
            </a:endParaRPr>
          </a:p>
        </p:txBody>
      </p:sp>
      <p:sp>
        <p:nvSpPr>
          <p:cNvPr id="9" name="Subtitle 2">
            <a:extLst>
              <a:ext uri="{FF2B5EF4-FFF2-40B4-BE49-F238E27FC236}">
                <a16:creationId xmlns:a16="http://schemas.microsoft.com/office/drawing/2014/main" id="{27358B0F-8EA7-CE23-C0C5-0B2B57DA9440}"/>
              </a:ext>
            </a:extLst>
          </p:cNvPr>
          <p:cNvSpPr txBox="1">
            <a:spLocks/>
          </p:cNvSpPr>
          <p:nvPr/>
        </p:nvSpPr>
        <p:spPr>
          <a:xfrm>
            <a:off x="6096000" y="4308248"/>
            <a:ext cx="4798185" cy="11975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err="1">
                <a:highlight>
                  <a:srgbClr val="008000"/>
                </a:highlight>
                <a:latin typeface="Civil Premium Medium" pitchFamily="50" charset="0"/>
                <a:ea typeface="Civil Premium Medium" pitchFamily="50" charset="0"/>
                <a:cs typeface="Civil Premium Medium" pitchFamily="50" charset="0"/>
              </a:rPr>
              <a:t>Cultural</a:t>
            </a:r>
            <a:r>
              <a:rPr lang="nl-NL" sz="1600" dirty="0">
                <a:highlight>
                  <a:srgbClr val="008000"/>
                </a:highlight>
                <a:latin typeface="Civil Premium Medium" pitchFamily="50" charset="0"/>
                <a:ea typeface="Civil Premium Medium" pitchFamily="50" charset="0"/>
                <a:cs typeface="Civil Premium Medium" pitchFamily="50" charset="0"/>
              </a:rPr>
              <a:t> </a:t>
            </a:r>
            <a:r>
              <a:rPr lang="nl-NL" sz="1600" dirty="0" err="1">
                <a:highlight>
                  <a:srgbClr val="008000"/>
                </a:highlight>
                <a:latin typeface="Civil Premium Medium" pitchFamily="50" charset="0"/>
                <a:ea typeface="Civil Premium Medium" pitchFamily="50" charset="0"/>
                <a:cs typeface="Civil Premium Medium" pitchFamily="50" charset="0"/>
              </a:rPr>
              <a:t>proximity</a:t>
            </a:r>
            <a:endParaRPr lang="nl-NL" sz="1600" dirty="0">
              <a:highlight>
                <a:srgbClr val="008000"/>
              </a:highlight>
              <a:latin typeface="Civil Premium Medium" pitchFamily="50" charset="0"/>
              <a:ea typeface="Civil Premium Medium" pitchFamily="50" charset="0"/>
              <a:cs typeface="Civil Premium Medium" pitchFamily="50" charset="0"/>
            </a:endParaRPr>
          </a:p>
          <a:p>
            <a:r>
              <a:rPr lang="nl-NL" sz="1400" dirty="0">
                <a:latin typeface="Civil Premium Thin" pitchFamily="50" charset="0"/>
                <a:ea typeface="Civil Premium Thin" pitchFamily="50" charset="0"/>
                <a:cs typeface="Civil Premium Thin" pitchFamily="50" charset="0"/>
              </a:rPr>
              <a:t>reikt verder dan de geografische afstand en omvat gedeelde geschiedenis, etniciteit, taal en waarden, die de betrokkenheid van het publiek en beslissingen over nieuwsproductie beïnvloeden, terwijl ze ook noties van insluiting en uitsluiting in de journalistiek weerspiegelen.</a:t>
            </a:r>
            <a:endParaRPr lang="en-NL" sz="14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DA96214-2D60-F271-BBDC-35443D814946}"/>
              </a:ext>
            </a:extLst>
          </p:cNvPr>
          <p:cNvSpPr txBox="1">
            <a:spLocks/>
          </p:cNvSpPr>
          <p:nvPr/>
        </p:nvSpPr>
        <p:spPr>
          <a:xfrm>
            <a:off x="1089765" y="4308248"/>
            <a:ext cx="5006236" cy="1197562"/>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nl-NL" sz="1600" dirty="0">
                <a:highlight>
                  <a:srgbClr val="FF0000"/>
                </a:highlight>
                <a:latin typeface="Civil Premium Medium" pitchFamily="50" charset="0"/>
                <a:ea typeface="Civil Premium Medium" pitchFamily="50" charset="0"/>
                <a:cs typeface="Civil Premium Medium" pitchFamily="50" charset="0"/>
              </a:rPr>
              <a:t>News </a:t>
            </a:r>
            <a:r>
              <a:rPr lang="nl-NL" sz="1600" dirty="0" err="1">
                <a:highlight>
                  <a:srgbClr val="FF0000"/>
                </a:highlight>
                <a:latin typeface="Civil Premium Medium" pitchFamily="50" charset="0"/>
                <a:ea typeface="Civil Premium Medium" pitchFamily="50" charset="0"/>
                <a:cs typeface="Civil Premium Medium" pitchFamily="50" charset="0"/>
              </a:rPr>
              <a:t>values</a:t>
            </a:r>
            <a:endParaRPr lang="nl-NL" sz="1600" dirty="0">
              <a:highlight>
                <a:srgbClr val="FF0000"/>
              </a:highlight>
              <a:latin typeface="Civil Premium Medium" pitchFamily="50" charset="0"/>
              <a:ea typeface="Civil Premium Medium" pitchFamily="50" charset="0"/>
              <a:cs typeface="Civil Premium Medium" pitchFamily="50" charset="0"/>
            </a:endParaRPr>
          </a:p>
          <a:p>
            <a:r>
              <a:rPr lang="nl-NL" sz="1300" dirty="0">
                <a:latin typeface="Civil Premium Thin" pitchFamily="50" charset="0"/>
                <a:ea typeface="Civil Premium Thin" pitchFamily="50" charset="0"/>
                <a:cs typeface="Civil Premium Thin" pitchFamily="50" charset="0"/>
              </a:rPr>
              <a:t>schetst factoren die nieuwswaarde bepalen, waarbij nabijheid een belangrijk element is dat wijst op relevantie en culturele verbondenheid, in lijn met de bredere retorische strategie om betrouwbaarheid en vertrouwen in de journalistiek te vestigen.</a:t>
            </a:r>
            <a:endParaRPr lang="en-NL" sz="1300" dirty="0">
              <a:latin typeface="Civil Premium Thin" pitchFamily="50" charset="0"/>
              <a:ea typeface="Civil Premium Thin" pitchFamily="50" charset="0"/>
              <a:cs typeface="Civil Premium Thin" pitchFamily="50" charset="0"/>
            </a:endParaRPr>
          </a:p>
        </p:txBody>
      </p:sp>
      <p:sp>
        <p:nvSpPr>
          <p:cNvPr id="13" name="Title 1">
            <a:extLst>
              <a:ext uri="{FF2B5EF4-FFF2-40B4-BE49-F238E27FC236}">
                <a16:creationId xmlns:a16="http://schemas.microsoft.com/office/drawing/2014/main" id="{CEEB55CC-2F30-301E-2275-F1828679B41C}"/>
              </a:ext>
            </a:extLst>
          </p:cNvPr>
          <p:cNvSpPr txBox="1">
            <a:spLocks/>
          </p:cNvSpPr>
          <p:nvPr/>
        </p:nvSpPr>
        <p:spPr>
          <a:xfrm>
            <a:off x="951060" y="457201"/>
            <a:ext cx="5545347" cy="6718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a:latin typeface="Times New Roman" panose="02020603050405020304" pitchFamily="18" charset="0"/>
                <a:ea typeface="Roboto" pitchFamily="2" charset="0"/>
                <a:cs typeface="Times New Roman" panose="02020603050405020304" pitchFamily="18" charset="0"/>
              </a:rPr>
              <a:t>Theoretisch kader</a:t>
            </a:r>
            <a:endParaRPr lang="en-NL" sz="4400" dirty="0">
              <a:latin typeface="Times New Roman" panose="02020603050405020304" pitchFamily="18" charset="0"/>
              <a:ea typeface="Roboto" pitchFamily="2" charset="0"/>
              <a:cs typeface="Times New Roman" panose="02020603050405020304" pitchFamily="18" charset="0"/>
            </a:endParaRPr>
          </a:p>
        </p:txBody>
      </p:sp>
    </p:spTree>
    <p:extLst>
      <p:ext uri="{BB962C8B-B14F-4D97-AF65-F5344CB8AC3E}">
        <p14:creationId xmlns:p14="http://schemas.microsoft.com/office/powerpoint/2010/main" val="27209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Onderzoek</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a:p>
            <a:pPr algn="l"/>
            <a:r>
              <a:rPr lang="nl-NL" sz="1600" dirty="0">
                <a:latin typeface="Civil Premium Medium" pitchFamily="50" charset="0"/>
                <a:ea typeface="Civil Premium Medium" pitchFamily="50" charset="0"/>
                <a:cs typeface="Civil Premium Medium" pitchFamily="50" charset="0"/>
              </a:rPr>
              <a:t>N = 52</a:t>
            </a:r>
            <a:endParaRPr lang="en-NL" sz="1600" dirty="0">
              <a:latin typeface="Civil Premium Medium" pitchFamily="50" charset="0"/>
              <a:ea typeface="Civil Premium Medium" pitchFamily="50" charset="0"/>
              <a:cs typeface="Civil Premium Medium" pitchFamily="50" charset="0"/>
            </a:endParaRP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8</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010593" y="2463475"/>
            <a:ext cx="5679057" cy="104379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Onderzoeken hoe ze dit concept van nabijheid waarderen en gebruiken als een retorisch middel in hun dagelijkse praktijk om de betrouwbaarheid en het vertrouwen in hun medium te beargumenteren.</a:t>
            </a:r>
            <a:endParaRPr lang="en-NL" sz="1600" dirty="0">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Doel:</a:t>
            </a:r>
          </a:p>
          <a:p>
            <a:pPr algn="l"/>
            <a:r>
              <a:rPr lang="nl-NL" sz="1600" dirty="0">
                <a:latin typeface="Civil Premium Thin" pitchFamily="50" charset="0"/>
                <a:ea typeface="Civil Premium Thin" pitchFamily="50" charset="0"/>
                <a:cs typeface="Civil Premium Thin" pitchFamily="50" charset="0"/>
              </a:rPr>
              <a:t>	</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43BE62CF-CADF-2E45-7B16-740123934475}"/>
              </a:ext>
            </a:extLst>
          </p:cNvPr>
          <p:cNvSpPr txBox="1">
            <a:spLocks/>
          </p:cNvSpPr>
          <p:nvPr/>
        </p:nvSpPr>
        <p:spPr>
          <a:xfrm>
            <a:off x="951060" y="3771712"/>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Methode:</a:t>
            </a:r>
            <a:endParaRPr lang="en-NL" sz="1600" dirty="0">
              <a:latin typeface="Civil Premium Thin" pitchFamily="50" charset="0"/>
              <a:ea typeface="Civil Premium Thin" pitchFamily="50" charset="0"/>
              <a:cs typeface="Civil Premium Thin" pitchFamily="50" charset="0"/>
            </a:endParaRPr>
          </a:p>
        </p:txBody>
      </p:sp>
      <p:sp>
        <p:nvSpPr>
          <p:cNvPr id="8" name="Subtitle 2">
            <a:extLst>
              <a:ext uri="{FF2B5EF4-FFF2-40B4-BE49-F238E27FC236}">
                <a16:creationId xmlns:a16="http://schemas.microsoft.com/office/drawing/2014/main" id="{6961CEF8-100F-84BB-F5DA-1B1F38DB060C}"/>
              </a:ext>
            </a:extLst>
          </p:cNvPr>
          <p:cNvSpPr txBox="1">
            <a:spLocks/>
          </p:cNvSpPr>
          <p:nvPr/>
        </p:nvSpPr>
        <p:spPr>
          <a:xfrm>
            <a:off x="1482699" y="3931611"/>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	Interviewen van 52 journalisten, media industrie en communicatie professionals.</a:t>
            </a:r>
            <a:endParaRPr lang="en-NL" sz="1600" dirty="0">
              <a:latin typeface="Civil Premium Thin" pitchFamily="50" charset="0"/>
              <a:ea typeface="Civil Premium Thin" pitchFamily="50" charset="0"/>
              <a:cs typeface="Civil Premium Thin" pitchFamily="50" charset="0"/>
            </a:endParaRPr>
          </a:p>
        </p:txBody>
      </p:sp>
      <p:sp>
        <p:nvSpPr>
          <p:cNvPr id="9" name="Subtitle 2">
            <a:extLst>
              <a:ext uri="{FF2B5EF4-FFF2-40B4-BE49-F238E27FC236}">
                <a16:creationId xmlns:a16="http://schemas.microsoft.com/office/drawing/2014/main" id="{4657DFE9-B066-04F5-1486-E87919073163}"/>
              </a:ext>
            </a:extLst>
          </p:cNvPr>
          <p:cNvSpPr txBox="1">
            <a:spLocks/>
          </p:cNvSpPr>
          <p:nvPr/>
        </p:nvSpPr>
        <p:spPr>
          <a:xfrm>
            <a:off x="951060" y="4815508"/>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Vorm:</a:t>
            </a:r>
            <a:endParaRPr lang="en-NL" sz="16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8DE5B7D-183A-BF5B-5E2B-37B9EE410C0F}"/>
              </a:ext>
            </a:extLst>
          </p:cNvPr>
          <p:cNvSpPr txBox="1">
            <a:spLocks/>
          </p:cNvSpPr>
          <p:nvPr/>
        </p:nvSpPr>
        <p:spPr>
          <a:xfrm>
            <a:off x="1104538" y="5220274"/>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err="1">
                <a:latin typeface="Civil Premium Thin" pitchFamily="50" charset="0"/>
                <a:ea typeface="Civil Premium Thin" pitchFamily="50" charset="0"/>
                <a:cs typeface="Civil Premium Thin" pitchFamily="50" charset="0"/>
              </a:rPr>
              <a:t>Semi-gestructureerde</a:t>
            </a:r>
            <a:r>
              <a:rPr lang="nl-NL" sz="1600" dirty="0">
                <a:latin typeface="Civil Premium Thin" pitchFamily="50" charset="0"/>
                <a:ea typeface="Civil Premium Thin" pitchFamily="50" charset="0"/>
                <a:cs typeface="Civil Premium Thin" pitchFamily="50" charset="0"/>
              </a:rPr>
              <a:t> ‘in-</a:t>
            </a:r>
            <a:r>
              <a:rPr lang="nl-NL" sz="1600" dirty="0" err="1">
                <a:latin typeface="Civil Premium Thin" pitchFamily="50" charset="0"/>
                <a:ea typeface="Civil Premium Thin" pitchFamily="50" charset="0"/>
                <a:cs typeface="Civil Premium Thin" pitchFamily="50" charset="0"/>
              </a:rPr>
              <a:t>depth</a:t>
            </a:r>
            <a:r>
              <a:rPr lang="nl-NL" sz="1600" dirty="0">
                <a:latin typeface="Civil Premium Thin" pitchFamily="50" charset="0"/>
                <a:ea typeface="Civil Premium Thin" pitchFamily="50" charset="0"/>
                <a:cs typeface="Civil Premium Thin" pitchFamily="50" charset="0"/>
              </a:rPr>
              <a:t>’ interviews</a:t>
            </a:r>
            <a:endParaRPr lang="en-NL" sz="1600" dirty="0">
              <a:latin typeface="Civil Premium Thin" pitchFamily="50" charset="0"/>
              <a:ea typeface="Civil Premium Thin" pitchFamily="50" charset="0"/>
              <a:cs typeface="Civil Premium Thin" pitchFamily="50" charset="0"/>
            </a:endParaRPr>
          </a:p>
        </p:txBody>
      </p:sp>
    </p:spTree>
    <p:extLst>
      <p:ext uri="{BB962C8B-B14F-4D97-AF65-F5344CB8AC3E}">
        <p14:creationId xmlns:p14="http://schemas.microsoft.com/office/powerpoint/2010/main" val="142737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AC47-268A-03A1-889B-44C99157356B}"/>
              </a:ext>
            </a:extLst>
          </p:cNvPr>
          <p:cNvSpPr>
            <a:spLocks noGrp="1"/>
          </p:cNvSpPr>
          <p:nvPr>
            <p:ph type="ctrTitle"/>
          </p:nvPr>
        </p:nvSpPr>
        <p:spPr>
          <a:xfrm>
            <a:off x="951060" y="457201"/>
            <a:ext cx="5545347" cy="671872"/>
          </a:xfrm>
        </p:spPr>
        <p:txBody>
          <a:bodyPr>
            <a:noAutofit/>
          </a:bodyPr>
          <a:lstStyle/>
          <a:p>
            <a:pPr algn="l"/>
            <a:r>
              <a:rPr lang="en-US" sz="4400" dirty="0" err="1">
                <a:latin typeface="Times New Roman" panose="02020603050405020304" pitchFamily="18" charset="0"/>
                <a:ea typeface="Roboto" pitchFamily="2" charset="0"/>
                <a:cs typeface="Times New Roman" panose="02020603050405020304" pitchFamily="18" charset="0"/>
              </a:rPr>
              <a:t>Resultaten</a:t>
            </a:r>
            <a:endParaRPr lang="en-NL" sz="4400" dirty="0">
              <a:latin typeface="Times New Roman" panose="02020603050405020304" pitchFamily="18" charset="0"/>
              <a:ea typeface="Roboto"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C709D0FE-6498-140F-5F3F-38B551AF34CA}"/>
              </a:ext>
            </a:extLst>
          </p:cNvPr>
          <p:cNvSpPr>
            <a:spLocks noGrp="1"/>
          </p:cNvSpPr>
          <p:nvPr>
            <p:ph type="subTitle" idx="1"/>
          </p:nvPr>
        </p:nvSpPr>
        <p:spPr>
          <a:xfrm>
            <a:off x="951060" y="1207698"/>
            <a:ext cx="5679057" cy="1043796"/>
          </a:xfrm>
        </p:spPr>
        <p:txBody>
          <a:bodyPr>
            <a:normAutofit/>
          </a:bodyPr>
          <a:lstStyle/>
          <a:p>
            <a:pPr algn="l"/>
            <a:r>
              <a:rPr lang="nl-NL" sz="1600" dirty="0">
                <a:latin typeface="Civil Premium Medium" pitchFamily="50" charset="0"/>
                <a:ea typeface="Civil Premium Medium" pitchFamily="50" charset="0"/>
                <a:cs typeface="Civil Premium Medium" pitchFamily="50" charset="0"/>
              </a:rPr>
              <a:t>Interviews met lokale journalisten van Nederlandse nieuws media. (voor provincie Zuid-Holland)</a:t>
            </a:r>
          </a:p>
        </p:txBody>
      </p:sp>
      <p:sp>
        <p:nvSpPr>
          <p:cNvPr id="5" name="Subtitle 2">
            <a:extLst>
              <a:ext uri="{FF2B5EF4-FFF2-40B4-BE49-F238E27FC236}">
                <a16:creationId xmlns:a16="http://schemas.microsoft.com/office/drawing/2014/main" id="{E2A65DB5-72D5-2CA6-55E0-8A1F38611972}"/>
              </a:ext>
            </a:extLst>
          </p:cNvPr>
          <p:cNvSpPr txBox="1">
            <a:spLocks/>
          </p:cNvSpPr>
          <p:nvPr/>
        </p:nvSpPr>
        <p:spPr>
          <a:xfrm>
            <a:off x="6288655" y="3351362"/>
            <a:ext cx="5679057" cy="26742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400" dirty="0">
                <a:solidFill>
                  <a:schemeClr val="tx1">
                    <a:lumMod val="65000"/>
                  </a:schemeClr>
                </a:solidFill>
                <a:latin typeface="Civil Premium" pitchFamily="50" charset="0"/>
                <a:ea typeface="Civil Premium" pitchFamily="50" charset="0"/>
                <a:cs typeface="Civil Premium" pitchFamily="50" charset="0"/>
              </a:rPr>
              <a:t>Page 9</a:t>
            </a:r>
            <a:endParaRPr lang="en-NL" sz="1800" dirty="0">
              <a:solidFill>
                <a:schemeClr val="tx1">
                  <a:lumMod val="65000"/>
                </a:schemeClr>
              </a:solidFill>
              <a:latin typeface="Civil Premium" pitchFamily="50" charset="0"/>
              <a:ea typeface="Civil Premium" pitchFamily="50" charset="0"/>
              <a:cs typeface="Civil Premium" pitchFamily="50" charset="0"/>
            </a:endParaRPr>
          </a:p>
        </p:txBody>
      </p:sp>
      <p:sp>
        <p:nvSpPr>
          <p:cNvPr id="6" name="Subtitle 2">
            <a:extLst>
              <a:ext uri="{FF2B5EF4-FFF2-40B4-BE49-F238E27FC236}">
                <a16:creationId xmlns:a16="http://schemas.microsoft.com/office/drawing/2014/main" id="{01363D4C-59B3-02C9-43E2-54AB47932D2B}"/>
              </a:ext>
            </a:extLst>
          </p:cNvPr>
          <p:cNvSpPr txBox="1">
            <a:spLocks/>
          </p:cNvSpPr>
          <p:nvPr/>
        </p:nvSpPr>
        <p:spPr>
          <a:xfrm>
            <a:off x="1262420" y="2697171"/>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highlight>
                  <a:srgbClr val="0000FF"/>
                </a:highlight>
                <a:latin typeface="Civil Premium Thin" pitchFamily="50" charset="0"/>
                <a:ea typeface="Civil Premium Thin" pitchFamily="50" charset="0"/>
                <a:cs typeface="Civil Premium Thin" pitchFamily="50" charset="0"/>
              </a:rPr>
              <a:t>In </a:t>
            </a:r>
            <a:r>
              <a:rPr lang="nl-NL" sz="1600" dirty="0" err="1">
                <a:highlight>
                  <a:srgbClr val="0000FF"/>
                </a:highlight>
                <a:latin typeface="Civil Premium Thin" pitchFamily="50" charset="0"/>
                <a:ea typeface="Civil Premium Thin" pitchFamily="50" charset="0"/>
                <a:cs typeface="Civil Premium Thin" pitchFamily="50" charset="0"/>
              </a:rPr>
              <a:t>the</a:t>
            </a:r>
            <a:r>
              <a:rPr lang="nl-NL" sz="1600" dirty="0">
                <a:highlight>
                  <a:srgbClr val="0000FF"/>
                </a:highlight>
                <a:latin typeface="Civil Premium Thin" pitchFamily="50" charset="0"/>
                <a:ea typeface="Civil Premium Thin" pitchFamily="50" charset="0"/>
                <a:cs typeface="Civil Premium Thin" pitchFamily="50" charset="0"/>
              </a:rPr>
              <a:t> </a:t>
            </a:r>
            <a:r>
              <a:rPr lang="nl-NL" sz="1600" dirty="0" err="1">
                <a:highlight>
                  <a:srgbClr val="0000FF"/>
                </a:highlight>
                <a:latin typeface="Civil Premium Thin" pitchFamily="50" charset="0"/>
                <a:ea typeface="Civil Premium Thin" pitchFamily="50" charset="0"/>
                <a:cs typeface="Civil Premium Thin" pitchFamily="50" charset="0"/>
              </a:rPr>
              <a:t>news</a:t>
            </a:r>
            <a:r>
              <a:rPr lang="nl-NL" sz="1600" dirty="0">
                <a:highlight>
                  <a:srgbClr val="0000FF"/>
                </a:highlight>
                <a:latin typeface="Civil Premium Thin" pitchFamily="50" charset="0"/>
                <a:ea typeface="Civil Premium Thin" pitchFamily="50" charset="0"/>
                <a:cs typeface="Civil Premium Thin" pitchFamily="50" charset="0"/>
              </a:rPr>
              <a:t> </a:t>
            </a:r>
            <a:r>
              <a:rPr lang="nl-NL" sz="1600" dirty="0">
                <a:latin typeface="Civil Premium Thin" pitchFamily="50" charset="0"/>
                <a:ea typeface="Civil Premium Thin" pitchFamily="50" charset="0"/>
                <a:cs typeface="Civil Premium Thin" pitchFamily="50" charset="0"/>
              </a:rPr>
              <a:t>&amp; </a:t>
            </a:r>
            <a:r>
              <a:rPr lang="nl-NL" sz="1600" dirty="0">
                <a:highlight>
                  <a:srgbClr val="800080"/>
                </a:highlight>
                <a:latin typeface="Civil Premium Thin" pitchFamily="50" charset="0"/>
                <a:ea typeface="Civil Premium Thin" pitchFamily="50" charset="0"/>
                <a:cs typeface="Civil Premium Thin" pitchFamily="50" charset="0"/>
              </a:rPr>
              <a:t>of </a:t>
            </a:r>
            <a:r>
              <a:rPr lang="nl-NL" sz="1600" dirty="0" err="1">
                <a:highlight>
                  <a:srgbClr val="800080"/>
                </a:highlight>
                <a:latin typeface="Civil Premium Thin" pitchFamily="50" charset="0"/>
                <a:ea typeface="Civil Premium Thin" pitchFamily="50" charset="0"/>
                <a:cs typeface="Civil Premium Thin" pitchFamily="50" charset="0"/>
              </a:rPr>
              <a:t>the</a:t>
            </a:r>
            <a:r>
              <a:rPr lang="nl-NL" sz="1600" dirty="0">
                <a:highlight>
                  <a:srgbClr val="800080"/>
                </a:highlight>
                <a:latin typeface="Civil Premium Thin" pitchFamily="50" charset="0"/>
                <a:ea typeface="Civil Premium Thin" pitchFamily="50" charset="0"/>
                <a:cs typeface="Civil Premium Thin" pitchFamily="50" charset="0"/>
              </a:rPr>
              <a:t> journalist</a:t>
            </a:r>
            <a:endParaRPr lang="en-NL" sz="1600" dirty="0">
              <a:highlight>
                <a:srgbClr val="800080"/>
              </a:highlight>
              <a:latin typeface="Civil Premium Thin" pitchFamily="50" charset="0"/>
              <a:ea typeface="Civil Premium Thin" pitchFamily="50" charset="0"/>
              <a:cs typeface="Civil Premium Thin" pitchFamily="50" charset="0"/>
            </a:endParaRPr>
          </a:p>
        </p:txBody>
      </p:sp>
      <p:sp>
        <p:nvSpPr>
          <p:cNvPr id="7" name="Subtitle 2">
            <a:extLst>
              <a:ext uri="{FF2B5EF4-FFF2-40B4-BE49-F238E27FC236}">
                <a16:creationId xmlns:a16="http://schemas.microsoft.com/office/drawing/2014/main" id="{85DD0243-7C17-DA39-BF3C-C7C09FD534B6}"/>
              </a:ext>
            </a:extLst>
          </p:cNvPr>
          <p:cNvSpPr txBox="1">
            <a:spLocks/>
          </p:cNvSpPr>
          <p:nvPr/>
        </p:nvSpPr>
        <p:spPr>
          <a:xfrm>
            <a:off x="933807" y="2330119"/>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Thin" pitchFamily="50" charset="0"/>
                <a:cs typeface="Civil Premium Thin" pitchFamily="50" charset="0"/>
              </a:rPr>
              <a:t>Different </a:t>
            </a:r>
            <a:r>
              <a:rPr lang="nl-NL" sz="2000" dirty="0" err="1">
                <a:latin typeface="Civil Premium Medium" pitchFamily="50" charset="0"/>
                <a:ea typeface="Civil Premium Thin" pitchFamily="50" charset="0"/>
                <a:cs typeface="Civil Premium Thin" pitchFamily="50" charset="0"/>
              </a:rPr>
              <a:t>proximities</a:t>
            </a:r>
            <a:endParaRPr lang="en-NL" sz="1600" dirty="0">
              <a:latin typeface="Civil Premium Thin" pitchFamily="50" charset="0"/>
              <a:ea typeface="Civil Premium Thin" pitchFamily="50" charset="0"/>
              <a:cs typeface="Civil Premium Thin" pitchFamily="50" charset="0"/>
            </a:endParaRPr>
          </a:p>
        </p:txBody>
      </p:sp>
      <p:sp>
        <p:nvSpPr>
          <p:cNvPr id="4" name="Subtitle 2">
            <a:extLst>
              <a:ext uri="{FF2B5EF4-FFF2-40B4-BE49-F238E27FC236}">
                <a16:creationId xmlns:a16="http://schemas.microsoft.com/office/drawing/2014/main" id="{43BE62CF-CADF-2E45-7B16-740123934475}"/>
              </a:ext>
            </a:extLst>
          </p:cNvPr>
          <p:cNvSpPr txBox="1">
            <a:spLocks/>
          </p:cNvSpPr>
          <p:nvPr/>
        </p:nvSpPr>
        <p:spPr>
          <a:xfrm>
            <a:off x="951060" y="4337456"/>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2000" dirty="0">
                <a:latin typeface="Civil Premium Medium" pitchFamily="50" charset="0"/>
                <a:ea typeface="Civil Premium Medium" pitchFamily="50" charset="0"/>
                <a:cs typeface="Civil Premium Medium" pitchFamily="50" charset="0"/>
              </a:rPr>
              <a:t>Vindingen:</a:t>
            </a:r>
            <a:endParaRPr lang="en-NL" sz="1600" dirty="0">
              <a:latin typeface="Civil Premium Thin" pitchFamily="50" charset="0"/>
              <a:ea typeface="Civil Premium Thin" pitchFamily="50" charset="0"/>
              <a:cs typeface="Civil Premium Thin" pitchFamily="50" charset="0"/>
            </a:endParaRPr>
          </a:p>
        </p:txBody>
      </p:sp>
      <p:sp>
        <p:nvSpPr>
          <p:cNvPr id="10" name="Subtitle 2">
            <a:extLst>
              <a:ext uri="{FF2B5EF4-FFF2-40B4-BE49-F238E27FC236}">
                <a16:creationId xmlns:a16="http://schemas.microsoft.com/office/drawing/2014/main" id="{18DE5B7D-183A-BF5B-5E2B-37B9EE410C0F}"/>
              </a:ext>
            </a:extLst>
          </p:cNvPr>
          <p:cNvSpPr txBox="1">
            <a:spLocks/>
          </p:cNvSpPr>
          <p:nvPr/>
        </p:nvSpPr>
        <p:spPr>
          <a:xfrm>
            <a:off x="1104538" y="4838717"/>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latin typeface="Civil Premium Thin" pitchFamily="50" charset="0"/>
                <a:ea typeface="Civil Premium Thin" pitchFamily="50" charset="0"/>
                <a:cs typeface="Civil Premium Thin" pitchFamily="50" charset="0"/>
              </a:rPr>
              <a:t>Nabijheid geeft je toegang tot het lokale nieuws</a:t>
            </a:r>
            <a:endParaRPr lang="en-NL" sz="1600" dirty="0">
              <a:latin typeface="Civil Premium Thin" pitchFamily="50" charset="0"/>
              <a:ea typeface="Civil Premium Thin" pitchFamily="50" charset="0"/>
              <a:cs typeface="Civil Premium Thin" pitchFamily="50" charset="0"/>
            </a:endParaRPr>
          </a:p>
        </p:txBody>
      </p:sp>
      <p:sp>
        <p:nvSpPr>
          <p:cNvPr id="11" name="Subtitle 2">
            <a:extLst>
              <a:ext uri="{FF2B5EF4-FFF2-40B4-BE49-F238E27FC236}">
                <a16:creationId xmlns:a16="http://schemas.microsoft.com/office/drawing/2014/main" id="{C4E681B4-5433-9589-750E-61FACFE9DACA}"/>
              </a:ext>
            </a:extLst>
          </p:cNvPr>
          <p:cNvSpPr txBox="1">
            <a:spLocks/>
          </p:cNvSpPr>
          <p:nvPr/>
        </p:nvSpPr>
        <p:spPr>
          <a:xfrm>
            <a:off x="1742645" y="3102648"/>
            <a:ext cx="5679057" cy="104379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nl-NL" sz="1600" dirty="0">
                <a:highlight>
                  <a:srgbClr val="0000FF"/>
                </a:highlight>
                <a:latin typeface="Civil Premium Thin" pitchFamily="50" charset="0"/>
                <a:ea typeface="Civil Premium Thin" pitchFamily="50" charset="0"/>
                <a:cs typeface="Civil Premium Thin" pitchFamily="50" charset="0"/>
              </a:rPr>
              <a:t>Betreft:  </a:t>
            </a:r>
            <a:r>
              <a:rPr lang="nl-NL" sz="1600" dirty="0">
                <a:latin typeface="Civil Premium Thin" pitchFamily="50" charset="0"/>
                <a:ea typeface="Civil Premium Thin" pitchFamily="50" charset="0"/>
                <a:cs typeface="Civil Premium Thin" pitchFamily="50" charset="0"/>
              </a:rPr>
              <a:t>De inhoud van het nieuws</a:t>
            </a:r>
          </a:p>
          <a:p>
            <a:pPr algn="l"/>
            <a:r>
              <a:rPr lang="nl-NL" sz="1600" dirty="0" err="1">
                <a:highlight>
                  <a:srgbClr val="800080"/>
                </a:highlight>
                <a:latin typeface="Civil Premium Thin" pitchFamily="50" charset="0"/>
                <a:ea typeface="Civil Premium Thin" pitchFamily="50" charset="0"/>
                <a:cs typeface="Civil Premium Thin" pitchFamily="50" charset="0"/>
              </a:rPr>
              <a:t>Beftreft</a:t>
            </a:r>
            <a:r>
              <a:rPr lang="nl-NL" sz="1600" dirty="0">
                <a:highlight>
                  <a:srgbClr val="800080"/>
                </a:highlight>
                <a:latin typeface="Civil Premium Thin" pitchFamily="50" charset="0"/>
                <a:ea typeface="Civil Premium Thin" pitchFamily="50" charset="0"/>
                <a:cs typeface="Civil Premium Thin" pitchFamily="50" charset="0"/>
              </a:rPr>
              <a:t>:</a:t>
            </a:r>
            <a:r>
              <a:rPr lang="nl-NL" sz="1600" dirty="0">
                <a:latin typeface="Civil Premium Thin" pitchFamily="50" charset="0"/>
                <a:ea typeface="Civil Premium Thin" pitchFamily="50" charset="0"/>
                <a:cs typeface="Civil Premium Thin" pitchFamily="50" charset="0"/>
              </a:rPr>
              <a:t> De nabijheid van de journalist </a:t>
            </a:r>
            <a:endParaRPr lang="en-NL" sz="1600" dirty="0">
              <a:latin typeface="Civil Premium Thin" pitchFamily="50" charset="0"/>
              <a:ea typeface="Civil Premium Thin" pitchFamily="50" charset="0"/>
              <a:cs typeface="Civil Premium Thin" pitchFamily="50" charset="0"/>
            </a:endParaRPr>
          </a:p>
        </p:txBody>
      </p:sp>
      <p:pic>
        <p:nvPicPr>
          <p:cNvPr id="13" name="Picture 12">
            <a:extLst>
              <a:ext uri="{FF2B5EF4-FFF2-40B4-BE49-F238E27FC236}">
                <a16:creationId xmlns:a16="http://schemas.microsoft.com/office/drawing/2014/main" id="{D7604EDF-FAF9-D984-D88B-469897198D53}"/>
              </a:ext>
            </a:extLst>
          </p:cNvPr>
          <p:cNvPicPr>
            <a:picLocks noChangeAspect="1"/>
          </p:cNvPicPr>
          <p:nvPr/>
        </p:nvPicPr>
        <p:blipFill>
          <a:blip r:embed="rId2"/>
          <a:stretch>
            <a:fillRect/>
          </a:stretch>
        </p:blipFill>
        <p:spPr>
          <a:xfrm>
            <a:off x="7838096" y="1344090"/>
            <a:ext cx="2857011" cy="4037162"/>
          </a:xfrm>
          <a:prstGeom prst="rect">
            <a:avLst/>
          </a:prstGeom>
        </p:spPr>
      </p:pic>
    </p:spTree>
    <p:extLst>
      <p:ext uri="{BB962C8B-B14F-4D97-AF65-F5344CB8AC3E}">
        <p14:creationId xmlns:p14="http://schemas.microsoft.com/office/powerpoint/2010/main" val="24778389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1346</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Civil Premium</vt:lpstr>
      <vt:lpstr>Civil Premium Light</vt:lpstr>
      <vt:lpstr>Civil Premium Medium</vt:lpstr>
      <vt:lpstr>Civil Premium Thin</vt:lpstr>
      <vt:lpstr>Times New Roman</vt:lpstr>
      <vt:lpstr>Office Theme</vt:lpstr>
      <vt:lpstr>The Rhetoric of Trust in Local News Media: Proximity as a Quintessential News Quality </vt:lpstr>
      <vt:lpstr>Document (P29)</vt:lpstr>
      <vt:lpstr>Rol van Lokale Journalistiek</vt:lpstr>
      <vt:lpstr>Problemen voor Lokale Journalistiek</vt:lpstr>
      <vt:lpstr>Theoretisch kader</vt:lpstr>
      <vt:lpstr>PowerPoint Presentation</vt:lpstr>
      <vt:lpstr>PowerPoint Presentation</vt:lpstr>
      <vt:lpstr>Onderzoek</vt:lpstr>
      <vt:lpstr>Resultaten</vt:lpstr>
      <vt:lpstr>PowerPoint Presentation</vt:lpstr>
      <vt:lpstr>Resultaten</vt:lpstr>
      <vt:lpstr>Resultaten</vt:lpstr>
      <vt:lpstr>Resultaten</vt:lpstr>
      <vt:lpstr>Resultaten</vt:lpstr>
      <vt:lpstr>Conclusie &amp; Discussie</vt:lpstr>
      <vt:lpstr>Conclusie &amp; Discussie</vt:lpstr>
      <vt:lpstr>Conclusie &amp; Discussie</vt:lpstr>
      <vt:lpstr>Suggesties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Rhetoric of Trust in Local News Media: Proximity as a Quintessential News Quality </dc:title>
  <dc:creator>Jort Siemes</dc:creator>
  <cp:lastModifiedBy>Siemes, Jort (193186)</cp:lastModifiedBy>
  <cp:revision>14</cp:revision>
  <dcterms:created xsi:type="dcterms:W3CDTF">2024-03-10T15:27:23Z</dcterms:created>
  <dcterms:modified xsi:type="dcterms:W3CDTF">2024-03-13T12:18:56Z</dcterms:modified>
</cp:coreProperties>
</file>