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p:sldMasterIdLst>
    <p:sldMasterId id="2147483648" r:id="rId4"/>
  </p:sldMasterIdLst>
  <p:notesMasterIdLst>
    <p:notesMasterId r:id="rId31"/>
  </p:notesMasterIdLst>
  <p:handoutMasterIdLst>
    <p:handoutMasterId r:id="rId32"/>
  </p:handoutMasterIdLst>
  <p:sldIdLst>
    <p:sldId id="256" r:id="rId5"/>
    <p:sldId id="258" r:id="rId6"/>
    <p:sldId id="261" r:id="rId7"/>
    <p:sldId id="259" r:id="rId8"/>
    <p:sldId id="271" r:id="rId9"/>
    <p:sldId id="276" r:id="rId10"/>
    <p:sldId id="279" r:id="rId11"/>
    <p:sldId id="280" r:id="rId12"/>
    <p:sldId id="281" r:id="rId13"/>
    <p:sldId id="275" r:id="rId14"/>
    <p:sldId id="272" r:id="rId15"/>
    <p:sldId id="273" r:id="rId16"/>
    <p:sldId id="274" r:id="rId17"/>
    <p:sldId id="260" r:id="rId18"/>
    <p:sldId id="262" r:id="rId19"/>
    <p:sldId id="263" r:id="rId20"/>
    <p:sldId id="264" r:id="rId21"/>
    <p:sldId id="265" r:id="rId22"/>
    <p:sldId id="266" r:id="rId23"/>
    <p:sldId id="267" r:id="rId24"/>
    <p:sldId id="268" r:id="rId25"/>
    <p:sldId id="269" r:id="rId26"/>
    <p:sldId id="270" r:id="rId27"/>
    <p:sldId id="277" r:id="rId28"/>
    <p:sldId id="278" r:id="rId29"/>
    <p:sldId id="257" r:id="rId30"/>
  </p:sldIdLst>
  <p:sldSz cx="12198350" cy="6858000"/>
  <p:notesSz cx="6858000" cy="9144000"/>
  <p:embeddedFontLst>
    <p:embeddedFont>
      <p:font typeface="Georgia" panose="02040502050405020303" pitchFamily="18" charset="0"/>
      <p:regular r:id="rId33"/>
      <p:bold r:id="rId34"/>
      <p:italic r:id="rId35"/>
      <p:boldItalic r:id="rId36"/>
    </p:embeddedFont>
    <p:embeddedFont>
      <p:font typeface="Minion" panose="020B0604020202020204"/>
      <p:regular r:id="rId37"/>
      <p:bold r:id="rId38"/>
      <p:italic r:id="rId39"/>
      <p:boldItalic r:id="rId40"/>
    </p:embeddedFont>
  </p:embeddedFontLst>
  <p:custDataLst>
    <p:tags r:id="rId41"/>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95EC69-E16F-F146-BECC-DA031B31DE55}">
          <p14:sldIdLst>
            <p14:sldId id="256"/>
            <p14:sldId id="258"/>
            <p14:sldId id="261"/>
            <p14:sldId id="259"/>
            <p14:sldId id="271"/>
            <p14:sldId id="276"/>
            <p14:sldId id="279"/>
            <p14:sldId id="280"/>
            <p14:sldId id="281"/>
            <p14:sldId id="275"/>
            <p14:sldId id="272"/>
            <p14:sldId id="273"/>
            <p14:sldId id="274"/>
            <p14:sldId id="260"/>
            <p14:sldId id="262"/>
            <p14:sldId id="263"/>
            <p14:sldId id="264"/>
            <p14:sldId id="265"/>
            <p14:sldId id="266"/>
            <p14:sldId id="267"/>
            <p14:sldId id="268"/>
            <p14:sldId id="269"/>
            <p14:sldId id="270"/>
            <p14:sldId id="277"/>
            <p14:sldId id="278"/>
            <p14:sldId id="257"/>
          </p14:sldIdLst>
        </p14:section>
      </p14:sectionLst>
    </p:ex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DE40C-4894-DA49-B37F-C8D03D1C15EC}" v="18" dt="2024-04-11T08:37:40.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4" autoAdjust="0"/>
    <p:restoredTop sz="79443"/>
  </p:normalViewPr>
  <p:slideViewPr>
    <p:cSldViewPr>
      <p:cViewPr>
        <p:scale>
          <a:sx n="85" d="100"/>
          <a:sy n="85" d="100"/>
        </p:scale>
        <p:origin x="1064" y="560"/>
      </p:cViewPr>
      <p:guideLst>
        <p:guide orient="horz" pos="2160"/>
        <p:guide pos="3842"/>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068446-54CF-4267-A5BD-FA01909E96A2}" type="datetimeFigureOut">
              <a:rPr lang="nl-NL" smtClean="0"/>
              <a:t>29-1-2025</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F345F5-224F-42F7-8104-3FF77BEE4CD0}" type="slidenum">
              <a:rPr lang="nl-NL" smtClean="0"/>
              <a:t>‹#›</a:t>
            </a:fld>
            <a:endParaRPr lang="nl-NL"/>
          </a:p>
        </p:txBody>
      </p:sp>
    </p:spTree>
    <p:extLst>
      <p:ext uri="{BB962C8B-B14F-4D97-AF65-F5344CB8AC3E}">
        <p14:creationId xmlns:p14="http://schemas.microsoft.com/office/powerpoint/2010/main" val="2810830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29-1-2025</a:t>
            </a:fld>
            <a:endParaRPr lang="nl-NL"/>
          </a:p>
        </p:txBody>
      </p:sp>
      <p:sp>
        <p:nvSpPr>
          <p:cNvPr id="4" name="Tijdelijke aanduiding voor dia-afbeelding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12ECD43-08E5-4945-BC4F-4857758E978F}" type="slidenum">
              <a:rPr lang="nl-NL" smtClean="0"/>
              <a:t>0</a:t>
            </a:fld>
            <a:endParaRPr lang="nl-NL"/>
          </a:p>
        </p:txBody>
      </p:sp>
    </p:spTree>
    <p:extLst>
      <p:ext uri="{BB962C8B-B14F-4D97-AF65-F5344CB8AC3E}">
        <p14:creationId xmlns:p14="http://schemas.microsoft.com/office/powerpoint/2010/main" val="155453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37 AI guidelines for media purposes in 17 countries</a:t>
            </a:r>
          </a:p>
        </p:txBody>
      </p:sp>
      <p:sp>
        <p:nvSpPr>
          <p:cNvPr id="4" name="Slide Number Placeholder 3"/>
          <p:cNvSpPr>
            <a:spLocks noGrp="1"/>
          </p:cNvSpPr>
          <p:nvPr>
            <p:ph type="sldNum" sz="quarter" idx="5"/>
          </p:nvPr>
        </p:nvSpPr>
        <p:spPr/>
        <p:txBody>
          <a:bodyPr/>
          <a:lstStyle/>
          <a:p>
            <a:fld id="{812ECD43-08E5-4945-BC4F-4857758E978F}" type="slidenum">
              <a:rPr lang="nl-NL" smtClean="0"/>
              <a:t>4</a:t>
            </a:fld>
            <a:endParaRPr lang="nl-NL"/>
          </a:p>
        </p:txBody>
      </p:sp>
    </p:spTree>
    <p:extLst>
      <p:ext uri="{BB962C8B-B14F-4D97-AF65-F5344CB8AC3E}">
        <p14:creationId xmlns:p14="http://schemas.microsoft.com/office/powerpoint/2010/main" val="331826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12ECD43-08E5-4945-BC4F-4857758E978F}" type="slidenum">
              <a:rPr lang="nl-NL" smtClean="0"/>
              <a:t>6</a:t>
            </a:fld>
            <a:endParaRPr lang="nl-NL"/>
          </a:p>
        </p:txBody>
      </p:sp>
    </p:spTree>
    <p:extLst>
      <p:ext uri="{BB962C8B-B14F-4D97-AF65-F5344CB8AC3E}">
        <p14:creationId xmlns:p14="http://schemas.microsoft.com/office/powerpoint/2010/main" val="102515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12ECD43-08E5-4945-BC4F-4857758E978F}" type="slidenum">
              <a:rPr lang="nl-NL" smtClean="0"/>
              <a:t>7</a:t>
            </a:fld>
            <a:endParaRPr lang="nl-NL"/>
          </a:p>
        </p:txBody>
      </p:sp>
    </p:spTree>
    <p:extLst>
      <p:ext uri="{BB962C8B-B14F-4D97-AF65-F5344CB8AC3E}">
        <p14:creationId xmlns:p14="http://schemas.microsoft.com/office/powerpoint/2010/main" val="3811065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12ECD43-08E5-4945-BC4F-4857758E978F}" type="slidenum">
              <a:rPr lang="nl-NL" smtClean="0"/>
              <a:t>8</a:t>
            </a:fld>
            <a:endParaRPr lang="nl-NL"/>
          </a:p>
        </p:txBody>
      </p:sp>
    </p:spTree>
    <p:extLst>
      <p:ext uri="{BB962C8B-B14F-4D97-AF65-F5344CB8AC3E}">
        <p14:creationId xmlns:p14="http://schemas.microsoft.com/office/powerpoint/2010/main" val="330358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12ECD43-08E5-4945-BC4F-4857758E978F}" type="slidenum">
              <a:rPr lang="nl-NL" smtClean="0"/>
              <a:t>25</a:t>
            </a:fld>
            <a:endParaRPr lang="nl-NL"/>
          </a:p>
        </p:txBody>
      </p:sp>
    </p:spTree>
    <p:extLst>
      <p:ext uri="{BB962C8B-B14F-4D97-AF65-F5344CB8AC3E}">
        <p14:creationId xmlns:p14="http://schemas.microsoft.com/office/powerpoint/2010/main" val="3526364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4814EB-0BB0-4457-6297-388F8BFA73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842" y="4594421"/>
            <a:ext cx="3182840" cy="1768245"/>
          </a:xfrm>
          <a:prstGeom prst="rect">
            <a:avLst/>
          </a:prstGeom>
        </p:spPr>
      </p:pic>
      <p:sp>
        <p:nvSpPr>
          <p:cNvPr id="7" name="Tijdelijke aanduiding voor tekst 5"/>
          <p:cNvSpPr>
            <a:spLocks noGrp="1"/>
          </p:cNvSpPr>
          <p:nvPr>
            <p:ph type="body" sz="quarter" idx="13" hasCustomPrompt="1"/>
          </p:nvPr>
        </p:nvSpPr>
        <p:spPr>
          <a:xfrm>
            <a:off x="0" y="-1"/>
            <a:ext cx="12198349" cy="4521941"/>
          </a:xfrm>
          <a:solidFill>
            <a:srgbClr val="8592BC"/>
          </a:solidFill>
        </p:spPr>
        <p:txBody>
          <a:bodyPr>
            <a:normAutofit/>
          </a:bodyPr>
          <a:lstStyle>
            <a:lvl1pPr marL="0" indent="0">
              <a:buNone/>
              <a:defRPr sz="100">
                <a:solidFill>
                  <a:schemeClr val="bg2"/>
                </a:solidFill>
              </a:defRPr>
            </a:lvl1pPr>
          </a:lstStyle>
          <a:p>
            <a:pPr lvl="0"/>
            <a:r>
              <a:rPr lang="en-GB" noProof="0" dirty="0"/>
              <a:t>..</a:t>
            </a:r>
          </a:p>
        </p:txBody>
      </p:sp>
      <p:sp>
        <p:nvSpPr>
          <p:cNvPr id="6" name="Tijdelijke aanduiding voor tekst 5"/>
          <p:cNvSpPr>
            <a:spLocks noGrp="1"/>
          </p:cNvSpPr>
          <p:nvPr>
            <p:ph type="body" sz="quarter" idx="12" hasCustomPrompt="1"/>
          </p:nvPr>
        </p:nvSpPr>
        <p:spPr>
          <a:xfrm>
            <a:off x="1" y="1"/>
            <a:ext cx="12198350" cy="3719335"/>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presentation</a:t>
            </a:r>
          </a:p>
        </p:txBody>
      </p:sp>
      <p:sp>
        <p:nvSpPr>
          <p:cNvPr id="20" name="Tijdelijke aanduiding voor tekst 19"/>
          <p:cNvSpPr>
            <a:spLocks noGrp="1"/>
          </p:cNvSpPr>
          <p:nvPr>
            <p:ph type="body" sz="quarter" idx="14" hasCustomPrompt="1"/>
          </p:nvPr>
        </p:nvSpPr>
        <p:spPr>
          <a:xfrm>
            <a:off x="1490663" y="3934610"/>
            <a:ext cx="6918325" cy="393700"/>
          </a:xfrm>
        </p:spPr>
        <p:txBody>
          <a:bodyPr anchor="ctr">
            <a:normAutofit/>
          </a:bodyPr>
          <a:lstStyle>
            <a:lvl1pPr marL="0" indent="0">
              <a:buNone/>
              <a:defRPr sz="2400">
                <a:solidFill>
                  <a:schemeClr val="bg1"/>
                </a:solidFill>
              </a:defRPr>
            </a:lvl1pPr>
          </a:lstStyle>
          <a:p>
            <a:pPr lvl="0"/>
            <a:r>
              <a:rPr lang="en-GB" noProof="0" dirty="0"/>
              <a:t>Subtitle presentation</a:t>
            </a:r>
          </a:p>
        </p:txBody>
      </p:sp>
      <p:sp>
        <p:nvSpPr>
          <p:cNvPr id="8" name="Tijdelijke aanduiding voor datum 3"/>
          <p:cNvSpPr>
            <a:spLocks noGrp="1"/>
          </p:cNvSpPr>
          <p:nvPr>
            <p:ph type="dt" sz="half" idx="2"/>
          </p:nvPr>
        </p:nvSpPr>
        <p:spPr>
          <a:xfrm>
            <a:off x="7467327" y="3934684"/>
            <a:ext cx="4326359" cy="394127"/>
          </a:xfrm>
          <a:prstGeom prst="rect">
            <a:avLst/>
          </a:prstGeom>
        </p:spPr>
        <p:txBody>
          <a:bodyPr vert="horz" lIns="0" tIns="0" rIns="0" bIns="0" rtlCol="0" anchor="ctr"/>
          <a:lstStyle>
            <a:lvl1pPr algn="r">
              <a:defRPr sz="2400">
                <a:solidFill>
                  <a:schemeClr val="bg1"/>
                </a:solidFill>
              </a:defRPr>
            </a:lvl1pPr>
          </a:lstStyle>
          <a:p>
            <a:fld id="{928F9493-D671-4F27-99EF-9D103FC79999}" type="datetime1">
              <a:rPr lang="nl-NL" noProof="0" smtClean="0"/>
              <a:t>29-1-2025</a:t>
            </a:fld>
            <a:endParaRPr lang="en-GB" noProof="0" dirty="0"/>
          </a:p>
        </p:txBody>
      </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graph</a:t>
            </a:r>
          </a:p>
        </p:txBody>
      </p:sp>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video</a:t>
            </a:r>
          </a:p>
        </p:txBody>
      </p:sp>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1"/>
            <a:ext cx="12198350" cy="4521939"/>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closure</a:t>
            </a: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pic>
        <p:nvPicPr>
          <p:cNvPr id="3" name="Picture 2">
            <a:extLst>
              <a:ext uri="{FF2B5EF4-FFF2-40B4-BE49-F238E27FC236}">
                <a16:creationId xmlns:a16="http://schemas.microsoft.com/office/drawing/2014/main" id="{3ADCC092-E9CD-3E17-A907-B36DE97D9AF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842" y="4594421"/>
            <a:ext cx="3182840" cy="1768245"/>
          </a:xfrm>
          <a:prstGeom prst="rect">
            <a:avLst/>
          </a:prstGeom>
        </p:spPr>
      </p:pic>
    </p:spTree>
    <p:extLst>
      <p:ext uri="{BB962C8B-B14F-4D97-AF65-F5344CB8AC3E}">
        <p14:creationId xmlns:p14="http://schemas.microsoft.com/office/powerpoint/2010/main" val="3613011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3" y="1252836"/>
            <a:ext cx="6846640" cy="4795836"/>
          </a:xfrm>
          <a:noFill/>
        </p:spPr>
        <p:txBody>
          <a:bodyPr vert="horz" wrap="none" lIns="0" tIns="0" rIns="0" bIns="0"/>
          <a:lstStyle>
            <a:lvl1pPr marL="361950" indent="-361950">
              <a:spcBef>
                <a:spcPts val="800"/>
              </a:spcBef>
              <a:spcAft>
                <a:spcPts val="800"/>
              </a:spcAft>
              <a:buClr>
                <a:schemeClr val="bg2"/>
              </a:buClr>
              <a:buFont typeface="+mj-lt"/>
              <a:buAutoNum type="arabicPeriod"/>
              <a:defRPr sz="2400">
                <a:solidFill>
                  <a:schemeClr val="bg2"/>
                </a:solidFill>
              </a:defRPr>
            </a:lvl1pPr>
            <a:lvl2pPr marL="542925" indent="-180975">
              <a:buClr>
                <a:schemeClr val="bg2"/>
              </a:buClr>
              <a:buFont typeface="Arial" panose="020B0604020202020204" pitchFamily="34" charset="0"/>
              <a:buChar char="•"/>
              <a:defRPr>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361950" indent="-361950">
              <a:spcBef>
                <a:spcPts val="800"/>
              </a:spcBef>
              <a:spcAft>
                <a:spcPts val="800"/>
              </a:spcAft>
              <a:buClr>
                <a:schemeClr val="bg2"/>
              </a:buClr>
              <a:buFont typeface="+mj-lt"/>
              <a:buAutoNum type="arabicPeriod"/>
              <a:tabLst/>
              <a:defRPr sz="2400">
                <a:solidFill>
                  <a:schemeClr val="bg2"/>
                </a:solidFill>
              </a:defRPr>
            </a:lvl6pPr>
            <a:lvl7pPr marL="542925" indent="-180975">
              <a:buClr>
                <a:schemeClr val="bg2"/>
              </a:buClr>
              <a:buFont typeface="Arial" panose="020B0604020202020204" pitchFamily="34" charset="0"/>
              <a:buChar char="•"/>
              <a:defRPr>
                <a:solidFill>
                  <a:schemeClr val="bg2"/>
                </a:solidFill>
              </a:defRPr>
            </a:lvl7pPr>
            <a:lvl8pPr>
              <a:defRPr>
                <a:solidFill>
                  <a:schemeClr val="bg2"/>
                </a:solidFill>
              </a:defRPr>
            </a:lvl8pPr>
            <a:lvl9pPr>
              <a:defRPr>
                <a:solidFill>
                  <a:schemeClr val="bg2"/>
                </a:solidFill>
              </a:defRPr>
            </a:lvl9pPr>
          </a:lstStyle>
          <a:p>
            <a:pPr lvl="0"/>
            <a:r>
              <a:rPr lang="en-GB" noProof="0" dirty="0"/>
              <a:t>Numbering</a:t>
            </a:r>
          </a:p>
          <a:p>
            <a:pPr lvl="1"/>
            <a:r>
              <a:rPr lang="en-GB" noProof="0" dirty="0"/>
              <a:t>Bullet</a:t>
            </a:r>
          </a:p>
          <a:p>
            <a:pPr lvl="2"/>
            <a:r>
              <a:rPr lang="en-GB" noProof="0" dirty="0"/>
              <a:t>Plain text</a:t>
            </a:r>
          </a:p>
          <a:p>
            <a:pPr lvl="3"/>
            <a:r>
              <a:rPr lang="en-GB" noProof="0" dirty="0"/>
              <a:t>Header dark blue</a:t>
            </a:r>
          </a:p>
          <a:p>
            <a:pPr lvl="4"/>
            <a:r>
              <a:rPr lang="en-GB" noProof="0" dirty="0"/>
              <a:t>Header yellow</a:t>
            </a:r>
          </a:p>
          <a:p>
            <a:pPr lvl="5"/>
            <a:r>
              <a:rPr lang="en-GB" noProof="0" dirty="0"/>
              <a:t>Numbering</a:t>
            </a:r>
          </a:p>
          <a:p>
            <a:pPr lvl="6"/>
            <a:r>
              <a:rPr lang="en-GB" noProof="0" dirty="0"/>
              <a:t>Bullet</a:t>
            </a:r>
          </a:p>
          <a:p>
            <a:pPr lvl="7"/>
            <a:r>
              <a:rPr lang="en-GB" sz="1800" noProof="0" dirty="0"/>
              <a:t>Plain text</a:t>
            </a:r>
          </a:p>
          <a:p>
            <a:pPr lvl="8"/>
            <a:r>
              <a:rPr lang="en-GB" noProof="0" dirty="0"/>
              <a:t>Header dark blue</a:t>
            </a:r>
          </a:p>
        </p:txBody>
      </p:sp>
      <p:sp>
        <p:nvSpPr>
          <p:cNvPr id="7" name="Tijdelijke aanduiding voor afbeelding 13"/>
          <p:cNvSpPr>
            <a:spLocks noGrp="1"/>
          </p:cNvSpPr>
          <p:nvPr>
            <p:ph type="pic" sz="quarter" idx="13" hasCustomPrompt="1"/>
          </p:nvPr>
        </p:nvSpPr>
        <p:spPr>
          <a:xfrm>
            <a:off x="7453634" y="1252538"/>
            <a:ext cx="4339905"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grpSp>
        <p:nvGrpSpPr>
          <p:cNvPr id="8" name="Grid" hidden="1"/>
          <p:cNvGrpSpPr/>
          <p:nvPr userDrawn="1"/>
        </p:nvGrpSpPr>
        <p:grpSpPr>
          <a:xfrm>
            <a:off x="0" y="0"/>
            <a:ext cx="12198353"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mp; Image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7926761"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0" y="0"/>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8533755" y="1252538"/>
            <a:ext cx="3259784"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Image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1"/>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5" y="1252538"/>
            <a:ext cx="5592763"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Image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3534273"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141267" y="1252538"/>
            <a:ext cx="7652271"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3" y="1252538"/>
            <a:ext cx="11388876"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218777"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6"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614"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8" name="Tijdelijke aanduiding voor afbeelding 13"/>
          <p:cNvSpPr>
            <a:spLocks noGrp="1"/>
          </p:cNvSpPr>
          <p:nvPr>
            <p:ph type="pic" sz="quarter" idx="15" hasCustomPrompt="1"/>
          </p:nvPr>
        </p:nvSpPr>
        <p:spPr>
          <a:xfrm>
            <a:off x="6200776"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9" name="Tijdelijke aanduiding voor afbeelding 13"/>
          <p:cNvSpPr>
            <a:spLocks noGrp="1"/>
          </p:cNvSpPr>
          <p:nvPr>
            <p:ph type="pic" sz="quarter" idx="16" hasCustomPrompt="1"/>
          </p:nvPr>
        </p:nvSpPr>
        <p:spPr>
          <a:xfrm>
            <a:off x="9098614"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Image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341"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179"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2" y="404664"/>
            <a:ext cx="11389024" cy="432048"/>
          </a:xfrm>
          <a:prstGeom prst="rect">
            <a:avLst/>
          </a:prstGeom>
        </p:spPr>
        <p:txBody>
          <a:bodyPr vert="horz" lIns="0" tIns="0" rIns="0" bIns="0" rtlCol="0" anchor="ctr">
            <a:noAutofit/>
          </a:bodyPr>
          <a:lstStyle/>
          <a:p>
            <a:r>
              <a:rPr lang="en-GB" noProof="0" dirty="0"/>
              <a:t>Title</a:t>
            </a:r>
          </a:p>
        </p:txBody>
      </p:sp>
      <p:sp>
        <p:nvSpPr>
          <p:cNvPr id="3" name="Tijdelijke aanduiding voor tekst 2"/>
          <p:cNvSpPr>
            <a:spLocks noGrp="1"/>
          </p:cNvSpPr>
          <p:nvPr>
            <p:ph type="body" idx="1"/>
          </p:nvPr>
        </p:nvSpPr>
        <p:spPr>
          <a:xfrm>
            <a:off x="404662" y="1252836"/>
            <a:ext cx="11389023" cy="4795836"/>
          </a:xfrm>
          <a:prstGeom prst="rect">
            <a:avLst/>
          </a:prstGeom>
        </p:spPr>
        <p:txBody>
          <a:bodyPr vert="horz" lIns="0" tIns="0" rIns="0" bIns="0" rtlCol="0">
            <a:normAutofit/>
          </a:bodyPr>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11" name="Grid" hidden="1"/>
          <p:cNvGrpSpPr/>
          <p:nvPr userDrawn="1"/>
        </p:nvGrpSpPr>
        <p:grpSpPr>
          <a:xfrm>
            <a:off x="-2" y="-1"/>
            <a:ext cx="12198353" cy="6858003"/>
            <a:chOff x="-2" y="-1"/>
            <a:chExt cx="12198353" cy="6858003"/>
          </a:xfrm>
        </p:grpSpPr>
        <p:sp>
          <p:nvSpPr>
            <p:cNvPr id="7" name="Rechthoek 6"/>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8" name="Rechthoek 7"/>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9" name="Rechthoek 8"/>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20" name="Rechthoek 19"/>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4662" y="6543376"/>
            <a:ext cx="3588750" cy="270000"/>
          </a:xfrm>
          <a:prstGeom prst="rect">
            <a:avLst/>
          </a:prstGeom>
        </p:spPr>
      </p:pic>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dt="0"/>
  <p:txStyles>
    <p:titleStyle>
      <a:lvl1pPr algn="l" defTabSz="914400" rtl="0" eaLnBrk="1" latinLnBrk="0" hangingPunct="1">
        <a:spcBef>
          <a:spcPct val="0"/>
        </a:spcBef>
        <a:buNone/>
        <a:defRPr sz="4000" b="1" i="0" kern="1200">
          <a:solidFill>
            <a:schemeClr val="bg2"/>
          </a:solidFill>
          <a:latin typeface="+mj-lt"/>
          <a:ea typeface="+mj-ea"/>
          <a:cs typeface="+mj-cs"/>
        </a:defRPr>
      </a:lvl1pPr>
    </p:titleStyle>
    <p:bodyStyle>
      <a:lvl1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1pPr>
      <a:lvl2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914400" rtl="0" eaLnBrk="1" latinLnBrk="0" hangingPunct="1">
        <a:lnSpc>
          <a:spcPct val="90000"/>
        </a:lnSpc>
        <a:spcBef>
          <a:spcPts val="600"/>
        </a:spcBef>
        <a:spcAft>
          <a:spcPts val="600"/>
        </a:spcAft>
        <a:buFont typeface="Arial" panose="020B0604020202020204" pitchFamily="34" charset="0"/>
        <a:buNone/>
        <a:defRPr sz="1800" kern="1200">
          <a:solidFill>
            <a:schemeClr val="bg2"/>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800" b="1" kern="1200">
          <a:solidFill>
            <a:schemeClr val="bg2"/>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tx2"/>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6pPr>
      <a:lvl7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bg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p:cNvSpPr>
            <a:spLocks noGrp="1"/>
          </p:cNvSpPr>
          <p:nvPr>
            <p:ph type="body" sz="quarter" idx="13"/>
          </p:nvPr>
        </p:nvSpPr>
        <p:spPr/>
        <p:txBody>
          <a:bodyPr/>
          <a:lstStyle/>
          <a:p>
            <a:endParaRPr lang="en-US"/>
          </a:p>
        </p:txBody>
      </p:sp>
      <p:sp>
        <p:nvSpPr>
          <p:cNvPr id="12" name="Tijdelijke aanduiding voor tekst 11"/>
          <p:cNvSpPr>
            <a:spLocks noGrp="1"/>
          </p:cNvSpPr>
          <p:nvPr>
            <p:ph type="body" sz="quarter" idx="12"/>
          </p:nvPr>
        </p:nvSpPr>
        <p:spPr/>
        <p:txBody>
          <a:bodyPr/>
          <a:lstStyle/>
          <a:p>
            <a:endParaRPr lang="en-US" b="1" dirty="0"/>
          </a:p>
        </p:txBody>
      </p:sp>
      <p:sp>
        <p:nvSpPr>
          <p:cNvPr id="4" name="Titel 3"/>
          <p:cNvSpPr>
            <a:spLocks noGrp="1"/>
          </p:cNvSpPr>
          <p:nvPr>
            <p:ph type="title"/>
          </p:nvPr>
        </p:nvSpPr>
        <p:spPr/>
        <p:txBody>
          <a:bodyPr/>
          <a:lstStyle/>
          <a:p>
            <a:r>
              <a:rPr lang="nl-NL" dirty="0" err="1"/>
              <a:t>AI &amp; Automation</a:t>
            </a:r>
            <a:endParaRPr lang="nl-NL" dirty="0"/>
          </a:p>
        </p:txBody>
      </p:sp>
      <p:sp>
        <p:nvSpPr>
          <p:cNvPr id="5" name="Tijdelijke aanduiding voor tekst 4"/>
          <p:cNvSpPr>
            <a:spLocks noGrp="1"/>
          </p:cNvSpPr>
          <p:nvPr>
            <p:ph type="body" sz="quarter" idx="14"/>
          </p:nvPr>
        </p:nvSpPr>
        <p:spPr/>
        <p:txBody>
          <a:bodyPr/>
          <a:lstStyle/>
          <a:p>
            <a:r>
              <a:rPr lang="nl-NL"/>
              <a:t>Tomás Dodds | Leiden</a:t>
            </a:r>
            <a:endParaRPr lang="nl-NL" dirty="0"/>
          </a:p>
        </p:txBody>
      </p:sp>
    </p:spTree>
    <p:extLst>
      <p:ext uri="{BB962C8B-B14F-4D97-AF65-F5344CB8AC3E}">
        <p14:creationId xmlns:p14="http://schemas.microsoft.com/office/powerpoint/2010/main" val="2977814846"/>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DF28-C298-E07A-807D-D15D699F6D05}"/>
              </a:ext>
            </a:extLst>
          </p:cNvPr>
          <p:cNvSpPr>
            <a:spLocks noGrp="1"/>
          </p:cNvSpPr>
          <p:nvPr>
            <p:ph type="title"/>
          </p:nvPr>
        </p:nvSpPr>
        <p:spPr/>
        <p:txBody>
          <a:bodyPr/>
          <a:lstStyle/>
          <a:p>
            <a:r>
              <a:rPr lang="en-GB"/>
              <a:t>Guidelines</a:t>
            </a:r>
          </a:p>
        </p:txBody>
      </p:sp>
      <p:sp>
        <p:nvSpPr>
          <p:cNvPr id="3" name="Vertical Text Placeholder 2">
            <a:extLst>
              <a:ext uri="{FF2B5EF4-FFF2-40B4-BE49-F238E27FC236}">
                <a16:creationId xmlns:a16="http://schemas.microsoft.com/office/drawing/2014/main" id="{72F8F34A-7185-1C34-875E-6C6268D7E629}"/>
              </a:ext>
            </a:extLst>
          </p:cNvPr>
          <p:cNvSpPr>
            <a:spLocks noGrp="1"/>
          </p:cNvSpPr>
          <p:nvPr>
            <p:ph type="body" orient="vert" idx="1"/>
          </p:nvPr>
        </p:nvSpPr>
        <p:spPr/>
        <p:txBody>
          <a:bodyPr/>
          <a:lstStyle/>
          <a:p>
            <a:r>
              <a:rPr lang="en-GB"/>
              <a:t>Our analysis reveals key thematic areas, such as transparency, accountability, fairness, privacy, and the preservation of journalistic values. </a:t>
            </a:r>
          </a:p>
          <a:p>
            <a:endParaRPr lang="en-GB"/>
          </a:p>
          <a:p>
            <a:r>
              <a:rPr lang="en-GB"/>
              <a:t>Results highlight shared principles and best practices that emerge from these guidelines, including the importance of human oversight, explainability of AI systems, disclosure of automated content, and protection of user data. </a:t>
            </a:r>
          </a:p>
        </p:txBody>
      </p:sp>
    </p:spTree>
    <p:extLst>
      <p:ext uri="{BB962C8B-B14F-4D97-AF65-F5344CB8AC3E}">
        <p14:creationId xmlns:p14="http://schemas.microsoft.com/office/powerpoint/2010/main" val="328888359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F2CA-4FCA-73FA-81E7-D3CAE63046F1}"/>
              </a:ext>
            </a:extLst>
          </p:cNvPr>
          <p:cNvSpPr>
            <a:spLocks noGrp="1"/>
          </p:cNvSpPr>
          <p:nvPr>
            <p:ph type="title"/>
          </p:nvPr>
        </p:nvSpPr>
        <p:spPr/>
        <p:txBody>
          <a:bodyPr/>
          <a:lstStyle/>
          <a:p>
            <a:r>
              <a:rPr lang="en-GB"/>
              <a:t>Guidelines</a:t>
            </a:r>
          </a:p>
        </p:txBody>
      </p:sp>
      <p:pic>
        <p:nvPicPr>
          <p:cNvPr id="5" name="Picture 4" descr="A graph with colored dots&#10;&#10;Description automatically generated">
            <a:extLst>
              <a:ext uri="{FF2B5EF4-FFF2-40B4-BE49-F238E27FC236}">
                <a16:creationId xmlns:a16="http://schemas.microsoft.com/office/drawing/2014/main" id="{14478B40-017C-13A5-69B4-1473AFD86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0703" y="980728"/>
            <a:ext cx="7654603" cy="5230068"/>
          </a:xfrm>
          <a:prstGeom prst="rect">
            <a:avLst/>
          </a:prstGeom>
        </p:spPr>
      </p:pic>
    </p:spTree>
    <p:extLst>
      <p:ext uri="{BB962C8B-B14F-4D97-AF65-F5344CB8AC3E}">
        <p14:creationId xmlns:p14="http://schemas.microsoft.com/office/powerpoint/2010/main" val="2294859427"/>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6AC5-1928-3D91-69F6-9E29AD83B7C1}"/>
              </a:ext>
            </a:extLst>
          </p:cNvPr>
          <p:cNvSpPr>
            <a:spLocks noGrp="1"/>
          </p:cNvSpPr>
          <p:nvPr>
            <p:ph type="title"/>
          </p:nvPr>
        </p:nvSpPr>
        <p:spPr/>
        <p:txBody>
          <a:bodyPr/>
          <a:lstStyle/>
          <a:p>
            <a:r>
              <a:rPr lang="en-GB"/>
              <a:t>Guidelines</a:t>
            </a:r>
          </a:p>
        </p:txBody>
      </p:sp>
      <p:pic>
        <p:nvPicPr>
          <p:cNvPr id="5" name="Picture 4" descr="A graph with colorful bars&#10;&#10;Description automatically generated">
            <a:extLst>
              <a:ext uri="{FF2B5EF4-FFF2-40B4-BE49-F238E27FC236}">
                <a16:creationId xmlns:a16="http://schemas.microsoft.com/office/drawing/2014/main" id="{C802EA67-96C2-824E-CD79-DBC183585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591" y="1556792"/>
            <a:ext cx="10213526" cy="4128616"/>
          </a:xfrm>
          <a:prstGeom prst="rect">
            <a:avLst/>
          </a:prstGeom>
        </p:spPr>
      </p:pic>
    </p:spTree>
    <p:extLst>
      <p:ext uri="{BB962C8B-B14F-4D97-AF65-F5344CB8AC3E}">
        <p14:creationId xmlns:p14="http://schemas.microsoft.com/office/powerpoint/2010/main" val="131433209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DF6B-8A4D-C232-4275-6E2AD5B510D0}"/>
              </a:ext>
            </a:extLst>
          </p:cNvPr>
          <p:cNvSpPr>
            <a:spLocks noGrp="1"/>
          </p:cNvSpPr>
          <p:nvPr>
            <p:ph type="title"/>
          </p:nvPr>
        </p:nvSpPr>
        <p:spPr/>
        <p:txBody>
          <a:bodyPr/>
          <a:lstStyle/>
          <a:p>
            <a:r>
              <a:rPr lang="en-GB"/>
              <a:t>Isomorphism </a:t>
            </a:r>
          </a:p>
        </p:txBody>
      </p:sp>
      <p:sp>
        <p:nvSpPr>
          <p:cNvPr id="3" name="Vertical Text Placeholder 2">
            <a:extLst>
              <a:ext uri="{FF2B5EF4-FFF2-40B4-BE49-F238E27FC236}">
                <a16:creationId xmlns:a16="http://schemas.microsoft.com/office/drawing/2014/main" id="{82054D98-E9C3-A398-1874-8AD2F5A3EB0A}"/>
              </a:ext>
            </a:extLst>
          </p:cNvPr>
          <p:cNvSpPr>
            <a:spLocks noGrp="1"/>
          </p:cNvSpPr>
          <p:nvPr>
            <p:ph type="body" orient="vert" idx="1"/>
          </p:nvPr>
        </p:nvSpPr>
        <p:spPr/>
        <p:txBody>
          <a:bodyPr/>
          <a:lstStyle/>
          <a:p>
            <a:r>
              <a:rPr lang="en-GB"/>
              <a:t>Organizations strive for legitimacy by emulating other actors in their environments.</a:t>
            </a:r>
          </a:p>
          <a:p>
            <a:endParaRPr lang="en-GB"/>
          </a:p>
          <a:p>
            <a:r>
              <a:rPr lang="en-GB"/>
              <a:t>Their behavior responds by integrating “correct” programs and structures from their fields, which are perceived as legitimate by other institutions, reflecting efficiency and indicative of quality output.</a:t>
            </a:r>
          </a:p>
          <a:p>
            <a:endParaRPr lang="en-GB"/>
          </a:p>
          <a:p>
            <a:r>
              <a:rPr lang="en-GB"/>
              <a:t>Over time, this incorporation of elements drives institutional isomorphism, influenced by pressures that aim to increase an organization’s likelihood of survival within its environment. </a:t>
            </a:r>
          </a:p>
          <a:p>
            <a:endParaRPr lang="en-GB"/>
          </a:p>
          <a:p>
            <a:r>
              <a:rPr lang="en-GB"/>
              <a:t>Isomorphism, defined as a constraining process that drives one unit in a population to resemble other units facing the same set of environmental conditions, can manifest through three mechanisms: </a:t>
            </a:r>
            <a:r>
              <a:rPr lang="en-GB" b="1"/>
              <a:t>coercive</a:t>
            </a:r>
            <a:r>
              <a:rPr lang="en-GB"/>
              <a:t> (pressures from competitors or cultural expectations), </a:t>
            </a:r>
            <a:r>
              <a:rPr lang="en-GB" b="1"/>
              <a:t>normative</a:t>
            </a:r>
            <a:r>
              <a:rPr lang="en-GB"/>
              <a:t> (progressive professionalization in the field), and </a:t>
            </a:r>
            <a:r>
              <a:rPr lang="en-GB" b="1"/>
              <a:t>mimetic practices </a:t>
            </a:r>
            <a:r>
              <a:rPr lang="en-GB"/>
              <a:t>(emulating paths already tested by preceding institutions and actors) </a:t>
            </a:r>
          </a:p>
        </p:txBody>
      </p:sp>
    </p:spTree>
    <p:extLst>
      <p:ext uri="{BB962C8B-B14F-4D97-AF65-F5344CB8AC3E}">
        <p14:creationId xmlns:p14="http://schemas.microsoft.com/office/powerpoint/2010/main" val="344529221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0A8C-DAFF-D425-FE8C-AC12FC3E795C}"/>
              </a:ext>
            </a:extLst>
          </p:cNvPr>
          <p:cNvSpPr>
            <a:spLocks noGrp="1"/>
          </p:cNvSpPr>
          <p:nvPr>
            <p:ph type="title"/>
          </p:nvPr>
        </p:nvSpPr>
        <p:spPr/>
        <p:txBody>
          <a:bodyPr/>
          <a:lstStyle/>
          <a:p>
            <a:r>
              <a:rPr lang="en-GB"/>
              <a:t>Responsible AI </a:t>
            </a:r>
          </a:p>
        </p:txBody>
      </p:sp>
      <p:sp>
        <p:nvSpPr>
          <p:cNvPr id="3" name="Vertical Text Placeholder 2">
            <a:extLst>
              <a:ext uri="{FF2B5EF4-FFF2-40B4-BE49-F238E27FC236}">
                <a16:creationId xmlns:a16="http://schemas.microsoft.com/office/drawing/2014/main" id="{682D8700-64F7-CDCE-6C33-9F6419977C5B}"/>
              </a:ext>
            </a:extLst>
          </p:cNvPr>
          <p:cNvSpPr>
            <a:spLocks noGrp="1"/>
          </p:cNvSpPr>
          <p:nvPr>
            <p:ph type="body" orient="vert" idx="1"/>
          </p:nvPr>
        </p:nvSpPr>
        <p:spPr/>
        <p:txBody>
          <a:bodyPr/>
          <a:lstStyle/>
          <a:p>
            <a:pPr>
              <a:lnSpc>
                <a:spcPct val="100000"/>
              </a:lnSpc>
            </a:pPr>
            <a:r>
              <a:rPr lang="en-GB"/>
              <a:t>It is in this context that the expanding field of responsible AI in journalism emphasizes the necessity of ethical and </a:t>
            </a:r>
            <a:r>
              <a:rPr lang="en-GB" b="1"/>
              <a:t>accountable AI systems</a:t>
            </a:r>
            <a:r>
              <a:rPr lang="en-GB"/>
              <a:t> development, deployment, and usage inside newsrooms (Trattner et al., 2022). </a:t>
            </a:r>
          </a:p>
          <a:p>
            <a:pPr>
              <a:lnSpc>
                <a:spcPct val="100000"/>
              </a:lnSpc>
            </a:pPr>
            <a:endParaRPr lang="en-GB"/>
          </a:p>
          <a:p>
            <a:pPr>
              <a:lnSpc>
                <a:spcPct val="100000"/>
              </a:lnSpc>
            </a:pPr>
            <a:r>
              <a:rPr lang="en-GB"/>
              <a:t>Rather than exclusively focusing on the faults and foibles of how media workers use these systems, the concept of responsible AI  demands that AI-based systems and the companies that develop and deploy them (see Kak et al., 2023) adhere to </a:t>
            </a:r>
            <a:r>
              <a:rPr lang="en-GB" b="1"/>
              <a:t>societal values and human rights </a:t>
            </a:r>
            <a:r>
              <a:rPr lang="en-GB"/>
              <a:t>and prevent detrimental outcomes (Dignum, 2019), particularly for journalists and news organizations, where AI brings forth both unique challenges and opportunities (Fridman et al., 2023).</a:t>
            </a:r>
          </a:p>
          <a:p>
            <a:pPr>
              <a:lnSpc>
                <a:spcPct val="100000"/>
              </a:lnSpc>
            </a:pPr>
            <a:endParaRPr lang="en-GB"/>
          </a:p>
          <a:p>
            <a:pPr>
              <a:lnSpc>
                <a:spcPct val="100000"/>
              </a:lnSpc>
            </a:pPr>
            <a:r>
              <a:rPr lang="en-GB"/>
              <a:t>In response to these challenges, various news organizations have initiated steps to address the ethical implications of AI (Becker et al., 2023). </a:t>
            </a:r>
            <a:r>
              <a:rPr lang="en-GB" i="1"/>
              <a:t>Wired</a:t>
            </a:r>
            <a:r>
              <a:rPr lang="en-GB"/>
              <a:t>, for instance, was one of the first to establish </a:t>
            </a:r>
            <a:r>
              <a:rPr lang="en-GB" b="1"/>
              <a:t>ground rules </a:t>
            </a:r>
            <a:r>
              <a:rPr lang="en-GB"/>
              <a:t>for using generative AI, emphasizing ethical usage and transparency. The magazine decided against publishing stories with text generated or edited by AI, except when AI’s involvement is central to the story (Tobitt, 2023). </a:t>
            </a:r>
          </a:p>
        </p:txBody>
      </p:sp>
    </p:spTree>
    <p:extLst>
      <p:ext uri="{BB962C8B-B14F-4D97-AF65-F5344CB8AC3E}">
        <p14:creationId xmlns:p14="http://schemas.microsoft.com/office/powerpoint/2010/main" val="1049475020"/>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0A8C-DAFF-D425-FE8C-AC12FC3E795C}"/>
              </a:ext>
            </a:extLst>
          </p:cNvPr>
          <p:cNvSpPr>
            <a:spLocks noGrp="1"/>
          </p:cNvSpPr>
          <p:nvPr>
            <p:ph type="title"/>
          </p:nvPr>
        </p:nvSpPr>
        <p:spPr/>
        <p:txBody>
          <a:bodyPr/>
          <a:lstStyle/>
          <a:p>
            <a:r>
              <a:rPr lang="en-GB"/>
              <a:t>Responsible AI </a:t>
            </a:r>
          </a:p>
        </p:txBody>
      </p:sp>
      <p:sp>
        <p:nvSpPr>
          <p:cNvPr id="3" name="Vertical Text Placeholder 2">
            <a:extLst>
              <a:ext uri="{FF2B5EF4-FFF2-40B4-BE49-F238E27FC236}">
                <a16:creationId xmlns:a16="http://schemas.microsoft.com/office/drawing/2014/main" id="{682D8700-64F7-CDCE-6C33-9F6419977C5B}"/>
              </a:ext>
            </a:extLst>
          </p:cNvPr>
          <p:cNvSpPr>
            <a:spLocks noGrp="1"/>
          </p:cNvSpPr>
          <p:nvPr>
            <p:ph type="body" orient="vert" idx="1"/>
          </p:nvPr>
        </p:nvSpPr>
        <p:spPr/>
        <p:txBody>
          <a:bodyPr/>
          <a:lstStyle/>
          <a:p>
            <a:pPr>
              <a:lnSpc>
                <a:spcPct val="100000"/>
              </a:lnSpc>
            </a:pPr>
            <a:r>
              <a:rPr lang="en-GB" sz="1800">
                <a:effectLst/>
                <a:latin typeface="Georgia" panose="02040502050405020303" pitchFamily="18" charset="0"/>
                <a:ea typeface="Calibri" panose="020F0502020204030204" pitchFamily="34" charset="0"/>
              </a:rPr>
              <a:t>Efforts to address and mitigate these challenges regarding the use of AI are often grouped under the label ‘</a:t>
            </a:r>
            <a:r>
              <a:rPr lang="en-GB" sz="1800" b="1">
                <a:effectLst/>
                <a:latin typeface="Georgia" panose="02040502050405020303" pitchFamily="18" charset="0"/>
                <a:ea typeface="Calibri" panose="020F0502020204030204" pitchFamily="34" charset="0"/>
              </a:rPr>
              <a:t>Responsible AI</a:t>
            </a:r>
            <a:r>
              <a:rPr lang="en-GB" sz="1800">
                <a:effectLst/>
                <a:latin typeface="Georgia" panose="02040502050405020303" pitchFamily="18" charset="0"/>
                <a:ea typeface="Calibri" panose="020F0502020204030204" pitchFamily="34" charset="0"/>
              </a:rPr>
              <a:t>.’ While it lacks a clear definition, the term is often used to describe specific organizational choices and practices around AI and refer to the emerging area of </a:t>
            </a:r>
            <a:r>
              <a:rPr lang="en-GB" sz="1800" b="1">
                <a:effectLst/>
                <a:latin typeface="Georgia" panose="02040502050405020303" pitchFamily="18" charset="0"/>
                <a:ea typeface="Calibri" panose="020F0502020204030204" pitchFamily="34" charset="0"/>
              </a:rPr>
              <a:t>AI governance</a:t>
            </a:r>
            <a:r>
              <a:rPr lang="en-GB" sz="1800">
                <a:effectLst/>
                <a:latin typeface="Georgia" panose="02040502050405020303" pitchFamily="18" charset="0"/>
                <a:ea typeface="Calibri" panose="020F0502020204030204" pitchFamily="34" charset="0"/>
              </a:rPr>
              <a:t>, which focuses on the ethical and accountable development, deployment, and use of artificial intelligence systems</a:t>
            </a:r>
            <a:r>
              <a:rPr lang="en-NL">
                <a:effectLst/>
                <a:latin typeface="Georgia" panose="02040502050405020303" pitchFamily="18" charset="0"/>
              </a:rPr>
              <a:t> </a:t>
            </a:r>
          </a:p>
          <a:p>
            <a:pPr>
              <a:lnSpc>
                <a:spcPct val="100000"/>
              </a:lnSpc>
            </a:pPr>
            <a:endParaRPr lang="en-NL">
              <a:effectLst/>
              <a:latin typeface="Georgia" panose="02040502050405020303" pitchFamily="18" charset="0"/>
            </a:endParaRPr>
          </a:p>
          <a:p>
            <a:pPr>
              <a:lnSpc>
                <a:spcPct val="100000"/>
              </a:lnSpc>
            </a:pPr>
            <a:r>
              <a:rPr lang="en-GB">
                <a:latin typeface="Georgia" panose="02040502050405020303" pitchFamily="18" charset="0"/>
              </a:rPr>
              <a:t>Three distinct categories that repeatedly feature in the wider literature on digitalization and automation in the news focus on </a:t>
            </a:r>
          </a:p>
          <a:p>
            <a:pPr lvl="1">
              <a:lnSpc>
                <a:spcPct val="100000"/>
              </a:lnSpc>
            </a:pPr>
            <a:r>
              <a:rPr lang="en-GB">
                <a:latin typeface="Georgia" panose="02040502050405020303" pitchFamily="18" charset="0"/>
              </a:rPr>
              <a:t>(1) upholding professional values inherent to journalistic practices, such as objectivity and accuracy, </a:t>
            </a:r>
          </a:p>
          <a:p>
            <a:pPr lvl="1">
              <a:lnSpc>
                <a:spcPct val="100000"/>
              </a:lnSpc>
            </a:pPr>
            <a:r>
              <a:rPr lang="en-GB">
                <a:latin typeface="Georgia" panose="02040502050405020303" pitchFamily="18" charset="0"/>
              </a:rPr>
              <a:t>(2) adhering to legal frameworks governing technological applications (and AI) in journalism and </a:t>
            </a:r>
          </a:p>
          <a:p>
            <a:pPr lvl="1">
              <a:lnSpc>
                <a:spcPct val="100000"/>
              </a:lnSpc>
            </a:pPr>
            <a:r>
              <a:rPr lang="en-GB">
                <a:latin typeface="Georgia" panose="02040502050405020303" pitchFamily="18" charset="0"/>
              </a:rPr>
              <a:t>(3) considering democratic obligations associated with journalism and the societal impact of AI in news. </a:t>
            </a:r>
          </a:p>
        </p:txBody>
      </p:sp>
    </p:spTree>
    <p:extLst>
      <p:ext uri="{BB962C8B-B14F-4D97-AF65-F5344CB8AC3E}">
        <p14:creationId xmlns:p14="http://schemas.microsoft.com/office/powerpoint/2010/main" val="1052304655"/>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C651-52C0-723B-38FF-D34A1EDF77A4}"/>
              </a:ext>
            </a:extLst>
          </p:cNvPr>
          <p:cNvSpPr>
            <a:spLocks noGrp="1"/>
          </p:cNvSpPr>
          <p:nvPr>
            <p:ph type="title"/>
          </p:nvPr>
        </p:nvSpPr>
        <p:spPr/>
        <p:txBody>
          <a:bodyPr/>
          <a:lstStyle/>
          <a:p>
            <a:r>
              <a:rPr lang="en-GB"/>
              <a:t>Information Sharing and Knowledge Silos</a:t>
            </a:r>
          </a:p>
        </p:txBody>
      </p:sp>
      <p:sp>
        <p:nvSpPr>
          <p:cNvPr id="3" name="Vertical Text Placeholder 2">
            <a:extLst>
              <a:ext uri="{FF2B5EF4-FFF2-40B4-BE49-F238E27FC236}">
                <a16:creationId xmlns:a16="http://schemas.microsoft.com/office/drawing/2014/main" id="{3D7ADF4A-0699-FB6A-5CB5-E8F6B3360256}"/>
              </a:ext>
            </a:extLst>
          </p:cNvPr>
          <p:cNvSpPr>
            <a:spLocks noGrp="1"/>
          </p:cNvSpPr>
          <p:nvPr>
            <p:ph type="body" orient="vert" idx="1"/>
          </p:nvPr>
        </p:nvSpPr>
        <p:spPr/>
        <p:txBody>
          <a:bodyPr/>
          <a:lstStyle/>
          <a:p>
            <a:pPr>
              <a:lnSpc>
                <a:spcPct val="100000"/>
              </a:lnSpc>
            </a:pPr>
            <a:r>
              <a:rPr lang="en-GB"/>
              <a:t>Journalists rarely operate independently. Instead, they are embedded in formal and informal structures (Clement &amp; Puranam, 2017), with the social context of a news organization (Singer, 2004) shaping their work.</a:t>
            </a:r>
          </a:p>
          <a:p>
            <a:pPr>
              <a:lnSpc>
                <a:spcPct val="100000"/>
              </a:lnSpc>
            </a:pPr>
            <a:endParaRPr lang="en-GB"/>
          </a:p>
          <a:p>
            <a:pPr>
              <a:lnSpc>
                <a:spcPct val="100000"/>
              </a:lnSpc>
            </a:pPr>
            <a:r>
              <a:rPr lang="en-GB"/>
              <a:t>Research into knowledge management has demonstrated that, among other things, such organizational settings can both enable and constrain knowledge sharing – not just between journalists but also between the newsrooms and other parts of the organization. </a:t>
            </a:r>
          </a:p>
          <a:p>
            <a:pPr>
              <a:lnSpc>
                <a:spcPct val="100000"/>
              </a:lnSpc>
            </a:pPr>
            <a:endParaRPr lang="en-GB"/>
          </a:p>
          <a:p>
            <a:pPr>
              <a:lnSpc>
                <a:spcPct val="100000"/>
              </a:lnSpc>
            </a:pPr>
            <a:r>
              <a:rPr lang="en-GB"/>
              <a:t>Such ‘</a:t>
            </a:r>
            <a:r>
              <a:rPr lang="en-GB" b="1"/>
              <a:t>knowledge silos</a:t>
            </a:r>
            <a:r>
              <a:rPr lang="en-GB"/>
              <a:t>’ – “individuals or higher-level collectives that serve as heterogeneously distributed repositories of knowledge” (Phelps et al., 2012, p. 1117) arise in many organizations, in some cases on purpose. </a:t>
            </a:r>
          </a:p>
          <a:p>
            <a:pPr>
              <a:lnSpc>
                <a:spcPct val="100000"/>
              </a:lnSpc>
            </a:pPr>
            <a:endParaRPr lang="en-GB"/>
          </a:p>
          <a:p>
            <a:pPr>
              <a:lnSpc>
                <a:spcPct val="100000"/>
              </a:lnSpc>
            </a:pPr>
            <a:r>
              <a:rPr lang="en-GB"/>
              <a:t>Especially in large organizations, operating in silos and compartmentalization (for example, departments) can lead to greater efficiency or make functioning possible in the first place  (de Waal et al., 2019)</a:t>
            </a:r>
          </a:p>
          <a:p>
            <a:pPr>
              <a:lnSpc>
                <a:spcPct val="100000"/>
              </a:lnSpc>
            </a:pPr>
            <a:endParaRPr lang="en-GB"/>
          </a:p>
        </p:txBody>
      </p:sp>
    </p:spTree>
    <p:extLst>
      <p:ext uri="{BB962C8B-B14F-4D97-AF65-F5344CB8AC3E}">
        <p14:creationId xmlns:p14="http://schemas.microsoft.com/office/powerpoint/2010/main" val="4249002749"/>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C651-52C0-723B-38FF-D34A1EDF77A4}"/>
              </a:ext>
            </a:extLst>
          </p:cNvPr>
          <p:cNvSpPr>
            <a:spLocks noGrp="1"/>
          </p:cNvSpPr>
          <p:nvPr>
            <p:ph type="title"/>
          </p:nvPr>
        </p:nvSpPr>
        <p:spPr/>
        <p:txBody>
          <a:bodyPr/>
          <a:lstStyle/>
          <a:p>
            <a:r>
              <a:rPr lang="en-GB"/>
              <a:t>Information Sharing and Knowledge Silos</a:t>
            </a:r>
          </a:p>
        </p:txBody>
      </p:sp>
      <p:sp>
        <p:nvSpPr>
          <p:cNvPr id="3" name="Vertical Text Placeholder 2">
            <a:extLst>
              <a:ext uri="{FF2B5EF4-FFF2-40B4-BE49-F238E27FC236}">
                <a16:creationId xmlns:a16="http://schemas.microsoft.com/office/drawing/2014/main" id="{3D7ADF4A-0699-FB6A-5CB5-E8F6B3360256}"/>
              </a:ext>
            </a:extLst>
          </p:cNvPr>
          <p:cNvSpPr>
            <a:spLocks noGrp="1"/>
          </p:cNvSpPr>
          <p:nvPr>
            <p:ph type="body" orient="vert" idx="1"/>
          </p:nvPr>
        </p:nvSpPr>
        <p:spPr/>
        <p:txBody>
          <a:bodyPr/>
          <a:lstStyle/>
          <a:p>
            <a:pPr>
              <a:lnSpc>
                <a:spcPct val="100000"/>
              </a:lnSpc>
            </a:pPr>
            <a:r>
              <a:rPr lang="en-GB" sz="1800">
                <a:effectLst/>
                <a:latin typeface="Georgia" panose="02040502050405020303" pitchFamily="18" charset="0"/>
                <a:ea typeface="Calibri" panose="020F0502020204030204" pitchFamily="34" charset="0"/>
              </a:rPr>
              <a:t>The effects can be problematic. </a:t>
            </a:r>
            <a:r>
              <a:rPr lang="en-GB" sz="1800" b="1">
                <a:effectLst/>
                <a:latin typeface="Georgia" panose="02040502050405020303" pitchFamily="18" charset="0"/>
                <a:ea typeface="Calibri" panose="020F0502020204030204" pitchFamily="34" charset="0"/>
              </a:rPr>
              <a:t>Knowledge silos are often blamed for hindering innovation, decision-making, and overall organizational performance.</a:t>
            </a:r>
            <a:r>
              <a:rPr lang="en-GB" sz="1800">
                <a:effectLst/>
                <a:latin typeface="Georgia" panose="02040502050405020303" pitchFamily="18" charset="0"/>
                <a:ea typeface="Calibri" panose="020F0502020204030204" pitchFamily="34" charset="0"/>
              </a:rPr>
              <a:t> They are also seen as impeding the flow of information, limiting the cross-pollination of ideas within the organization, and preventing the organization from capitalizing on the collective intelligence of its staff.</a:t>
            </a:r>
            <a:r>
              <a:rPr lang="en-NL">
                <a:effectLst/>
                <a:latin typeface="Georgia" panose="02040502050405020303" pitchFamily="18" charset="0"/>
              </a:rPr>
              <a:t> </a:t>
            </a:r>
          </a:p>
          <a:p>
            <a:pPr>
              <a:lnSpc>
                <a:spcPct val="100000"/>
              </a:lnSpc>
            </a:pPr>
            <a:endParaRPr lang="en-NL">
              <a:latin typeface="Georgia" panose="02040502050405020303" pitchFamily="18" charset="0"/>
            </a:endParaRPr>
          </a:p>
          <a:p>
            <a:pPr>
              <a:lnSpc>
                <a:spcPct val="100000"/>
              </a:lnSpc>
            </a:pPr>
            <a:r>
              <a:rPr lang="en-GB">
                <a:latin typeface="Georgia" panose="02040502050405020303" pitchFamily="18" charset="0"/>
              </a:rPr>
              <a:t>We theorize that knowledge silos and the lack of information sharing also affects the adoption and implementation of responsible AI practices. Consequently, this study aims to explore if, and if so, how different dimensions of knowledge silos (i.e., individual, departmental, technological, and cultural) affect the adoption of responsible AI practices in journalism. To answer this question, we focus on four major media outlets in the Netherlands.</a:t>
            </a:r>
          </a:p>
          <a:p>
            <a:pPr>
              <a:lnSpc>
                <a:spcPct val="100000"/>
              </a:lnSpc>
            </a:pPr>
            <a:endParaRPr lang="en-GB">
              <a:latin typeface="Georgia" panose="02040502050405020303" pitchFamily="18" charset="0"/>
            </a:endParaRPr>
          </a:p>
        </p:txBody>
      </p:sp>
    </p:spTree>
    <p:extLst>
      <p:ext uri="{BB962C8B-B14F-4D97-AF65-F5344CB8AC3E}">
        <p14:creationId xmlns:p14="http://schemas.microsoft.com/office/powerpoint/2010/main" val="3759365797"/>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C651-52C0-723B-38FF-D34A1EDF77A4}"/>
              </a:ext>
            </a:extLst>
          </p:cNvPr>
          <p:cNvSpPr>
            <a:spLocks noGrp="1"/>
          </p:cNvSpPr>
          <p:nvPr>
            <p:ph type="title"/>
          </p:nvPr>
        </p:nvSpPr>
        <p:spPr/>
        <p:txBody>
          <a:bodyPr/>
          <a:lstStyle/>
          <a:p>
            <a:r>
              <a:rPr lang="en-GB"/>
              <a:t>Results</a:t>
            </a:r>
          </a:p>
        </p:txBody>
      </p:sp>
      <p:sp>
        <p:nvSpPr>
          <p:cNvPr id="3" name="Vertical Text Placeholder 2">
            <a:extLst>
              <a:ext uri="{FF2B5EF4-FFF2-40B4-BE49-F238E27FC236}">
                <a16:creationId xmlns:a16="http://schemas.microsoft.com/office/drawing/2014/main" id="{3D7ADF4A-0699-FB6A-5CB5-E8F6B3360256}"/>
              </a:ext>
            </a:extLst>
          </p:cNvPr>
          <p:cNvSpPr>
            <a:spLocks noGrp="1"/>
          </p:cNvSpPr>
          <p:nvPr>
            <p:ph type="body" orient="vert" idx="1"/>
          </p:nvPr>
        </p:nvSpPr>
        <p:spPr/>
        <p:txBody>
          <a:bodyPr>
            <a:normAutofit fontScale="92500" lnSpcReduction="20000"/>
          </a:bodyPr>
          <a:lstStyle/>
          <a:p>
            <a:pPr>
              <a:lnSpc>
                <a:spcPct val="100000"/>
              </a:lnSpc>
            </a:pPr>
            <a:r>
              <a:rPr lang="en-GB"/>
              <a:t>The challenges of knowledge silos within professional environments are multidimensional, as highlighted by our interviews with newsroom personnel. During our interviews, editors often mentioned a knowledge gap between themselves and colleagues with different technical backgrounds. We have named these “horizontal silos” and “vertical silos.” These silos impede the </a:t>
            </a:r>
            <a:r>
              <a:rPr lang="en-GB" b="1"/>
              <a:t>seamless integration of technology and collaboration </a:t>
            </a:r>
            <a:r>
              <a:rPr lang="en-GB"/>
              <a:t>across different levels and areas of experience within an organization. </a:t>
            </a:r>
          </a:p>
          <a:p>
            <a:pPr>
              <a:lnSpc>
                <a:spcPct val="100000"/>
              </a:lnSpc>
            </a:pPr>
            <a:endParaRPr lang="en-GB"/>
          </a:p>
          <a:p>
            <a:pPr>
              <a:lnSpc>
                <a:spcPct val="100000"/>
              </a:lnSpc>
            </a:pPr>
            <a:r>
              <a:rPr lang="en-GB"/>
              <a:t>The notion of horizontal silos is exemplified by an editor from </a:t>
            </a:r>
            <a:r>
              <a:rPr lang="en-GB" i="1"/>
              <a:t>de Telegraaf</a:t>
            </a:r>
            <a:r>
              <a:rPr lang="en-GB"/>
              <a:t>. While discussing the integration of machine learning and natural language processing tools into their daily tasks, the </a:t>
            </a:r>
            <a:r>
              <a:rPr lang="en-GB" i="1"/>
              <a:t>de Telegraaf </a:t>
            </a:r>
            <a:r>
              <a:rPr lang="en-GB"/>
              <a:t>editor stated: “Oh, I find it very difficult to explain. [My colleague, a tech journalist] probably knows more about that. He knows about numbers.” </a:t>
            </a:r>
          </a:p>
          <a:p>
            <a:pPr>
              <a:lnSpc>
                <a:spcPct val="100000"/>
              </a:lnSpc>
            </a:pPr>
            <a:endParaRPr lang="en-GB"/>
          </a:p>
          <a:p>
            <a:pPr>
              <a:lnSpc>
                <a:spcPct val="100000"/>
              </a:lnSpc>
            </a:pPr>
            <a:r>
              <a:rPr lang="en-GB"/>
              <a:t>Interestingly, while this editor suggests a knowledge barrier between the editorial and technical staff, this admission also highlights a disconnect, not only in understanding but in confidence, when it comes to the domain of machine learning, which is already in use in the editor’s newsroom. </a:t>
            </a:r>
          </a:p>
          <a:p>
            <a:pPr>
              <a:lnSpc>
                <a:spcPct val="100000"/>
              </a:lnSpc>
            </a:pPr>
            <a:endParaRPr lang="en-GB"/>
          </a:p>
          <a:p>
            <a:pPr>
              <a:lnSpc>
                <a:spcPct val="100000"/>
              </a:lnSpc>
            </a:pPr>
            <a:r>
              <a:rPr lang="en-GB"/>
              <a:t> It is telling that the editor associated technological expertise with proficiency in numbers, suggesting a stereotypical view that may further entrench these silos. </a:t>
            </a:r>
          </a:p>
        </p:txBody>
      </p:sp>
    </p:spTree>
    <p:extLst>
      <p:ext uri="{BB962C8B-B14F-4D97-AF65-F5344CB8AC3E}">
        <p14:creationId xmlns:p14="http://schemas.microsoft.com/office/powerpoint/2010/main" val="903178783"/>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87AB-E0FC-C842-BEBE-BCAFEBFFE37E}"/>
              </a:ext>
            </a:extLst>
          </p:cNvPr>
          <p:cNvSpPr>
            <a:spLocks noGrp="1"/>
          </p:cNvSpPr>
          <p:nvPr>
            <p:ph type="title"/>
          </p:nvPr>
        </p:nvSpPr>
        <p:spPr/>
        <p:txBody>
          <a:bodyPr/>
          <a:lstStyle/>
          <a:p>
            <a:r>
              <a:rPr lang="en-GB"/>
              <a:t>Results</a:t>
            </a:r>
          </a:p>
        </p:txBody>
      </p:sp>
      <p:sp>
        <p:nvSpPr>
          <p:cNvPr id="3" name="Vertical Text Placeholder 2">
            <a:extLst>
              <a:ext uri="{FF2B5EF4-FFF2-40B4-BE49-F238E27FC236}">
                <a16:creationId xmlns:a16="http://schemas.microsoft.com/office/drawing/2014/main" id="{AE7F91AD-2A0C-6DB3-CD65-464665C6AE6C}"/>
              </a:ext>
            </a:extLst>
          </p:cNvPr>
          <p:cNvSpPr>
            <a:spLocks noGrp="1"/>
          </p:cNvSpPr>
          <p:nvPr>
            <p:ph type="body" orient="vert" idx="1"/>
          </p:nvPr>
        </p:nvSpPr>
        <p:spPr/>
        <p:txBody>
          <a:bodyPr>
            <a:normAutofit/>
          </a:bodyPr>
          <a:lstStyle/>
          <a:p>
            <a:r>
              <a:rPr lang="en-GB"/>
              <a:t>We found something similar when interviewing an editor from RTL, who claimed, “I am sitting here, in my management room, thinking about what the editors should do about AI, while my journalists, of course, already have a </a:t>
            </a:r>
            <a:r>
              <a:rPr lang="en-GB" b="1"/>
              <a:t>much better feeling </a:t>
            </a:r>
            <a:r>
              <a:rPr lang="en-GB"/>
              <a:t>about  these tools from using them.” These findings point to a possible need to pay attention to how horizontal silos could be impacting the processes of production inside newsrooms in a way that makes the development of new technologies opaque to certain sections of the newsroom. </a:t>
            </a:r>
          </a:p>
          <a:p>
            <a:endParaRPr lang="en-GB"/>
          </a:p>
          <a:p>
            <a:r>
              <a:rPr lang="en-GB"/>
              <a:t>This example could also suggest the need for </a:t>
            </a:r>
            <a:r>
              <a:rPr lang="en-GB" b="1"/>
              <a:t>bridging the gap between technical and non-technical staff </a:t>
            </a:r>
            <a:r>
              <a:rPr lang="en-GB"/>
              <a:t>to foster a more collaborative and informed workplace environment. This is important because we also find that terminology could become a barrier for internal vertical silos. For example, when we asked an editor from RTL to name some of the AI technologies that they are currently using, he responded:</a:t>
            </a:r>
          </a:p>
          <a:p>
            <a:endParaRPr lang="en-GB"/>
          </a:p>
          <a:p>
            <a:r>
              <a:rPr lang="en-GB"/>
              <a:t>“I don’t know if what I have in my head right now falls under either of those [AI technologies]. I’m just not good at the terminology yet… I will name one [AI technology], and then you have to tell me whether it fits.”</a:t>
            </a:r>
          </a:p>
          <a:p>
            <a:endParaRPr lang="en-GB"/>
          </a:p>
        </p:txBody>
      </p:sp>
    </p:spTree>
    <p:extLst>
      <p:ext uri="{BB962C8B-B14F-4D97-AF65-F5344CB8AC3E}">
        <p14:creationId xmlns:p14="http://schemas.microsoft.com/office/powerpoint/2010/main" val="1239121826"/>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6084-1346-BB39-B11A-B1F765045129}"/>
              </a:ext>
            </a:extLst>
          </p:cNvPr>
          <p:cNvSpPr>
            <a:spLocks noGrp="1"/>
          </p:cNvSpPr>
          <p:nvPr>
            <p:ph type="title"/>
          </p:nvPr>
        </p:nvSpPr>
        <p:spPr/>
        <p:txBody>
          <a:bodyPr/>
          <a:lstStyle/>
          <a:p>
            <a:r>
              <a:rPr lang="en-GB"/>
              <a:t>AI in Journalism </a:t>
            </a:r>
          </a:p>
        </p:txBody>
      </p:sp>
      <p:sp>
        <p:nvSpPr>
          <p:cNvPr id="3" name="Vertical Text Placeholder 2">
            <a:extLst>
              <a:ext uri="{FF2B5EF4-FFF2-40B4-BE49-F238E27FC236}">
                <a16:creationId xmlns:a16="http://schemas.microsoft.com/office/drawing/2014/main" id="{D73C4DED-B677-46BC-1871-29CE98B23711}"/>
              </a:ext>
            </a:extLst>
          </p:cNvPr>
          <p:cNvSpPr>
            <a:spLocks noGrp="1"/>
          </p:cNvSpPr>
          <p:nvPr>
            <p:ph type="body" orient="vert" idx="1"/>
          </p:nvPr>
        </p:nvSpPr>
        <p:spPr/>
        <p:txBody>
          <a:bodyPr>
            <a:normAutofit/>
          </a:bodyPr>
          <a:lstStyle/>
          <a:p>
            <a:pPr>
              <a:lnSpc>
                <a:spcPct val="100000"/>
              </a:lnSpc>
            </a:pPr>
            <a:r>
              <a:rPr lang="en-GB"/>
              <a:t>As the social impact of artificial intelligence (AI) is growing, so do concerns around </a:t>
            </a:r>
            <a:r>
              <a:rPr lang="en-GB" b="1"/>
              <a:t>safety</a:t>
            </a:r>
            <a:r>
              <a:rPr lang="en-GB"/>
              <a:t>, </a:t>
            </a:r>
            <a:r>
              <a:rPr lang="en-GB" b="1"/>
              <a:t>fairness</a:t>
            </a:r>
            <a:r>
              <a:rPr lang="en-GB"/>
              <a:t>, </a:t>
            </a:r>
            <a:r>
              <a:rPr lang="en-GB" b="1"/>
              <a:t>responsibility</a:t>
            </a:r>
            <a:r>
              <a:rPr lang="en-GB"/>
              <a:t>, and the </a:t>
            </a:r>
            <a:r>
              <a:rPr lang="en-GB" b="1"/>
              <a:t>ethics</a:t>
            </a:r>
            <a:r>
              <a:rPr lang="en-GB"/>
              <a:t> related to the use of these technologies.</a:t>
            </a:r>
          </a:p>
          <a:p>
            <a:pPr>
              <a:lnSpc>
                <a:spcPct val="100000"/>
              </a:lnSpc>
            </a:pPr>
            <a:endParaRPr lang="en-GB"/>
          </a:p>
          <a:p>
            <a:pPr>
              <a:lnSpc>
                <a:spcPct val="100000"/>
              </a:lnSpc>
            </a:pPr>
            <a:r>
              <a:rPr lang="en-GB"/>
              <a:t>As Lu et al. argue, “Compared to traditional software systems, AI systems involve a higher degree of </a:t>
            </a:r>
            <a:r>
              <a:rPr lang="en-GB" b="1"/>
              <a:t>uncertainty</a:t>
            </a:r>
            <a:r>
              <a:rPr lang="en-GB"/>
              <a:t> and more ethical risk due to their dynamic, autonomous, and opaque decision-making and historical-data-dependent behaviors” (2023, p. 1) </a:t>
            </a:r>
          </a:p>
          <a:p>
            <a:pPr>
              <a:lnSpc>
                <a:spcPct val="100000"/>
              </a:lnSpc>
            </a:pPr>
            <a:endParaRPr lang="en-GB"/>
          </a:p>
          <a:p>
            <a:pPr>
              <a:lnSpc>
                <a:spcPct val="100000"/>
              </a:lnSpc>
            </a:pPr>
            <a:r>
              <a:rPr lang="en-GB" b="1"/>
              <a:t>But what is AI? </a:t>
            </a:r>
            <a:r>
              <a:rPr lang="en-GB"/>
              <a:t>Artificial intelligence is difficult to define, but in practice, it typically takes the form of ‘narrow’ computer systems that focus on specific tasks and problems usually associated with human abilities.</a:t>
            </a:r>
          </a:p>
          <a:p>
            <a:pPr>
              <a:lnSpc>
                <a:spcPct val="100000"/>
              </a:lnSpc>
            </a:pPr>
            <a:endParaRPr lang="en-GB"/>
          </a:p>
          <a:p>
            <a:pPr>
              <a:lnSpc>
                <a:spcPct val="100000"/>
              </a:lnSpc>
            </a:pPr>
            <a:r>
              <a:rPr lang="en-GB"/>
              <a:t>Within the news industry, AI “serves as an </a:t>
            </a:r>
            <a:r>
              <a:rPr lang="en-GB" b="1"/>
              <a:t>umbrella term </a:t>
            </a:r>
            <a:r>
              <a:rPr lang="en-GB"/>
              <a:t>to encompass a range of technologies and is commonly understood by many as the computational simulation of human activities and skills in specific domains” (Simon &amp; Isaza-Ibarra, 2023). </a:t>
            </a:r>
          </a:p>
        </p:txBody>
      </p:sp>
    </p:spTree>
    <p:extLst>
      <p:ext uri="{BB962C8B-B14F-4D97-AF65-F5344CB8AC3E}">
        <p14:creationId xmlns:p14="http://schemas.microsoft.com/office/powerpoint/2010/main" val="335724023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87AB-E0FC-C842-BEBE-BCAFEBFFE37E}"/>
              </a:ext>
            </a:extLst>
          </p:cNvPr>
          <p:cNvSpPr>
            <a:spLocks noGrp="1"/>
          </p:cNvSpPr>
          <p:nvPr>
            <p:ph type="title"/>
          </p:nvPr>
        </p:nvSpPr>
        <p:spPr/>
        <p:txBody>
          <a:bodyPr/>
          <a:lstStyle/>
          <a:p>
            <a:r>
              <a:rPr lang="en-GB"/>
              <a:t>Results</a:t>
            </a:r>
          </a:p>
        </p:txBody>
      </p:sp>
      <p:sp>
        <p:nvSpPr>
          <p:cNvPr id="3" name="Vertical Text Placeholder 2">
            <a:extLst>
              <a:ext uri="{FF2B5EF4-FFF2-40B4-BE49-F238E27FC236}">
                <a16:creationId xmlns:a16="http://schemas.microsoft.com/office/drawing/2014/main" id="{AE7F91AD-2A0C-6DB3-CD65-464665C6AE6C}"/>
              </a:ext>
            </a:extLst>
          </p:cNvPr>
          <p:cNvSpPr>
            <a:spLocks noGrp="1"/>
          </p:cNvSpPr>
          <p:nvPr>
            <p:ph type="body" orient="vert" idx="1"/>
          </p:nvPr>
        </p:nvSpPr>
        <p:spPr/>
        <p:txBody>
          <a:bodyPr>
            <a:normAutofit/>
          </a:bodyPr>
          <a:lstStyle/>
          <a:p>
            <a:r>
              <a:rPr lang="en-GB"/>
              <a:t>As this quote shows, editors might be aware of new technologies being adopted in newsrooms, yet they typically leave determining whether these technologies qualify as AI to colleagues they perceive to have greater technical expertise.</a:t>
            </a:r>
          </a:p>
          <a:p>
            <a:endParaRPr lang="en-GB"/>
          </a:p>
          <a:p>
            <a:r>
              <a:rPr lang="en-GB"/>
              <a:t>We found that knowledge gaps also exist between different departments within the same company. For example, a respondent from </a:t>
            </a:r>
            <a:r>
              <a:rPr lang="en-GB" i="1"/>
              <a:t>de Volkskrant </a:t>
            </a:r>
            <a:r>
              <a:rPr lang="en-GB"/>
              <a:t>noted a clear demarcation between departments handling private data and the editorial team, indicating a lack of transparency and understanding about data privacy practices and AI tools implementation across departments: </a:t>
            </a:r>
          </a:p>
          <a:p>
            <a:endParaRPr lang="en-GB"/>
          </a:p>
          <a:p>
            <a:r>
              <a:rPr lang="en-GB"/>
              <a:t>“When it comes to handling that private data, yes, I never use users’ private data. That’s good, right? There is a separation between the advertising and sales department and the editors. I don’t think we actually do [collect users’ private data] as editors ourselves. So, if and when that happens, it happens in another department.</a:t>
            </a:r>
          </a:p>
          <a:p>
            <a:pPr lvl="1"/>
            <a:r>
              <a:rPr lang="en-GB"/>
              <a:t>Shifting responsibility </a:t>
            </a:r>
          </a:p>
        </p:txBody>
      </p:sp>
    </p:spTree>
    <p:extLst>
      <p:ext uri="{BB962C8B-B14F-4D97-AF65-F5344CB8AC3E}">
        <p14:creationId xmlns:p14="http://schemas.microsoft.com/office/powerpoint/2010/main" val="131129152"/>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B8E3-D4DB-7468-78A3-5C8738F9F2FC}"/>
              </a:ext>
            </a:extLst>
          </p:cNvPr>
          <p:cNvSpPr>
            <a:spLocks noGrp="1"/>
          </p:cNvSpPr>
          <p:nvPr>
            <p:ph type="title"/>
          </p:nvPr>
        </p:nvSpPr>
        <p:spPr/>
        <p:txBody>
          <a:bodyPr/>
          <a:lstStyle/>
          <a:p>
            <a:r>
              <a:rPr lang="en-GB"/>
              <a:t>Transparency</a:t>
            </a:r>
          </a:p>
        </p:txBody>
      </p:sp>
      <p:sp>
        <p:nvSpPr>
          <p:cNvPr id="3" name="Vertical Text Placeholder 2">
            <a:extLst>
              <a:ext uri="{FF2B5EF4-FFF2-40B4-BE49-F238E27FC236}">
                <a16:creationId xmlns:a16="http://schemas.microsoft.com/office/drawing/2014/main" id="{16C315EC-803C-02D5-4971-D8F2E9D0FCAE}"/>
              </a:ext>
            </a:extLst>
          </p:cNvPr>
          <p:cNvSpPr>
            <a:spLocks noGrp="1"/>
          </p:cNvSpPr>
          <p:nvPr>
            <p:ph type="body" orient="vert" idx="1"/>
          </p:nvPr>
        </p:nvSpPr>
        <p:spPr/>
        <p:txBody>
          <a:bodyPr/>
          <a:lstStyle/>
          <a:p>
            <a:pPr algn="just">
              <a:lnSpc>
                <a:spcPct val="115000"/>
              </a:lnSpc>
            </a:pPr>
            <a:r>
              <a:rPr lang="en-US" sz="1800" kern="100">
                <a:effectLst/>
                <a:latin typeface="Georgia" panose="02040502050405020303" pitchFamily="18" charset="0"/>
                <a:ea typeface="Calibri" panose="020F0502020204030204" pitchFamily="34" charset="0"/>
                <a:cs typeface="Arial" panose="020B0604020202020204" pitchFamily="34" charset="0"/>
              </a:rPr>
              <a:t>We did, however, encounter positive exeptions during our interviews. Consider the experience of an editor at </a:t>
            </a:r>
            <a:r>
              <a:rPr lang="en-US" sz="1800" i="1" kern="100">
                <a:effectLst/>
                <a:latin typeface="Georgia" panose="02040502050405020303" pitchFamily="18" charset="0"/>
                <a:ea typeface="Calibri" panose="020F0502020204030204" pitchFamily="34" charset="0"/>
                <a:cs typeface="Arial" panose="020B0604020202020204" pitchFamily="34" charset="0"/>
              </a:rPr>
              <a:t>de Volkskrant</a:t>
            </a:r>
            <a:r>
              <a:rPr lang="en-US" sz="1800" kern="100">
                <a:effectLst/>
                <a:latin typeface="Georgia" panose="02040502050405020303" pitchFamily="18" charset="0"/>
                <a:ea typeface="Calibri" panose="020F0502020204030204" pitchFamily="34" charset="0"/>
                <a:cs typeface="Arial" panose="020B0604020202020204" pitchFamily="34" charset="0"/>
              </a:rPr>
              <a:t> who expressed unease regarding the collection and use of personal data and the transparency of the AI tools used in her newsroom, particularly for advertising:</a:t>
            </a:r>
            <a:endParaRPr lang="en-NL" sz="1800" kern="100">
              <a:effectLst/>
              <a:latin typeface="Georgia" panose="02040502050405020303" pitchFamily="18" charset="0"/>
              <a:ea typeface="Calibri" panose="020F0502020204030204" pitchFamily="34" charset="0"/>
              <a:cs typeface="Arial" panose="020B0604020202020204" pitchFamily="34" charset="0"/>
            </a:endParaRPr>
          </a:p>
          <a:p>
            <a:pPr marL="0" indent="0" algn="just">
              <a:lnSpc>
                <a:spcPct val="115000"/>
              </a:lnSpc>
              <a:buNone/>
            </a:pPr>
            <a:endParaRPr lang="en-NL" sz="1800" kern="100">
              <a:effectLst/>
              <a:latin typeface="Georgia" panose="02040502050405020303" pitchFamily="18" charset="0"/>
              <a:ea typeface="Calibri" panose="020F0502020204030204" pitchFamily="34" charset="0"/>
              <a:cs typeface="Arial" panose="020B0604020202020204" pitchFamily="34" charset="0"/>
            </a:endParaRPr>
          </a:p>
          <a:p>
            <a:pPr marL="365760" marR="365760" algn="just">
              <a:lnSpc>
                <a:spcPct val="115000"/>
              </a:lnSpc>
              <a:spcAft>
                <a:spcPts val="0"/>
              </a:spcAft>
            </a:pPr>
            <a:r>
              <a:rPr lang="en-US" sz="1800" kern="100">
                <a:effectLst/>
                <a:latin typeface="Georgia" panose="02040502050405020303" pitchFamily="18" charset="0"/>
                <a:ea typeface="Calibri" panose="020F0502020204030204" pitchFamily="34" charset="0"/>
                <a:cs typeface="Arial" panose="020B0604020202020204" pitchFamily="34" charset="0"/>
              </a:rPr>
              <a:t>“Transparency is key; we never utilize private data, and that's a positive aspect, wouldn't you agree? We also maintain a clear distinction between our advertising and sales departments and the editorial team. It's true that ads can be intrusive, and they reflect what users have interacted with. Unfortunately, advertising is integral to our business model—it's essential for generating the necessary revenue. We're always looking for opportunities to include ads, but we must balance this with user experience. If ad intensity becomes overwhelming and drives our users away, it defeats the purpose."</a:t>
            </a:r>
            <a:endParaRPr lang="en-NL" sz="1800" kern="100">
              <a:effectLst/>
              <a:latin typeface="Georgia" panose="02040502050405020303" pitchFamily="18" charset="0"/>
              <a:ea typeface="Calibri" panose="020F0502020204030204" pitchFamily="34" charset="0"/>
              <a:cs typeface="Arial" panose="020B0604020202020204" pitchFamily="34" charset="0"/>
            </a:endParaRPr>
          </a:p>
          <a:p>
            <a:endParaRPr lang="en-GB">
              <a:latin typeface="Georgia" panose="02040502050405020303" pitchFamily="18" charset="0"/>
            </a:endParaRPr>
          </a:p>
        </p:txBody>
      </p:sp>
    </p:spTree>
    <p:extLst>
      <p:ext uri="{BB962C8B-B14F-4D97-AF65-F5344CB8AC3E}">
        <p14:creationId xmlns:p14="http://schemas.microsoft.com/office/powerpoint/2010/main" val="3118708118"/>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B8E3-D4DB-7468-78A3-5C8738F9F2FC}"/>
              </a:ext>
            </a:extLst>
          </p:cNvPr>
          <p:cNvSpPr>
            <a:spLocks noGrp="1"/>
          </p:cNvSpPr>
          <p:nvPr>
            <p:ph type="title"/>
          </p:nvPr>
        </p:nvSpPr>
        <p:spPr/>
        <p:txBody>
          <a:bodyPr/>
          <a:lstStyle/>
          <a:p>
            <a:r>
              <a:rPr lang="en-GB"/>
              <a:t>Legal frameworks</a:t>
            </a:r>
          </a:p>
        </p:txBody>
      </p:sp>
      <p:sp>
        <p:nvSpPr>
          <p:cNvPr id="3" name="Vertical Text Placeholder 2">
            <a:extLst>
              <a:ext uri="{FF2B5EF4-FFF2-40B4-BE49-F238E27FC236}">
                <a16:creationId xmlns:a16="http://schemas.microsoft.com/office/drawing/2014/main" id="{16C315EC-803C-02D5-4971-D8F2E9D0FCAE}"/>
              </a:ext>
            </a:extLst>
          </p:cNvPr>
          <p:cNvSpPr>
            <a:spLocks noGrp="1"/>
          </p:cNvSpPr>
          <p:nvPr>
            <p:ph type="body" orient="vert" idx="1"/>
          </p:nvPr>
        </p:nvSpPr>
        <p:spPr/>
        <p:txBody>
          <a:bodyPr/>
          <a:lstStyle/>
          <a:p>
            <a:pPr algn="just">
              <a:lnSpc>
                <a:spcPct val="115000"/>
              </a:lnSpc>
            </a:pPr>
            <a:r>
              <a:rPr lang="en-GB" sz="1800" kern="100">
                <a:effectLst/>
                <a:latin typeface="Georgia" panose="02040502050405020303" pitchFamily="18" charset="0"/>
                <a:ea typeface="Calibri" panose="020F0502020204030204" pitchFamily="34" charset="0"/>
                <a:cs typeface="Arial" panose="020B0604020202020204" pitchFamily="34" charset="0"/>
              </a:rPr>
              <a:t>Then, the interviewee continued: </a:t>
            </a:r>
            <a:endParaRPr lang="en-NL" sz="1800" kern="100">
              <a:effectLst/>
              <a:latin typeface="Georgia" panose="02040502050405020303" pitchFamily="18" charset="0"/>
              <a:ea typeface="Calibri" panose="020F0502020204030204" pitchFamily="34" charset="0"/>
              <a:cs typeface="Arial" panose="020B0604020202020204" pitchFamily="34" charset="0"/>
            </a:endParaRPr>
          </a:p>
          <a:p>
            <a:pPr marL="0" indent="0" algn="just">
              <a:lnSpc>
                <a:spcPct val="115000"/>
              </a:lnSpc>
              <a:buNone/>
            </a:pPr>
            <a:endParaRPr lang="en-NL" sz="1800" kern="100">
              <a:effectLst/>
              <a:latin typeface="Georgia" panose="02040502050405020303" pitchFamily="18" charset="0"/>
              <a:ea typeface="Calibri" panose="020F0502020204030204" pitchFamily="34" charset="0"/>
              <a:cs typeface="Arial" panose="020B0604020202020204" pitchFamily="34" charset="0"/>
            </a:endParaRPr>
          </a:p>
          <a:p>
            <a:pPr marL="365760" marR="365760" algn="just">
              <a:lnSpc>
                <a:spcPct val="115000"/>
              </a:lnSpc>
              <a:spcAft>
                <a:spcPts val="0"/>
              </a:spcAft>
            </a:pPr>
            <a:r>
              <a:rPr lang="en-US" sz="1800" kern="100">
                <a:effectLst/>
                <a:latin typeface="Georgia" panose="02040502050405020303" pitchFamily="18" charset="0"/>
                <a:ea typeface="Calibri" panose="020F0502020204030204" pitchFamily="34" charset="0"/>
                <a:cs typeface="Arial" panose="020B0604020202020204" pitchFamily="34" charset="0"/>
              </a:rPr>
              <a:t>“At DPG Media, we are committed to full compliance with all relevant legislation. I've encountered concerns from readers in the past who were reluctant to accept cookies, voicing their complaints to us. My consistent response has been that any data we store is handled strictly in accordance with the law. DPG Media upholds these standards meticulously. Should you have any further technical or legal inquiries, I recommend reaching out to our legal department for detailed assistance. As a journalist, I'm acutely aware of how bothersome these issues can be, and I empathize with your frustration.”</a:t>
            </a:r>
            <a:endParaRPr lang="en-NL" sz="1800" kern="100">
              <a:effectLst/>
              <a:latin typeface="Georgia" panose="02040502050405020303" pitchFamily="18" charset="0"/>
              <a:ea typeface="Calibri" panose="020F0502020204030204" pitchFamily="34" charset="0"/>
              <a:cs typeface="Arial" panose="020B0604020202020204" pitchFamily="34" charset="0"/>
            </a:endParaRPr>
          </a:p>
          <a:p>
            <a:endParaRPr lang="en-GB">
              <a:latin typeface="Georgia" panose="02040502050405020303" pitchFamily="18" charset="0"/>
            </a:endParaRPr>
          </a:p>
        </p:txBody>
      </p:sp>
    </p:spTree>
    <p:extLst>
      <p:ext uri="{BB962C8B-B14F-4D97-AF65-F5344CB8AC3E}">
        <p14:creationId xmlns:p14="http://schemas.microsoft.com/office/powerpoint/2010/main" val="772701207"/>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B8E3-D4DB-7468-78A3-5C8738F9F2FC}"/>
              </a:ext>
            </a:extLst>
          </p:cNvPr>
          <p:cNvSpPr>
            <a:spLocks noGrp="1"/>
          </p:cNvSpPr>
          <p:nvPr>
            <p:ph type="title"/>
          </p:nvPr>
        </p:nvSpPr>
        <p:spPr/>
        <p:txBody>
          <a:bodyPr/>
          <a:lstStyle/>
          <a:p>
            <a:r>
              <a:rPr lang="en-GB"/>
              <a:t>Legal frameworks</a:t>
            </a:r>
          </a:p>
        </p:txBody>
      </p:sp>
      <p:sp>
        <p:nvSpPr>
          <p:cNvPr id="3" name="Vertical Text Placeholder 2">
            <a:extLst>
              <a:ext uri="{FF2B5EF4-FFF2-40B4-BE49-F238E27FC236}">
                <a16:creationId xmlns:a16="http://schemas.microsoft.com/office/drawing/2014/main" id="{16C315EC-803C-02D5-4971-D8F2E9D0FCAE}"/>
              </a:ext>
            </a:extLst>
          </p:cNvPr>
          <p:cNvSpPr>
            <a:spLocks noGrp="1"/>
          </p:cNvSpPr>
          <p:nvPr>
            <p:ph type="body" orient="vert" idx="1"/>
          </p:nvPr>
        </p:nvSpPr>
        <p:spPr/>
        <p:txBody>
          <a:bodyPr/>
          <a:lstStyle/>
          <a:p>
            <a:pPr algn="just">
              <a:lnSpc>
                <a:spcPct val="115000"/>
              </a:lnSpc>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15000"/>
              </a:lnSpc>
            </a:pPr>
            <a:r>
              <a:rPr lang="en-US" sz="1800" kern="100">
                <a:effectLst/>
                <a:latin typeface="Georgia" panose="02040502050405020303" pitchFamily="18" charset="0"/>
                <a:ea typeface="Calibri" panose="020F0502020204030204" pitchFamily="34" charset="0"/>
                <a:cs typeface="Arial" panose="020B0604020202020204" pitchFamily="34" charset="0"/>
              </a:rPr>
              <a:t>When faced with contestable data collection methods, legal compliance is often the default resolution to disputes, as one interviewee suspected the AI tools were “not so transparent” but trusted in an unnamed “European legislation” to ensure legitimacy. The problem is compounded by the absence of a solid conversation around internal guidelines for AI tool usage, at least in the newsrooms where our research took place. A tech journalist at </a:t>
            </a:r>
            <a:r>
              <a:rPr lang="en-US" sz="1800" i="1" kern="100">
                <a:effectLst/>
                <a:latin typeface="Georgia" panose="02040502050405020303" pitchFamily="18" charset="0"/>
                <a:ea typeface="Calibri" panose="020F0502020204030204" pitchFamily="34" charset="0"/>
                <a:cs typeface="Arial" panose="020B0604020202020204" pitchFamily="34" charset="0"/>
              </a:rPr>
              <a:t>de Volkskrant</a:t>
            </a:r>
            <a:r>
              <a:rPr lang="en-US" sz="1800" kern="100">
                <a:effectLst/>
                <a:latin typeface="Georgia" panose="02040502050405020303" pitchFamily="18" charset="0"/>
                <a:ea typeface="Calibri" panose="020F0502020204030204" pitchFamily="34" charset="0"/>
                <a:cs typeface="Arial" panose="020B0604020202020204" pitchFamily="34" charset="0"/>
              </a:rPr>
              <a:t> admitted to a lack of discussion around guidelines, “there’s not a very solid conversation or any kind of guidelines,” underscoring a significant issue</a:t>
            </a:r>
            <a:r>
              <a:rPr lang="en-US" sz="1800" b="1" kern="100">
                <a:effectLst/>
                <a:latin typeface="Georgia" panose="02040502050405020303" pitchFamily="18" charset="0"/>
                <a:ea typeface="Calibri" panose="020F0502020204030204" pitchFamily="34" charset="0"/>
                <a:cs typeface="Arial" panose="020B0604020202020204" pitchFamily="34" charset="0"/>
              </a:rPr>
              <a:t>: The difficulty journalists face in grasping the emerging challenges posed by AI. </a:t>
            </a:r>
            <a:endParaRPr lang="en-NL" sz="1800" b="1" kern="100">
              <a:effectLst/>
              <a:latin typeface="Georgia" panose="02040502050405020303" pitchFamily="18" charset="0"/>
              <a:ea typeface="Calibri" panose="020F0502020204030204" pitchFamily="34" charset="0"/>
              <a:cs typeface="Arial" panose="020B0604020202020204" pitchFamily="34" charset="0"/>
            </a:endParaRPr>
          </a:p>
          <a:p>
            <a:endParaRPr lang="en-GB"/>
          </a:p>
        </p:txBody>
      </p:sp>
    </p:spTree>
    <p:extLst>
      <p:ext uri="{BB962C8B-B14F-4D97-AF65-F5344CB8AC3E}">
        <p14:creationId xmlns:p14="http://schemas.microsoft.com/office/powerpoint/2010/main" val="1956386813"/>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9B3D-771D-3717-90AC-88AA57755176}"/>
              </a:ext>
            </a:extLst>
          </p:cNvPr>
          <p:cNvSpPr>
            <a:spLocks noGrp="1"/>
          </p:cNvSpPr>
          <p:nvPr>
            <p:ph type="title"/>
          </p:nvPr>
        </p:nvSpPr>
        <p:spPr/>
        <p:txBody>
          <a:bodyPr/>
          <a:lstStyle/>
          <a:p>
            <a:r>
              <a:rPr lang="en-GB"/>
              <a:t>GenAI </a:t>
            </a:r>
          </a:p>
        </p:txBody>
      </p:sp>
      <p:sp>
        <p:nvSpPr>
          <p:cNvPr id="3" name="Vertical Text Placeholder 2">
            <a:extLst>
              <a:ext uri="{FF2B5EF4-FFF2-40B4-BE49-F238E27FC236}">
                <a16:creationId xmlns:a16="http://schemas.microsoft.com/office/drawing/2014/main" id="{D4A42087-9C5B-3D13-5AF2-60FEA87DEBC0}"/>
              </a:ext>
            </a:extLst>
          </p:cNvPr>
          <p:cNvSpPr>
            <a:spLocks noGrp="1"/>
          </p:cNvSpPr>
          <p:nvPr>
            <p:ph type="body" orient="vert" idx="1"/>
          </p:nvPr>
        </p:nvSpPr>
        <p:spPr/>
        <p:txBody>
          <a:bodyPr/>
          <a:lstStyle/>
          <a:p>
            <a:endParaRPr lang="en-GB"/>
          </a:p>
          <a:p>
            <a:endParaRPr lang="en-GB"/>
          </a:p>
          <a:p>
            <a:r>
              <a:rPr lang="en-GB"/>
              <a:t>“I really think I, I almost dare to say that I can single-handedly make tomorrow's newspaper. And then I'm not saying it's good, but I'm saying I can make it."</a:t>
            </a:r>
          </a:p>
        </p:txBody>
      </p:sp>
    </p:spTree>
    <p:extLst>
      <p:ext uri="{BB962C8B-B14F-4D97-AF65-F5344CB8AC3E}">
        <p14:creationId xmlns:p14="http://schemas.microsoft.com/office/powerpoint/2010/main" val="3218228633"/>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9B3D-771D-3717-90AC-88AA57755176}"/>
              </a:ext>
            </a:extLst>
          </p:cNvPr>
          <p:cNvSpPr>
            <a:spLocks noGrp="1"/>
          </p:cNvSpPr>
          <p:nvPr>
            <p:ph type="title"/>
          </p:nvPr>
        </p:nvSpPr>
        <p:spPr/>
        <p:txBody>
          <a:bodyPr/>
          <a:lstStyle/>
          <a:p>
            <a:r>
              <a:rPr lang="en-GB"/>
              <a:t>GenAI </a:t>
            </a:r>
          </a:p>
        </p:txBody>
      </p:sp>
      <p:sp>
        <p:nvSpPr>
          <p:cNvPr id="3" name="Vertical Text Placeholder 2">
            <a:extLst>
              <a:ext uri="{FF2B5EF4-FFF2-40B4-BE49-F238E27FC236}">
                <a16:creationId xmlns:a16="http://schemas.microsoft.com/office/drawing/2014/main" id="{D4A42087-9C5B-3D13-5AF2-60FEA87DEBC0}"/>
              </a:ext>
            </a:extLst>
          </p:cNvPr>
          <p:cNvSpPr>
            <a:spLocks noGrp="1"/>
          </p:cNvSpPr>
          <p:nvPr>
            <p:ph type="body" orient="vert" idx="1"/>
          </p:nvPr>
        </p:nvSpPr>
        <p:spPr/>
        <p:txBody>
          <a:bodyPr/>
          <a:lstStyle/>
          <a:p>
            <a:endParaRPr lang="en-GB"/>
          </a:p>
          <a:p>
            <a:endParaRPr lang="en-GB"/>
          </a:p>
          <a:p>
            <a:r>
              <a:rPr lang="en-GB"/>
              <a:t>“I don't think you want to and will be able to replace [journalists] with generative AI because reality is the starting point there.”</a:t>
            </a:r>
          </a:p>
        </p:txBody>
      </p:sp>
    </p:spTree>
    <p:extLst>
      <p:ext uri="{BB962C8B-B14F-4D97-AF65-F5344CB8AC3E}">
        <p14:creationId xmlns:p14="http://schemas.microsoft.com/office/powerpoint/2010/main" val="4146692055"/>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p:cNvSpPr>
            <a:spLocks noGrp="1"/>
          </p:cNvSpPr>
          <p:nvPr>
            <p:ph type="body" sz="quarter" idx="13"/>
          </p:nvPr>
        </p:nvSpPr>
        <p:spPr/>
        <p:txBody>
          <a:bodyPr/>
          <a:lstStyle/>
          <a:p>
            <a:endParaRPr lang="en-US"/>
          </a:p>
        </p:txBody>
      </p:sp>
      <p:sp>
        <p:nvSpPr>
          <p:cNvPr id="12" name="Tijdelijke aanduiding voor tekst 11"/>
          <p:cNvSpPr>
            <a:spLocks noGrp="1"/>
          </p:cNvSpPr>
          <p:nvPr>
            <p:ph type="body" sz="quarter" idx="12"/>
          </p:nvPr>
        </p:nvSpPr>
        <p:spPr/>
        <p:txBody>
          <a:bodyPr/>
          <a:lstStyle/>
          <a:p>
            <a:endParaRPr lang="en-US" b="1" dirty="0"/>
          </a:p>
        </p:txBody>
      </p:sp>
      <p:sp>
        <p:nvSpPr>
          <p:cNvPr id="4" name="Titel 3"/>
          <p:cNvSpPr>
            <a:spLocks noGrp="1"/>
          </p:cNvSpPr>
          <p:nvPr>
            <p:ph type="title"/>
          </p:nvPr>
        </p:nvSpPr>
        <p:spPr/>
        <p:txBody>
          <a:bodyPr/>
          <a:lstStyle/>
          <a:p>
            <a:r>
              <a:rPr lang="nl-NL" dirty="0" err="1"/>
              <a:t>AI &amp; Automation</a:t>
            </a:r>
            <a:endParaRPr lang="nl-NL" dirty="0"/>
          </a:p>
        </p:txBody>
      </p:sp>
      <p:sp>
        <p:nvSpPr>
          <p:cNvPr id="5" name="Tijdelijke aanduiding voor tekst 4"/>
          <p:cNvSpPr>
            <a:spLocks noGrp="1"/>
          </p:cNvSpPr>
          <p:nvPr>
            <p:ph type="body" sz="quarter" idx="14"/>
          </p:nvPr>
        </p:nvSpPr>
        <p:spPr/>
        <p:txBody>
          <a:bodyPr/>
          <a:lstStyle/>
          <a:p>
            <a:r>
              <a:rPr lang="nl-NL"/>
              <a:t>Tomás Dodds | Leiden</a:t>
            </a:r>
            <a:endParaRPr lang="nl-NL" dirty="0"/>
          </a:p>
        </p:txBody>
      </p:sp>
    </p:spTree>
    <p:extLst>
      <p:ext uri="{BB962C8B-B14F-4D97-AF65-F5344CB8AC3E}">
        <p14:creationId xmlns:p14="http://schemas.microsoft.com/office/powerpoint/2010/main" val="1603567629"/>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6084-1346-BB39-B11A-B1F765045129}"/>
              </a:ext>
            </a:extLst>
          </p:cNvPr>
          <p:cNvSpPr>
            <a:spLocks noGrp="1"/>
          </p:cNvSpPr>
          <p:nvPr>
            <p:ph type="title"/>
          </p:nvPr>
        </p:nvSpPr>
        <p:spPr/>
        <p:txBody>
          <a:bodyPr/>
          <a:lstStyle/>
          <a:p>
            <a:r>
              <a:rPr lang="en-GB"/>
              <a:t>AI in Journalism </a:t>
            </a:r>
          </a:p>
        </p:txBody>
      </p:sp>
      <p:sp>
        <p:nvSpPr>
          <p:cNvPr id="3" name="Vertical Text Placeholder 2">
            <a:extLst>
              <a:ext uri="{FF2B5EF4-FFF2-40B4-BE49-F238E27FC236}">
                <a16:creationId xmlns:a16="http://schemas.microsoft.com/office/drawing/2014/main" id="{D73C4DED-B677-46BC-1871-29CE98B23711}"/>
              </a:ext>
            </a:extLst>
          </p:cNvPr>
          <p:cNvSpPr>
            <a:spLocks noGrp="1"/>
          </p:cNvSpPr>
          <p:nvPr>
            <p:ph type="body" orient="vert" idx="1"/>
          </p:nvPr>
        </p:nvSpPr>
        <p:spPr/>
        <p:txBody>
          <a:bodyPr>
            <a:normAutofit/>
          </a:bodyPr>
          <a:lstStyle/>
          <a:p>
            <a:pPr>
              <a:lnSpc>
                <a:spcPct val="100000"/>
              </a:lnSpc>
            </a:pPr>
            <a:r>
              <a:rPr lang="en-GB"/>
              <a:t>AI is increasingly shaping journalistic work. </a:t>
            </a:r>
          </a:p>
          <a:p>
            <a:pPr>
              <a:lnSpc>
                <a:spcPct val="100000"/>
              </a:lnSpc>
            </a:pPr>
            <a:endParaRPr lang="en-GB"/>
          </a:p>
          <a:p>
            <a:pPr>
              <a:lnSpc>
                <a:spcPct val="100000"/>
              </a:lnSpc>
            </a:pPr>
            <a:r>
              <a:rPr lang="en-GB"/>
              <a:t>A growing number of journalists and news workers nowadays use AI to </a:t>
            </a:r>
            <a:r>
              <a:rPr lang="en-GB" b="1"/>
              <a:t>automate tasks </a:t>
            </a:r>
            <a:r>
              <a:rPr lang="en-GB"/>
              <a:t>(such as translation or transcription of content) or aid in other news tasks, for example, investigative work. </a:t>
            </a:r>
          </a:p>
          <a:p>
            <a:pPr>
              <a:lnSpc>
                <a:spcPct val="100000"/>
              </a:lnSpc>
            </a:pPr>
            <a:endParaRPr lang="en-GB"/>
          </a:p>
          <a:p>
            <a:pPr>
              <a:lnSpc>
                <a:spcPct val="100000"/>
              </a:lnSpc>
            </a:pPr>
            <a:r>
              <a:rPr lang="en-GB"/>
              <a:t>News organizations also employ AI on the distribution side, for example, to optimize </a:t>
            </a:r>
            <a:r>
              <a:rPr lang="en-GB" b="1"/>
              <a:t>paywalls</a:t>
            </a:r>
            <a:r>
              <a:rPr lang="en-GB"/>
              <a:t> and </a:t>
            </a:r>
            <a:r>
              <a:rPr lang="en-GB" b="1"/>
              <a:t>recommend content </a:t>
            </a:r>
            <a:r>
              <a:rPr lang="en-GB"/>
              <a:t>to users.</a:t>
            </a:r>
          </a:p>
          <a:p>
            <a:pPr>
              <a:lnSpc>
                <a:spcPct val="100000"/>
              </a:lnSpc>
            </a:pPr>
            <a:endParaRPr lang="en-GB"/>
          </a:p>
        </p:txBody>
      </p:sp>
    </p:spTree>
    <p:extLst>
      <p:ext uri="{BB962C8B-B14F-4D97-AF65-F5344CB8AC3E}">
        <p14:creationId xmlns:p14="http://schemas.microsoft.com/office/powerpoint/2010/main" val="644121899"/>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6084-1346-BB39-B11A-B1F765045129}"/>
              </a:ext>
            </a:extLst>
          </p:cNvPr>
          <p:cNvSpPr>
            <a:spLocks noGrp="1"/>
          </p:cNvSpPr>
          <p:nvPr>
            <p:ph type="title"/>
          </p:nvPr>
        </p:nvSpPr>
        <p:spPr/>
        <p:txBody>
          <a:bodyPr/>
          <a:lstStyle/>
          <a:p>
            <a:r>
              <a:rPr lang="en-GB"/>
              <a:t>AI in Journalism </a:t>
            </a:r>
          </a:p>
        </p:txBody>
      </p:sp>
      <p:sp>
        <p:nvSpPr>
          <p:cNvPr id="3" name="Vertical Text Placeholder 2">
            <a:extLst>
              <a:ext uri="{FF2B5EF4-FFF2-40B4-BE49-F238E27FC236}">
                <a16:creationId xmlns:a16="http://schemas.microsoft.com/office/drawing/2014/main" id="{D73C4DED-B677-46BC-1871-29CE98B23711}"/>
              </a:ext>
            </a:extLst>
          </p:cNvPr>
          <p:cNvSpPr>
            <a:spLocks noGrp="1"/>
          </p:cNvSpPr>
          <p:nvPr>
            <p:ph type="body" orient="vert" idx="1"/>
          </p:nvPr>
        </p:nvSpPr>
        <p:spPr/>
        <p:txBody>
          <a:bodyPr/>
          <a:lstStyle/>
          <a:p>
            <a:pPr>
              <a:lnSpc>
                <a:spcPct val="100000"/>
              </a:lnSpc>
            </a:pPr>
            <a:r>
              <a:rPr lang="en-GB"/>
              <a:t>Recent studies have shown that news workers are </a:t>
            </a:r>
            <a:r>
              <a:rPr lang="en-GB" b="1"/>
              <a:t>struggling</a:t>
            </a:r>
            <a:r>
              <a:rPr lang="en-GB"/>
              <a:t> with both technical and cultural challenges around the integration of AI in newsrooms (Gutierrez Lopez et al., 2023). </a:t>
            </a:r>
          </a:p>
          <a:p>
            <a:pPr>
              <a:lnSpc>
                <a:spcPct val="100000"/>
              </a:lnSpc>
            </a:pPr>
            <a:endParaRPr lang="en-GB"/>
          </a:p>
          <a:p>
            <a:pPr>
              <a:lnSpc>
                <a:spcPct val="100000"/>
              </a:lnSpc>
            </a:pPr>
            <a:r>
              <a:rPr lang="en-GB"/>
              <a:t>On the one hand, as Simon (2022) argues, financial limitations and technical difficulties make it challenging for news organizations to develop AI-based technologies without relying on US-based platform companies and other </a:t>
            </a:r>
            <a:r>
              <a:rPr lang="en-GB" b="1"/>
              <a:t>external vendors </a:t>
            </a:r>
            <a:r>
              <a:rPr lang="en-GB"/>
              <a:t>who control much of the current AI infrastructure. </a:t>
            </a:r>
          </a:p>
          <a:p>
            <a:pPr>
              <a:lnSpc>
                <a:spcPct val="100000"/>
              </a:lnSpc>
            </a:pPr>
            <a:endParaRPr lang="en-GB"/>
          </a:p>
          <a:p>
            <a:pPr>
              <a:lnSpc>
                <a:spcPct val="100000"/>
              </a:lnSpc>
            </a:pPr>
            <a:r>
              <a:rPr lang="en-GB"/>
              <a:t>On the other hand, Beckett and Yaseen (2023) show how media managers are not only struggling with technical issues that stem from a lack of resources. Instead, as they put it, “mitigating AI integration challenges […] requires bridging </a:t>
            </a:r>
            <a:r>
              <a:rPr lang="en-GB" b="1"/>
              <a:t>knowledge gaps </a:t>
            </a:r>
            <a:r>
              <a:rPr lang="en-GB"/>
              <a:t>that exist among various teams in the newsrooms, a challenge that is more consistent across the board” (p. 33). </a:t>
            </a:r>
          </a:p>
        </p:txBody>
      </p:sp>
    </p:spTree>
    <p:extLst>
      <p:ext uri="{BB962C8B-B14F-4D97-AF65-F5344CB8AC3E}">
        <p14:creationId xmlns:p14="http://schemas.microsoft.com/office/powerpoint/2010/main" val="2681952655"/>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E934-3A9D-FCE2-F932-F82D439A3DA4}"/>
              </a:ext>
            </a:extLst>
          </p:cNvPr>
          <p:cNvSpPr>
            <a:spLocks noGrp="1"/>
          </p:cNvSpPr>
          <p:nvPr>
            <p:ph type="title"/>
          </p:nvPr>
        </p:nvSpPr>
        <p:spPr/>
        <p:txBody>
          <a:bodyPr/>
          <a:lstStyle/>
          <a:p>
            <a:r>
              <a:rPr lang="en-GB"/>
              <a:t>Guidelines</a:t>
            </a:r>
          </a:p>
        </p:txBody>
      </p:sp>
      <p:pic>
        <p:nvPicPr>
          <p:cNvPr id="5" name="Picture 4" descr="A map of the world&#10;&#10;Description automatically generated">
            <a:extLst>
              <a:ext uri="{FF2B5EF4-FFF2-40B4-BE49-F238E27FC236}">
                <a16:creationId xmlns:a16="http://schemas.microsoft.com/office/drawing/2014/main" id="{777FEB94-9422-FB70-5FCD-908A2CD94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11" y="1161074"/>
            <a:ext cx="7772400" cy="5292262"/>
          </a:xfrm>
          <a:prstGeom prst="rect">
            <a:avLst/>
          </a:prstGeom>
        </p:spPr>
      </p:pic>
    </p:spTree>
    <p:extLst>
      <p:ext uri="{BB962C8B-B14F-4D97-AF65-F5344CB8AC3E}">
        <p14:creationId xmlns:p14="http://schemas.microsoft.com/office/powerpoint/2010/main" val="60193830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D3D0-2051-F925-49FD-1F91A0630146}"/>
              </a:ext>
            </a:extLst>
          </p:cNvPr>
          <p:cNvSpPr>
            <a:spLocks noGrp="1"/>
          </p:cNvSpPr>
          <p:nvPr>
            <p:ph type="title"/>
          </p:nvPr>
        </p:nvSpPr>
        <p:spPr/>
        <p:txBody>
          <a:bodyPr/>
          <a:lstStyle/>
          <a:p>
            <a:r>
              <a:rPr lang="en-GB"/>
              <a:t>Guidelines</a:t>
            </a:r>
          </a:p>
        </p:txBody>
      </p:sp>
      <p:pic>
        <p:nvPicPr>
          <p:cNvPr id="5" name="Picture 4" descr="A list of news information&#10;&#10;Description automatically generated with medium confidence">
            <a:extLst>
              <a:ext uri="{FF2B5EF4-FFF2-40B4-BE49-F238E27FC236}">
                <a16:creationId xmlns:a16="http://schemas.microsoft.com/office/drawing/2014/main" id="{8CCB1A77-ADCC-45E0-CDE4-E82636136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943" y="229046"/>
            <a:ext cx="6480720" cy="6211438"/>
          </a:xfrm>
          <a:prstGeom prst="rect">
            <a:avLst/>
          </a:prstGeom>
        </p:spPr>
      </p:pic>
    </p:spTree>
    <p:extLst>
      <p:ext uri="{BB962C8B-B14F-4D97-AF65-F5344CB8AC3E}">
        <p14:creationId xmlns:p14="http://schemas.microsoft.com/office/powerpoint/2010/main" val="3750342893"/>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a:t>AI in Dutch Journalism </a:t>
            </a:r>
            <a:endParaRPr lang="nl-NL" dirty="0"/>
          </a:p>
        </p:txBody>
      </p:sp>
      <p:sp>
        <p:nvSpPr>
          <p:cNvPr id="5" name="Tijdelijke aanduiding voor dianummer 4"/>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E7099E-8998-4851-915A-4F4831808297}" type="slidenum">
              <a:rPr lang="nl-NL" smtClean="0"/>
              <a:pPr/>
              <a:t>6</a:t>
            </a:fld>
            <a:endParaRPr lang="nl-NL"/>
          </a:p>
        </p:txBody>
      </p:sp>
      <p:pic>
        <p:nvPicPr>
          <p:cNvPr id="4" name="Picture Placeholder 3" descr="A hand holding a phone&#10;&#10;Description automatically generated">
            <a:extLst>
              <a:ext uri="{FF2B5EF4-FFF2-40B4-BE49-F238E27FC236}">
                <a16:creationId xmlns:a16="http://schemas.microsoft.com/office/drawing/2014/main" id="{199F04DA-1CFA-335D-5C61-52E718A277B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411" b="2411"/>
          <a:stretch>
            <a:fillRect/>
          </a:stretch>
        </p:blipFill>
        <p:spPr>
          <a:xfrm>
            <a:off x="3423161" y="1060783"/>
            <a:ext cx="5352026" cy="3354226"/>
          </a:xfrm>
        </p:spPr>
      </p:pic>
      <p:pic>
        <p:nvPicPr>
          <p:cNvPr id="11" name="Picture 10" descr="A white text with black text&#10;&#10;Description automatically generated">
            <a:extLst>
              <a:ext uri="{FF2B5EF4-FFF2-40B4-BE49-F238E27FC236}">
                <a16:creationId xmlns:a16="http://schemas.microsoft.com/office/drawing/2014/main" id="{D723E3A3-F05A-B847-9079-D7F87A0E5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6767" y="4415009"/>
            <a:ext cx="7772400" cy="1847296"/>
          </a:xfrm>
          <a:prstGeom prst="rect">
            <a:avLst/>
          </a:prstGeom>
        </p:spPr>
      </p:pic>
    </p:spTree>
    <p:extLst>
      <p:ext uri="{BB962C8B-B14F-4D97-AF65-F5344CB8AC3E}">
        <p14:creationId xmlns:p14="http://schemas.microsoft.com/office/powerpoint/2010/main" val="2759912458"/>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a:t>AI in Dutch Journalism </a:t>
            </a:r>
            <a:endParaRPr lang="nl-NL" dirty="0"/>
          </a:p>
        </p:txBody>
      </p:sp>
      <p:sp>
        <p:nvSpPr>
          <p:cNvPr id="5" name="Tijdelijke aanduiding voor dianummer 4"/>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E7099E-8998-4851-915A-4F4831808297}" type="slidenum">
              <a:rPr lang="nl-NL" smtClean="0"/>
              <a:pPr/>
              <a:t>7</a:t>
            </a:fld>
            <a:endParaRPr lang="nl-NL"/>
          </a:p>
        </p:txBody>
      </p:sp>
      <p:pic>
        <p:nvPicPr>
          <p:cNvPr id="8" name="Picture 7" descr="A screenshot of a news article&#10;&#10;Description automatically generated">
            <a:extLst>
              <a:ext uri="{FF2B5EF4-FFF2-40B4-BE49-F238E27FC236}">
                <a16:creationId xmlns:a16="http://schemas.microsoft.com/office/drawing/2014/main" id="{71C65BAF-0BA3-65CA-DA64-A71E8DC1B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749" y="1124744"/>
            <a:ext cx="4792851" cy="5113392"/>
          </a:xfrm>
          <a:prstGeom prst="rect">
            <a:avLst/>
          </a:prstGeom>
        </p:spPr>
      </p:pic>
    </p:spTree>
    <p:extLst>
      <p:ext uri="{BB962C8B-B14F-4D97-AF65-F5344CB8AC3E}">
        <p14:creationId xmlns:p14="http://schemas.microsoft.com/office/powerpoint/2010/main" val="1001388484"/>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nl-NL"/>
              <a:t>AI in Dutch Journalism </a:t>
            </a:r>
            <a:endParaRPr lang="nl-NL" dirty="0"/>
          </a:p>
        </p:txBody>
      </p:sp>
      <p:sp>
        <p:nvSpPr>
          <p:cNvPr id="5" name="Tijdelijke aanduiding voor dianummer 4"/>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E7099E-8998-4851-915A-4F4831808297}" type="slidenum">
              <a:rPr lang="nl-NL" smtClean="0"/>
              <a:pPr/>
              <a:t>8</a:t>
            </a:fld>
            <a:endParaRPr lang="nl-NL"/>
          </a:p>
        </p:txBody>
      </p:sp>
      <p:pic>
        <p:nvPicPr>
          <p:cNvPr id="3" name="Picture 2" descr="A red and white sign with white text&#10;&#10;Description automatically generated">
            <a:extLst>
              <a:ext uri="{FF2B5EF4-FFF2-40B4-BE49-F238E27FC236}">
                <a16:creationId xmlns:a16="http://schemas.microsoft.com/office/drawing/2014/main" id="{70C88CBE-6C2D-D3E1-3A02-B037A21F9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046" y="991918"/>
            <a:ext cx="6860256" cy="4874164"/>
          </a:xfrm>
          <a:prstGeom prst="rect">
            <a:avLst/>
          </a:prstGeom>
        </p:spPr>
      </p:pic>
    </p:spTree>
    <p:extLst>
      <p:ext uri="{BB962C8B-B14F-4D97-AF65-F5344CB8AC3E}">
        <p14:creationId xmlns:p14="http://schemas.microsoft.com/office/powerpoint/2010/main" val="1637443961"/>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bce83e47c546ff6ac1b4b362eaa37f0f7a52c"/>
</p:tagLst>
</file>

<file path=ppt/theme/theme1.xml><?xml version="1.0" encoding="utf-8"?>
<a:theme xmlns:a="http://schemas.openxmlformats.org/drawingml/2006/main" name="Corporate template-set Universiteit Leiden">
  <a:themeElements>
    <a:clrScheme name="Universiteit Leiden">
      <a:dk1>
        <a:srgbClr val="000000"/>
      </a:dk1>
      <a:lt1>
        <a:srgbClr val="FFFFFF"/>
      </a:lt1>
      <a:dk2>
        <a:srgbClr val="8592BC"/>
      </a:dk2>
      <a:lt2>
        <a:srgbClr val="001158"/>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108000" rIns="108000" bIns="108000" rtlCol="0">
        <a:noAutofit/>
      </a:bodyPr>
      <a:lstStyle>
        <a:defPPr>
          <a:defRPr noProof="0" dirty="0" err="1" smtClean="0">
            <a:solidFill>
              <a:schemeClr val="bg2"/>
            </a:solidFill>
          </a:defRPr>
        </a:defPPr>
      </a:lstStyle>
    </a:txDef>
  </a:objectDefaults>
  <a:extraClrSchemeLst/>
  <a:extLst>
    <a:ext uri="{05A4C25C-085E-4340-85A3-A5531E510DB2}">
      <thm15:themeFamily xmlns:thm15="http://schemas.microsoft.com/office/thememl/2012/main" name="16-9-windows-en-zonder-slidenr.potx" id="{5645C78E-DCC0-4804-BE8B-40C139620344}" vid="{DC053DBD-0566-4219-8108-7D3FAEDF83B1}"/>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8E77E9BB20574C88F1A51905EBD0AF" ma:contentTypeVersion="2" ma:contentTypeDescription="Create a new document." ma:contentTypeScope="" ma:versionID="2fd0fa924a9e82cd60e1feff1e189b11">
  <xsd:schema xmlns:xsd="http://www.w3.org/2001/XMLSchema" xmlns:xs="http://www.w3.org/2001/XMLSchema" xmlns:p="http://schemas.microsoft.com/office/2006/metadata/properties" xmlns:ns2="01a1795b-c314-4f6e-9e61-ae7877c66689" targetNamespace="http://schemas.microsoft.com/office/2006/metadata/properties" ma:root="true" ma:fieldsID="312e5ddb972235c6e69e0cbbfcd395b3" ns2:_="">
    <xsd:import namespace="01a1795b-c314-4f6e-9e61-ae7877c6668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a1795b-c314-4f6e-9e61-ae7877c66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9FBFB-9829-4960-B574-BA25F32F5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a1795b-c314-4f6e-9e61-ae7877c666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2D4775-B13D-4BD4-89B1-2E5B7CFBB179}">
  <ds:schemaRefs>
    <ds:schemaRef ds:uri="http://purl.org/dc/terms/"/>
    <ds:schemaRef ds:uri="http://purl.org/dc/dcmitype/"/>
    <ds:schemaRef ds:uri="01a1795b-c314-4f6e-9e61-ae7877c66689"/>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6ABCAEF-D5A0-4535-AD83-587F03E189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template-set Universiteit Leiden</Template>
  <TotalTime>2264</TotalTime>
  <Words>2335</Words>
  <Application>Microsoft Office PowerPoint</Application>
  <PresentationFormat>Custom</PresentationFormat>
  <Paragraphs>118</Paragraphs>
  <Slides>26</Slides>
  <Notes>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Corporate template-set Universiteit Leiden</vt:lpstr>
      <vt:lpstr>AI &amp; Automation</vt:lpstr>
      <vt:lpstr>AI in Journalism </vt:lpstr>
      <vt:lpstr>AI in Journalism </vt:lpstr>
      <vt:lpstr>AI in Journalism </vt:lpstr>
      <vt:lpstr>Guidelines</vt:lpstr>
      <vt:lpstr>Guidelines</vt:lpstr>
      <vt:lpstr>AI in Dutch Journalism </vt:lpstr>
      <vt:lpstr>AI in Dutch Journalism </vt:lpstr>
      <vt:lpstr>AI in Dutch Journalism </vt:lpstr>
      <vt:lpstr>Guidelines</vt:lpstr>
      <vt:lpstr>Guidelines</vt:lpstr>
      <vt:lpstr>Guidelines</vt:lpstr>
      <vt:lpstr>Isomorphism </vt:lpstr>
      <vt:lpstr>Responsible AI </vt:lpstr>
      <vt:lpstr>Responsible AI </vt:lpstr>
      <vt:lpstr>Information Sharing and Knowledge Silos</vt:lpstr>
      <vt:lpstr>Information Sharing and Knowledge Silos</vt:lpstr>
      <vt:lpstr>Results</vt:lpstr>
      <vt:lpstr>Results</vt:lpstr>
      <vt:lpstr>Results</vt:lpstr>
      <vt:lpstr>Transparency</vt:lpstr>
      <vt:lpstr>Legal frameworks</vt:lpstr>
      <vt:lpstr>Legal frameworks</vt:lpstr>
      <vt:lpstr>GenAI </vt:lpstr>
      <vt:lpstr>GenAI </vt:lpstr>
      <vt:lpstr>AI &amp;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Journalism</dc:title>
  <dc:creator>Dodds Rojas, T. (Tomás)</dc:creator>
  <cp:lastModifiedBy>Dodds Rojas, T. (Tomás)</cp:lastModifiedBy>
  <cp:revision>2</cp:revision>
  <dcterms:created xsi:type="dcterms:W3CDTF">2024-02-15T09:00:07Z</dcterms:created>
  <dcterms:modified xsi:type="dcterms:W3CDTF">2025-01-29T12:46:36Z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0x010100798E77E9BB20574C88F1A51905EBD0AF</vt:lpwstr>
  </property>
</Properties>
</file>