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1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902825" cy="6858000"/>
  <p:notesSz cx="6858000" cy="9144000"/>
  <p:embeddedFontLst>
    <p:embeddedFont>
      <p:font typeface="Malgun Gothic" panose="020B0503020000020004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pos="3119">
          <p15:clr>
            <a:srgbClr val="A4A3A4"/>
          </p15:clr>
        </p15:guide>
        <p15:guide id="5" pos="44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phnwkXNa9t/ZdKxy5aJzMsch3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52" y="102"/>
      </p:cViewPr>
      <p:guideLst>
        <p:guide orient="horz" pos="1253"/>
        <p:guide orient="horz" pos="958"/>
        <p:guide orient="horz" pos="1616"/>
        <p:guide pos="3119"/>
        <p:guide pos="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Linear regression prediction is illustrated by a picture.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Please notice that almost always some disagreement exists between the predicted </a:t>
            </a:r>
            <a:r>
              <a:rPr lang="en-US" sz="1200" i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𝑦 ̂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the true </a:t>
            </a:r>
            <a:r>
              <a:rPr lang="en-US" sz="1200" i="0">
                <a:solidFill>
                  <a:srgbClr val="0070C0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the source of error in the prediction.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76" name="Google Shape;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Linear regression prediction is illustrated by a picture.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Please notice that almost always some disagreement exists between the predicted </a:t>
            </a:r>
            <a:r>
              <a:rPr lang="en-US" sz="1200" i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𝑦 ̂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the true </a:t>
            </a:r>
            <a:r>
              <a:rPr lang="en-US" sz="1200" i="0">
                <a:solidFill>
                  <a:srgbClr val="0070C0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the source of error in the prediction.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Linear regression prediction is illustrated by a picture.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Please notice that almost always some disagreement exists between the predicted </a:t>
            </a:r>
            <a:r>
              <a:rPr lang="en-US" sz="1200" i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𝑦 ̂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the true </a:t>
            </a:r>
            <a:r>
              <a:rPr lang="en-US" sz="1200" i="0">
                <a:solidFill>
                  <a:srgbClr val="0070C0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the source of error in the prediction.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Linear regression prediction is illustrated by a picture.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Please notice that almost always some disagreement exists between the predicted </a:t>
            </a:r>
            <a:r>
              <a:rPr lang="en-US" sz="1200" i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𝑦 ̂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the true </a:t>
            </a:r>
            <a:r>
              <a:rPr lang="en-US" sz="1200" i="0">
                <a:solidFill>
                  <a:srgbClr val="0070C0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the source of error in the prediction.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63" name="Google Shape;1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Linear regression prediction is illustrated by a picture.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Please notice that almost always some disagreement exists between the predicted </a:t>
            </a:r>
            <a:r>
              <a:rPr lang="en-US" sz="1200" i="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𝑦 ̂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 the true </a:t>
            </a:r>
            <a:r>
              <a:rPr lang="en-US" sz="1200" i="0">
                <a:solidFill>
                  <a:srgbClr val="0070C0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is the source of error in the prediction.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1" name="Google Shape;19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4735388" y="6498001"/>
            <a:ext cx="446097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Chapter 10. Design Thinking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bg>
      <p:bgPr>
        <a:solidFill>
          <a:srgbClr val="193EB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ont Cover">
  <p:cSld name="1_Front Cover">
    <p:bg>
      <p:bgPr>
        <a:solidFill>
          <a:srgbClr val="193EB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865901" y="2741472"/>
            <a:ext cx="867189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2" name="Google Shape;52;p20"/>
          <p:cNvSpPr/>
          <p:nvPr/>
        </p:nvSpPr>
        <p:spPr>
          <a:xfrm>
            <a:off x="865901" y="3578204"/>
            <a:ext cx="604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Internet of Things Course</a:t>
            </a:r>
            <a:endParaRPr sz="2400">
              <a:solidFill>
                <a:srgbClr val="00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154" y="247008"/>
            <a:ext cx="1599011" cy="52409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495902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ront Cover Layout">
  <p:cSld name="2_Front Cover Layout">
    <p:bg>
      <p:bgPr>
        <a:solidFill>
          <a:srgbClr val="193EB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2" y="1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569681" y="6209429"/>
            <a:ext cx="877434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22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2" y="1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23"/>
          <p:cNvCxnSpPr/>
          <p:nvPr/>
        </p:nvCxnSpPr>
        <p:spPr>
          <a:xfrm>
            <a:off x="569681" y="6209429"/>
            <a:ext cx="877434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23"/>
          <p:cNvSpPr txBox="1"/>
          <p:nvPr/>
        </p:nvSpPr>
        <p:spPr>
          <a:xfrm>
            <a:off x="6999281" y="6347709"/>
            <a:ext cx="180658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Chapter 1. Introduction to IoT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/>
        </p:nvSpPr>
        <p:spPr>
          <a:xfrm>
            <a:off x="8805866" y="6347726"/>
            <a:ext cx="538163" cy="16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ck Cover">
  <p:cSld name="1_Back Cover">
    <p:bg>
      <p:bgPr>
        <a:solidFill>
          <a:srgbClr val="193EB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1258" y="2628879"/>
            <a:ext cx="3360308" cy="110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9"/>
          <p:cNvCxnSpPr/>
          <p:nvPr/>
        </p:nvCxnSpPr>
        <p:spPr>
          <a:xfrm>
            <a:off x="449612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9"/>
          <p:cNvSpPr txBox="1"/>
          <p:nvPr/>
        </p:nvSpPr>
        <p:spPr>
          <a:xfrm>
            <a:off x="8839176" y="6498000"/>
            <a:ext cx="6140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449612" y="6498000"/>
            <a:ext cx="28897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10"/>
          <p:cNvCxnSpPr/>
          <p:nvPr/>
        </p:nvCxnSpPr>
        <p:spPr>
          <a:xfrm>
            <a:off x="449612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0"/>
          <p:cNvSpPr txBox="1"/>
          <p:nvPr/>
        </p:nvSpPr>
        <p:spPr>
          <a:xfrm>
            <a:off x="8839176" y="6498000"/>
            <a:ext cx="6140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449612" y="6498000"/>
            <a:ext cx="28897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6273800" y="6498000"/>
            <a:ext cx="2925507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Chapter 10. Design Thinking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11"/>
          <p:cNvSpPr txBox="1"/>
          <p:nvPr/>
        </p:nvSpPr>
        <p:spPr>
          <a:xfrm>
            <a:off x="4735388" y="6498001"/>
            <a:ext cx="446097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Chapter 10. Design Thinking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193EB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m Cover">
  <p:cSld name="Interim Cover">
    <p:bg>
      <p:bgPr>
        <a:solidFill>
          <a:srgbClr val="193EB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16"/>
          <p:cNvCxnSpPr/>
          <p:nvPr/>
        </p:nvCxnSpPr>
        <p:spPr>
          <a:xfrm>
            <a:off x="569681" y="6209429"/>
            <a:ext cx="877434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6"/>
          <p:cNvSpPr txBox="1"/>
          <p:nvPr/>
        </p:nvSpPr>
        <p:spPr>
          <a:xfrm>
            <a:off x="7066604" y="6347704"/>
            <a:ext cx="1739259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Chapter 10. Design Thinking</a:t>
            </a:r>
            <a:endParaRPr/>
          </a:p>
        </p:txBody>
      </p:sp>
      <p:sp>
        <p:nvSpPr>
          <p:cNvPr id="45" name="Google Shape;45;p16"/>
          <p:cNvSpPr txBox="1"/>
          <p:nvPr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/64</a:t>
            </a:r>
            <a:endParaRPr/>
          </a:p>
        </p:txBody>
      </p:sp>
      <p:sp>
        <p:nvSpPr>
          <p:cNvPr id="46" name="Google Shape;46;p16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4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"/>
          <p:cNvGrpSpPr/>
          <p:nvPr/>
        </p:nvGrpSpPr>
        <p:grpSpPr>
          <a:xfrm>
            <a:off x="560209" y="2040029"/>
            <a:ext cx="8782409" cy="215375"/>
            <a:chOff x="1027113" y="2045625"/>
            <a:chExt cx="8785225" cy="215444"/>
          </a:xfrm>
        </p:grpSpPr>
        <p:sp>
          <p:nvSpPr>
            <p:cNvPr id="79" name="Google Shape;79;p1"/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179513" y="2045625"/>
              <a:ext cx="8632825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Lista de materiales necesarios para Design Thinking</a:t>
              </a:r>
              <a:endParaRPr/>
            </a:p>
          </p:txBody>
        </p:sp>
      </p:grpSp>
      <p:sp>
        <p:nvSpPr>
          <p:cNvPr id="81" name="Google Shape;81;p1"/>
          <p:cNvSpPr/>
          <p:nvPr/>
        </p:nvSpPr>
        <p:spPr>
          <a:xfrm>
            <a:off x="712561" y="2318555"/>
            <a:ext cx="8184115" cy="343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50" rIns="143900" bIns="71950" anchor="t" anchorCtr="0">
            <a:spAutoFit/>
          </a:bodyPr>
          <a:lstStyle/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Espacio de colaboración adecuado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Papel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Instrumentos de escritura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Herramientas para cortar o pegar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Cámara / Imágenes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Cuaderno de bocetos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Post-it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Cartón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Pizarra / Pared / Tablero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Tarjeta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Materiales para prototipos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Marco</a:t>
            </a:r>
            <a:endParaRPr sz="1300">
              <a:solidFill>
                <a:srgbClr val="262626"/>
              </a:solidFill>
            </a:endParaRPr>
          </a:p>
          <a:p>
            <a:pPr marL="182471" marR="0" lvl="0" indent="-182471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300"/>
              <a:buChar char="‣"/>
            </a:pPr>
            <a:endParaRPr sz="1300">
              <a:solidFill>
                <a:srgbClr val="262626"/>
              </a:solidFill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450000" y="450000"/>
            <a:ext cx="9018000" cy="276999"/>
            <a:chOff x="450000" y="450000"/>
            <a:chExt cx="9018000" cy="276999"/>
          </a:xfrm>
        </p:grpSpPr>
        <p:sp>
          <p:nvSpPr>
            <p:cNvPr id="83" name="Google Shape;83;p1"/>
            <p:cNvSpPr/>
            <p:nvPr/>
          </p:nvSpPr>
          <p:spPr>
            <a:xfrm>
              <a:off x="450000" y="450000"/>
              <a:ext cx="87852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sz="1800">
                  <a:solidFill>
                    <a:srgbClr val="FFFFFF"/>
                  </a:solidFill>
                </a:rPr>
                <a:t>¿Qué es el Design Thinking y por qué?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674461" y="480778"/>
              <a:ext cx="7935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UNIT  01</a:t>
              </a:r>
              <a:endPara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48307" y="1468133"/>
            <a:ext cx="8794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Design Thinking (Pensamiento de diseño)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"/>
          <p:cNvGrpSpPr/>
          <p:nvPr/>
        </p:nvGrpSpPr>
        <p:grpSpPr>
          <a:xfrm>
            <a:off x="560209" y="2040029"/>
            <a:ext cx="8782409" cy="215375"/>
            <a:chOff x="1027113" y="2045625"/>
            <a:chExt cx="8785225" cy="215444"/>
          </a:xfrm>
        </p:grpSpPr>
        <p:sp>
          <p:nvSpPr>
            <p:cNvPr id="92" name="Google Shape;92;p2"/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179513" y="2045625"/>
              <a:ext cx="8632825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Observación e investigación: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"/>
          <p:cNvSpPr/>
          <p:nvPr/>
        </p:nvSpPr>
        <p:spPr>
          <a:xfrm>
            <a:off x="712550" y="2296425"/>
            <a:ext cx="8704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75" rIns="143950" bIns="71975" anchor="t" anchorCtr="0">
            <a:spAutoFit/>
          </a:bodyPr>
          <a:lstStyle/>
          <a:p>
            <a:pPr marL="182507" marR="0" lvl="0" indent="-18250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Al visitar el lugar con los miembros del equipo, éstos observan cada 15 minutos las cuatro perspectivas (personas, herramientas, entorno y actividades) de la guía de encuesta.</a:t>
            </a:r>
            <a:endParaRPr sz="1300">
              <a:solidFill>
                <a:srgbClr val="262626"/>
              </a:solidFill>
            </a:endParaRPr>
          </a:p>
          <a:p>
            <a:pPr marL="182507" marR="0" lvl="0" indent="-18250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300"/>
              <a:buChar char="‣"/>
            </a:pPr>
            <a:r>
              <a:rPr lang="en-US" sz="1300">
                <a:solidFill>
                  <a:srgbClr val="262626"/>
                </a:solidFill>
              </a:rPr>
              <a:t>Organice las observaciones, los hallazgos y las preguntas relacionadas con cada perspectiva en la placa de la guía correspondiente.</a:t>
            </a:r>
            <a:endParaRPr sz="1300">
              <a:solidFill>
                <a:srgbClr val="262626"/>
              </a:solidFill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796197" y="3446718"/>
            <a:ext cx="8281622" cy="2697432"/>
            <a:chOff x="790414" y="3996505"/>
            <a:chExt cx="6287770" cy="1866864"/>
          </a:xfrm>
        </p:grpSpPr>
        <p:sp>
          <p:nvSpPr>
            <p:cNvPr id="96" name="Google Shape;96;p2"/>
            <p:cNvSpPr/>
            <p:nvPr/>
          </p:nvSpPr>
          <p:spPr>
            <a:xfrm>
              <a:off x="790414" y="4022505"/>
              <a:ext cx="6287770" cy="1840864"/>
            </a:xfrm>
            <a:custGeom>
              <a:avLst/>
              <a:gdLst/>
              <a:ahLst/>
              <a:cxnLst/>
              <a:rect l="l" t="t" r="r" b="b"/>
              <a:pathLst>
                <a:path w="6287770" h="1840865" extrusionOk="0">
                  <a:moveTo>
                    <a:pt x="0" y="1840509"/>
                  </a:moveTo>
                  <a:lnTo>
                    <a:pt x="6287300" y="1840509"/>
                  </a:lnTo>
                  <a:lnTo>
                    <a:pt x="6287300" y="0"/>
                  </a:lnTo>
                  <a:lnTo>
                    <a:pt x="0" y="0"/>
                  </a:lnTo>
                  <a:lnTo>
                    <a:pt x="0" y="1840509"/>
                  </a:lnTo>
                  <a:close/>
                </a:path>
              </a:pathLst>
            </a:custGeom>
            <a:noFill/>
            <a:ln w="12675" cap="flat" cmpd="sng">
              <a:solidFill>
                <a:srgbClr val="193E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232879" y="5006327"/>
              <a:ext cx="26394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675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3EB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193EB0"/>
                  </a:solidFill>
                </a:rPr>
                <a:t>ENTORNO Entorno de observación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873272" y="3996505"/>
              <a:ext cx="61437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675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60871" marR="0" lvl="0" indent="0" algn="l" rtl="0">
                <a:lnSpc>
                  <a:spcPct val="100000"/>
                </a:lnSpc>
                <a:spcBef>
                  <a:spcPts val="844"/>
                </a:spcBef>
                <a:spcAft>
                  <a:spcPts val="0"/>
                </a:spcAft>
                <a:buClr>
                  <a:srgbClr val="193EB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193EB0"/>
                  </a:solidFill>
                </a:rPr>
                <a:t>PERSONAS Observar a las personas </a:t>
              </a:r>
              <a:r>
                <a:rPr lang="en-US" sz="1300" b="0" i="0" u="none" strike="noStrike" cap="none">
                  <a:solidFill>
                    <a:srgbClr val="58595B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300" b="0" i="0" u="none" strike="noStrike" cap="none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</a:t>
              </a:r>
              <a:r>
                <a:rPr lang="en-US" sz="1300">
                  <a:solidFill>
                    <a:srgbClr val="193EB0"/>
                  </a:solidFill>
                </a:rPr>
                <a:t>HERRAMIENTAS Herramientas de observación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4353186" y="5006321"/>
              <a:ext cx="23109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675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3EB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193EB0"/>
                  </a:solidFill>
                </a:rPr>
                <a:t>ACTIVIDAD Actividad de observación</a:t>
              </a: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934079" y="4161667"/>
              <a:ext cx="0" cy="1562735"/>
            </a:xfrm>
            <a:custGeom>
              <a:avLst/>
              <a:gdLst/>
              <a:ahLst/>
              <a:cxnLst/>
              <a:rect l="l" t="t" r="r" b="b"/>
              <a:pathLst>
                <a:path w="120000" h="1562734" extrusionOk="0">
                  <a:moveTo>
                    <a:pt x="0" y="0"/>
                  </a:moveTo>
                  <a:lnTo>
                    <a:pt x="0" y="1562201"/>
                  </a:lnTo>
                </a:path>
              </a:pathLst>
            </a:custGeom>
            <a:noFill/>
            <a:ln w="9525" cap="flat" cmpd="sng">
              <a:solidFill>
                <a:srgbClr val="193E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64078" y="4891024"/>
              <a:ext cx="5940425" cy="0"/>
            </a:xfrm>
            <a:custGeom>
              <a:avLst/>
              <a:gdLst/>
              <a:ahLst/>
              <a:cxnLst/>
              <a:rect l="l" t="t" r="r" b="b"/>
              <a:pathLst>
                <a:path w="5940425" h="120000" extrusionOk="0">
                  <a:moveTo>
                    <a:pt x="0" y="0"/>
                  </a:moveTo>
                  <a:lnTo>
                    <a:pt x="5940005" y="0"/>
                  </a:lnTo>
                </a:path>
              </a:pathLst>
            </a:custGeom>
            <a:noFill/>
            <a:ln w="9525" cap="flat" cmpd="sng">
              <a:solidFill>
                <a:srgbClr val="193E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99964" y="4991387"/>
              <a:ext cx="177177" cy="1771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120677" y="4165982"/>
              <a:ext cx="175779" cy="1759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64075" y="4150964"/>
              <a:ext cx="205803" cy="20580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69971" y="4967425"/>
              <a:ext cx="177177" cy="17716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50000" y="450000"/>
            <a:ext cx="9018000" cy="276999"/>
            <a:chOff x="450000" y="450000"/>
            <a:chExt cx="9018000" cy="276999"/>
          </a:xfrm>
        </p:grpSpPr>
        <p:sp>
          <p:nvSpPr>
            <p:cNvPr id="107" name="Google Shape;107;p2"/>
            <p:cNvSpPr/>
            <p:nvPr/>
          </p:nvSpPr>
          <p:spPr>
            <a:xfrm>
              <a:off x="450000" y="450000"/>
              <a:ext cx="87852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1.2. </a:t>
              </a:r>
              <a:r>
                <a:rPr lang="en-US" sz="1800">
                  <a:solidFill>
                    <a:srgbClr val="FFFFFF"/>
                  </a:solidFill>
                </a:rPr>
                <a:t>Los cinco pasos del Design Thinking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674461" y="480778"/>
              <a:ext cx="7935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UNIT  01</a:t>
              </a:r>
              <a:endPara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548307" y="1477044"/>
            <a:ext cx="8794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Descubre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560209" y="1551918"/>
            <a:ext cx="8782410" cy="4535621"/>
            <a:chOff x="560209" y="1562078"/>
            <a:chExt cx="8782410" cy="4535621"/>
          </a:xfrm>
        </p:grpSpPr>
        <p:sp>
          <p:nvSpPr>
            <p:cNvPr id="116" name="Google Shape;116;p3"/>
            <p:cNvSpPr/>
            <p:nvPr/>
          </p:nvSpPr>
          <p:spPr>
            <a:xfrm>
              <a:off x="560209" y="1562078"/>
              <a:ext cx="2683599" cy="848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60209" y="2483788"/>
              <a:ext cx="2683599" cy="848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60209" y="3405497"/>
              <a:ext cx="2683599" cy="848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0209" y="4327206"/>
              <a:ext cx="2683599" cy="848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60209" y="5248916"/>
              <a:ext cx="2683599" cy="8487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404098" y="1562078"/>
              <a:ext cx="5938521" cy="26863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404098" y="1562078"/>
              <a:ext cx="5938521" cy="32057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886541" y="4777321"/>
              <a:ext cx="1600445" cy="13076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688984" y="4777321"/>
              <a:ext cx="1600445" cy="13076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491427" y="4777321"/>
              <a:ext cx="1600445" cy="13076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5400000">
              <a:off x="5922651" y="3886043"/>
              <a:ext cx="901411" cy="799844"/>
            </a:xfrm>
            <a:prstGeom prst="rightArrow">
              <a:avLst>
                <a:gd name="adj1" fmla="val 69048"/>
                <a:gd name="adj2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4311025" y="1614675"/>
              <a:ext cx="602070" cy="215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Valor</a:t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732149" y="1614685"/>
              <a:ext cx="1600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Comportamiento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632232" y="2074577"/>
              <a:ext cx="177743" cy="139655"/>
            </a:xfrm>
            <a:prstGeom prst="rightArrow">
              <a:avLst>
                <a:gd name="adj1" fmla="val 46590"/>
                <a:gd name="adj2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16019" y="1959933"/>
              <a:ext cx="2192082" cy="3689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814599" y="1959933"/>
              <a:ext cx="3399057" cy="3689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3516017" y="2409051"/>
              <a:ext cx="5697637" cy="368944"/>
              <a:chOff x="3515557" y="1944209"/>
              <a:chExt cx="5699464" cy="369062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5632450" y="2058890"/>
                <a:ext cx="177800" cy="139700"/>
              </a:xfrm>
              <a:prstGeom prst="rightArrow">
                <a:avLst>
                  <a:gd name="adj1" fmla="val 46590"/>
                  <a:gd name="adj2" fmla="val 50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515557" y="1944209"/>
                <a:ext cx="2192785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814874" y="1944209"/>
                <a:ext cx="3400147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>
              <a:off x="3557060" y="2857790"/>
              <a:ext cx="5697637" cy="368944"/>
              <a:chOff x="3515557" y="1944209"/>
              <a:chExt cx="5699464" cy="369062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5632450" y="2058890"/>
                <a:ext cx="177800" cy="139700"/>
              </a:xfrm>
              <a:prstGeom prst="rightArrow">
                <a:avLst>
                  <a:gd name="adj1" fmla="val 46590"/>
                  <a:gd name="adj2" fmla="val 50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515557" y="1944209"/>
                <a:ext cx="2192785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814874" y="1944209"/>
                <a:ext cx="3400147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3516017" y="3307287"/>
              <a:ext cx="5697637" cy="368944"/>
              <a:chOff x="3515557" y="1944209"/>
              <a:chExt cx="5699464" cy="369062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5632450" y="2058890"/>
                <a:ext cx="177800" cy="139700"/>
              </a:xfrm>
              <a:prstGeom prst="rightArrow">
                <a:avLst>
                  <a:gd name="adj1" fmla="val 46590"/>
                  <a:gd name="adj2" fmla="val 50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515557" y="1944209"/>
                <a:ext cx="2192785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814874" y="1944209"/>
                <a:ext cx="3400147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3516017" y="3756405"/>
              <a:ext cx="5697637" cy="368944"/>
              <a:chOff x="3515557" y="1944209"/>
              <a:chExt cx="5699464" cy="369062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5632450" y="2058890"/>
                <a:ext cx="177800" cy="139700"/>
              </a:xfrm>
              <a:prstGeom prst="rightArrow">
                <a:avLst>
                  <a:gd name="adj1" fmla="val 46590"/>
                  <a:gd name="adj2" fmla="val 50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515557" y="1944209"/>
                <a:ext cx="2192785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14874" y="1944209"/>
                <a:ext cx="3400147" cy="3690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3"/>
            <p:cNvSpPr txBox="1"/>
            <p:nvPr/>
          </p:nvSpPr>
          <p:spPr>
            <a:xfrm>
              <a:off x="4369706" y="4900502"/>
              <a:ext cx="634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rgbClr val="262626"/>
                  </a:solidFill>
                </a:rPr>
                <a:t>Deseos 1</a:t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6167341" y="4900502"/>
              <a:ext cx="64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rgbClr val="262626"/>
                  </a:solidFill>
                </a:rPr>
                <a:t>Deseos 2</a:t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7968181" y="4900502"/>
              <a:ext cx="64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rgbClr val="262626"/>
                  </a:solidFill>
                </a:rPr>
                <a:t>Deseos 3</a:t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1303550" y="1667285"/>
              <a:ext cx="1464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Edad / Sexo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1375024" y="2594077"/>
              <a:ext cx="1053970" cy="215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Ocupa</a:t>
              </a:r>
              <a:r>
                <a:rPr lang="en-US">
                  <a:solidFill>
                    <a:srgbClr val="262626"/>
                  </a:solidFill>
                </a:rPr>
                <a:t>c</a:t>
              </a:r>
              <a:r>
                <a:rPr lang="en-US"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>
                  <a:solidFill>
                    <a:srgbClr val="262626"/>
                  </a:solidFill>
                </a:rPr>
                <a:t>ó</a:t>
              </a:r>
              <a:r>
                <a:rPr lang="en-US"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1139950" y="3533610"/>
              <a:ext cx="146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Grupo</a:t>
              </a:r>
              <a:endParaRPr>
                <a:solidFill>
                  <a:srgbClr val="26262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Social 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83219" y="4447682"/>
              <a:ext cx="1837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Circunstancias sociales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1199552" y="5361789"/>
              <a:ext cx="1404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75" tIns="0" rIns="71975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62626"/>
                  </a:solidFill>
                </a:rPr>
                <a:t>Artículos esenciales</a:t>
              </a:r>
              <a:endPara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3" descr="Ma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6604" y="1821488"/>
              <a:ext cx="4016810" cy="40168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3"/>
          <p:cNvGrpSpPr/>
          <p:nvPr/>
        </p:nvGrpSpPr>
        <p:grpSpPr>
          <a:xfrm>
            <a:off x="450000" y="450000"/>
            <a:ext cx="9018000" cy="276999"/>
            <a:chOff x="450000" y="450000"/>
            <a:chExt cx="9018000" cy="276999"/>
          </a:xfrm>
        </p:grpSpPr>
        <p:sp>
          <p:nvSpPr>
            <p:cNvPr id="158" name="Google Shape;158;p3"/>
            <p:cNvSpPr/>
            <p:nvPr/>
          </p:nvSpPr>
          <p:spPr>
            <a:xfrm>
              <a:off x="450000" y="450000"/>
              <a:ext cx="87852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Apéndice. Persona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74461" y="480778"/>
              <a:ext cx="7935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UNIT  01</a:t>
              </a:r>
              <a:endPara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944066" y="1521437"/>
            <a:ext cx="7398553" cy="226970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Calibri"/>
              <a:buNone/>
            </a:pPr>
            <a:endParaRPr sz="1799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944066" y="3787355"/>
            <a:ext cx="7398553" cy="226970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Calibri"/>
              <a:buNone/>
            </a:pPr>
            <a:endParaRPr sz="1799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814127" y="2243670"/>
            <a:ext cx="825235" cy="825235"/>
            <a:chOff x="889000" y="2243290"/>
            <a:chExt cx="825500" cy="825500"/>
          </a:xfrm>
        </p:grpSpPr>
        <p:sp>
          <p:nvSpPr>
            <p:cNvPr id="168" name="Google Shape;168;p4"/>
            <p:cNvSpPr/>
            <p:nvPr/>
          </p:nvSpPr>
          <p:spPr>
            <a:xfrm>
              <a:off x="889000" y="2243290"/>
              <a:ext cx="825500" cy="825500"/>
            </a:xfrm>
            <a:prstGeom prst="ellipse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4"/>
            <p:cNvGrpSpPr/>
            <p:nvPr/>
          </p:nvGrpSpPr>
          <p:grpSpPr>
            <a:xfrm>
              <a:off x="1068388" y="2447925"/>
              <a:ext cx="466725" cy="123825"/>
              <a:chOff x="1057275" y="2447925"/>
              <a:chExt cx="466725" cy="12382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057275" y="2447925"/>
                <a:ext cx="123825" cy="12382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400175" y="2447925"/>
                <a:ext cx="123825" cy="12382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4"/>
            <p:cNvSpPr/>
            <p:nvPr/>
          </p:nvSpPr>
          <p:spPr>
            <a:xfrm>
              <a:off x="1063627" y="2451101"/>
              <a:ext cx="469898" cy="469898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814127" y="4509589"/>
            <a:ext cx="825235" cy="882365"/>
            <a:chOff x="889000" y="4509935"/>
            <a:chExt cx="825500" cy="882648"/>
          </a:xfrm>
        </p:grpSpPr>
        <p:sp>
          <p:nvSpPr>
            <p:cNvPr id="174" name="Google Shape;174;p4"/>
            <p:cNvSpPr/>
            <p:nvPr/>
          </p:nvSpPr>
          <p:spPr>
            <a:xfrm>
              <a:off x="889000" y="4509935"/>
              <a:ext cx="825500" cy="825500"/>
            </a:xfrm>
            <a:prstGeom prst="ellipse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4"/>
            <p:cNvGrpSpPr/>
            <p:nvPr/>
          </p:nvGrpSpPr>
          <p:grpSpPr>
            <a:xfrm>
              <a:off x="1068388" y="4714570"/>
              <a:ext cx="466725" cy="123825"/>
              <a:chOff x="1057275" y="2447925"/>
              <a:chExt cx="466725" cy="123825"/>
            </a:xfrm>
          </p:grpSpPr>
          <p:sp>
            <p:nvSpPr>
              <p:cNvPr id="176" name="Google Shape;176;p4"/>
              <p:cNvSpPr/>
              <p:nvPr/>
            </p:nvSpPr>
            <p:spPr>
              <a:xfrm>
                <a:off x="1057275" y="2447925"/>
                <a:ext cx="123825" cy="12382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1400175" y="2447925"/>
                <a:ext cx="123825" cy="12382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99"/>
                  <a:buFont typeface="Calibri"/>
                  <a:buNone/>
                </a:pPr>
                <a:endParaRPr sz="1799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4"/>
            <p:cNvSpPr/>
            <p:nvPr/>
          </p:nvSpPr>
          <p:spPr>
            <a:xfrm rot="10800000" flipH="1">
              <a:off x="1063627" y="4922685"/>
              <a:ext cx="469898" cy="469898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 rot="-5400000">
            <a:off x="811106" y="2305128"/>
            <a:ext cx="2265919" cy="69853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8D8D8">
                  <a:alpha val="0"/>
                </a:srgbClr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Calibri"/>
              <a:buNone/>
            </a:pPr>
            <a:endParaRPr sz="1799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432402" y="1734550"/>
            <a:ext cx="131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>
                <a:solidFill>
                  <a:srgbClr val="262626"/>
                </a:solidFill>
              </a:rPr>
              <a:t>MOTIVACIÓN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 rot="-5400000" flipH="1">
            <a:off x="811106" y="4590396"/>
            <a:ext cx="2265919" cy="69853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8D8D8">
                  <a:alpha val="0"/>
                </a:srgbClr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Calibri"/>
              <a:buNone/>
            </a:pPr>
            <a:endParaRPr sz="1799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432403" y="5657600"/>
            <a:ext cx="1657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>
                <a:solidFill>
                  <a:srgbClr val="262626"/>
                </a:solidFill>
              </a:rPr>
              <a:t>DESMOTIVACIÓN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875721" y="3202135"/>
            <a:ext cx="69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262626"/>
                </a:solidFill>
              </a:rPr>
              <a:t>Yo Amo</a:t>
            </a:r>
            <a:r>
              <a:rPr lang="en-US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…”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65302" y="5458685"/>
            <a:ext cx="71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>
                <a:solidFill>
                  <a:srgbClr val="262626"/>
                </a:solidFill>
              </a:rPr>
              <a:t>"Yo Odio..."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4"/>
          <p:cNvGrpSpPr/>
          <p:nvPr/>
        </p:nvGrpSpPr>
        <p:grpSpPr>
          <a:xfrm>
            <a:off x="450000" y="450000"/>
            <a:ext cx="9018000" cy="276999"/>
            <a:chOff x="450000" y="450000"/>
            <a:chExt cx="9018000" cy="276999"/>
          </a:xfrm>
        </p:grpSpPr>
        <p:sp>
          <p:nvSpPr>
            <p:cNvPr id="186" name="Google Shape;186;p4"/>
            <p:cNvSpPr/>
            <p:nvPr/>
          </p:nvSpPr>
          <p:spPr>
            <a:xfrm>
              <a:off x="450000" y="450000"/>
              <a:ext cx="87852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Apéndice. Mapa de empatía</a:t>
              </a:r>
              <a:endParaRPr sz="1800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8674461" y="480778"/>
              <a:ext cx="7935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UNIT  01</a:t>
              </a:r>
              <a:endPara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5"/>
          <p:cNvGrpSpPr/>
          <p:nvPr/>
        </p:nvGrpSpPr>
        <p:grpSpPr>
          <a:xfrm>
            <a:off x="639049" y="1692939"/>
            <a:ext cx="8596177" cy="4326015"/>
            <a:chOff x="746682" y="1743198"/>
            <a:chExt cx="8598932" cy="4327402"/>
          </a:xfrm>
        </p:grpSpPr>
        <p:sp>
          <p:nvSpPr>
            <p:cNvPr id="194" name="Google Shape;194;p5"/>
            <p:cNvSpPr/>
            <p:nvPr/>
          </p:nvSpPr>
          <p:spPr>
            <a:xfrm>
              <a:off x="1220789" y="2057400"/>
              <a:ext cx="4062413" cy="200025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83201" y="2057400"/>
              <a:ext cx="4062413" cy="2000250"/>
            </a:xfrm>
            <a:prstGeom prst="rect">
              <a:avLst/>
            </a:prstGeom>
            <a:solidFill>
              <a:srgbClr val="5376E7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220789" y="4057650"/>
              <a:ext cx="4062413" cy="2000250"/>
            </a:xfrm>
            <a:prstGeom prst="rect">
              <a:avLst/>
            </a:prstGeom>
            <a:solidFill>
              <a:srgbClr val="7B96ED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283201" y="4057650"/>
              <a:ext cx="4062413" cy="2000250"/>
            </a:xfrm>
            <a:prstGeom prst="rect">
              <a:avLst/>
            </a:prstGeom>
            <a:solidFill>
              <a:srgbClr val="C2CEF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2770293" y="2172669"/>
              <a:ext cx="963405" cy="1769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97"/>
                <a:buFont typeface="Arial"/>
                <a:buNone/>
              </a:pPr>
              <a:r>
                <a:rPr lang="en-US" sz="1149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6832705" y="2172669"/>
              <a:ext cx="963405" cy="1769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97"/>
                <a:buFont typeface="Arial"/>
                <a:buNone/>
              </a:pPr>
              <a:r>
                <a:rPr lang="en-US" sz="1149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2770293" y="4166569"/>
              <a:ext cx="867225" cy="1769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97"/>
                <a:buFont typeface="Arial"/>
                <a:buNone/>
              </a:pPr>
              <a:r>
                <a:rPr lang="en-US" sz="1149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6832704" y="4166569"/>
              <a:ext cx="997068" cy="1769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97"/>
                <a:buFont typeface="Arial"/>
                <a:buNone/>
              </a:pPr>
              <a:r>
                <a:rPr lang="en-US" sz="1149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grpSp>
          <p:nvGrpSpPr>
            <p:cNvPr id="202" name="Google Shape;202;p5"/>
            <p:cNvGrpSpPr/>
            <p:nvPr/>
          </p:nvGrpSpPr>
          <p:grpSpPr>
            <a:xfrm>
              <a:off x="1220788" y="1743198"/>
              <a:ext cx="4051300" cy="215700"/>
              <a:chOff x="1219200" y="1743198"/>
              <a:chExt cx="4051300" cy="215700"/>
            </a:xfrm>
          </p:grpSpPr>
          <p:cxnSp>
            <p:nvCxnSpPr>
              <p:cNvPr id="203" name="Google Shape;203;p5"/>
              <p:cNvCxnSpPr/>
              <p:nvPr/>
            </p:nvCxnSpPr>
            <p:spPr>
              <a:xfrm>
                <a:off x="1219200" y="1850915"/>
                <a:ext cx="4051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204" name="Google Shape;204;p5"/>
              <p:cNvSpPr txBox="1"/>
              <p:nvPr/>
            </p:nvSpPr>
            <p:spPr>
              <a:xfrm>
                <a:off x="2465670" y="1743198"/>
                <a:ext cx="1712700" cy="215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1975" tIns="0" rIns="71975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rgbClr val="262626"/>
                    </a:solidFill>
                  </a:rPr>
                  <a:t>Idea desconocida</a:t>
                </a:r>
                <a:endParaRPr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205" name="Google Shape;205;p5"/>
            <p:cNvGrpSpPr/>
            <p:nvPr/>
          </p:nvGrpSpPr>
          <p:grpSpPr>
            <a:xfrm>
              <a:off x="5283200" y="1743198"/>
              <a:ext cx="4051300" cy="215700"/>
              <a:chOff x="1219200" y="1743198"/>
              <a:chExt cx="4051300" cy="215700"/>
            </a:xfrm>
          </p:grpSpPr>
          <p:cxnSp>
            <p:nvCxnSpPr>
              <p:cNvPr id="206" name="Google Shape;206;p5"/>
              <p:cNvCxnSpPr/>
              <p:nvPr/>
            </p:nvCxnSpPr>
            <p:spPr>
              <a:xfrm>
                <a:off x="1219200" y="1850915"/>
                <a:ext cx="4051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207" name="Google Shape;207;p5"/>
              <p:cNvSpPr txBox="1"/>
              <p:nvPr/>
            </p:nvSpPr>
            <p:spPr>
              <a:xfrm>
                <a:off x="2532596" y="1743198"/>
                <a:ext cx="1493700" cy="215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1975" tIns="0" rIns="71975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rgbClr val="262626"/>
                    </a:solidFill>
                  </a:rPr>
                  <a:t>Idea conocida</a:t>
                </a:r>
                <a:endParaRPr>
                  <a:solidFill>
                    <a:srgbClr val="262626"/>
                  </a:solidFill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>
              <a:off x="746682" y="2057400"/>
              <a:ext cx="215700" cy="2006600"/>
              <a:chOff x="745094" y="2057400"/>
              <a:chExt cx="215700" cy="200660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>
                <a:off x="856596" y="2057400"/>
                <a:ext cx="0" cy="2006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210" name="Google Shape;210;p5"/>
              <p:cNvSpPr txBox="1"/>
              <p:nvPr/>
            </p:nvSpPr>
            <p:spPr>
              <a:xfrm rot="5400000">
                <a:off x="345794" y="3060499"/>
                <a:ext cx="1014300" cy="215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1975" tIns="0" rIns="71975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en-US">
                    <a:solidFill>
                      <a:srgbClr val="262626"/>
                    </a:solidFill>
                  </a:rPr>
                  <a:t>Accionable</a:t>
                </a:r>
                <a:endParaRPr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"/>
            <p:cNvGrpSpPr/>
            <p:nvPr/>
          </p:nvGrpSpPr>
          <p:grpSpPr>
            <a:xfrm>
              <a:off x="746682" y="4064000"/>
              <a:ext cx="215700" cy="2006600"/>
              <a:chOff x="745094" y="2057400"/>
              <a:chExt cx="215700" cy="2006600"/>
            </a:xfrm>
          </p:grpSpPr>
          <p:cxnSp>
            <p:nvCxnSpPr>
              <p:cNvPr id="212" name="Google Shape;212;p5"/>
              <p:cNvCxnSpPr/>
              <p:nvPr/>
            </p:nvCxnSpPr>
            <p:spPr>
              <a:xfrm>
                <a:off x="856596" y="2057400"/>
                <a:ext cx="0" cy="2006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213" name="Google Shape;213;p5"/>
              <p:cNvSpPr txBox="1"/>
              <p:nvPr/>
            </p:nvSpPr>
            <p:spPr>
              <a:xfrm rot="5400000">
                <a:off x="192194" y="2907708"/>
                <a:ext cx="1321500" cy="215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71975" tIns="0" rIns="71975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en-US">
                    <a:solidFill>
                      <a:srgbClr val="262626"/>
                    </a:solidFill>
                  </a:rPr>
                  <a:t>No procesable</a:t>
                </a:r>
                <a:endParaRPr sz="14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5"/>
          <p:cNvGrpSpPr/>
          <p:nvPr/>
        </p:nvGrpSpPr>
        <p:grpSpPr>
          <a:xfrm>
            <a:off x="450000" y="450000"/>
            <a:ext cx="9018000" cy="276999"/>
            <a:chOff x="450000" y="450000"/>
            <a:chExt cx="9018000" cy="276999"/>
          </a:xfrm>
        </p:grpSpPr>
        <p:sp>
          <p:nvSpPr>
            <p:cNvPr id="215" name="Google Shape;215;p5"/>
            <p:cNvSpPr/>
            <p:nvPr/>
          </p:nvSpPr>
          <p:spPr>
            <a:xfrm>
              <a:off x="450000" y="450000"/>
              <a:ext cx="87852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Apéndice. Matriz de 2 por 2</a:t>
              </a:r>
              <a:endParaRPr sz="1800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674461" y="480778"/>
              <a:ext cx="7935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UNIT  01</a:t>
              </a:r>
              <a:endPara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MATERIALES PARA EL DESING THINKING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Jk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mQ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CZ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Jk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CZ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Jk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mQScVZQTsyJpAAAAbgAAABwAAAB1bml2ZXJzYWwvbG9jYWxfc2V0dGluZ3MueG1sDcwxDoMwDEDRnVNY3int1oHAxlaW0gNYxEWRHBuRgOD2ZPvD02/7MwocvKVg6vD1eCKwzuaDLg5/01C/EVIm9SSm7FANoe+qVmwm+XLOBSZYhS7eJo4lMo8Uixx2EajhU17/wB6brroBUEsDBBQAAgAIAJk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JkEnFU6nedwSwAAAGsAAAAbAAAAdW5pdmVyc2FsL3VuaXZlcnNhbC5wbmcueG1ss7GvyM1RKEstKs7Mz7NVMtQzULK34+WyKShKLctMLVeoAIoBBSFASaESyDVCcMszU0oygEIGFhYIwYzUzPSMElslC0MzuKA+0EwAUEsBAgAAFAACAAgARouyVO4DzUxJAwAA4wkAABQAAAAAAAAAAQAAAAAAAAAAAHVuaXZlcnNhbC9wbGF5ZXIueG1sUEsBAgAAFAACAAgAmQScVcWLvN51BgAAJBkAAB0AAAAAAAAAAQAAAAAAewMAAHVuaXZlcnNhbC9jb21tb25fbWVzc2FnZXMubG5nUEsBAgAAFAACAAgAmQScVRUeYBujAAAAfwEAAC4AAAAAAAAAAQAAAAAAKwoAAHVuaXZlcnNhbC9wbGF5YmFja19hbmRfbmF2aWdhdGlvbl9zZXR0aW5ncy54bWxQSwECAAAUAAIACACZBJxVpWuPVJsDAADbEAAAJwAAAAAAAAABAAAAAAAaCwAAdW5pdmVyc2FsL2ZsYXNoX3B1Ymxpc2hpbmdfc2V0dGluZ3MueG1sUEsBAgAAFAACAAgAmQScVcuPAn2CAwAA5QwAACEAAAAAAAAAAQAAAAAA+g4AAHVuaXZlcnNhbC9mbGFzaF9za2luX3NldHRpbmdzLnhtbFBLAQIAABQAAgAIAJkEnFUMMx4RlgMAAGUQAAAmAAAAAAAAAAEAAAAAALsSAAB1bml2ZXJzYWwvaHRtbF9wdWJsaXNoaW5nX3NldHRpbmdzLnhtbFBLAQIAABQAAgAIAJkEnFWFkCWzvgEAAJEGAAAhAAAAAAAAAAEAAAAAAJUWAAB1bml2ZXJzYWwvaHRtbF9za2luX3NldHRpbmdzLmpzb25QSwECAAAUAAIACACZBJxVlBOzImkAAABuAAAAHAAAAAAAAAABAAAAAACSGAAAdW5pdmVyc2FsL2xvY2FsX3NldHRpbmdzLnhtbFBLAQIAABQAAgAIAJkEnFXP0Z2/aAgAAP4dAAAXAAAAAAAAAAAAAAAAADUZAAB1bml2ZXJzYWwvdW5pdmVyc2FsLnBuZ1BLAQIAABQAAgAIAJkEnFU6nedwSwAAAGsAAAAbAAAAAAAAAAEAAAAAANIhAAB1bml2ZXJzYWwvdW5pdmVyc2FsLnBuZy54bWxQSwUGAAAAAAoACgAIAwAAViIAAAAA"/>
  <p:tag name="ISPRING_CURRENT_PLAYER_ID" val="universal"/>
  <p:tag name="ISPRING_LMS_API_VERSION" val="SCORM 1.2"/>
  <p:tag name="ISPRING_ULTRA_SCORM_COURSE_ID" val="BC1C0500-25B5-4043-8B30-22715783041A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watermarkTransparency&quot;:0.92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MATERIALES PARA EL DESING THINK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37CA8F0-D77C-47EC-AA8C-6AD0D8ECAAA9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72932B8-D4CD-4155-9AF9-9E5AAB695F5F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FE5F0A-C88B-445B-827E-CADA4429FFF7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9C87BF7-4D43-4E67-86D9-F20199DEF73A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D667D0-4DE5-49E3-BADA-F79547C5C016}:260"/>
</p:tagLst>
</file>

<file path=ppt/theme/theme1.xml><?xml version="1.0" encoding="utf-8"?>
<a:theme xmlns:a="http://schemas.openxmlformats.org/drawingml/2006/main" name="1_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C_Template_IoT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Personalizado</PresentationFormat>
  <Paragraphs>80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Calibri</vt:lpstr>
      <vt:lpstr>Arial</vt:lpstr>
      <vt:lpstr>Cambria Math</vt:lpstr>
      <vt:lpstr>Times New Roman</vt:lpstr>
      <vt:lpstr>Malgun Gothic</vt:lpstr>
      <vt:lpstr>1_SIC_Template_AI</vt:lpstr>
      <vt:lpstr>SIC_Template_AI</vt:lpstr>
      <vt:lpstr>SIC_Template_IoT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MATERIALES PARA EL DESING THINKING</dc:title>
  <dc:creator>GKN GKN</dc:creator>
  <cp:lastModifiedBy>Dell</cp:lastModifiedBy>
  <cp:revision>2</cp:revision>
  <dcterms:created xsi:type="dcterms:W3CDTF">2019-08-14T08:11:58Z</dcterms:created>
  <dcterms:modified xsi:type="dcterms:W3CDTF">2022-12-28T04:37:26Z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