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r>
              <a:rPr lang="en-US" dirty="0" smtClean="0"/>
              <a:t>Information Acquisition During Online Making</a:t>
            </a:r>
            <a:endParaRPr lang="en-US" dirty="0"/>
          </a:p>
        </p:txBody>
      </p:sp>
      <p:sp>
        <p:nvSpPr>
          <p:cNvPr id="3" name="Subtitle 2"/>
          <p:cNvSpPr>
            <a:spLocks noGrp="1"/>
          </p:cNvSpPr>
          <p:nvPr>
            <p:ph type="subTitle" idx="1"/>
          </p:nvPr>
        </p:nvSpPr>
        <p:spPr/>
        <p:txBody>
          <a:bodyPr/>
          <a:lstStyle/>
          <a:p>
            <a:r>
              <a:rPr lang="en-US" dirty="0" smtClean="0"/>
              <a:t>            A MODEL-Based exploration using eye tracking data</a:t>
            </a:r>
            <a:endParaRPr lang="en-US" dirty="0"/>
          </a:p>
        </p:txBody>
      </p:sp>
    </p:spTree>
    <p:extLst>
      <p:ext uri="{BB962C8B-B14F-4D97-AF65-F5344CB8AC3E}">
        <p14:creationId xmlns:p14="http://schemas.microsoft.com/office/powerpoint/2010/main" val="418138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5725" y="2316480"/>
                <a:ext cx="11338561" cy="4476206"/>
              </a:xfrm>
            </p:spPr>
            <p:txBody>
              <a:bodyPr>
                <a:normAutofit lnSpcReduction="10000"/>
              </a:bodyPr>
              <a:lstStyle/>
              <a:p>
                <a:r>
                  <a:rPr lang="en-US" dirty="0" smtClean="0"/>
                  <a:t>The likelihood function of </a:t>
                </a:r>
                <a:r>
                  <a:rPr lang="en-US" dirty="0"/>
                  <a:t>p</a:t>
                </a:r>
                <a:r>
                  <a:rPr lang="en-US" dirty="0" smtClean="0"/>
                  <a:t>articipant </a:t>
                </a:r>
                <a:r>
                  <a:rPr lang="en-US" dirty="0" err="1" smtClean="0"/>
                  <a:t>i</a:t>
                </a:r>
                <a:r>
                  <a:rPr lang="en-US" dirty="0" smtClean="0"/>
                  <a:t> is defined as:</a:t>
                </a:r>
              </a:p>
              <a:p>
                <a:pPr marL="0" indent="0">
                  <a:buNone/>
                </a:pPr>
                <a:endParaRPr lang="en-US" dirty="0"/>
              </a:p>
              <a:p>
                <a:pPr marL="0" indent="0">
                  <a:buNone/>
                </a:pPr>
                <a:endParaRPr lang="en-US" dirty="0" smtClean="0"/>
              </a:p>
              <a:p>
                <a:pPr marL="0" indent="0">
                  <a:buNone/>
                </a:pPr>
                <a:r>
                  <a:rPr lang="en-US" dirty="0" smtClean="0"/>
                  <a:t>                       where                     </a:t>
                </a:r>
                <a:r>
                  <a:rPr lang="en-US" dirty="0"/>
                  <a:t>is the initial fixation probability which are estimated as stationary</a:t>
                </a:r>
              </a:p>
              <a:p>
                <a:pPr marL="0" indent="0">
                  <a:buNone/>
                </a:pPr>
                <a:r>
                  <a:rPr lang="en-US" dirty="0"/>
                  <a:t>                                                                   probabilities of lower layer </a:t>
                </a:r>
                <a:r>
                  <a:rPr lang="en-US" dirty="0" err="1"/>
                  <a:t>markov</a:t>
                </a:r>
                <a:r>
                  <a:rPr lang="en-US" dirty="0"/>
                  <a:t> chain</a:t>
                </a:r>
                <a:r>
                  <a:rPr lang="en-US" dirty="0" smtClean="0"/>
                  <a:t>.</a:t>
                </a:r>
              </a:p>
              <a:p>
                <a:r>
                  <a:rPr lang="en-US" dirty="0" smtClean="0"/>
                  <a:t>We specify all prior model parameters and estimate the model with posterior parameters.</a:t>
                </a:r>
              </a:p>
              <a:p>
                <a:r>
                  <a:rPr lang="en-US" dirty="0" smtClean="0"/>
                  <a:t>We estimate the full switching matrices between products and attributes and report saccade probabilities between contiguous products </a:t>
                </a:r>
                <a14:m>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𝑆</m:t>
                    </m:r>
                    <m:r>
                      <a:rPr lang="en-US" b="0" i="1" baseline="-25000" smtClean="0">
                        <a:latin typeface="Cambria Math" panose="02040503050406030204" pitchFamily="18" charset="0"/>
                      </a:rPr>
                      <m:t>1</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𝑡</m:t>
                    </m:r>
                    <m:r>
                      <a:rPr lang="en-US" b="0" i="1" baseline="-25000" smtClean="0">
                        <a:latin typeface="Cambria Math" panose="02040503050406030204" pitchFamily="18" charset="0"/>
                      </a:rPr>
                      <m:t>=1</m:t>
                    </m:r>
                  </m:oMath>
                </a14:m>
                <a:r>
                  <a:rPr lang="en-US" dirty="0" smtClean="0"/>
                  <a:t>(</a:t>
                </a:r>
                <a:r>
                  <a:rPr lang="en-US" dirty="0" err="1" smtClean="0"/>
                  <a:t>p</a:t>
                </a:r>
                <a:r>
                  <a:rPr lang="en-US" baseline="-25000" dirty="0" err="1" smtClean="0"/>
                  <a:t>i,t</a:t>
                </a:r>
                <a:r>
                  <a:rPr lang="en-US" dirty="0" err="1" smtClean="0"/>
                  <a:t>∈N</a:t>
                </a:r>
                <a:r>
                  <a:rPr lang="en-US" dirty="0" smtClean="0"/>
                  <a:t>(p</a:t>
                </a:r>
                <a:r>
                  <a:rPr lang="en-US" baseline="-25000" dirty="0" smtClean="0"/>
                  <a:t>i,t-1</a:t>
                </a:r>
                <a:r>
                  <a:rPr lang="en-US" dirty="0" smtClean="0"/>
                  <a:t>))and attributes </a:t>
                </a:r>
                <a14:m>
                  <m:oMath xmlns:m="http://schemas.openxmlformats.org/officeDocument/2006/math">
                    <m:r>
                      <a:rPr lang="en-US" i="1">
                        <a:latin typeface="Cambria Math" panose="02040503050406030204" pitchFamily="18" charset="0"/>
                      </a:rPr>
                      <m:t>𝑃</m:t>
                    </m:r>
                    <m:r>
                      <a:rPr lang="en-US" i="1" baseline="-25000">
                        <a:latin typeface="Cambria Math" panose="02040503050406030204" pitchFamily="18" charset="0"/>
                      </a:rPr>
                      <m:t>𝑆</m:t>
                    </m:r>
                    <m:r>
                      <a:rPr lang="en-US" i="1" baseline="-25000">
                        <a:latin typeface="Cambria Math" panose="02040503050406030204" pitchFamily="18" charset="0"/>
                      </a:rPr>
                      <m:t>1</m:t>
                    </m:r>
                    <m:r>
                      <a:rPr lang="en-US" i="1" baseline="-25000">
                        <a:latin typeface="Cambria Math" panose="02040503050406030204" pitchFamily="18" charset="0"/>
                      </a:rPr>
                      <m:t>𝑖</m:t>
                    </m:r>
                    <m:r>
                      <a:rPr lang="en-US" i="1" baseline="-25000">
                        <a:latin typeface="Cambria Math" panose="02040503050406030204" pitchFamily="18" charset="0"/>
                      </a:rPr>
                      <m:t>,</m:t>
                    </m:r>
                    <m:r>
                      <a:rPr lang="en-US" i="1" baseline="-25000">
                        <a:latin typeface="Cambria Math" panose="02040503050406030204" pitchFamily="18" charset="0"/>
                      </a:rPr>
                      <m:t>𝑡</m:t>
                    </m:r>
                    <m:r>
                      <a:rPr lang="en-US" b="0" i="1" baseline="-25000" smtClean="0">
                        <a:latin typeface="Cambria Math" panose="02040503050406030204" pitchFamily="18" charset="0"/>
                      </a:rPr>
                      <m:t>=2</m:t>
                    </m:r>
                  </m:oMath>
                </a14:m>
                <a:r>
                  <a:rPr lang="en-US" dirty="0"/>
                  <a:t>(</a:t>
                </a:r>
                <a:r>
                  <a:rPr lang="en-US" dirty="0" err="1" smtClean="0"/>
                  <a:t>a</a:t>
                </a:r>
                <a:r>
                  <a:rPr lang="en-US" baseline="-25000" dirty="0" err="1"/>
                  <a:t>i,t</a:t>
                </a:r>
                <a:r>
                  <a:rPr lang="en-US" dirty="0" err="1"/>
                  <a:t>∈</a:t>
                </a:r>
                <a:r>
                  <a:rPr lang="en-US" dirty="0" err="1" smtClean="0"/>
                  <a:t>N</a:t>
                </a:r>
                <a:r>
                  <a:rPr lang="en-US" dirty="0" smtClean="0"/>
                  <a:t>(a</a:t>
                </a:r>
                <a:r>
                  <a:rPr lang="en-US" baseline="-25000" dirty="0" smtClean="0"/>
                  <a:t>i,t-1</a:t>
                </a:r>
                <a:r>
                  <a:rPr lang="en-US" dirty="0" smtClean="0"/>
                  <a:t>)) where N is the set of products or attributes adjacent to those at fixation t-1.</a:t>
                </a:r>
              </a:p>
              <a:p>
                <a:r>
                  <a:rPr lang="en-US" dirty="0" smtClean="0"/>
                  <a:t>Finally estimation of marginal posterior probability </a:t>
                </a:r>
                <a:r>
                  <a:rPr lang="en-US" dirty="0"/>
                  <a:t>that participant </a:t>
                </a:r>
                <a:r>
                  <a:rPr lang="en-US" dirty="0" err="1"/>
                  <a:t>i</a:t>
                </a:r>
                <a:r>
                  <a:rPr lang="en-US" dirty="0"/>
                  <a:t> is in </a:t>
                </a:r>
                <a:r>
                  <a:rPr lang="en-US" dirty="0" smtClean="0"/>
                  <a:t>information acquisition </a:t>
                </a:r>
                <a:r>
                  <a:rPr lang="en-US" dirty="0"/>
                  <a:t>state </a:t>
                </a:r>
                <a:r>
                  <a:rPr lang="en-US" dirty="0" smtClean="0"/>
                  <a:t>S</a:t>
                </a:r>
                <a:r>
                  <a:rPr lang="en-US" baseline="30000" dirty="0" smtClean="0"/>
                  <a:t>1</a:t>
                </a:r>
                <a:r>
                  <a:rPr lang="en-US" baseline="-25000" dirty="0" smtClean="0"/>
                  <a:t>i,t</a:t>
                </a:r>
                <a:r>
                  <a:rPr lang="fr-FR" dirty="0" smtClean="0"/>
                  <a:t> </a:t>
                </a:r>
                <a:r>
                  <a:rPr lang="fr-FR" dirty="0"/>
                  <a:t>at fixation </a:t>
                </a:r>
                <a:r>
                  <a:rPr lang="fr-FR" dirty="0" smtClean="0"/>
                  <a:t>t:P(S</a:t>
                </a:r>
                <a:r>
                  <a:rPr lang="fr-FR" baseline="30000" dirty="0" smtClean="0"/>
                  <a:t>1</a:t>
                </a:r>
                <a:r>
                  <a:rPr lang="fr-FR" baseline="-25000" dirty="0" smtClean="0"/>
                  <a:t>i,t</a:t>
                </a:r>
                <a:r>
                  <a:rPr lang="fr-FR" dirty="0" smtClean="0"/>
                  <a:t>|y</a:t>
                </a:r>
                <a:r>
                  <a:rPr lang="fr-FR" baseline="-25000" dirty="0" smtClean="0"/>
                  <a:t>i,t</a:t>
                </a:r>
                <a:r>
                  <a:rPr lang="fr-FR" dirty="0" smtClean="0"/>
                  <a:t>,</a:t>
                </a:r>
                <a:r>
                  <a:rPr lang="el-GR" b="1" dirty="0" smtClean="0"/>
                  <a:t>Θ</a:t>
                </a:r>
                <a:r>
                  <a:rPr lang="fr-FR" dirty="0" smtClean="0"/>
                  <a:t>) </a:t>
                </a:r>
                <a:r>
                  <a:rPr lang="fr-FR" dirty="0" smtClean="0"/>
                  <a:t>as </a:t>
                </a:r>
                <a:r>
                  <a:rPr lang="fr-FR" dirty="0" err="1" smtClean="0"/>
                  <a:t>well</a:t>
                </a:r>
                <a:r>
                  <a:rPr lang="fr-FR" dirty="0" smtClean="0"/>
                  <a:t> as marginal </a:t>
                </a:r>
                <a:r>
                  <a:rPr lang="fr-FR" dirty="0" err="1" smtClean="0"/>
                  <a:t>posterior</a:t>
                </a:r>
                <a:r>
                  <a:rPr lang="fr-FR" dirty="0" smtClean="0"/>
                  <a:t> </a:t>
                </a:r>
                <a:r>
                  <a:rPr lang="fr-FR" dirty="0" err="1" smtClean="0"/>
                  <a:t>probability</a:t>
                </a:r>
                <a:r>
                  <a:rPr lang="fr-FR" dirty="0" smtClean="0"/>
                  <a:t> </a:t>
                </a:r>
                <a:r>
                  <a:rPr lang="fr-FR" dirty="0" err="1" smtClean="0"/>
                  <a:t>that</a:t>
                </a:r>
                <a:r>
                  <a:rPr lang="fr-FR" dirty="0"/>
                  <a:t> </a:t>
                </a:r>
                <a:r>
                  <a:rPr lang="fr-FR" dirty="0" smtClean="0"/>
                  <a:t>the participant </a:t>
                </a:r>
                <a:r>
                  <a:rPr lang="fr-FR" dirty="0" err="1" smtClean="0"/>
                  <a:t>is</a:t>
                </a:r>
                <a:r>
                  <a:rPr lang="fr-FR" dirty="0" smtClean="0"/>
                  <a:t> in </a:t>
                </a:r>
                <a:r>
                  <a:rPr lang="fr-FR" dirty="0" err="1" smtClean="0"/>
                  <a:t>upper</a:t>
                </a:r>
                <a:r>
                  <a:rPr lang="fr-FR" dirty="0" smtClean="0"/>
                  <a:t> layer state </a:t>
                </a:r>
                <a:r>
                  <a:rPr lang="fr-FR" dirty="0" smtClean="0"/>
                  <a:t>S</a:t>
                </a:r>
                <a:r>
                  <a:rPr lang="fr-FR" baseline="30000" dirty="0" smtClean="0"/>
                  <a:t>2</a:t>
                </a:r>
                <a:r>
                  <a:rPr lang="fr-FR" baseline="-25000" dirty="0" smtClean="0"/>
                  <a:t>i,t</a:t>
                </a:r>
                <a:r>
                  <a:rPr lang="fr-FR" dirty="0" smtClean="0"/>
                  <a:t>:P(S</a:t>
                </a:r>
                <a:r>
                  <a:rPr lang="fr-FR" baseline="30000" dirty="0" smtClean="0"/>
                  <a:t>1</a:t>
                </a:r>
                <a:r>
                  <a:rPr lang="fr-FR" baseline="-25000" dirty="0" smtClean="0"/>
                  <a:t>i,t</a:t>
                </a:r>
                <a:r>
                  <a:rPr lang="fr-FR" dirty="0" smtClean="0"/>
                  <a:t>|y</a:t>
                </a:r>
                <a:r>
                  <a:rPr lang="fr-FR" baseline="-25000" dirty="0" smtClean="0"/>
                  <a:t>i,t</a:t>
                </a:r>
                <a:r>
                  <a:rPr lang="fr-FR" dirty="0" smtClean="0"/>
                  <a:t>,</a:t>
                </a:r>
                <a:r>
                  <a:rPr lang="el-GR" b="1" dirty="0"/>
                  <a:t>Θ</a:t>
                </a:r>
                <a:r>
                  <a:rPr lang="fr-FR" dirty="0" smtClean="0"/>
                  <a:t>)</a:t>
                </a:r>
                <a:r>
                  <a:rPr lang="en-US" dirty="0"/>
                  <a:t> </a:t>
                </a:r>
                <a:r>
                  <a:rPr lang="en-US" dirty="0" err="1" smtClean="0"/>
                  <a:t>decribes</a:t>
                </a:r>
                <a:r>
                  <a:rPr lang="en-US" dirty="0" smtClean="0"/>
                  <a:t> moment to moment information acquisition process </a:t>
                </a:r>
                <a:endParaRPr lang="en-US" dirty="0" smtClean="0"/>
              </a:p>
              <a:p>
                <a:pPr marL="0" indent="0">
                  <a:buNone/>
                </a:pPr>
                <a:r>
                  <a:rPr lang="en-US" dirty="0" smtClean="0"/>
                  <a:t>      of th</a:t>
                </a:r>
                <a:r>
                  <a:rPr lang="en-US" dirty="0" smtClean="0"/>
                  <a:t>e participants.</a:t>
                </a:r>
                <a:endParaRPr lang="en-US" dirty="0"/>
              </a:p>
              <a:p>
                <a:pPr marL="0" indent="0">
                  <a:buNone/>
                </a:pPr>
                <a:endParaRPr lang="en-US"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5725" y="2316480"/>
                <a:ext cx="11338561" cy="4476206"/>
              </a:xfrm>
              <a:blipFill>
                <a:blip r:embed="rId2"/>
                <a:stretch>
                  <a:fillRect l="-108" t="-1362" r="-699"/>
                </a:stretch>
              </a:blipFill>
            </p:spPr>
            <p:txBody>
              <a:bodyPr/>
              <a:lstStyle/>
              <a:p>
                <a:r>
                  <a:rPr lang="en-US">
                    <a:noFill/>
                  </a:rPr>
                  <a:t> </a:t>
                </a:r>
              </a:p>
            </p:txBody>
          </p:sp>
        </mc:Fallback>
      </mc:AlternateContent>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90" y="2715223"/>
            <a:ext cx="1276528" cy="57158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476" y="2650323"/>
            <a:ext cx="5061679" cy="87020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7155" y="2554529"/>
            <a:ext cx="4429820" cy="89296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4139" y="3359109"/>
            <a:ext cx="1009791" cy="514422"/>
          </a:xfrm>
          <a:prstGeom prst="rect">
            <a:avLst/>
          </a:prstGeom>
        </p:spPr>
      </p:pic>
    </p:spTree>
    <p:extLst>
      <p:ext uri="{BB962C8B-B14F-4D97-AF65-F5344CB8AC3E}">
        <p14:creationId xmlns:p14="http://schemas.microsoft.com/office/powerpoint/2010/main" val="149886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296090" y="2386149"/>
            <a:ext cx="11739156" cy="3979818"/>
          </a:xfrm>
        </p:spPr>
        <p:txBody>
          <a:bodyPr>
            <a:normAutofit/>
          </a:bodyPr>
          <a:lstStyle/>
          <a:p>
            <a:r>
              <a:rPr lang="en-US" dirty="0" smtClean="0"/>
              <a:t>The proposed model was compared to various other models using log marginal density(LMD).Higher LMD means higher performance of the model.</a:t>
            </a:r>
          </a:p>
          <a:p>
            <a:r>
              <a:rPr lang="en-US" dirty="0" smtClean="0"/>
              <a:t>Models with just two layers and those models in which upper layer is a mixture of HMMs have higher LMDs than HMMMs.</a:t>
            </a:r>
          </a:p>
          <a:p>
            <a:r>
              <a:rPr lang="en-US" dirty="0" smtClean="0"/>
              <a:t>Among HMMMs the LMDs values are observed to increase with increasing number of upper layer hidden states but the change is very much negligible after 3 hidden states.</a:t>
            </a:r>
          </a:p>
          <a:p>
            <a:r>
              <a:rPr lang="en-US" dirty="0" smtClean="0"/>
              <a:t>Hence the model with 3 upper layer states is used for the research.</a:t>
            </a:r>
          </a:p>
          <a:p>
            <a:r>
              <a:rPr lang="en-US" dirty="0" smtClean="0"/>
              <a:t>Parameter estimates for lower layer show that participants </a:t>
            </a:r>
            <a:r>
              <a:rPr lang="en-US" dirty="0"/>
              <a:t>are </a:t>
            </a:r>
            <a:r>
              <a:rPr lang="en-US" dirty="0" smtClean="0"/>
              <a:t>much more </a:t>
            </a:r>
            <a:r>
              <a:rPr lang="en-US" dirty="0"/>
              <a:t>consistent in moving their eyes along the </a:t>
            </a:r>
            <a:r>
              <a:rPr lang="en-US" dirty="0" smtClean="0"/>
              <a:t>same attribute</a:t>
            </a:r>
            <a:r>
              <a:rPr lang="en-US" dirty="0"/>
              <a:t>, regardless of whether the products are </a:t>
            </a:r>
            <a:r>
              <a:rPr lang="en-US" dirty="0" smtClean="0"/>
              <a:t>presented in </a:t>
            </a:r>
            <a:r>
              <a:rPr lang="en-US" dirty="0"/>
              <a:t>rows or </a:t>
            </a:r>
            <a:r>
              <a:rPr lang="en-US" dirty="0" smtClean="0"/>
              <a:t>columns.</a:t>
            </a:r>
          </a:p>
          <a:p>
            <a:r>
              <a:rPr lang="en-US" dirty="0" smtClean="0"/>
              <a:t>It is also observed that horizontal eye movement(left to right) is dominated by other movements.</a:t>
            </a:r>
          </a:p>
          <a:p>
            <a:pPr marL="0" indent="0">
              <a:buNone/>
            </a:pPr>
            <a:r>
              <a:rPr lang="en-US" dirty="0" smtClean="0"/>
              <a:t>     This may be due to rapid decline in </a:t>
            </a:r>
            <a:r>
              <a:rPr lang="en-US" dirty="0"/>
              <a:t>the </a:t>
            </a:r>
            <a:r>
              <a:rPr lang="en-US" dirty="0" smtClean="0"/>
              <a:t>resolution of </a:t>
            </a:r>
            <a:r>
              <a:rPr lang="en-US" dirty="0"/>
              <a:t>the retina in the vertical </a:t>
            </a:r>
            <a:r>
              <a:rPr lang="en-US" dirty="0" smtClean="0"/>
              <a:t>direction than horizontal.</a:t>
            </a:r>
          </a:p>
          <a:p>
            <a:pPr marL="0" indent="0">
              <a:buNone/>
            </a:pPr>
            <a:endParaRPr lang="en-US" dirty="0" smtClean="0"/>
          </a:p>
          <a:p>
            <a:endParaRPr lang="en-US" dirty="0"/>
          </a:p>
        </p:txBody>
      </p:sp>
    </p:spTree>
    <p:extLst>
      <p:ext uri="{BB962C8B-B14F-4D97-AF65-F5344CB8AC3E}">
        <p14:creationId xmlns:p14="http://schemas.microsoft.com/office/powerpoint/2010/main" val="184108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9635" y="2316481"/>
            <a:ext cx="11660776" cy="4267199"/>
          </a:xfrm>
        </p:spPr>
        <p:txBody>
          <a:bodyPr/>
          <a:lstStyle/>
          <a:p>
            <a:r>
              <a:rPr lang="en-US" dirty="0" smtClean="0"/>
              <a:t>Participants are much more prone to compare information from adjacent attributes than from adjacent </a:t>
            </a:r>
            <a:r>
              <a:rPr lang="en-US" dirty="0" err="1" smtClean="0"/>
              <a:t>products.They</a:t>
            </a:r>
            <a:r>
              <a:rPr lang="en-US" dirty="0" smtClean="0"/>
              <a:t> are even more likely to do so in vertical format.</a:t>
            </a:r>
          </a:p>
          <a:p>
            <a:r>
              <a:rPr lang="en-US" dirty="0" smtClean="0"/>
              <a:t>From the parameter estimates for middle layer and upper layer it is seen that participants are more likely to start(earlier stage of decision process) with product based </a:t>
            </a:r>
            <a:r>
              <a:rPr lang="en-US" dirty="0" err="1" smtClean="0"/>
              <a:t>acquisition,especially</a:t>
            </a:r>
            <a:r>
              <a:rPr lang="en-US" dirty="0" smtClean="0"/>
              <a:t> in horizontal format.</a:t>
            </a:r>
          </a:p>
          <a:p>
            <a:r>
              <a:rPr lang="en-US" dirty="0" smtClean="0"/>
              <a:t>On </a:t>
            </a:r>
            <a:r>
              <a:rPr lang="en-US" dirty="0" err="1" smtClean="0"/>
              <a:t>average,participants</a:t>
            </a:r>
            <a:r>
              <a:rPr lang="en-US" dirty="0" smtClean="0"/>
              <a:t> spend about 45% of the time in attribute based state and 55% in product based and switch on average about 46 times between these states.</a:t>
            </a:r>
          </a:p>
          <a:p>
            <a:r>
              <a:rPr lang="en-US" dirty="0" smtClean="0"/>
              <a:t>The upper layer parameters S</a:t>
            </a:r>
            <a:r>
              <a:rPr lang="en-US" baseline="30000" dirty="0" smtClean="0"/>
              <a:t>2</a:t>
            </a:r>
            <a:r>
              <a:rPr lang="en-US" dirty="0" smtClean="0"/>
              <a:t>=1 induces state dependence as the probabilities are higher in case of sticking to attribute based or product based state.S</a:t>
            </a:r>
            <a:r>
              <a:rPr lang="en-US" baseline="30000" dirty="0" smtClean="0"/>
              <a:t>2</a:t>
            </a:r>
            <a:r>
              <a:rPr lang="en-US" dirty="0" smtClean="0"/>
              <a:t>=2 induces switching to or staying in attribute based acquisition state.S</a:t>
            </a:r>
            <a:r>
              <a:rPr lang="en-US" baseline="30000" dirty="0" smtClean="0"/>
              <a:t>2</a:t>
            </a:r>
            <a:r>
              <a:rPr lang="en-US" dirty="0" smtClean="0"/>
              <a:t>=3 induces switching to or staying in product based acquisition state.</a:t>
            </a:r>
          </a:p>
          <a:p>
            <a:r>
              <a:rPr lang="en-US" dirty="0" smtClean="0"/>
              <a:t>It is evident that product based acquisition is dominant at the beginning and end of decision process and in the middle attribute based acquisition is dominant.</a:t>
            </a:r>
          </a:p>
          <a:p>
            <a:endParaRPr lang="en-US" dirty="0" smtClean="0"/>
          </a:p>
          <a:p>
            <a:endParaRPr lang="en-US" dirty="0"/>
          </a:p>
        </p:txBody>
      </p:sp>
    </p:spTree>
    <p:extLst>
      <p:ext uri="{BB962C8B-B14F-4D97-AF65-F5344CB8AC3E}">
        <p14:creationId xmlns:p14="http://schemas.microsoft.com/office/powerpoint/2010/main" val="201521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9966" y="2447109"/>
            <a:ext cx="11922034" cy="4197531"/>
          </a:xfrm>
        </p:spPr>
        <p:txBody>
          <a:bodyPr/>
          <a:lstStyle/>
          <a:p>
            <a:r>
              <a:rPr lang="en-US" dirty="0" smtClean="0"/>
              <a:t>Probability of switching to another acquisition process increases as more information has been acquired through that process.</a:t>
            </a:r>
          </a:p>
          <a:p>
            <a:r>
              <a:rPr lang="en-US" dirty="0" smtClean="0"/>
              <a:t>Upper layer states may depict the decision goals over time.</a:t>
            </a:r>
          </a:p>
          <a:p>
            <a:r>
              <a:rPr lang="en-US" dirty="0" smtClean="0"/>
              <a:t>It is seen that 1/5</a:t>
            </a:r>
            <a:r>
              <a:rPr lang="en-US" baseline="30000" dirty="0" smtClean="0"/>
              <a:t>th</a:t>
            </a:r>
            <a:r>
              <a:rPr lang="en-US" dirty="0" smtClean="0"/>
              <a:t> of the attributes are not at all inspected during decision process showing selective attention to products and attributes.</a:t>
            </a:r>
          </a:p>
          <a:p>
            <a:r>
              <a:rPr lang="en-US" dirty="0" smtClean="0"/>
              <a:t>Consideration set(products being considered for inspection at a particular time) changes over </a:t>
            </a:r>
            <a:r>
              <a:rPr lang="en-US" dirty="0" err="1" smtClean="0"/>
              <a:t>time.Options</a:t>
            </a:r>
            <a:r>
              <a:rPr lang="en-US" dirty="0" smtClean="0"/>
              <a:t> are removed or reconsidered for inspection.</a:t>
            </a:r>
          </a:p>
          <a:p>
            <a:r>
              <a:rPr lang="en-US" dirty="0" smtClean="0"/>
              <a:t>In product based acquisition </a:t>
            </a:r>
            <a:r>
              <a:rPr lang="en-US" dirty="0" err="1" smtClean="0"/>
              <a:t>state,attributes</a:t>
            </a:r>
            <a:r>
              <a:rPr lang="en-US" dirty="0" smtClean="0"/>
              <a:t> enter the decision process sequentially(some are not all considered)</a:t>
            </a:r>
          </a:p>
          <a:p>
            <a:r>
              <a:rPr lang="en-US" dirty="0" smtClean="0"/>
              <a:t>A particular product gets more number of cumulative fixations at the end(presence of gaze cascade)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038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48640" y="2351315"/>
            <a:ext cx="11286309" cy="4302034"/>
          </a:xfrm>
        </p:spPr>
        <p:txBody>
          <a:bodyPr/>
          <a:lstStyle/>
          <a:p>
            <a:r>
              <a:rPr lang="en-US" dirty="0" smtClean="0"/>
              <a:t>It is reasonable to assume that the upper layer states reflects the effects of customer’s moment to moment to moment trade off between various decision goals like </a:t>
            </a:r>
            <a:r>
              <a:rPr lang="en-US" dirty="0" err="1" smtClean="0"/>
              <a:t>accuracy,effort</a:t>
            </a:r>
            <a:r>
              <a:rPr lang="en-US" dirty="0" smtClean="0"/>
              <a:t> and verification.</a:t>
            </a:r>
          </a:p>
          <a:p>
            <a:r>
              <a:rPr lang="en-US" dirty="0" smtClean="0"/>
              <a:t>There is strong tendency of eye movements from left to right(horizontal direction) irrespective of the display format.</a:t>
            </a:r>
          </a:p>
          <a:p>
            <a:r>
              <a:rPr lang="en-US" dirty="0" smtClean="0"/>
              <a:t> This study may influence the website design factors like sorting the products to gain relative importance, grouping similar elements close </a:t>
            </a:r>
            <a:r>
              <a:rPr lang="en-US" dirty="0" err="1" smtClean="0"/>
              <a:t>together,eliminating</a:t>
            </a:r>
            <a:r>
              <a:rPr lang="en-US" dirty="0" smtClean="0"/>
              <a:t> unnecessary information and highlighting important information.</a:t>
            </a:r>
            <a:endParaRPr lang="en-US" dirty="0"/>
          </a:p>
        </p:txBody>
      </p:sp>
    </p:spTree>
    <p:extLst>
      <p:ext uri="{BB962C8B-B14F-4D97-AF65-F5344CB8AC3E}">
        <p14:creationId xmlns:p14="http://schemas.microsoft.com/office/powerpoint/2010/main" val="34610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752" y="478972"/>
            <a:ext cx="10239917" cy="4511040"/>
          </a:xfrm>
        </p:spPr>
        <p:txBody>
          <a:bodyPr/>
          <a:lstStyle/>
          <a:p>
            <a:r>
              <a:rPr lang="en-US" dirty="0" smtClean="0"/>
              <a:t>                </a:t>
            </a:r>
            <a:r>
              <a:rPr lang="en-US" sz="9600" dirty="0" smtClean="0"/>
              <a:t>THE END</a:t>
            </a:r>
            <a:endParaRPr lang="en-US" sz="9600"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5777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1600" b="1" i="1" dirty="0" smtClean="0"/>
              <a:t>Aim: </a:t>
            </a:r>
            <a:r>
              <a:rPr lang="en-US" sz="1600" dirty="0" smtClean="0"/>
              <a:t>Study how consumers gather information while making decisions about products    online and how these affect their decision making process. Finally this  study can be used to try to optimize online information display formats by web retailers or </a:t>
            </a:r>
            <a:r>
              <a:rPr lang="en-US" sz="1600" dirty="0" err="1" smtClean="0"/>
              <a:t>comparision</a:t>
            </a:r>
            <a:r>
              <a:rPr lang="en-US" sz="1600" dirty="0" smtClean="0"/>
              <a:t> websites.</a:t>
            </a:r>
          </a:p>
          <a:p>
            <a:pPr marL="0" indent="0">
              <a:buNone/>
            </a:pPr>
            <a:r>
              <a:rPr lang="en-US" sz="1600" dirty="0" smtClean="0"/>
              <a:t>Types of display formats:</a:t>
            </a:r>
          </a:p>
          <a:p>
            <a:pPr marL="0" indent="0">
              <a:buNone/>
            </a:pPr>
            <a:r>
              <a:rPr lang="en-US" sz="1600" dirty="0" smtClean="0"/>
              <a:t>  1)Horizontal format: Products presented in rows</a:t>
            </a:r>
          </a:p>
          <a:p>
            <a:pPr marL="0" indent="0">
              <a:buNone/>
            </a:pPr>
            <a:r>
              <a:rPr lang="en-US" sz="1600" dirty="0" smtClean="0"/>
              <a:t>  2)Vertical format: Products presented in columns</a:t>
            </a:r>
          </a:p>
          <a:p>
            <a:pPr marL="0" indent="0">
              <a:buNone/>
            </a:pPr>
            <a:r>
              <a:rPr lang="en-US" sz="1600" dirty="0" smtClean="0"/>
              <a:t>Information acquisition processes</a:t>
            </a:r>
          </a:p>
          <a:p>
            <a:pPr marL="0" indent="0">
              <a:buNone/>
            </a:pPr>
            <a:r>
              <a:rPr lang="en-US" sz="1600" dirty="0"/>
              <a:t> </a:t>
            </a:r>
            <a:r>
              <a:rPr lang="en-US" sz="1600" dirty="0" smtClean="0"/>
              <a:t>1)Attribute based: Information is obtained on a single attribute across multiple products</a:t>
            </a:r>
            <a:endParaRPr lang="en-US" sz="1600" dirty="0"/>
          </a:p>
          <a:p>
            <a:pPr marL="0" indent="0">
              <a:buNone/>
            </a:pPr>
            <a:r>
              <a:rPr lang="en-US" sz="1600" dirty="0" smtClean="0"/>
              <a:t> 2)Product based: Information is obtained on a single product across multiple attributes</a:t>
            </a:r>
          </a:p>
          <a:p>
            <a:pPr marL="0" indent="0">
              <a:buNone/>
            </a:pPr>
            <a:endParaRPr lang="en-US" sz="1600" dirty="0"/>
          </a:p>
        </p:txBody>
      </p:sp>
    </p:spTree>
    <p:extLst>
      <p:ext uri="{BB962C8B-B14F-4D97-AF65-F5344CB8AC3E}">
        <p14:creationId xmlns:p14="http://schemas.microsoft.com/office/powerpoint/2010/main" val="322668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92480" y="2368731"/>
            <a:ext cx="10676709" cy="3720737"/>
          </a:xfrm>
        </p:spPr>
        <p:txBody>
          <a:bodyPr>
            <a:normAutofit/>
          </a:bodyPr>
          <a:lstStyle/>
          <a:p>
            <a:r>
              <a:rPr lang="en-US" dirty="0" smtClean="0"/>
              <a:t>The use of two information acquisition processes over time is linked to different decision making stages and people switch between these processes during the decision making.</a:t>
            </a:r>
          </a:p>
          <a:p>
            <a:r>
              <a:rPr lang="en-US" dirty="0" smtClean="0"/>
              <a:t>The presentation format has been shown to affect information </a:t>
            </a:r>
            <a:r>
              <a:rPr lang="en-US" dirty="0" err="1" smtClean="0"/>
              <a:t>acquisition:a</a:t>
            </a:r>
            <a:r>
              <a:rPr lang="en-US" dirty="0" smtClean="0"/>
              <a:t> horizontal format induces more product based processing and a vertical format more attribute based processing</a:t>
            </a:r>
          </a:p>
          <a:p>
            <a:r>
              <a:rPr lang="en-US" dirty="0" smtClean="0"/>
              <a:t>Prior process tracing </a:t>
            </a:r>
            <a:r>
              <a:rPr lang="en-US" dirty="0" err="1" smtClean="0"/>
              <a:t>methods:Information</a:t>
            </a:r>
            <a:r>
              <a:rPr lang="en-US" dirty="0" smtClean="0"/>
              <a:t> is available through manual inspection such as mouse clicking and card </a:t>
            </a:r>
            <a:r>
              <a:rPr lang="en-US" dirty="0" err="1" smtClean="0"/>
              <a:t>turning.However</a:t>
            </a:r>
            <a:r>
              <a:rPr lang="en-US" dirty="0" smtClean="0"/>
              <a:t> </a:t>
            </a:r>
            <a:r>
              <a:rPr lang="en-US" dirty="0" err="1" smtClean="0"/>
              <a:t>comparision</a:t>
            </a:r>
            <a:r>
              <a:rPr lang="en-US" dirty="0" smtClean="0"/>
              <a:t> websites provide all attribute information of all products simultaneously on the display.</a:t>
            </a:r>
          </a:p>
          <a:p>
            <a:r>
              <a:rPr lang="en-US" dirty="0" smtClean="0"/>
              <a:t>Eye movement data consist of eye </a:t>
            </a:r>
            <a:r>
              <a:rPr lang="en-US" dirty="0" err="1" smtClean="0"/>
              <a:t>fixations,which</a:t>
            </a:r>
            <a:r>
              <a:rPr lang="en-US" dirty="0" smtClean="0"/>
              <a:t> are brief moments that the eye is still and </a:t>
            </a:r>
            <a:r>
              <a:rPr lang="en-US" dirty="0" err="1" smtClean="0"/>
              <a:t>and</a:t>
            </a:r>
            <a:r>
              <a:rPr lang="en-US" dirty="0" smtClean="0"/>
              <a:t> information is being </a:t>
            </a:r>
            <a:r>
              <a:rPr lang="en-US" dirty="0" err="1" smtClean="0"/>
              <a:t>extracted.Saccades</a:t>
            </a:r>
            <a:r>
              <a:rPr lang="en-US" dirty="0" smtClean="0"/>
              <a:t> are rapid jumps of eye between fixations to redirect the line of sight to a new location.</a:t>
            </a:r>
          </a:p>
          <a:p>
            <a:endParaRPr lang="en-US" dirty="0" smtClean="0"/>
          </a:p>
          <a:p>
            <a:endParaRPr lang="en-US" dirty="0"/>
          </a:p>
        </p:txBody>
      </p:sp>
    </p:spTree>
    <p:extLst>
      <p:ext uri="{BB962C8B-B14F-4D97-AF65-F5344CB8AC3E}">
        <p14:creationId xmlns:p14="http://schemas.microsoft.com/office/powerpoint/2010/main" val="148280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18307" y="2342606"/>
            <a:ext cx="11094722" cy="4415245"/>
          </a:xfrm>
        </p:spPr>
        <p:txBody>
          <a:bodyPr>
            <a:normAutofit lnSpcReduction="10000"/>
          </a:bodyPr>
          <a:lstStyle/>
          <a:p>
            <a:r>
              <a:rPr lang="en-US" dirty="0" smtClean="0"/>
              <a:t>Information acquisition processes </a:t>
            </a:r>
            <a:r>
              <a:rPr lang="en-US" dirty="0" smtClean="0"/>
              <a:t>and their switching are </a:t>
            </a:r>
            <a:r>
              <a:rPr lang="en-US" dirty="0" smtClean="0"/>
              <a:t>cognitive states that direct the eyes in a search for information on </a:t>
            </a:r>
            <a:r>
              <a:rPr lang="en-US" dirty="0" err="1" smtClean="0"/>
              <a:t>display.Eye</a:t>
            </a:r>
            <a:r>
              <a:rPr lang="en-US" dirty="0" smtClean="0"/>
              <a:t> movements reflect these states probabilistically.</a:t>
            </a:r>
          </a:p>
          <a:p>
            <a:r>
              <a:rPr lang="en-US" dirty="0" smtClean="0"/>
              <a:t>To infer these probabilistically we use a probabilistic model known as </a:t>
            </a:r>
            <a:r>
              <a:rPr lang="en-US" dirty="0" smtClean="0"/>
              <a:t>Hierarchical </a:t>
            </a:r>
            <a:r>
              <a:rPr lang="en-US" dirty="0"/>
              <a:t>H</a:t>
            </a:r>
            <a:r>
              <a:rPr lang="en-US" dirty="0" smtClean="0"/>
              <a:t>idden </a:t>
            </a:r>
            <a:r>
              <a:rPr lang="en-US" dirty="0"/>
              <a:t>M</a:t>
            </a:r>
            <a:r>
              <a:rPr lang="en-US" dirty="0" smtClean="0"/>
              <a:t>arkov </a:t>
            </a:r>
            <a:r>
              <a:rPr lang="en-US" dirty="0"/>
              <a:t>M</a:t>
            </a:r>
            <a:r>
              <a:rPr lang="en-US" dirty="0" smtClean="0"/>
              <a:t>odel(HHMM</a:t>
            </a:r>
            <a:r>
              <a:rPr lang="en-US" dirty="0" smtClean="0"/>
              <a:t>) which consist of </a:t>
            </a:r>
            <a:r>
              <a:rPr lang="en-US" dirty="0" smtClean="0"/>
              <a:t>three </a:t>
            </a:r>
            <a:r>
              <a:rPr lang="en-US" dirty="0" smtClean="0"/>
              <a:t>layers</a:t>
            </a:r>
            <a:r>
              <a:rPr lang="en-US" dirty="0" smtClean="0"/>
              <a:t>:                                                                                              </a:t>
            </a:r>
            <a:r>
              <a:rPr lang="en-US" dirty="0" smtClean="0"/>
              <a:t>(</a:t>
            </a:r>
            <a:r>
              <a:rPr lang="en-US" dirty="0" smtClean="0"/>
              <a:t>1)Lower </a:t>
            </a:r>
            <a:r>
              <a:rPr lang="en-US" dirty="0" smtClean="0"/>
              <a:t>layer:-describes observed eye movements                                                                       (</a:t>
            </a:r>
            <a:r>
              <a:rPr lang="en-US" dirty="0" smtClean="0"/>
              <a:t>2)Middle </a:t>
            </a:r>
            <a:r>
              <a:rPr lang="en-US" dirty="0" smtClean="0"/>
              <a:t>layer:-describes information acquisition processes(attribute and product based)    (</a:t>
            </a:r>
            <a:r>
              <a:rPr lang="en-US" dirty="0" smtClean="0"/>
              <a:t>3)Upper </a:t>
            </a:r>
            <a:r>
              <a:rPr lang="en-US" dirty="0" smtClean="0"/>
              <a:t>layer:-describes how consumers switch between the processes based on higher order cognitive processes.</a:t>
            </a:r>
          </a:p>
          <a:p>
            <a:r>
              <a:rPr lang="en-US" dirty="0" smtClean="0"/>
              <a:t>Research using traditional process tracing methods has shown that decision process is comprised of three </a:t>
            </a:r>
            <a:r>
              <a:rPr lang="en-US" dirty="0" err="1" smtClean="0"/>
              <a:t>stages:screening,evaluation</a:t>
            </a:r>
            <a:r>
              <a:rPr lang="en-US" dirty="0" smtClean="0"/>
              <a:t> and verification.</a:t>
            </a:r>
          </a:p>
          <a:p>
            <a:r>
              <a:rPr lang="en-US" dirty="0" smtClean="0"/>
              <a:t>Screening is a serial </a:t>
            </a:r>
            <a:r>
              <a:rPr lang="en-US" dirty="0" smtClean="0"/>
              <a:t>inspection of mostly adjacent </a:t>
            </a:r>
            <a:r>
              <a:rPr lang="en-US" dirty="0" err="1" smtClean="0"/>
              <a:t>products;Evaluation</a:t>
            </a:r>
            <a:r>
              <a:rPr lang="en-US" dirty="0" smtClean="0"/>
              <a:t> is a </a:t>
            </a:r>
            <a:r>
              <a:rPr lang="en-US" dirty="0" err="1" smtClean="0"/>
              <a:t>comparision</a:t>
            </a:r>
            <a:r>
              <a:rPr lang="en-US" dirty="0" smtClean="0"/>
              <a:t> </a:t>
            </a:r>
            <a:r>
              <a:rPr lang="en-US" dirty="0" smtClean="0"/>
              <a:t>of limited set of remaining </a:t>
            </a:r>
            <a:r>
              <a:rPr lang="en-US" dirty="0" err="1" smtClean="0"/>
              <a:t>products;in</a:t>
            </a:r>
            <a:r>
              <a:rPr lang="en-US" dirty="0" smtClean="0"/>
              <a:t> Verification chosen </a:t>
            </a:r>
            <a:r>
              <a:rPr lang="en-US" dirty="0" smtClean="0"/>
              <a:t>product is was compared with others.</a:t>
            </a:r>
          </a:p>
          <a:p>
            <a:r>
              <a:rPr lang="en-US" dirty="0" smtClean="0"/>
              <a:t>People switch between attribute and product based information acquisition process when the demands of the task changes.</a:t>
            </a:r>
          </a:p>
        </p:txBody>
      </p:sp>
    </p:spTree>
    <p:extLst>
      <p:ext uri="{BB962C8B-B14F-4D97-AF65-F5344CB8AC3E}">
        <p14:creationId xmlns:p14="http://schemas.microsoft.com/office/powerpoint/2010/main" val="3782425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73741" y="2510117"/>
            <a:ext cx="10811435" cy="4132729"/>
          </a:xfrm>
        </p:spPr>
        <p:txBody>
          <a:bodyPr/>
          <a:lstStyle/>
          <a:p>
            <a:r>
              <a:rPr lang="en-US" dirty="0" smtClean="0"/>
              <a:t>Counter to some previous sampling models in which information elements are sampled independently information in this model is sampled depending on the current evaluation of </a:t>
            </a:r>
            <a:r>
              <a:rPr lang="en-US" dirty="0" err="1" smtClean="0"/>
              <a:t>alternatives.It</a:t>
            </a:r>
            <a:r>
              <a:rPr lang="en-US" dirty="0" smtClean="0"/>
              <a:t> allows the information sampled during a particular eye fixation to depend on information sampled till then.</a:t>
            </a:r>
          </a:p>
          <a:p>
            <a:r>
              <a:rPr lang="en-US" b="1" dirty="0" smtClean="0"/>
              <a:t>Gaze cascade</a:t>
            </a:r>
            <a:r>
              <a:rPr lang="en-US" dirty="0" smtClean="0"/>
              <a:t>: During earlier stage of decision process one of the choices is chosen as preferred one and later attention moves towards this choice and becomes central in </a:t>
            </a:r>
            <a:r>
              <a:rPr lang="en-US" dirty="0" err="1" smtClean="0"/>
              <a:t>comparision</a:t>
            </a:r>
            <a:r>
              <a:rPr lang="en-US" dirty="0" smtClean="0"/>
              <a:t> and verification process. This pre decisional gaze bias on chosen product is called gaze cascade .</a:t>
            </a:r>
          </a:p>
          <a:p>
            <a:r>
              <a:rPr lang="en-US" dirty="0" smtClean="0"/>
              <a:t>This model allows two or more higher order cognitive states to drive the switching between the processes.</a:t>
            </a:r>
          </a:p>
          <a:p>
            <a:endParaRPr lang="en-US" dirty="0" smtClean="0"/>
          </a:p>
          <a:p>
            <a:endParaRPr lang="en-US" dirty="0"/>
          </a:p>
        </p:txBody>
      </p:sp>
    </p:spTree>
    <p:extLst>
      <p:ext uri="{BB962C8B-B14F-4D97-AF65-F5344CB8AC3E}">
        <p14:creationId xmlns:p14="http://schemas.microsoft.com/office/powerpoint/2010/main" val="73566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8274"/>
            <a:ext cx="9260497" cy="792358"/>
          </a:xfrm>
        </p:spPr>
        <p:txBody>
          <a:bodyPr/>
          <a:lstStyle/>
          <a:p>
            <a:r>
              <a:rPr lang="en-US" i="1" dirty="0" smtClean="0">
                <a:solidFill>
                  <a:schemeClr val="accent3">
                    <a:lumMod val="20000"/>
                    <a:lumOff val="80000"/>
                  </a:schemeClr>
                </a:solidFill>
              </a:rPr>
              <a:t>A case study on a </a:t>
            </a:r>
            <a:r>
              <a:rPr lang="en-US" i="1" dirty="0" err="1" smtClean="0">
                <a:solidFill>
                  <a:schemeClr val="accent3">
                    <a:lumMod val="20000"/>
                    <a:lumOff val="80000"/>
                  </a:schemeClr>
                </a:solidFill>
              </a:rPr>
              <a:t>comparision</a:t>
            </a:r>
            <a:r>
              <a:rPr lang="en-US" i="1" dirty="0" smtClean="0">
                <a:solidFill>
                  <a:schemeClr val="accent3">
                    <a:lumMod val="20000"/>
                    <a:lumOff val="80000"/>
                  </a:schemeClr>
                </a:solidFill>
              </a:rPr>
              <a:t> website</a:t>
            </a:r>
            <a:endParaRPr lang="en-US" i="1" dirty="0">
              <a:solidFill>
                <a:schemeClr val="accent3">
                  <a:lumMod val="20000"/>
                  <a:lumOff val="80000"/>
                </a:schemeClr>
              </a:solidFill>
            </a:endParaRPr>
          </a:p>
        </p:txBody>
      </p:sp>
      <p:sp>
        <p:nvSpPr>
          <p:cNvPr id="3" name="Content Placeholder 2"/>
          <p:cNvSpPr>
            <a:spLocks noGrp="1"/>
          </p:cNvSpPr>
          <p:nvPr>
            <p:ph idx="1"/>
          </p:nvPr>
        </p:nvSpPr>
        <p:spPr>
          <a:xfrm>
            <a:off x="609601" y="2342606"/>
            <a:ext cx="11408228" cy="4319451"/>
          </a:xfrm>
        </p:spPr>
        <p:txBody>
          <a:bodyPr>
            <a:normAutofit fontScale="92500" lnSpcReduction="20000"/>
          </a:bodyPr>
          <a:lstStyle/>
          <a:p>
            <a:r>
              <a:rPr lang="en-US" dirty="0" smtClean="0"/>
              <a:t>Dell website was chosen for the study and participants were asked to </a:t>
            </a:r>
            <a:r>
              <a:rPr lang="en-US" dirty="0" smtClean="0"/>
              <a:t>choose </a:t>
            </a:r>
            <a:r>
              <a:rPr lang="en-US" dirty="0" smtClean="0"/>
              <a:t>a computer from those available on the website and during this process their eye movements were tracked.</a:t>
            </a:r>
          </a:p>
          <a:p>
            <a:r>
              <a:rPr lang="en-US" dirty="0" smtClean="0"/>
              <a:t>After making their final choice they were asked to rate about the easiness of gathering </a:t>
            </a:r>
            <a:r>
              <a:rPr lang="en-US" dirty="0" err="1" smtClean="0"/>
              <a:t>information,deciding</a:t>
            </a:r>
            <a:r>
              <a:rPr lang="en-US" dirty="0" smtClean="0"/>
              <a:t> among the products and how confident they were about their final choice.</a:t>
            </a:r>
          </a:p>
          <a:p>
            <a:r>
              <a:rPr lang="en-US" dirty="0" smtClean="0"/>
              <a:t>The saccades are distinguished into three types: Type1-Eye jumps between two products for same attribute; Type 2-Eye jumps between two attributes for same product; Type 3-Eye jumps from one attribute of one product to another attribute of another product.</a:t>
            </a:r>
          </a:p>
          <a:p>
            <a:r>
              <a:rPr lang="en-US" dirty="0" smtClean="0"/>
              <a:t>From the study Type1 saccades are most prevalent in the middle part of the decision for vertical format and at the end for horizontal </a:t>
            </a:r>
            <a:r>
              <a:rPr lang="en-US" dirty="0" err="1" smtClean="0"/>
              <a:t>format.And</a:t>
            </a:r>
            <a:r>
              <a:rPr lang="en-US" dirty="0" smtClean="0"/>
              <a:t> Type2 saccades are most prevalent at the end of the decision for vertical format and middle part for horizontal format.</a:t>
            </a:r>
          </a:p>
          <a:p>
            <a:r>
              <a:rPr lang="en-US" dirty="0" smtClean="0"/>
              <a:t>This indicates that the switching between attribute and product based eye movements is a nonstationary process across the decision time.</a:t>
            </a:r>
          </a:p>
          <a:p>
            <a:r>
              <a:rPr lang="en-US" dirty="0" smtClean="0"/>
              <a:t>The study provides the evidence that product based processing is prevalent in horizontal format and attribute based processing is prevalent in vertical format.</a:t>
            </a:r>
          </a:p>
          <a:p>
            <a:r>
              <a:rPr lang="en-US" dirty="0" smtClean="0"/>
              <a:t>It also provides the evidence of gaze cascade with highest percentage of last 2 fixations on chosen product.</a:t>
            </a:r>
          </a:p>
          <a:p>
            <a:pPr marL="0" indent="0">
              <a:buNone/>
            </a:pPr>
            <a:endParaRPr lang="en-US" dirty="0"/>
          </a:p>
        </p:txBody>
      </p:sp>
    </p:spTree>
    <p:extLst>
      <p:ext uri="{BB962C8B-B14F-4D97-AF65-F5344CB8AC3E}">
        <p14:creationId xmlns:p14="http://schemas.microsoft.com/office/powerpoint/2010/main" val="4063520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Hidden Markov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072" y="2456898"/>
            <a:ext cx="10182568" cy="2933708"/>
          </a:xfrm>
        </p:spPr>
      </p:pic>
    </p:spTree>
    <p:extLst>
      <p:ext uri="{BB962C8B-B14F-4D97-AF65-F5344CB8AC3E}">
        <p14:creationId xmlns:p14="http://schemas.microsoft.com/office/powerpoint/2010/main" val="1457045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9930" y="2477588"/>
            <a:ext cx="11434356" cy="4380412"/>
          </a:xfrm>
        </p:spPr>
        <p:txBody>
          <a:bodyPr>
            <a:normAutofit fontScale="92500" lnSpcReduction="20000"/>
          </a:bodyPr>
          <a:lstStyle/>
          <a:p>
            <a:r>
              <a:rPr lang="en-US" b="1" dirty="0"/>
              <a:t>Notations</a:t>
            </a:r>
            <a:r>
              <a:rPr lang="en-US" dirty="0"/>
              <a:t>:- </a:t>
            </a:r>
            <a:r>
              <a:rPr lang="en-US" dirty="0" err="1"/>
              <a:t>i</a:t>
            </a:r>
            <a:r>
              <a:rPr lang="en-US" dirty="0"/>
              <a:t>=1,2,……,I denote the participants and t=1,2,…..,T denote the fixations.  </a:t>
            </a:r>
          </a:p>
          <a:p>
            <a:pPr marL="0" indent="0">
              <a:buNone/>
            </a:pPr>
            <a:r>
              <a:rPr lang="en-US" dirty="0"/>
              <a:t>      </a:t>
            </a:r>
            <a:r>
              <a:rPr lang="en-US" dirty="0" err="1"/>
              <a:t>y</a:t>
            </a:r>
            <a:r>
              <a:rPr lang="en-US" baseline="-25000" dirty="0" err="1"/>
              <a:t>i,t</a:t>
            </a:r>
            <a:r>
              <a:rPr lang="en-US" dirty="0"/>
              <a:t>=(</a:t>
            </a:r>
            <a:r>
              <a:rPr lang="en-US" dirty="0" err="1"/>
              <a:t>a</a:t>
            </a:r>
            <a:r>
              <a:rPr lang="en-US" baseline="-25000" dirty="0" err="1"/>
              <a:t>i,t</a:t>
            </a:r>
            <a:r>
              <a:rPr lang="en-US" dirty="0" err="1"/>
              <a:t>,p</a:t>
            </a:r>
            <a:r>
              <a:rPr lang="en-US" baseline="-25000" dirty="0" err="1"/>
              <a:t>i,t</a:t>
            </a:r>
            <a:r>
              <a:rPr lang="en-US" dirty="0"/>
              <a:t>) denote a particular cell in the display where a∈ {1,2,…..,A} are the attributes </a:t>
            </a:r>
            <a:r>
              <a:rPr lang="en-US" dirty="0" smtClean="0"/>
              <a:t>and     </a:t>
            </a:r>
          </a:p>
          <a:p>
            <a:pPr marL="0" indent="0">
              <a:buNone/>
            </a:pPr>
            <a:r>
              <a:rPr lang="en-US" dirty="0"/>
              <a:t> </a:t>
            </a:r>
            <a:r>
              <a:rPr lang="en-US" dirty="0" smtClean="0"/>
              <a:t>      </a:t>
            </a:r>
            <a:r>
              <a:rPr lang="en-US" dirty="0"/>
              <a:t>p∈{1,2,…….,P} are products at eye fixation t for participant </a:t>
            </a:r>
            <a:r>
              <a:rPr lang="en-US" dirty="0" err="1"/>
              <a:t>i</a:t>
            </a:r>
            <a:r>
              <a:rPr lang="en-US" dirty="0"/>
              <a:t>.</a:t>
            </a:r>
          </a:p>
          <a:p>
            <a:pPr marL="0" indent="0">
              <a:buNone/>
            </a:pPr>
            <a:r>
              <a:rPr lang="en-US" dirty="0" smtClean="0"/>
              <a:t>               y</a:t>
            </a:r>
            <a:r>
              <a:rPr lang="en-US" baseline="-25000" dirty="0" smtClean="0"/>
              <a:t>i,t-1</a:t>
            </a:r>
            <a:r>
              <a:rPr lang="en-US" dirty="0" smtClean="0"/>
              <a:t>=(a</a:t>
            </a:r>
            <a:r>
              <a:rPr lang="en-US" baseline="-25000" dirty="0" smtClean="0"/>
              <a:t>i,t-1</a:t>
            </a:r>
            <a:r>
              <a:rPr lang="en-US" dirty="0" smtClean="0"/>
              <a:t>,p</a:t>
            </a:r>
            <a:r>
              <a:rPr lang="en-US" baseline="-25000" dirty="0" smtClean="0"/>
              <a:t>i,t-1</a:t>
            </a:r>
            <a:r>
              <a:rPr lang="en-US" dirty="0" smtClean="0"/>
              <a:t>) denotes cell at previous eye fixation t-1 for the same participant </a:t>
            </a:r>
            <a:r>
              <a:rPr lang="en-US" dirty="0" err="1" smtClean="0"/>
              <a:t>i</a:t>
            </a:r>
            <a:r>
              <a:rPr lang="en-US" dirty="0" smtClean="0"/>
              <a:t>.</a:t>
            </a:r>
          </a:p>
          <a:p>
            <a:r>
              <a:rPr lang="en-US" dirty="0" smtClean="0"/>
              <a:t>The </a:t>
            </a:r>
            <a:r>
              <a:rPr lang="en-US" dirty="0"/>
              <a:t>model is represented by three sets of transition probability matrices </a:t>
            </a:r>
            <a:endParaRPr lang="en-US" dirty="0" smtClean="0"/>
          </a:p>
          <a:p>
            <a:pPr marL="0" indent="0">
              <a:buNone/>
            </a:pPr>
            <a:r>
              <a:rPr lang="en-US" dirty="0" smtClean="0"/>
              <a:t>      1)an </a:t>
            </a:r>
            <a:r>
              <a:rPr lang="en-US" dirty="0" err="1"/>
              <a:t>MxM</a:t>
            </a:r>
            <a:r>
              <a:rPr lang="en-US" dirty="0"/>
              <a:t> matrix of transition probabilities between the states of the upper layer </a:t>
            </a:r>
            <a:r>
              <a:rPr lang="el-GR" dirty="0"/>
              <a:t>Ω</a:t>
            </a:r>
            <a:r>
              <a:rPr lang="en-US" dirty="0"/>
              <a:t>(S</a:t>
            </a:r>
            <a:r>
              <a:rPr lang="en-US" baseline="30000" dirty="0"/>
              <a:t>2</a:t>
            </a:r>
            <a:r>
              <a:rPr lang="en-US" baseline="-25000" dirty="0"/>
              <a:t>i,t</a:t>
            </a:r>
            <a:r>
              <a:rPr lang="en-US" dirty="0"/>
              <a:t>|S</a:t>
            </a:r>
            <a:r>
              <a:rPr lang="en-US" baseline="30000" dirty="0"/>
              <a:t>2</a:t>
            </a:r>
            <a:r>
              <a:rPr lang="en-US" baseline="-25000" dirty="0"/>
              <a:t>i,t-1</a:t>
            </a:r>
            <a:r>
              <a:rPr lang="en-US" dirty="0"/>
              <a:t>).</a:t>
            </a:r>
          </a:p>
          <a:p>
            <a:pPr marL="0" indent="0">
              <a:buNone/>
            </a:pPr>
            <a:r>
              <a:rPr lang="en-US" dirty="0" smtClean="0"/>
              <a:t>      2)</a:t>
            </a:r>
            <a:r>
              <a:rPr lang="en-US" dirty="0" err="1" smtClean="0"/>
              <a:t>M,NxN</a:t>
            </a:r>
            <a:r>
              <a:rPr lang="en-US" dirty="0" smtClean="0"/>
              <a:t> matrices of transition probabilities between the states of middle layer </a:t>
            </a:r>
            <a:r>
              <a:rPr lang="el-GR" dirty="0" smtClean="0"/>
              <a:t>π</a:t>
            </a:r>
            <a:r>
              <a:rPr lang="en-US" baseline="-25000" dirty="0" smtClean="0"/>
              <a:t>S2i,t</a:t>
            </a:r>
            <a:r>
              <a:rPr lang="en-US" dirty="0" smtClean="0"/>
              <a:t> (</a:t>
            </a:r>
            <a:r>
              <a:rPr lang="en-US" dirty="0" smtClean="0"/>
              <a:t>S</a:t>
            </a:r>
            <a:r>
              <a:rPr lang="en-US" baseline="30000" dirty="0" smtClean="0"/>
              <a:t>1</a:t>
            </a:r>
            <a:r>
              <a:rPr lang="en-US" baseline="-25000" dirty="0" smtClean="0"/>
              <a:t>i,t</a:t>
            </a:r>
            <a:r>
              <a:rPr lang="en-US" dirty="0" smtClean="0"/>
              <a:t>|S</a:t>
            </a:r>
            <a:r>
              <a:rPr lang="en-US" baseline="30000" dirty="0"/>
              <a:t>1</a:t>
            </a:r>
            <a:r>
              <a:rPr lang="en-US" baseline="-25000" dirty="0" smtClean="0"/>
              <a:t>i,t-1</a:t>
            </a:r>
            <a:r>
              <a:rPr lang="en-US" dirty="0" smtClean="0"/>
              <a:t>) given the</a:t>
            </a:r>
          </a:p>
          <a:p>
            <a:pPr marL="0" indent="0">
              <a:buNone/>
            </a:pPr>
            <a:r>
              <a:rPr lang="en-US" dirty="0"/>
              <a:t> </a:t>
            </a:r>
            <a:r>
              <a:rPr lang="en-US" dirty="0" smtClean="0"/>
              <a:t>         </a:t>
            </a:r>
            <a:r>
              <a:rPr lang="en-US" dirty="0"/>
              <a:t>states of upper layer(S</a:t>
            </a:r>
            <a:r>
              <a:rPr lang="en-US" baseline="30000" dirty="0"/>
              <a:t>2</a:t>
            </a:r>
            <a:r>
              <a:rPr lang="en-US" dirty="0"/>
              <a:t>=1,2,…..,M</a:t>
            </a:r>
            <a:r>
              <a:rPr lang="en-US" dirty="0" smtClean="0"/>
              <a:t>) </a:t>
            </a:r>
          </a:p>
          <a:p>
            <a:pPr marL="0" indent="0">
              <a:buNone/>
            </a:pPr>
            <a:r>
              <a:rPr lang="en-US" dirty="0"/>
              <a:t> </a:t>
            </a:r>
            <a:r>
              <a:rPr lang="en-US" dirty="0" smtClean="0"/>
              <a:t>     3)The matrices of transition probabilities between the cells of the display P</a:t>
            </a:r>
            <a:r>
              <a:rPr lang="en-US" baseline="-25000" dirty="0" smtClean="0"/>
              <a:t>S1i,t</a:t>
            </a:r>
            <a:r>
              <a:rPr lang="en-US" dirty="0" smtClean="0"/>
              <a:t>(y</a:t>
            </a:r>
            <a:r>
              <a:rPr lang="en-US" baseline="-25000" dirty="0" smtClean="0"/>
              <a:t>i,t</a:t>
            </a:r>
            <a:r>
              <a:rPr lang="en-US" dirty="0" smtClean="0"/>
              <a:t>|y</a:t>
            </a:r>
            <a:r>
              <a:rPr lang="en-US" baseline="-25000" dirty="0" smtClean="0"/>
              <a:t>i,t-1</a:t>
            </a:r>
            <a:r>
              <a:rPr lang="en-US" dirty="0" smtClean="0"/>
              <a:t>) given the states</a:t>
            </a:r>
          </a:p>
          <a:p>
            <a:pPr marL="0" indent="0">
              <a:buNone/>
            </a:pPr>
            <a:r>
              <a:rPr lang="en-US" dirty="0"/>
              <a:t> </a:t>
            </a:r>
            <a:r>
              <a:rPr lang="en-US" dirty="0" smtClean="0"/>
              <a:t>         S</a:t>
            </a:r>
            <a:r>
              <a:rPr lang="en-US" baseline="30000" dirty="0" smtClean="0"/>
              <a:t>1</a:t>
            </a:r>
            <a:r>
              <a:rPr lang="en-US" dirty="0"/>
              <a:t>={1,2,….,N} </a:t>
            </a:r>
            <a:r>
              <a:rPr lang="en-US" dirty="0" smtClean="0"/>
              <a:t>of the middle layer.</a:t>
            </a:r>
          </a:p>
          <a:p>
            <a:r>
              <a:rPr lang="en-US" dirty="0" smtClean="0"/>
              <a:t>Switching between the states in each layer follow a Markov process described by their respective transition probability matrices.</a:t>
            </a:r>
            <a:endParaRPr lang="en-US" dirty="0"/>
          </a:p>
          <a:p>
            <a:pPr marL="0" indent="0">
              <a:buNone/>
            </a:pPr>
            <a:r>
              <a:rPr lang="en-US" dirty="0"/>
              <a:t> </a:t>
            </a:r>
          </a:p>
          <a:p>
            <a:pPr marL="0" indent="0">
              <a:buNone/>
            </a:pPr>
            <a:endParaRPr lang="en-US" dirty="0" smtClean="0"/>
          </a:p>
        </p:txBody>
      </p:sp>
    </p:spTree>
    <p:extLst>
      <p:ext uri="{BB962C8B-B14F-4D97-AF65-F5344CB8AC3E}">
        <p14:creationId xmlns:p14="http://schemas.microsoft.com/office/powerpoint/2010/main" val="203061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3" y="2342606"/>
                <a:ext cx="10470989" cy="4397828"/>
              </a:xfrm>
            </p:spPr>
            <p:txBody>
              <a:bodyPr/>
              <a:lstStyle/>
              <a:p>
                <a:r>
                  <a:rPr lang="en-US" dirty="0" smtClean="0"/>
                  <a:t>Number of upper layer states(M) is unknown and will be determined empirically and number of middle layer states N=2 as there are two types information acquisition processes attribute-based and product based in our consideration.</a:t>
                </a:r>
              </a:p>
              <a:p>
                <a:r>
                  <a:rPr lang="en-US" dirty="0" smtClean="0"/>
                  <a:t>When the middle layer state is S</a:t>
                </a:r>
                <a:r>
                  <a:rPr lang="en-US" baseline="30000" dirty="0" smtClean="0"/>
                  <a:t>1</a:t>
                </a:r>
                <a:r>
                  <a:rPr lang="en-US" dirty="0" smtClean="0"/>
                  <a:t>=1(attribute based) we have </a:t>
                </a:r>
                <a:r>
                  <a:rPr lang="en-US" dirty="0" err="1" smtClean="0"/>
                  <a:t>a</a:t>
                </a:r>
                <a:r>
                  <a:rPr lang="en-US" baseline="-25000" dirty="0" err="1" smtClean="0"/>
                  <a:t>i,t</a:t>
                </a:r>
                <a:r>
                  <a:rPr lang="en-US" dirty="0" smtClean="0"/>
                  <a:t>=a</a:t>
                </a:r>
                <a:r>
                  <a:rPr lang="en-US" baseline="-25000" dirty="0" smtClean="0"/>
                  <a:t>i,t-1</a:t>
                </a:r>
                <a:r>
                  <a:rPr lang="en-US" dirty="0" smtClean="0"/>
                  <a:t> and hence transition probability is P</a:t>
                </a:r>
                <a:r>
                  <a:rPr lang="en-US" baseline="-25000" dirty="0" smtClean="0"/>
                  <a:t>S1i,t=1</a:t>
                </a:r>
                <a:r>
                  <a:rPr lang="en-US" dirty="0" smtClean="0"/>
                  <a:t>(y</a:t>
                </a:r>
                <a:r>
                  <a:rPr lang="en-US" baseline="-25000" dirty="0" smtClean="0"/>
                  <a:t>i,t</a:t>
                </a:r>
                <a:r>
                  <a:rPr lang="en-US" dirty="0" smtClean="0"/>
                  <a:t>|y</a:t>
                </a:r>
                <a:r>
                  <a:rPr lang="en-US" baseline="-25000" dirty="0" smtClean="0"/>
                  <a:t>i,t-1</a:t>
                </a:r>
                <a:r>
                  <a:rPr lang="en-US" dirty="0" smtClean="0"/>
                  <a:t>)=v.P</a:t>
                </a:r>
                <a:r>
                  <a:rPr lang="en-US" baseline="-25000" dirty="0" smtClean="0"/>
                  <a:t>S1i,t=1</a:t>
                </a:r>
                <a:r>
                  <a:rPr lang="en-US" dirty="0" smtClean="0"/>
                  <a:t>(p</a:t>
                </a:r>
                <a:r>
                  <a:rPr lang="en-US" baseline="-25000" dirty="0" smtClean="0"/>
                  <a:t>i,t</a:t>
                </a:r>
                <a:r>
                  <a:rPr lang="en-US" dirty="0" smtClean="0"/>
                  <a:t>|p</a:t>
                </a:r>
                <a:r>
                  <a:rPr lang="en-US" baseline="-25000" dirty="0" smtClean="0"/>
                  <a:t>i,t-1</a:t>
                </a:r>
                <a:r>
                  <a:rPr lang="en-US" dirty="0" smtClean="0"/>
                  <a:t>) where v is fraction of saccades of type1.Hence saccades of type 2 and 3 have probability 1-v.</a:t>
                </a:r>
              </a:p>
              <a:p>
                <a:r>
                  <a:rPr lang="en-US" dirty="0"/>
                  <a:t>When the middle layer state is </a:t>
                </a:r>
                <a:r>
                  <a:rPr lang="en-US" dirty="0" smtClean="0"/>
                  <a:t>S</a:t>
                </a:r>
                <a:r>
                  <a:rPr lang="en-US" baseline="30000" dirty="0" smtClean="0"/>
                  <a:t>1</a:t>
                </a:r>
                <a:r>
                  <a:rPr lang="en-US" dirty="0" smtClean="0"/>
                  <a:t>=2(product </a:t>
                </a:r>
                <a:r>
                  <a:rPr lang="en-US" dirty="0"/>
                  <a:t>based) we have </a:t>
                </a:r>
                <a:r>
                  <a:rPr lang="en-US" dirty="0" err="1" smtClean="0"/>
                  <a:t>p</a:t>
                </a:r>
                <a:r>
                  <a:rPr lang="en-US" baseline="-25000" dirty="0" err="1" smtClean="0"/>
                  <a:t>i,t</a:t>
                </a:r>
                <a:r>
                  <a:rPr lang="en-US" dirty="0" smtClean="0"/>
                  <a:t>=p</a:t>
                </a:r>
                <a:r>
                  <a:rPr lang="en-US" baseline="-25000" dirty="0" smtClean="0"/>
                  <a:t>i,t-1</a:t>
                </a:r>
                <a:r>
                  <a:rPr lang="en-US" dirty="0" smtClean="0"/>
                  <a:t> </a:t>
                </a:r>
                <a:r>
                  <a:rPr lang="en-US" dirty="0"/>
                  <a:t>and hence transition probability is </a:t>
                </a:r>
                <a:r>
                  <a:rPr lang="en-US" dirty="0" smtClean="0"/>
                  <a:t>P</a:t>
                </a:r>
                <a:r>
                  <a:rPr lang="en-US" baseline="-25000" dirty="0" smtClean="0"/>
                  <a:t>S1i,t=2</a:t>
                </a:r>
                <a:r>
                  <a:rPr lang="en-US" dirty="0" smtClean="0"/>
                  <a:t>(y</a:t>
                </a:r>
                <a:r>
                  <a:rPr lang="en-US" baseline="-25000" dirty="0" smtClean="0"/>
                  <a:t>i,t</a:t>
                </a:r>
                <a:r>
                  <a:rPr lang="en-US" dirty="0" smtClean="0"/>
                  <a:t>|y</a:t>
                </a:r>
                <a:r>
                  <a:rPr lang="en-US" baseline="-25000" dirty="0" smtClean="0"/>
                  <a:t>i,t-1</a:t>
                </a:r>
                <a:r>
                  <a:rPr lang="en-US" dirty="0" smtClean="0"/>
                  <a:t>)=w.P</a:t>
                </a:r>
                <a:r>
                  <a:rPr lang="en-US" baseline="-25000" dirty="0" smtClean="0"/>
                  <a:t>S1i,t=2</a:t>
                </a:r>
                <a:r>
                  <a:rPr lang="en-US" dirty="0" smtClean="0"/>
                  <a:t>(a</a:t>
                </a:r>
                <a:r>
                  <a:rPr lang="en-US" baseline="-25000" dirty="0" smtClean="0"/>
                  <a:t>i,t</a:t>
                </a:r>
                <a:r>
                  <a:rPr lang="en-US" dirty="0" smtClean="0"/>
                  <a:t>|a</a:t>
                </a:r>
                <a:r>
                  <a:rPr lang="en-US" baseline="-25000" dirty="0" smtClean="0"/>
                  <a:t>i,t-1</a:t>
                </a:r>
                <a:r>
                  <a:rPr lang="en-US" dirty="0"/>
                  <a:t>) where </a:t>
                </a:r>
                <a:r>
                  <a:rPr lang="en-US" dirty="0" smtClean="0"/>
                  <a:t>w </a:t>
                </a:r>
                <a:r>
                  <a:rPr lang="en-US" dirty="0"/>
                  <a:t>is fraction of saccades of </a:t>
                </a:r>
                <a:r>
                  <a:rPr lang="en-US" dirty="0" smtClean="0"/>
                  <a:t>type2.Hence </a:t>
                </a:r>
                <a:r>
                  <a:rPr lang="en-US" dirty="0"/>
                  <a:t>saccades of type </a:t>
                </a:r>
                <a:r>
                  <a:rPr lang="en-US" dirty="0" smtClean="0"/>
                  <a:t>1 </a:t>
                </a:r>
                <a:r>
                  <a:rPr lang="en-US" dirty="0"/>
                  <a:t>and </a:t>
                </a:r>
                <a:r>
                  <a:rPr lang="en-US" dirty="0" smtClean="0"/>
                  <a:t>2 </a:t>
                </a:r>
                <a:r>
                  <a:rPr lang="en-US" dirty="0"/>
                  <a:t>have probability </a:t>
                </a:r>
                <a:r>
                  <a:rPr lang="en-US" dirty="0" smtClean="0"/>
                  <a:t>1-w.</a:t>
                </a:r>
              </a:p>
              <a:p>
                <a:r>
                  <a:rPr lang="en-US" dirty="0" smtClean="0"/>
                  <a:t>Hence the saccade probabilities between cells of </a:t>
                </a:r>
                <a:r>
                  <a:rPr lang="en-US" dirty="0" err="1" smtClean="0"/>
                  <a:t>comparision</a:t>
                </a:r>
                <a:r>
                  <a:rPr lang="en-US" dirty="0" smtClean="0"/>
                  <a:t> matrix conditional on the states of the two hidden layers when participant is at fixation t is</a:t>
                </a:r>
              </a:p>
              <a:p>
                <a:pPr marL="0" indent="0">
                  <a:buNone/>
                </a:pPr>
                <a:r>
                  <a:rPr lang="en-US" dirty="0"/>
                  <a:t> </a:t>
                </a:r>
                <a:r>
                  <a:rPr lang="en-US" dirty="0" smtClean="0"/>
                  <a:t>    P(y</a:t>
                </a:r>
                <a:r>
                  <a:rPr lang="en-US" baseline="-25000" dirty="0" smtClean="0"/>
                  <a:t>i,t</a:t>
                </a:r>
                <a:r>
                  <a:rPr lang="en-US" dirty="0" smtClean="0"/>
                  <a:t>|y</a:t>
                </a:r>
                <a:r>
                  <a:rPr lang="en-US" baseline="-25000" dirty="0" smtClean="0"/>
                  <a:t>i,t-1</a:t>
                </a:r>
                <a:r>
                  <a:rPr lang="en-US" dirty="0" smtClean="0"/>
                  <a:t>;S</a:t>
                </a:r>
                <a:r>
                  <a:rPr lang="en-US" baseline="30000" dirty="0" smtClean="0"/>
                  <a:t>1</a:t>
                </a:r>
                <a:r>
                  <a:rPr lang="en-US" baseline="-25000" dirty="0" smtClean="0"/>
                  <a:t>i,t</a:t>
                </a:r>
                <a:r>
                  <a:rPr lang="en-US" dirty="0" smtClean="0"/>
                  <a:t>,S</a:t>
                </a:r>
                <a:r>
                  <a:rPr lang="en-US" baseline="30000" dirty="0" smtClean="0"/>
                  <a:t>2</a:t>
                </a:r>
                <a:r>
                  <a:rPr lang="en-US" baseline="-25000" dirty="0" smtClean="0"/>
                  <a:t>i,t</a:t>
                </a:r>
                <a:r>
                  <a:rPr lang="en-US" dirty="0" smtClean="0"/>
                  <a:t>)=</a:t>
                </a:r>
                <a14:m>
                  <m:oMath xmlns:m="http://schemas.openxmlformats.org/officeDocument/2006/math">
                    <m:nary>
                      <m:naryPr>
                        <m:chr m:val="∑"/>
                        <m:ctrlPr>
                          <a:rPr lang="pt-BR" i="1" smtClean="0">
                            <a:latin typeface="Cambria Math" panose="02040503050406030204" pitchFamily="18" charset="0"/>
                          </a:rPr>
                        </m:ctrlPr>
                      </m:naryPr>
                      <m:sub>
                        <m:r>
                          <m:rPr>
                            <m:nor/>
                          </m:rPr>
                          <a:rPr lang="en-US" dirty="0"/>
                          <m:t>S</m:t>
                        </m:r>
                        <m:r>
                          <m:rPr>
                            <m:nor/>
                          </m:rPr>
                          <a:rPr lang="en-US" baseline="30000" dirty="0"/>
                          <m:t>2</m:t>
                        </m:r>
                        <m:r>
                          <m:rPr>
                            <m:nor/>
                          </m:rPr>
                          <a:rPr lang="en-US" baseline="-25000" dirty="0"/>
                          <m:t>i</m:t>
                        </m:r>
                        <m:r>
                          <m:rPr>
                            <m:nor/>
                          </m:rPr>
                          <a:rPr lang="en-US" baseline="-25000" dirty="0"/>
                          <m:t>,</m:t>
                        </m:r>
                        <m:r>
                          <m:rPr>
                            <m:nor/>
                          </m:rPr>
                          <a:rPr lang="en-US" baseline="-25000" dirty="0"/>
                          <m:t>t</m:t>
                        </m:r>
                        <m:r>
                          <m:rPr>
                            <m:nor/>
                          </m:rPr>
                          <a:rPr lang="en-US" baseline="-25000" dirty="0"/>
                          <m:t>−1</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𝑀</m:t>
                        </m:r>
                      </m:sup>
                      <m:e>
                        <m:d>
                          <m:dPr>
                            <m:ctrlPr>
                              <a:rPr lang="pt-BR" i="1" smtClean="0">
                                <a:latin typeface="Cambria Math" panose="02040503050406030204" pitchFamily="18" charset="0"/>
                              </a:rPr>
                            </m:ctrlPr>
                          </m:dPr>
                          <m:e>
                            <m:r>
                              <m:rPr>
                                <m:nor/>
                              </m:rPr>
                              <a:rPr lang="el-GR" dirty="0"/>
                              <m:t>Ω</m:t>
                            </m:r>
                            <m:r>
                              <m:rPr>
                                <m:nor/>
                              </m:rPr>
                              <a:rPr lang="en-US" dirty="0"/>
                              <m:t>(</m:t>
                            </m:r>
                            <m:r>
                              <m:rPr>
                                <m:nor/>
                              </m:rPr>
                              <a:rPr lang="en-US" dirty="0"/>
                              <m:t>S</m:t>
                            </m:r>
                            <m:r>
                              <m:rPr>
                                <m:nor/>
                              </m:rPr>
                              <a:rPr lang="en-US" baseline="30000" dirty="0"/>
                              <m:t>2</m:t>
                            </m:r>
                            <m:r>
                              <m:rPr>
                                <m:nor/>
                              </m:rPr>
                              <a:rPr lang="en-US" baseline="-25000" dirty="0"/>
                              <m:t>i</m:t>
                            </m:r>
                            <m:r>
                              <m:rPr>
                                <m:nor/>
                              </m:rPr>
                              <a:rPr lang="en-US" baseline="-25000" dirty="0"/>
                              <m:t>,</m:t>
                            </m:r>
                            <m:r>
                              <m:rPr>
                                <m:nor/>
                              </m:rPr>
                              <a:rPr lang="en-US" baseline="-25000" dirty="0"/>
                              <m:t>t</m:t>
                            </m:r>
                            <m:r>
                              <m:rPr>
                                <m:nor/>
                              </m:rPr>
                              <a:rPr lang="en-US" dirty="0"/>
                              <m:t>|</m:t>
                            </m:r>
                            <m:r>
                              <m:rPr>
                                <m:nor/>
                              </m:rPr>
                              <a:rPr lang="en-US" dirty="0"/>
                              <m:t>S</m:t>
                            </m:r>
                            <m:r>
                              <m:rPr>
                                <m:nor/>
                              </m:rPr>
                              <a:rPr lang="en-US" baseline="30000" dirty="0"/>
                              <m:t>2</m:t>
                            </m:r>
                            <m:r>
                              <m:rPr>
                                <m:nor/>
                              </m:rPr>
                              <a:rPr lang="en-US" baseline="-25000" dirty="0"/>
                              <m:t>i</m:t>
                            </m:r>
                            <m:r>
                              <m:rPr>
                                <m:nor/>
                              </m:rPr>
                              <a:rPr lang="en-US" baseline="-25000" dirty="0"/>
                              <m:t>,</m:t>
                            </m:r>
                            <m:r>
                              <m:rPr>
                                <m:nor/>
                              </m:rPr>
                              <a:rPr lang="en-US" baseline="-25000" dirty="0"/>
                              <m:t>t</m:t>
                            </m:r>
                            <m:r>
                              <m:rPr>
                                <m:nor/>
                              </m:rPr>
                              <a:rPr lang="en-US" baseline="-25000" dirty="0"/>
                              <m:t>−</m:t>
                            </m:r>
                            <m:r>
                              <a:rPr lang="en-US" b="0" i="1" baseline="-25000" dirty="0" smtClean="0">
                                <a:latin typeface="Cambria Math" panose="02040503050406030204" pitchFamily="18" charset="0"/>
                              </a:rPr>
                              <m:t>1</m:t>
                            </m:r>
                            <m:r>
                              <a:rPr lang="en-US" b="0" i="1" dirty="0" smtClean="0">
                                <a:latin typeface="Cambria Math" panose="02040503050406030204" pitchFamily="18" charset="0"/>
                              </a:rPr>
                              <m:t>)</m:t>
                            </m:r>
                            <m:nary>
                              <m:naryPr>
                                <m:chr m:val="∑"/>
                                <m:ctrlPr>
                                  <a:rPr lang="pt-BR" i="1" dirty="0" smtClean="0">
                                    <a:latin typeface="Cambria Math" panose="02040503050406030204" pitchFamily="18" charset="0"/>
                                  </a:rPr>
                                </m:ctrlPr>
                              </m:naryPr>
                              <m:sub>
                                <m:r>
                                  <m:rPr>
                                    <m:nor/>
                                  </m:rPr>
                                  <a:rPr lang="en-US" dirty="0"/>
                                  <m:t>S</m:t>
                                </m:r>
                                <m:r>
                                  <m:rPr>
                                    <m:nor/>
                                  </m:rPr>
                                  <a:rPr lang="en-US" baseline="30000" dirty="0"/>
                                  <m:t>1</m:t>
                                </m:r>
                                <m:r>
                                  <m:rPr>
                                    <m:nor/>
                                  </m:rPr>
                                  <a:rPr lang="en-US" baseline="-25000" dirty="0"/>
                                  <m:t>i</m:t>
                                </m:r>
                                <m:r>
                                  <m:rPr>
                                    <m:nor/>
                                  </m:rPr>
                                  <a:rPr lang="en-US" baseline="-25000" dirty="0"/>
                                  <m:t>,</m:t>
                                </m:r>
                                <m:r>
                                  <m:rPr>
                                    <m:nor/>
                                  </m:rPr>
                                  <a:rPr lang="en-US" baseline="-25000" dirty="0"/>
                                  <m:t>t</m:t>
                                </m:r>
                                <m:r>
                                  <m:rPr>
                                    <m:nor/>
                                  </m:rPr>
                                  <a:rPr lang="en-US" baseline="-25000" dirty="0"/>
                                  <m:t>−1</m:t>
                                </m:r>
                                <m:r>
                                  <a:rPr lang="pt-BR" i="1" dirty="0" smtClean="0">
                                    <a:latin typeface="Cambria Math" panose="02040503050406030204" pitchFamily="18" charset="0"/>
                                  </a:rPr>
                                  <m:t>=</m:t>
                                </m:r>
                                <m:r>
                                  <a:rPr lang="en-US" b="0" i="1" dirty="0" smtClean="0">
                                    <a:latin typeface="Cambria Math" panose="02040503050406030204" pitchFamily="18" charset="0"/>
                                  </a:rPr>
                                  <m:t>1</m:t>
                                </m:r>
                              </m:sub>
                              <m:sup>
                                <m:r>
                                  <a:rPr lang="en-US" b="0" i="1" dirty="0" smtClean="0">
                                    <a:latin typeface="Cambria Math" panose="02040503050406030204" pitchFamily="18" charset="0"/>
                                  </a:rPr>
                                  <m:t>𝑁</m:t>
                                </m:r>
                              </m:sup>
                              <m:e>
                                <m:d>
                                  <m:dPr>
                                    <m:ctrlPr>
                                      <a:rPr lang="pt-BR" i="1" dirty="0" smtClean="0">
                                        <a:latin typeface="Cambria Math" panose="02040503050406030204" pitchFamily="18" charset="0"/>
                                      </a:rPr>
                                    </m:ctrlPr>
                                  </m:dPr>
                                  <m:e>
                                    <m:r>
                                      <m:rPr>
                                        <m:nor/>
                                      </m:rPr>
                                      <a:rPr lang="el-GR" dirty="0"/>
                                      <m:t>π</m:t>
                                    </m:r>
                                    <m:r>
                                      <m:rPr>
                                        <m:nor/>
                                      </m:rPr>
                                      <a:rPr lang="en-US" baseline="-25000" dirty="0"/>
                                      <m:t>S</m:t>
                                    </m:r>
                                    <m:r>
                                      <m:rPr>
                                        <m:nor/>
                                      </m:rPr>
                                      <a:rPr lang="en-US" baseline="-25000" dirty="0"/>
                                      <m:t>2</m:t>
                                    </m:r>
                                    <m:r>
                                      <m:rPr>
                                        <m:nor/>
                                      </m:rPr>
                                      <a:rPr lang="en-US" baseline="-25000" dirty="0"/>
                                      <m:t>i</m:t>
                                    </m:r>
                                    <m:r>
                                      <m:rPr>
                                        <m:nor/>
                                      </m:rPr>
                                      <a:rPr lang="en-US" baseline="-25000" dirty="0"/>
                                      <m:t>,</m:t>
                                    </m:r>
                                    <m:r>
                                      <m:rPr>
                                        <m:nor/>
                                      </m:rPr>
                                      <a:rPr lang="en-US" baseline="-25000" dirty="0"/>
                                      <m:t>t</m:t>
                                    </m:r>
                                    <m:r>
                                      <m:rPr>
                                        <m:nor/>
                                      </m:rPr>
                                      <a:rPr lang="en-US" dirty="0"/>
                                      <m:t> (</m:t>
                                    </m:r>
                                    <m:r>
                                      <m:rPr>
                                        <m:nor/>
                                      </m:rPr>
                                      <a:rPr lang="en-US" dirty="0"/>
                                      <m:t>S</m:t>
                                    </m:r>
                                    <m:r>
                                      <m:rPr>
                                        <m:nor/>
                                      </m:rPr>
                                      <a:rPr lang="en-US" baseline="30000" dirty="0"/>
                                      <m:t>1</m:t>
                                    </m:r>
                                    <m:r>
                                      <m:rPr>
                                        <m:nor/>
                                      </m:rPr>
                                      <a:rPr lang="en-US" baseline="-25000" dirty="0"/>
                                      <m:t>i</m:t>
                                    </m:r>
                                    <m:r>
                                      <m:rPr>
                                        <m:nor/>
                                      </m:rPr>
                                      <a:rPr lang="en-US" baseline="-25000" dirty="0"/>
                                      <m:t>,</m:t>
                                    </m:r>
                                    <m:r>
                                      <m:rPr>
                                        <m:nor/>
                                      </m:rPr>
                                      <a:rPr lang="en-US" baseline="-25000" dirty="0"/>
                                      <m:t>t</m:t>
                                    </m:r>
                                    <m:r>
                                      <m:rPr>
                                        <m:nor/>
                                      </m:rPr>
                                      <a:rPr lang="en-US" dirty="0"/>
                                      <m:t>|</m:t>
                                    </m:r>
                                    <m:r>
                                      <m:rPr>
                                        <m:nor/>
                                      </m:rPr>
                                      <a:rPr lang="en-US" dirty="0"/>
                                      <m:t>S</m:t>
                                    </m:r>
                                    <m:r>
                                      <m:rPr>
                                        <m:nor/>
                                      </m:rPr>
                                      <a:rPr lang="en-US" b="0" i="0" baseline="30000" dirty="0" smtClean="0"/>
                                      <m:t>1</m:t>
                                    </m:r>
                                    <m:r>
                                      <m:rPr>
                                        <m:nor/>
                                      </m:rPr>
                                      <a:rPr lang="en-US" baseline="-25000" dirty="0"/>
                                      <m:t>i</m:t>
                                    </m:r>
                                    <m:r>
                                      <m:rPr>
                                        <m:nor/>
                                      </m:rPr>
                                      <a:rPr lang="en-US" baseline="-25000" dirty="0"/>
                                      <m:t>,</m:t>
                                    </m:r>
                                    <m:r>
                                      <m:rPr>
                                        <m:nor/>
                                      </m:rPr>
                                      <a:rPr lang="en-US" baseline="-25000" dirty="0"/>
                                      <m:t>t</m:t>
                                    </m:r>
                                    <m:r>
                                      <m:rPr>
                                        <m:nor/>
                                      </m:rPr>
                                      <a:rPr lang="en-US" baseline="-25000" dirty="0"/>
                                      <m:t>−1)</m:t>
                                    </m:r>
                                  </m:e>
                                </m:d>
                                <m:r>
                                  <a:rPr lang="en-US" b="0" i="1" dirty="0" smtClean="0">
                                    <a:latin typeface="Cambria Math" panose="02040503050406030204" pitchFamily="18" charset="0"/>
                                  </a:rPr>
                                  <m:t>.</m:t>
                                </m:r>
                                <m:r>
                                  <a:rPr lang="en-US" b="0" i="1" dirty="0" smtClean="0">
                                    <a:latin typeface="Cambria Math" panose="02040503050406030204" pitchFamily="18" charset="0"/>
                                  </a:rPr>
                                  <m:t>𝑃𝑆</m:t>
                                </m:r>
                                <m:r>
                                  <a:rPr lang="en-US" b="0" i="1" baseline="-25000" dirty="0" smtClean="0">
                                    <a:latin typeface="Cambria Math" panose="02040503050406030204" pitchFamily="18" charset="0"/>
                                  </a:rPr>
                                  <m:t>1</m:t>
                                </m:r>
                                <m:r>
                                  <a:rPr lang="en-US" b="0" i="1" baseline="-25000" dirty="0" smtClean="0">
                                    <a:latin typeface="Cambria Math" panose="02040503050406030204" pitchFamily="18" charset="0"/>
                                  </a:rPr>
                                  <m:t>𝑖</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𝑡</m:t>
                                </m:r>
                              </m:e>
                            </m:nary>
                            <m:r>
                              <a:rPr lang="en-US" b="0" i="1" dirty="0" smtClean="0">
                                <a:latin typeface="Cambria Math" panose="02040503050406030204" pitchFamily="18" charset="0"/>
                              </a:rPr>
                              <m:t>(</m:t>
                            </m:r>
                            <m:r>
                              <a:rPr lang="en-US" b="0" i="1" dirty="0" smtClean="0">
                                <a:latin typeface="Cambria Math" panose="02040503050406030204" pitchFamily="18" charset="0"/>
                              </a:rPr>
                              <m:t>𝑦𝑖</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𝑦𝑖</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𝑡</m:t>
                            </m:r>
                            <m:r>
                              <a:rPr lang="en-US" b="0" i="1" baseline="-25000" dirty="0" smtClean="0">
                                <a:latin typeface="Cambria Math" panose="02040503050406030204" pitchFamily="18" charset="0"/>
                              </a:rPr>
                              <m:t>−1)</m:t>
                            </m:r>
                          </m:e>
                        </m:d>
                      </m:e>
                    </m:nary>
                  </m:oMath>
                </a14:m>
                <a:endParaRPr lang="en-US" dirty="0" smtClean="0"/>
              </a:p>
              <a:p>
                <a:pPr marL="0" indent="0">
                  <a:buNone/>
                </a:pPr>
                <a:endParaRPr lang="en-US" baseline="-25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3" y="2342606"/>
                <a:ext cx="10470989" cy="4397828"/>
              </a:xfrm>
              <a:blipFill>
                <a:blip r:embed="rId2"/>
                <a:stretch>
                  <a:fillRect l="-116" t="-693" r="-698" b="-5679"/>
                </a:stretch>
              </a:blipFill>
            </p:spPr>
            <p:txBody>
              <a:bodyPr/>
              <a:lstStyle/>
              <a:p>
                <a:r>
                  <a:rPr lang="en-US">
                    <a:noFill/>
                  </a:rPr>
                  <a:t> </a:t>
                </a:r>
              </a:p>
            </p:txBody>
          </p:sp>
        </mc:Fallback>
      </mc:AlternateContent>
    </p:spTree>
    <p:extLst>
      <p:ext uri="{BB962C8B-B14F-4D97-AF65-F5344CB8AC3E}">
        <p14:creationId xmlns:p14="http://schemas.microsoft.com/office/powerpoint/2010/main" val="2497956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1058</TotalTime>
  <Words>1693</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Century Gothic</vt:lpstr>
      <vt:lpstr>Wingdings 3</vt:lpstr>
      <vt:lpstr>Ion Boardroom</vt:lpstr>
      <vt:lpstr>Information Acquisition During Online Making</vt:lpstr>
      <vt:lpstr>Introduction</vt:lpstr>
      <vt:lpstr>PowerPoint Presentation</vt:lpstr>
      <vt:lpstr>PowerPoint Presentation</vt:lpstr>
      <vt:lpstr>PowerPoint Presentation</vt:lpstr>
      <vt:lpstr>A case study on a comparision website</vt:lpstr>
      <vt:lpstr>Hierarchical Hidden Markov Model</vt:lpstr>
      <vt:lpstr>PowerPoint Presentation</vt:lpstr>
      <vt:lpstr>PowerPoint Presentation</vt:lpstr>
      <vt:lpstr>PowerPoint Presentation</vt:lpstr>
      <vt:lpstr>Results</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Acquisition During Online Making</dc:title>
  <dc:creator>Joru Saikumar</dc:creator>
  <cp:lastModifiedBy>Joru Saikumar</cp:lastModifiedBy>
  <cp:revision>68</cp:revision>
  <dcterms:created xsi:type="dcterms:W3CDTF">2020-04-09T18:00:12Z</dcterms:created>
  <dcterms:modified xsi:type="dcterms:W3CDTF">2020-04-11T03:36:26Z</dcterms:modified>
</cp:coreProperties>
</file>