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Algerian" panose="04020705040A02060702" pitchFamily="82" charset="0"/>
              </a:rPr>
              <a:t>Measurement of mental workload during simulated computer tasks</a:t>
            </a:r>
            <a:endParaRPr lang="en-US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9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Introduction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719662" cy="422969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Both excessively high and excessively low level mental workloads negatively influence work performance-demand for mental workload optimization.</a:t>
            </a:r>
          </a:p>
          <a:p>
            <a:r>
              <a:rPr lang="en-US" sz="2000" dirty="0" smtClean="0"/>
              <a:t>Mental workload-difficult to directly observe-But can be inferred from the measurement of physiological processes which include </a:t>
            </a:r>
            <a:r>
              <a:rPr lang="en-US" sz="2000" dirty="0"/>
              <a:t>electroencephalogram (EEG) </a:t>
            </a:r>
            <a:r>
              <a:rPr lang="en-US" sz="2000" dirty="0" smtClean="0"/>
              <a:t>activity, electrocardiographic </a:t>
            </a:r>
            <a:r>
              <a:rPr lang="en-US" sz="2000" dirty="0"/>
              <a:t>(ECG) </a:t>
            </a:r>
            <a:r>
              <a:rPr lang="en-US" sz="2000" dirty="0" smtClean="0"/>
              <a:t>activity, </a:t>
            </a:r>
            <a:r>
              <a:rPr lang="en-US" sz="2000" dirty="0" err="1" smtClean="0"/>
              <a:t>electrodermal</a:t>
            </a:r>
            <a:r>
              <a:rPr lang="en-US" sz="2000" dirty="0" smtClean="0"/>
              <a:t> </a:t>
            </a:r>
            <a:r>
              <a:rPr lang="en-US" sz="2000" dirty="0"/>
              <a:t>activity (EDA), eye movement, respiration activities, and blood pressure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 smtClean="0"/>
              <a:t>Classifier models for classification of workload that can be used are Linear discriminant </a:t>
            </a:r>
            <a:r>
              <a:rPr lang="en-US" sz="2000" dirty="0"/>
              <a:t>analysis (LDA), support vector machine (SVM), classification tree and </a:t>
            </a:r>
            <a:r>
              <a:rPr lang="en-US" sz="2000" dirty="0" smtClean="0"/>
              <a:t>k-nearest neighbor </a:t>
            </a:r>
            <a:r>
              <a:rPr lang="en-US" sz="2000" dirty="0"/>
              <a:t>(KNN), and artificial neural networks (ANNs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Different classifiers with different combination of indices as inputs were used and the performances are compared.</a:t>
            </a:r>
          </a:p>
        </p:txBody>
      </p:sp>
    </p:spTree>
    <p:extLst>
      <p:ext uri="{BB962C8B-B14F-4D97-AF65-F5344CB8AC3E}">
        <p14:creationId xmlns:p14="http://schemas.microsoft.com/office/powerpoint/2010/main" val="351570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Procedure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2249486"/>
            <a:ext cx="10641285" cy="45432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Data collected from 18 right handed healthy individuals.</a:t>
            </a:r>
          </a:p>
          <a:p>
            <a:r>
              <a:rPr lang="en-US" sz="2000" dirty="0" smtClean="0"/>
              <a:t>Various sensors for measuring ECG,EDA,EMG and respiration were placed at appropriate places with their required respective sample rate and noise levels.</a:t>
            </a:r>
          </a:p>
          <a:p>
            <a:r>
              <a:rPr lang="en-US" sz="2000" dirty="0" smtClean="0"/>
              <a:t>Mental arithmetic tasks with three difficulty levels were </a:t>
            </a:r>
            <a:r>
              <a:rPr lang="en-US" sz="2000" dirty="0" err="1" smtClean="0"/>
              <a:t>designed.Each</a:t>
            </a:r>
            <a:r>
              <a:rPr lang="en-US" sz="2000" dirty="0" smtClean="0"/>
              <a:t> operation lasted for 6 sec.</a:t>
            </a:r>
          </a:p>
          <a:p>
            <a:pPr marL="0" indent="0"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Easy:evaluate</a:t>
            </a:r>
            <a:r>
              <a:rPr lang="en-US" sz="2000" dirty="0" smtClean="0"/>
              <a:t> (</a:t>
            </a:r>
            <a:r>
              <a:rPr lang="en-US" sz="2000" dirty="0" err="1" smtClean="0"/>
              <a:t>a+b+c</a:t>
            </a:r>
            <a:r>
              <a:rPr lang="en-US" sz="2000" dirty="0" smtClean="0"/>
              <a:t>) and right click if 10&lt;</a:t>
            </a:r>
            <a:r>
              <a:rPr lang="en-US" sz="2000" dirty="0" err="1" smtClean="0"/>
              <a:t>ans</a:t>
            </a:r>
            <a:r>
              <a:rPr lang="en-US" sz="2000" dirty="0" smtClean="0"/>
              <a:t>&lt;20,else left click</a:t>
            </a:r>
          </a:p>
          <a:p>
            <a:pPr marL="0" indent="0"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Medium:evaluate</a:t>
            </a:r>
            <a:r>
              <a:rPr lang="en-US" sz="2000" dirty="0" smtClean="0"/>
              <a:t> (</a:t>
            </a:r>
            <a:r>
              <a:rPr lang="en-US" sz="2000" dirty="0" err="1" smtClean="0"/>
              <a:t>a+b-c+d-e</a:t>
            </a:r>
            <a:r>
              <a:rPr lang="en-US" sz="2000" dirty="0" smtClean="0"/>
              <a:t>) and right click if -5&lt;</a:t>
            </a:r>
            <a:r>
              <a:rPr lang="en-US" sz="2000" dirty="0" err="1" smtClean="0"/>
              <a:t>ans</a:t>
            </a:r>
            <a:r>
              <a:rPr lang="en-US" sz="2000" dirty="0" smtClean="0"/>
              <a:t>&lt;5,else left click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Hard:evaluate</a:t>
            </a:r>
            <a:r>
              <a:rPr lang="en-US" sz="2000" dirty="0" smtClean="0"/>
              <a:t> (</a:t>
            </a:r>
            <a:r>
              <a:rPr lang="en-US" sz="2000" dirty="0" err="1" smtClean="0"/>
              <a:t>a+b-c+d-e+f-g</a:t>
            </a:r>
            <a:r>
              <a:rPr lang="en-US" sz="2000" dirty="0" smtClean="0"/>
              <a:t>) and right click if -4&lt;</a:t>
            </a:r>
            <a:r>
              <a:rPr lang="en-US" sz="2000" dirty="0" err="1" smtClean="0"/>
              <a:t>ans</a:t>
            </a:r>
            <a:r>
              <a:rPr lang="en-US" sz="2000" dirty="0" smtClean="0"/>
              <a:t>&lt;6,else left click</a:t>
            </a:r>
            <a:endParaRPr lang="en-US" sz="2000" dirty="0"/>
          </a:p>
          <a:p>
            <a:r>
              <a:rPr lang="en-US" sz="2000" dirty="0" smtClean="0"/>
              <a:t>Six(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 task orders are obtained and 18 participants randomly divided and 3 people were assigned to a particular task </a:t>
            </a:r>
            <a:r>
              <a:rPr lang="en-US" sz="2000" dirty="0" err="1" smtClean="0"/>
              <a:t>order.After</a:t>
            </a:r>
            <a:r>
              <a:rPr lang="en-US" sz="2000" dirty="0" smtClean="0"/>
              <a:t> each task subjective ratings of mental load were recorded</a:t>
            </a:r>
          </a:p>
          <a:p>
            <a:r>
              <a:rPr lang="en-US" sz="2000" dirty="0" smtClean="0"/>
              <a:t>Physiological signals were traced during the task in regular intervals.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0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Data processing and statistics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40394" cy="452578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Behavioral data-Response time task display to clicking the mouse and accuracy at each task.</a:t>
            </a:r>
          </a:p>
          <a:p>
            <a:r>
              <a:rPr lang="en-US" sz="2000" dirty="0" smtClean="0"/>
              <a:t>Data cleaning for physiological signals and z score standardization((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current</a:t>
            </a:r>
            <a:r>
              <a:rPr lang="en-US" sz="2000" dirty="0" err="1" smtClean="0"/>
              <a:t>-x</a:t>
            </a:r>
            <a:r>
              <a:rPr lang="en-US" sz="2000" baseline="-25000" dirty="0" err="1" smtClean="0"/>
              <a:t>avg</a:t>
            </a:r>
            <a:r>
              <a:rPr lang="en-US" sz="2000" dirty="0" smtClean="0"/>
              <a:t>)/SD) were done.</a:t>
            </a:r>
          </a:p>
          <a:p>
            <a:r>
              <a:rPr lang="en-US" sz="2000" dirty="0" smtClean="0"/>
              <a:t>Each signal in the given task is divided into 8 time nodes and ANOVA is done to find the correlation between difficulty level and various physiological </a:t>
            </a:r>
            <a:r>
              <a:rPr lang="en-US" sz="2000" dirty="0" err="1" smtClean="0"/>
              <a:t>processes,subjective</a:t>
            </a:r>
            <a:r>
              <a:rPr lang="en-US" sz="2000" dirty="0" smtClean="0"/>
              <a:t> ratings and task performance. And a paired t-test is performed for pairwise </a:t>
            </a:r>
            <a:r>
              <a:rPr lang="en-US" sz="2000" dirty="0" err="1" smtClean="0"/>
              <a:t>comparisions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Performance metrics of the classifier-</a:t>
            </a:r>
            <a:r>
              <a:rPr lang="en-US" sz="2000" dirty="0" err="1" smtClean="0"/>
              <a:t>accuracy,recall</a:t>
            </a:r>
            <a:r>
              <a:rPr lang="en-US" sz="2000" dirty="0" smtClean="0"/>
              <a:t> and precision.</a:t>
            </a:r>
          </a:p>
          <a:p>
            <a:pPr marL="0" indent="0">
              <a:buNone/>
            </a:pPr>
            <a:r>
              <a:rPr lang="en-US" sz="2000" dirty="0" smtClean="0"/>
              <a:t>	Accuracy=100X(TP+TN)/(P+N)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Precision=100XTP/(TN+FP)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Recall=100XTP/(FN+TP)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910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Results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72046"/>
            <a:ext cx="10589033" cy="509451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ANOVA on subjective ratings show that there significant effect of task difficulty on it </a:t>
            </a:r>
            <a:r>
              <a:rPr lang="en-US" dirty="0" smtClean="0"/>
              <a:t>(</a:t>
            </a:r>
            <a:r>
              <a:rPr lang="en-US" sz="2000" dirty="0"/>
              <a:t>F(2,34)=32.559, p&lt;0.001, </a:t>
            </a:r>
            <a:r>
              <a:rPr lang="el-GR" sz="2000" dirty="0" smtClean="0"/>
              <a:t>η2=0.657</a:t>
            </a:r>
            <a:r>
              <a:rPr lang="en-US" dirty="0" smtClean="0"/>
              <a:t>).</a:t>
            </a:r>
            <a:r>
              <a:rPr lang="en-US" sz="2000" dirty="0" smtClean="0"/>
              <a:t>Paired t-test show the significant difference between difficulty levels</a:t>
            </a:r>
          </a:p>
          <a:p>
            <a:r>
              <a:rPr lang="en-US" sz="2000" dirty="0"/>
              <a:t>Task performance(accuracy and response time</a:t>
            </a:r>
            <a:r>
              <a:rPr lang="en-US" sz="2000" dirty="0" smtClean="0"/>
              <a:t>) are significantly affected by difficulty level with </a:t>
            </a:r>
            <a:r>
              <a:rPr lang="en-US" sz="2000" dirty="0"/>
              <a:t>F(2,34</a:t>
            </a:r>
            <a:r>
              <a:rPr lang="en-US" sz="2000" dirty="0" smtClean="0"/>
              <a:t>) =</a:t>
            </a:r>
            <a:r>
              <a:rPr lang="en-US" sz="2000" dirty="0"/>
              <a:t>397.074, p&lt;0.001, </a:t>
            </a:r>
            <a:r>
              <a:rPr lang="el-GR" sz="2000" dirty="0" smtClean="0"/>
              <a:t>η2=0.959</a:t>
            </a:r>
            <a:r>
              <a:rPr lang="en-US" sz="2000" dirty="0" smtClean="0"/>
              <a:t> and </a:t>
            </a:r>
            <a:r>
              <a:rPr lang="en-US" sz="2000" dirty="0"/>
              <a:t>F(1.51,25.72)=83.484, p&lt;0.001, </a:t>
            </a:r>
            <a:r>
              <a:rPr lang="el-GR" sz="2000" dirty="0" smtClean="0"/>
              <a:t>η2=0.831</a:t>
            </a:r>
            <a:r>
              <a:rPr lang="en-US" sz="2000" dirty="0" smtClean="0"/>
              <a:t> for accuracy and response time.</a:t>
            </a:r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accent3"/>
                </a:solidFill>
              </a:rPr>
              <a:t>Physiological results:-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/>
                </a:solidFill>
              </a:rPr>
              <a:t>   </a:t>
            </a:r>
            <a:r>
              <a:rPr lang="en-US" sz="2000" dirty="0"/>
              <a:t>Physiological indices measured in the experiment are average heart beats per minute(AVHR),LF/HF </a:t>
            </a:r>
            <a:r>
              <a:rPr lang="en-US" sz="2000" dirty="0" err="1"/>
              <a:t>ratio,average</a:t>
            </a:r>
            <a:r>
              <a:rPr lang="en-US" sz="2000" dirty="0"/>
              <a:t> skin conductance(SC),average </a:t>
            </a:r>
            <a:r>
              <a:rPr lang="en-US" sz="2000" dirty="0" err="1"/>
              <a:t>respiration,root</a:t>
            </a:r>
            <a:r>
              <a:rPr lang="en-US" sz="2000" dirty="0"/>
              <a:t> mean square of EMG amplitude(</a:t>
            </a:r>
            <a:r>
              <a:rPr lang="en-US" sz="2000" dirty="0" err="1"/>
              <a:t>Y</a:t>
            </a:r>
            <a:r>
              <a:rPr lang="en-US" sz="2000" baseline="-25000" dirty="0" err="1"/>
              <a:t>rms</a:t>
            </a:r>
            <a:r>
              <a:rPr lang="en-US" sz="2000" dirty="0"/>
              <a:t>) and median frequency of EMG(MF).</a:t>
            </a:r>
          </a:p>
          <a:p>
            <a:r>
              <a:rPr lang="en-US" sz="2000" dirty="0" smtClean="0"/>
              <a:t>Skin conductance obtained from EDA signals after ANOVA showed that it is significantly affected by difficulty level with </a:t>
            </a:r>
            <a:r>
              <a:rPr lang="el-GR" sz="2000" dirty="0"/>
              <a:t>F(2,30) = 7.586, p = 0.002, η2 = 0.336</a:t>
            </a:r>
            <a:r>
              <a:rPr lang="en-US" sz="2000" dirty="0" smtClean="0"/>
              <a:t> and t-test showed significant difference between different difficulty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112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3132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71154"/>
            <a:ext cx="10606451" cy="559090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Heart rate(HR) and LF/HF ratio were obtained from ECG signals and performing ANOVA and t-test on them resulted in: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1100" dirty="0">
                <a:effectLst/>
              </a:rPr>
              <a:t>►</a:t>
            </a:r>
            <a:r>
              <a:rPr lang="en-US" sz="2000" dirty="0" smtClean="0"/>
              <a:t>There was no significant effect of difficulty level on heart rate with </a:t>
            </a:r>
            <a:r>
              <a:rPr lang="el-GR" sz="2000" dirty="0"/>
              <a:t>F(2,34) = </a:t>
            </a:r>
            <a:r>
              <a:rPr lang="el-GR" sz="2000" dirty="0" smtClean="0"/>
              <a:t>2.645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l-GR" sz="2000" dirty="0" smtClean="0"/>
              <a:t> </a:t>
            </a:r>
            <a:r>
              <a:rPr lang="en-US" sz="2000" dirty="0" smtClean="0"/>
              <a:t>       </a:t>
            </a:r>
            <a:r>
              <a:rPr lang="el-GR" sz="2000" dirty="0" smtClean="0"/>
              <a:t>p </a:t>
            </a:r>
            <a:r>
              <a:rPr lang="el-GR" sz="2000" dirty="0"/>
              <a:t>= 0.086, η2 = </a:t>
            </a:r>
            <a:r>
              <a:rPr lang="el-GR" sz="2000" dirty="0" smtClean="0"/>
              <a:t>0.135</a:t>
            </a:r>
            <a:r>
              <a:rPr lang="en-US" sz="2000" dirty="0" smtClean="0"/>
              <a:t> and no significant differences between medium and difficult tasks.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1100" dirty="0" smtClean="0">
                <a:effectLst/>
              </a:rPr>
              <a:t>►</a:t>
            </a:r>
            <a:r>
              <a:rPr lang="en-US" sz="2000" dirty="0" smtClean="0">
                <a:effectLst/>
              </a:rPr>
              <a:t>The effect of difficulty on LF/HF ratio is significant and there is significant difference between    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 </a:t>
            </a:r>
            <a:r>
              <a:rPr lang="en-US" sz="2000" dirty="0" smtClean="0">
                <a:effectLst/>
              </a:rPr>
              <a:t>    difficulty level and </a:t>
            </a:r>
            <a:r>
              <a:rPr lang="en-US" sz="2000" dirty="0" err="1" smtClean="0">
                <a:effectLst/>
              </a:rPr>
              <a:t>easy,medium</a:t>
            </a:r>
            <a:r>
              <a:rPr lang="en-US" sz="2000" dirty="0" smtClean="0">
                <a:effectLst/>
              </a:rPr>
              <a:t> levels but no much </a:t>
            </a:r>
            <a:r>
              <a:rPr lang="en-US" sz="2000" dirty="0" err="1" smtClean="0">
                <a:effectLst/>
              </a:rPr>
              <a:t>differenece</a:t>
            </a:r>
            <a:r>
              <a:rPr lang="en-US" sz="2000" dirty="0" smtClean="0">
                <a:effectLst/>
              </a:rPr>
              <a:t> between easy and medium levels.</a:t>
            </a:r>
            <a:endParaRPr lang="en-US" sz="2000" dirty="0"/>
          </a:p>
          <a:p>
            <a:r>
              <a:rPr lang="en-US" sz="2000" dirty="0" smtClean="0"/>
              <a:t>ANOVA results on respiration signals showed that there is a significant effect of difficulty level on respiration with </a:t>
            </a:r>
            <a:r>
              <a:rPr lang="el-GR" sz="2000" dirty="0"/>
              <a:t>F(2,34) = 17.624, p &lt; 0.001, η2 = </a:t>
            </a:r>
            <a:r>
              <a:rPr lang="el-GR" sz="2000" dirty="0" smtClean="0"/>
              <a:t>0.509</a:t>
            </a:r>
            <a:r>
              <a:rPr lang="en-US" sz="2000" dirty="0" smtClean="0"/>
              <a:t>.The paired t-test showed that there are significant differences between difficulty levels of the task.</a:t>
            </a:r>
          </a:p>
          <a:p>
            <a:r>
              <a:rPr lang="en-US" sz="2000" dirty="0" smtClean="0"/>
              <a:t>EMG signals(effect of physical loads) are used to obtain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rms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and MF and ANOVA test on them showed that there is no significant effect of difficulty on them with </a:t>
            </a:r>
            <a:r>
              <a:rPr lang="en-US" sz="2000" dirty="0"/>
              <a:t>F(2,34) = 0.412, p = 0.666, η2 = 0.024 and F(2,34) = 0.294, p </a:t>
            </a:r>
            <a:r>
              <a:rPr lang="en-US" sz="2000" dirty="0" smtClean="0"/>
              <a:t>=</a:t>
            </a:r>
            <a:r>
              <a:rPr lang="el-GR" sz="2000" dirty="0" smtClean="0"/>
              <a:t>0.747</a:t>
            </a:r>
            <a:r>
              <a:rPr lang="el-GR" sz="2000" dirty="0"/>
              <a:t>, η2 = 0.017, </a:t>
            </a:r>
            <a:r>
              <a:rPr lang="en-US" sz="2000" dirty="0"/>
              <a:t>respectively</a:t>
            </a:r>
          </a:p>
        </p:txBody>
      </p:sp>
    </p:spTree>
    <p:extLst>
      <p:ext uri="{BB962C8B-B14F-4D97-AF65-F5344CB8AC3E}">
        <p14:creationId xmlns:p14="http://schemas.microsoft.com/office/powerpoint/2010/main" val="26037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692" y="870857"/>
            <a:ext cx="10215154" cy="6357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Mental workload classification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1715589"/>
            <a:ext cx="10337074" cy="464166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From ANOVA results four(subjective </a:t>
            </a:r>
            <a:r>
              <a:rPr lang="en-US" sz="2000" dirty="0" err="1" smtClean="0"/>
              <a:t>ratings,accuracy,response</a:t>
            </a:r>
            <a:r>
              <a:rPr lang="en-US" sz="2000" dirty="0" smtClean="0"/>
              <a:t> </a:t>
            </a:r>
            <a:r>
              <a:rPr lang="en-US" sz="2000" dirty="0" err="1" smtClean="0"/>
              <a:t>time,respiration</a:t>
            </a:r>
            <a:r>
              <a:rPr lang="en-US" sz="2000" dirty="0" smtClean="0"/>
              <a:t>) of total features found to have significant effect and distributions on different difficulty levels.</a:t>
            </a:r>
          </a:p>
          <a:p>
            <a:r>
              <a:rPr lang="en-US" sz="2000" dirty="0" smtClean="0"/>
              <a:t>All the physiological indices and performance data were taken as inputs to the classifier and tasks with different difficulty levels were taken as outputs.</a:t>
            </a:r>
          </a:p>
          <a:p>
            <a:r>
              <a:rPr lang="en-US" sz="2000" dirty="0" smtClean="0"/>
              <a:t>Five different classifiers </a:t>
            </a:r>
            <a:r>
              <a:rPr lang="en-US" sz="2000" dirty="0" err="1" smtClean="0"/>
              <a:t>LDA,SVM,classification</a:t>
            </a:r>
            <a:r>
              <a:rPr lang="en-US" sz="2000" dirty="0" smtClean="0"/>
              <a:t> </a:t>
            </a:r>
            <a:r>
              <a:rPr lang="en-US" sz="2000" dirty="0" err="1" smtClean="0"/>
              <a:t>tree,KNN</a:t>
            </a:r>
            <a:r>
              <a:rPr lang="en-US" sz="2000" dirty="0" smtClean="0"/>
              <a:t> and ANN/BPNN were compared with input and output on cross validation set with </a:t>
            </a:r>
            <a:r>
              <a:rPr lang="en-US" sz="2000" dirty="0" err="1" smtClean="0"/>
              <a:t>accuracy,precision</a:t>
            </a:r>
            <a:r>
              <a:rPr lang="en-US" sz="2000" dirty="0" smtClean="0"/>
              <a:t> and recall as criteria.</a:t>
            </a:r>
          </a:p>
          <a:p>
            <a:r>
              <a:rPr lang="en-US" sz="2000" dirty="0" smtClean="0"/>
              <a:t>Results show that BPNN model has the highest performance than other classifiers. Also highest performance is obtained by taking all metrics as inputs.</a:t>
            </a:r>
          </a:p>
        </p:txBody>
      </p:sp>
    </p:spTree>
    <p:extLst>
      <p:ext uri="{BB962C8B-B14F-4D97-AF65-F5344CB8AC3E}">
        <p14:creationId xmlns:p14="http://schemas.microsoft.com/office/powerpoint/2010/main" val="126924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CONCLUSION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440988" cy="4212273"/>
          </a:xfrm>
        </p:spPr>
        <p:txBody>
          <a:bodyPr>
            <a:normAutofit/>
          </a:bodyPr>
          <a:lstStyle/>
          <a:p>
            <a:r>
              <a:rPr lang="en-US" sz="2000" dirty="0"/>
              <a:t>There was no significant difference in muscle activity among tasks, confirming </a:t>
            </a:r>
            <a:r>
              <a:rPr lang="en-US" sz="2000" dirty="0" smtClean="0"/>
              <a:t>that there </a:t>
            </a:r>
            <a:r>
              <a:rPr lang="en-US" sz="2000" dirty="0"/>
              <a:t>was the same effect of physical load on mental workload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There is no significant effect on heart rate due to difficulty level.</a:t>
            </a:r>
          </a:p>
          <a:p>
            <a:r>
              <a:rPr lang="en-US" sz="2000" dirty="0" smtClean="0"/>
              <a:t>As the tasks were conducted in limited amount of time stress is caused and it can be inferred that results of this study were caused by stress.</a:t>
            </a:r>
          </a:p>
          <a:p>
            <a:r>
              <a:rPr lang="en-US" sz="2000" dirty="0" smtClean="0"/>
              <a:t>Using limited physiological signals can obtain acceptable classification performance.</a:t>
            </a:r>
          </a:p>
          <a:p>
            <a:r>
              <a:rPr lang="en-US" sz="2000" dirty="0"/>
              <a:t>ECG and EDA </a:t>
            </a:r>
            <a:r>
              <a:rPr lang="en-US" sz="2000" dirty="0" smtClean="0"/>
              <a:t>signals have </a:t>
            </a:r>
            <a:r>
              <a:rPr lang="en-US" sz="2000" dirty="0"/>
              <a:t>more discriminating power compared to respiration for mental </a:t>
            </a:r>
            <a:r>
              <a:rPr lang="en-US" sz="2000" dirty="0" smtClean="0"/>
              <a:t>workload classification</a:t>
            </a:r>
          </a:p>
          <a:p>
            <a:r>
              <a:rPr lang="en-US" sz="2200" dirty="0"/>
              <a:t>LDA performed worse than other models when taking </a:t>
            </a:r>
            <a:r>
              <a:rPr lang="en-US" sz="2200" dirty="0" smtClean="0"/>
              <a:t>all physiological </a:t>
            </a:r>
            <a:r>
              <a:rPr lang="en-US" sz="2200" dirty="0"/>
              <a:t>indexes as inputs</a:t>
            </a:r>
          </a:p>
        </p:txBody>
      </p:sp>
    </p:spTree>
    <p:extLst>
      <p:ext uri="{BB962C8B-B14F-4D97-AF65-F5344CB8AC3E}">
        <p14:creationId xmlns:p14="http://schemas.microsoft.com/office/powerpoint/2010/main" val="2640846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401</TotalTime>
  <Words>879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Arial</vt:lpstr>
      <vt:lpstr>Trebuchet MS</vt:lpstr>
      <vt:lpstr>Tw Cen MT</vt:lpstr>
      <vt:lpstr>Circuit</vt:lpstr>
      <vt:lpstr>Measurement of mental workload during simulated computer tasks</vt:lpstr>
      <vt:lpstr>Introduction</vt:lpstr>
      <vt:lpstr>Procedure</vt:lpstr>
      <vt:lpstr>Data processing and statistics</vt:lpstr>
      <vt:lpstr>Results</vt:lpstr>
      <vt:lpstr> </vt:lpstr>
      <vt:lpstr>Mental workload classification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of mental workload during simulated computer tasks</dc:title>
  <dc:creator>Joru Saikumar</dc:creator>
  <cp:lastModifiedBy>Joru Saikumar</cp:lastModifiedBy>
  <cp:revision>23</cp:revision>
  <dcterms:created xsi:type="dcterms:W3CDTF">2020-05-01T10:28:20Z</dcterms:created>
  <dcterms:modified xsi:type="dcterms:W3CDTF">2020-05-01T17:11:22Z</dcterms:modified>
</cp:coreProperties>
</file>