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2" r:id="rId4"/>
    <p:sldId id="261" r:id="rId5"/>
    <p:sldId id="267" r:id="rId6"/>
    <p:sldId id="262" r:id="rId7"/>
    <p:sldId id="268" r:id="rId8"/>
    <p:sldId id="263" r:id="rId9"/>
    <p:sldId id="270" r:id="rId10"/>
    <p:sldId id="264" r:id="rId11"/>
    <p:sldId id="271" r:id="rId12"/>
    <p:sldId id="26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F9000"/>
    <a:srgbClr val="548235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489C-B696-CC50-7CC1-4451C215D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5AC45-4758-A746-CB00-4604BFEB3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B5F0-69F8-26BF-54E9-83301A6F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AF1F-ED9C-B0CE-2044-B913FA1D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472D-71C9-9EAE-0C46-0BBC965E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4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80E3-8709-1E3E-4A61-080099A7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65FA-00A4-3674-72F8-75F432046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461D-2A0B-5250-F666-8BFFD717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E23A-086E-E0DE-AFA0-8478BE6F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78C0-792B-CC80-F1B9-3BAD27EE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04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68F70-87A9-C270-36C3-EA7859468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470B4-ABC4-7391-758F-FF4339BD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FF17-EDBE-F0C4-3C39-25E932E9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2809-4ACD-01ED-50A0-F2EA3584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BF5A-89B4-B41B-EBB8-549F51E4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89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B733-E5F9-369B-7CC4-23EF0B10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9712-9497-7FB8-CAAE-C77DA8B6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0BCD-85EE-BBD5-9400-34D0B8CD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E481-10E8-7512-6039-23E0E412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AC2D-E363-75FA-6787-2D0735D3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10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D67-EF72-380D-713D-4DD323D8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FBF3-489F-8B3D-5AF5-2DA3CFE1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503A-990D-20AC-AAD4-A2083B36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3213-A046-8A1C-9019-49ED82AE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563CF-8A7A-A095-2C60-3AE99B3B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4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BA0D-49F9-83C8-102D-B62A74FE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0009-DC4C-E7A3-3BFF-3B9AC0711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5EFFA-7BBD-A907-ED1B-5F5823E0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0037C-C9F5-2BF4-CB92-FC2B35C4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83F6-D8AB-87FA-D2F1-16884DBA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CB29-75B6-869C-162D-A28B3074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4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EAE9-0707-5859-8ABA-7035BB1A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0595A-F32A-33EB-ED28-7B311EC7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177F-7112-A0FB-0159-F296A620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00D02-5F35-F290-9B54-3C120ED26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0355E-0EA8-E861-A511-08676F24B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DC67D-5B94-680B-3F63-365D9739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EEA66-FA22-C6BE-C11C-D26D44E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F110B-DDEF-53FA-86AB-470365F1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4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5FE9-C794-A196-450D-FF402E97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132F6-7BAB-3719-8BE3-63FDDEC9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DB06C-5767-779D-AA59-514D99F1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DBDA3-23D7-461B-F9B4-494AB724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95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128C2-27F4-75F2-957E-78730C6F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77C53-1A6C-2F0E-AEAC-581982B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B38B-4B68-BD5C-C846-33EBCEFC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66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8BD5-547B-7886-9847-D1B5A608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1FF9-FCD7-9958-702A-ADE0A025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3EC1E-7527-494D-A1A0-BEE3D7CDB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172F-E7DE-79B7-DD34-827C50A2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90A9B-6989-D181-21AD-E5D8863E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E31E-DA3C-6970-10DB-221225B4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199F-3A1B-D200-DB56-F180C9BD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48519-EFF3-3630-16FF-B19F6F76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97FB5-B6C7-AD79-B453-D64B86366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A923B-79A2-834B-1764-8F6AE094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7CF3-687D-4307-1513-90A70367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06E93-C4F5-269F-D31A-C83CDF79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6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7D458-60C7-E8BE-702C-990506C7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9925F-EB28-158C-80BE-5185CD52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BF84-D178-9A94-C42D-2B1BA3FB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9F8F-1CB5-48FD-AD1E-E24D442617F1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1C6A-FC3D-C6AD-1A1F-071A7E233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4716-136A-F6BC-A05D-4A2B9E1C1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06E0-B9C7-46F3-9071-0E6E82B53B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38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A15D8A-26BC-1D68-3B2F-2FAD7D8C1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18B25-96B9-1902-63B4-68825BC4D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Bahnschrift SemiBold" panose="020B0502040204020203" pitchFamily="34" charset="0"/>
              </a:rPr>
              <a:t>UPXome QC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A9CC3-2C12-5037-C59F-148AB4F7C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10300"/>
            <a:ext cx="12192000" cy="647700"/>
          </a:xfrm>
        </p:spPr>
        <p:txBody>
          <a:bodyPr anchor="b">
            <a:normAutofit/>
          </a:bodyPr>
          <a:lstStyle/>
          <a:p>
            <a:pPr algn="r"/>
            <a:r>
              <a:rPr lang="en-CA" dirty="0"/>
              <a:t>Tyler Nguyen, Jory Curry, Jason O’Brien – June 2023</a:t>
            </a:r>
          </a:p>
        </p:txBody>
      </p:sp>
    </p:spTree>
    <p:extLst>
      <p:ext uri="{BB962C8B-B14F-4D97-AF65-F5344CB8AC3E}">
        <p14:creationId xmlns:p14="http://schemas.microsoft.com/office/powerpoint/2010/main" val="3157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18AD7EB-E6F7-24D5-F810-79FD1EEC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" y="3156347"/>
            <a:ext cx="121920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D3788E-54DF-22A7-90E8-21F92812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nSig80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0E1D-D3E7-D3C2-0354-F79AE9F5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Number of the highest expressing genes that represent 80% of mapped reads</a:t>
            </a:r>
          </a:p>
          <a:p>
            <a:pPr lvl="1"/>
            <a:r>
              <a:rPr lang="en-CA" dirty="0"/>
              <a:t>A good metric for determining how evenly distributed the reads are within the transcriptome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E6ECD1-5597-5764-1E2E-67E02E00D256}"/>
              </a:ext>
            </a:extLst>
          </p:cNvPr>
          <p:cNvSpPr/>
          <p:nvPr/>
        </p:nvSpPr>
        <p:spPr>
          <a:xfrm>
            <a:off x="3502025" y="3530600"/>
            <a:ext cx="2379659" cy="46672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B63FC6-E374-6E7C-8C99-E4A1EACD2D12}"/>
              </a:ext>
            </a:extLst>
          </p:cNvPr>
          <p:cNvSpPr/>
          <p:nvPr/>
        </p:nvSpPr>
        <p:spPr>
          <a:xfrm>
            <a:off x="6546850" y="4847622"/>
            <a:ext cx="2380842" cy="369332"/>
          </a:xfrm>
          <a:prstGeom prst="rect">
            <a:avLst/>
          </a:prstGeom>
          <a:solidFill>
            <a:schemeClr val="accent4">
              <a:lumMod val="75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E67E6-CFB0-107C-DD6C-879560C461FB}"/>
              </a:ext>
            </a:extLst>
          </p:cNvPr>
          <p:cNvSpPr/>
          <p:nvPr/>
        </p:nvSpPr>
        <p:spPr>
          <a:xfrm>
            <a:off x="9595628" y="3997325"/>
            <a:ext cx="2379659" cy="673100"/>
          </a:xfrm>
          <a:prstGeom prst="rect">
            <a:avLst/>
          </a:prstGeom>
          <a:solidFill>
            <a:schemeClr val="accent6">
              <a:lumMod val="75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4F6F1-A08A-51AD-865F-8CF2551E231B}"/>
              </a:ext>
            </a:extLst>
          </p:cNvPr>
          <p:cNvSpPr txBox="1"/>
          <p:nvPr/>
        </p:nvSpPr>
        <p:spPr>
          <a:xfrm>
            <a:off x="9918" y="55876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Whole Transcriptome Sequencing     </a:t>
            </a:r>
            <a:r>
              <a:rPr lang="en-CA" dirty="0">
                <a:solidFill>
                  <a:srgbClr val="FF0000"/>
                </a:solidFill>
              </a:rPr>
              <a:t>Previous 3’ UPX Sequencing               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UPXome Sequencing               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UPXome w. rRNA Removal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979D76-55B5-4A34-F6E9-8B55A196FD9B}"/>
              </a:ext>
            </a:extLst>
          </p:cNvPr>
          <p:cNvSpPr/>
          <p:nvPr/>
        </p:nvSpPr>
        <p:spPr>
          <a:xfrm>
            <a:off x="419100" y="3975891"/>
            <a:ext cx="2447925" cy="304803"/>
          </a:xfrm>
          <a:prstGeom prst="rect">
            <a:avLst/>
          </a:prstGeom>
          <a:solidFill>
            <a:srgbClr val="0070C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B27B71-FE99-DBA4-FC02-0B279564F1CF}"/>
              </a:ext>
            </a:extLst>
          </p:cNvPr>
          <p:cNvSpPr/>
          <p:nvPr/>
        </p:nvSpPr>
        <p:spPr>
          <a:xfrm>
            <a:off x="3502025" y="3530600"/>
            <a:ext cx="2379659" cy="1720850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788E-54DF-22A7-90E8-21F92812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nSig80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0E1D-D3E7-D3C2-0354-F79AE9F5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Read distribution was much poorer (due to a lower effective read depth). The removal of rRNA reads resulted in a much a better read distribution but still not as high as the original 3’ UPX sequencing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5EEDB-0221-0AAA-ED2F-2ACDC502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1188"/>
            <a:ext cx="10515600" cy="24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6DB1-E0D8-6516-AEC3-1ACF1869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CC54-1791-BF8A-4ADE-64A11E5C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New UPXome kits resulted in results that were much more consistent compared to the 3’ UPX kits</a:t>
            </a:r>
          </a:p>
          <a:p>
            <a:r>
              <a:rPr lang="en-CA" dirty="0"/>
              <a:t>High number of raw reads were successfully mapped but intergenic mapping and rRNA contamination resulted in slightly lower-than-expected usable reads</a:t>
            </a:r>
          </a:p>
          <a:p>
            <a:r>
              <a:rPr lang="en-CA" dirty="0"/>
              <a:t>Removal of rRNA still resulted in fewer than expected usable genes for differential analysis.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55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25D8-A906-29E9-978A-BFCC57D3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1B7A-2EBA-33F1-32ED-47DFECDD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there any way to reduce intergenic mapping?</a:t>
            </a:r>
          </a:p>
          <a:p>
            <a:r>
              <a:rPr lang="en-CA" dirty="0"/>
              <a:t>Is the full concentration of </a:t>
            </a:r>
            <a:r>
              <a:rPr lang="en-CA" dirty="0" err="1"/>
              <a:t>FastSelect</a:t>
            </a:r>
            <a:r>
              <a:rPr lang="en-CA" dirty="0"/>
              <a:t> required for rRNA removal? What is the efficacy of a 10x dilution?</a:t>
            </a:r>
          </a:p>
          <a:p>
            <a:pPr lvl="1"/>
            <a:r>
              <a:rPr lang="en-CA" dirty="0"/>
              <a:t>Is there any way to prevent the </a:t>
            </a:r>
            <a:r>
              <a:rPr lang="en-CA" dirty="0" err="1"/>
              <a:t>FastSelect</a:t>
            </a:r>
            <a:r>
              <a:rPr lang="en-CA" dirty="0"/>
              <a:t> from reducing our final library yield?</a:t>
            </a:r>
          </a:p>
          <a:p>
            <a:r>
              <a:rPr lang="en-CA" dirty="0"/>
              <a:t>Can the total RNA be increased from 10ng to 100ng?</a:t>
            </a:r>
          </a:p>
          <a:p>
            <a:pPr lvl="1"/>
            <a:r>
              <a:rPr lang="en-CA" dirty="0"/>
              <a:t>How “representative” is a 10ng sample of the transcriptome when it represents ~1000 cells?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50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D256-7E5A-A1BD-8DE8-5245DB35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QIAGEN Upstream Trimming and Filtering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810148-1C38-6379-1BAA-CA3FB130C8EF}"/>
              </a:ext>
            </a:extLst>
          </p:cNvPr>
          <p:cNvSpPr/>
          <p:nvPr/>
        </p:nvSpPr>
        <p:spPr>
          <a:xfrm>
            <a:off x="838200" y="3140106"/>
            <a:ext cx="1776549" cy="15762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Average reads per sample</a:t>
            </a:r>
          </a:p>
          <a:p>
            <a:pPr algn="ctr"/>
            <a:r>
              <a:rPr lang="en-CA" dirty="0">
                <a:solidFill>
                  <a:schemeClr val="accent1"/>
                </a:solidFill>
              </a:rPr>
              <a:t>4.5M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0F8456-D0D9-3F8F-4D9F-272158AF87DC}"/>
              </a:ext>
            </a:extLst>
          </p:cNvPr>
          <p:cNvSpPr/>
          <p:nvPr/>
        </p:nvSpPr>
        <p:spPr>
          <a:xfrm>
            <a:off x="2713765" y="3610369"/>
            <a:ext cx="748937" cy="6357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514DC-352F-0C43-AA96-195638A659EC}"/>
              </a:ext>
            </a:extLst>
          </p:cNvPr>
          <p:cNvSpPr txBox="1"/>
          <p:nvPr/>
        </p:nvSpPr>
        <p:spPr>
          <a:xfrm>
            <a:off x="2265719" y="2766263"/>
            <a:ext cx="16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Trim/Filter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8A2B13-054A-6648-0348-8AB0B4B5CDD2}"/>
              </a:ext>
            </a:extLst>
          </p:cNvPr>
          <p:cNvSpPr/>
          <p:nvPr/>
        </p:nvSpPr>
        <p:spPr>
          <a:xfrm>
            <a:off x="3561718" y="3140106"/>
            <a:ext cx="1776549" cy="15762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Average trimmed reads per sample</a:t>
            </a:r>
          </a:p>
          <a:p>
            <a:pPr algn="ctr"/>
            <a:r>
              <a:rPr lang="en-CA" dirty="0">
                <a:solidFill>
                  <a:schemeClr val="accent1"/>
                </a:solidFill>
              </a:rPr>
              <a:t>4.2M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7D192A7-BBCA-C3B3-3FA7-B337E71F0845}"/>
              </a:ext>
            </a:extLst>
          </p:cNvPr>
          <p:cNvSpPr/>
          <p:nvPr/>
        </p:nvSpPr>
        <p:spPr>
          <a:xfrm>
            <a:off x="5437283" y="3610369"/>
            <a:ext cx="748937" cy="6357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18DFE2-8C8A-EA92-6619-84F73F2D7F18}"/>
              </a:ext>
            </a:extLst>
          </p:cNvPr>
          <p:cNvSpPr/>
          <p:nvPr/>
        </p:nvSpPr>
        <p:spPr>
          <a:xfrm>
            <a:off x="6281057" y="3118472"/>
            <a:ext cx="1776549" cy="15762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Average paired reads per sample</a:t>
            </a:r>
          </a:p>
          <a:p>
            <a:pPr algn="ctr"/>
            <a:r>
              <a:rPr lang="en-CA" dirty="0">
                <a:solidFill>
                  <a:schemeClr val="accent1"/>
                </a:solidFill>
              </a:rPr>
              <a:t>3.8M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362A7EF-DB67-2403-B391-5FFCB284B7FA}"/>
              </a:ext>
            </a:extLst>
          </p:cNvPr>
          <p:cNvSpPr/>
          <p:nvPr/>
        </p:nvSpPr>
        <p:spPr>
          <a:xfrm>
            <a:off x="8156622" y="3588735"/>
            <a:ext cx="748937" cy="6357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3CB7B-60D6-B5C8-4473-2DB9A9EB45BB}"/>
              </a:ext>
            </a:extLst>
          </p:cNvPr>
          <p:cNvSpPr txBox="1"/>
          <p:nvPr/>
        </p:nvSpPr>
        <p:spPr>
          <a:xfrm>
            <a:off x="4954236" y="2746885"/>
            <a:ext cx="171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Paired Mapping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9765D-B29C-8E44-9EA8-ACC0B32CF450}"/>
              </a:ext>
            </a:extLst>
          </p:cNvPr>
          <p:cNvSpPr/>
          <p:nvPr/>
        </p:nvSpPr>
        <p:spPr>
          <a:xfrm>
            <a:off x="9000396" y="3118472"/>
            <a:ext cx="1776549" cy="15762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Average paired reads per sample</a:t>
            </a:r>
          </a:p>
          <a:p>
            <a:pPr algn="ctr"/>
            <a:r>
              <a:rPr lang="en-CA" dirty="0">
                <a:solidFill>
                  <a:schemeClr val="accent1"/>
                </a:solidFill>
              </a:rPr>
              <a:t>1.04M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19D251-A96D-D476-2E23-A02F085D5C53}"/>
              </a:ext>
            </a:extLst>
          </p:cNvPr>
          <p:cNvSpPr txBox="1"/>
          <p:nvPr/>
        </p:nvSpPr>
        <p:spPr>
          <a:xfrm>
            <a:off x="7487487" y="2746885"/>
            <a:ext cx="207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RNA Mapping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21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4E7AA-F610-7B57-3E15-7542E1DC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825"/>
            <a:ext cx="10559035" cy="4083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D82C80-757D-E041-D564-42934317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/>
          <a:lstStyle/>
          <a:p>
            <a:r>
              <a:rPr lang="en-CA" dirty="0"/>
              <a:t>Ribosomal Contamination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DC944A-17B7-468E-7B96-3A1BB6D4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4"/>
            <a:ext cx="10515600" cy="1276351"/>
          </a:xfrm>
        </p:spPr>
        <p:txBody>
          <a:bodyPr/>
          <a:lstStyle/>
          <a:p>
            <a:r>
              <a:rPr lang="en-CA" dirty="0"/>
              <a:t>Top 10 genes accounted for 54% of the total read count</a:t>
            </a:r>
          </a:p>
          <a:p>
            <a:pPr lvl="1"/>
            <a:r>
              <a:rPr lang="en-CA" dirty="0"/>
              <a:t>Among those, 8 were rRNA related. Those accounted for 47% of the total read 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70E9D-29F5-E360-248D-BE87B727FEA7}"/>
              </a:ext>
            </a:extLst>
          </p:cNvPr>
          <p:cNvSpPr/>
          <p:nvPr/>
        </p:nvSpPr>
        <p:spPr>
          <a:xfrm>
            <a:off x="828675" y="2771775"/>
            <a:ext cx="10559034" cy="100488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408DA-880E-DCE6-7FAF-B78BD4622C0C}"/>
              </a:ext>
            </a:extLst>
          </p:cNvPr>
          <p:cNvSpPr/>
          <p:nvPr/>
        </p:nvSpPr>
        <p:spPr>
          <a:xfrm>
            <a:off x="828675" y="4124303"/>
            <a:ext cx="10559034" cy="100488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A93B3-5320-E06C-8817-1CF63110E081}"/>
              </a:ext>
            </a:extLst>
          </p:cNvPr>
          <p:cNvSpPr/>
          <p:nvPr/>
        </p:nvSpPr>
        <p:spPr>
          <a:xfrm>
            <a:off x="828675" y="5487308"/>
            <a:ext cx="10559034" cy="62007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4026829-5585-EC8D-CAF4-E7AF23CC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" y="3143108"/>
            <a:ext cx="12192000" cy="2444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1F93F-C5CC-C36A-F2A6-1A5D5AB4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128B-4325-C764-AC03-753642C9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Number of mapped reads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7E228-5DAF-9BD0-2B4B-DC03DB2610F3}"/>
              </a:ext>
            </a:extLst>
          </p:cNvPr>
          <p:cNvSpPr/>
          <p:nvPr/>
        </p:nvSpPr>
        <p:spPr>
          <a:xfrm>
            <a:off x="3467099" y="3892555"/>
            <a:ext cx="2412206" cy="71585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317ED-64D6-DF61-C83F-AE05DAF8FD1C}"/>
              </a:ext>
            </a:extLst>
          </p:cNvPr>
          <p:cNvSpPr/>
          <p:nvPr/>
        </p:nvSpPr>
        <p:spPr>
          <a:xfrm>
            <a:off x="6512311" y="4002883"/>
            <a:ext cx="2412206" cy="350280"/>
          </a:xfrm>
          <a:prstGeom prst="rect">
            <a:avLst/>
          </a:prstGeom>
          <a:solidFill>
            <a:schemeClr val="accent4">
              <a:lumMod val="75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5729F-B223-5926-0E38-0E3137ECE290}"/>
              </a:ext>
            </a:extLst>
          </p:cNvPr>
          <p:cNvSpPr/>
          <p:nvPr/>
        </p:nvSpPr>
        <p:spPr>
          <a:xfrm>
            <a:off x="9558319" y="4125914"/>
            <a:ext cx="2412206" cy="314324"/>
          </a:xfrm>
          <a:prstGeom prst="rect">
            <a:avLst/>
          </a:prstGeom>
          <a:solidFill>
            <a:schemeClr val="accent6">
              <a:lumMod val="75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CE217-A62C-548A-AE3C-0D7DA3876863}"/>
              </a:ext>
            </a:extLst>
          </p:cNvPr>
          <p:cNvSpPr txBox="1"/>
          <p:nvPr/>
        </p:nvSpPr>
        <p:spPr>
          <a:xfrm>
            <a:off x="9918" y="55876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Whole Transcriptome Sequencing     </a:t>
            </a:r>
            <a:r>
              <a:rPr lang="en-CA" dirty="0">
                <a:solidFill>
                  <a:srgbClr val="FF0000"/>
                </a:solidFill>
              </a:rPr>
              <a:t>Previous 3’ UPX Sequencing               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UPXome Sequencing               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UPXome w. rRNA Removal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19EC8A-4C41-7BB5-5D71-B9C8D9F11BED}"/>
              </a:ext>
            </a:extLst>
          </p:cNvPr>
          <p:cNvGrpSpPr/>
          <p:nvPr/>
        </p:nvGrpSpPr>
        <p:grpSpPr>
          <a:xfrm>
            <a:off x="240112" y="3697045"/>
            <a:ext cx="11912367" cy="369332"/>
            <a:chOff x="177500" y="3955020"/>
            <a:chExt cx="11841856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51EDE7-E857-73F9-7653-21DBAF8500E3}"/>
                </a:ext>
              </a:extLst>
            </p:cNvPr>
            <p:cNvCxnSpPr>
              <a:cxnSpLocks/>
            </p:cNvCxnSpPr>
            <p:nvPr/>
          </p:nvCxnSpPr>
          <p:spPr>
            <a:xfrm>
              <a:off x="177500" y="4229100"/>
              <a:ext cx="1172636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DBA93E-9338-DEFF-3FCD-BF87C6961468}"/>
                </a:ext>
              </a:extLst>
            </p:cNvPr>
            <p:cNvSpPr txBox="1"/>
            <p:nvPr/>
          </p:nvSpPr>
          <p:spPr>
            <a:xfrm>
              <a:off x="10015089" y="3955020"/>
              <a:ext cx="2004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7030A0"/>
                  </a:solidFill>
                </a:rPr>
                <a:t>3 million read mark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B266E7-CE59-8F0A-CD83-02283A5FD05C}"/>
              </a:ext>
            </a:extLst>
          </p:cNvPr>
          <p:cNvSpPr txBox="1"/>
          <p:nvPr/>
        </p:nvSpPr>
        <p:spPr>
          <a:xfrm>
            <a:off x="9626709" y="4773469"/>
            <a:ext cx="2275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Average was &lt; 1M reads after rRNA removal</a:t>
            </a:r>
            <a:endParaRPr lang="en-CA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0B62A-CC32-B8B6-43B6-0A63EF651E89}"/>
              </a:ext>
            </a:extLst>
          </p:cNvPr>
          <p:cNvSpPr/>
          <p:nvPr/>
        </p:nvSpPr>
        <p:spPr>
          <a:xfrm>
            <a:off x="385763" y="3552826"/>
            <a:ext cx="2483644" cy="116675"/>
          </a:xfrm>
          <a:prstGeom prst="rect">
            <a:avLst/>
          </a:prstGeom>
          <a:solidFill>
            <a:srgbClr val="0070C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0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F93F-C5CC-C36A-F2A6-1A5D5AB4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128B-4325-C764-AC03-753642C9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Read counts were generally lower (due to exon mapping) with a much better between sample consistency when compared to the 3’UPX samples.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1BB8A-C282-2322-F405-F0C0139F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51188"/>
            <a:ext cx="10515601" cy="2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0E71B10-786B-3AA5-CD92-245223DF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" y="3147148"/>
            <a:ext cx="12192000" cy="2444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A7492-575B-BA92-79FF-76475B6B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5570-82BD-2577-5B11-F2DDCBC6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Number of mapped genes with at count of at least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147CEF-8EEE-2370-C952-FAA47235C28D}"/>
              </a:ext>
            </a:extLst>
          </p:cNvPr>
          <p:cNvSpPr/>
          <p:nvPr/>
        </p:nvSpPr>
        <p:spPr>
          <a:xfrm>
            <a:off x="3535363" y="3927475"/>
            <a:ext cx="2349496" cy="60325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6C7934-BF28-8D6F-C4D8-A26D74EB91FB}"/>
              </a:ext>
            </a:extLst>
          </p:cNvPr>
          <p:cNvSpPr/>
          <p:nvPr/>
        </p:nvSpPr>
        <p:spPr>
          <a:xfrm>
            <a:off x="6581371" y="3962401"/>
            <a:ext cx="2349496" cy="400049"/>
          </a:xfrm>
          <a:prstGeom prst="rect">
            <a:avLst/>
          </a:prstGeom>
          <a:solidFill>
            <a:schemeClr val="accent4">
              <a:lumMod val="75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8C5C2-9765-D850-B5F1-C91528E33278}"/>
              </a:ext>
            </a:extLst>
          </p:cNvPr>
          <p:cNvSpPr/>
          <p:nvPr/>
        </p:nvSpPr>
        <p:spPr>
          <a:xfrm>
            <a:off x="9632141" y="3962401"/>
            <a:ext cx="2349496" cy="400049"/>
          </a:xfrm>
          <a:prstGeom prst="rect">
            <a:avLst/>
          </a:prstGeom>
          <a:solidFill>
            <a:schemeClr val="accent6">
              <a:lumMod val="75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6D675-9EDA-74E5-B079-9861BFF142DA}"/>
              </a:ext>
            </a:extLst>
          </p:cNvPr>
          <p:cNvSpPr txBox="1"/>
          <p:nvPr/>
        </p:nvSpPr>
        <p:spPr>
          <a:xfrm>
            <a:off x="9918" y="55876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Whole Transcriptome Sequencing     </a:t>
            </a:r>
            <a:r>
              <a:rPr lang="en-CA" dirty="0">
                <a:solidFill>
                  <a:srgbClr val="FF0000"/>
                </a:solidFill>
              </a:rPr>
              <a:t>Previous 3’ UPX Sequencing               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UPXome Sequencing               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UPXome w. rRNA Removal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9A4D62-BC4E-AA42-CB1D-FC1CBA1F9839}"/>
              </a:ext>
            </a:extLst>
          </p:cNvPr>
          <p:cNvSpPr/>
          <p:nvPr/>
        </p:nvSpPr>
        <p:spPr>
          <a:xfrm>
            <a:off x="469900" y="3660775"/>
            <a:ext cx="2403475" cy="46038"/>
          </a:xfrm>
          <a:prstGeom prst="rect">
            <a:avLst/>
          </a:prstGeom>
          <a:solidFill>
            <a:srgbClr val="0070C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7492-575B-BA92-79FF-76475B6B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5570-82BD-2577-5B11-F2DDCBC6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Gene counts showed a small improvement in number and much better between sample 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61C2D-483E-E407-50F3-B1325821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1188"/>
            <a:ext cx="10515600" cy="24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B82D973-9E3D-29B7-95B7-C6B47B0D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2583"/>
            <a:ext cx="12192000" cy="2444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4E403-A7C8-9F56-9724-C43FF0BC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nCov5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301D-1D19-79E7-7E06-FFF4FE7F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Number of genes with a count of at least 5</a:t>
            </a:r>
          </a:p>
          <a:p>
            <a:pPr lvl="1"/>
            <a:r>
              <a:rPr lang="en-CA" dirty="0"/>
              <a:t>Genes with count lower than 5 are generally filtered before differential expression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8B3AC0-8138-BF03-D442-5219F173A317}"/>
              </a:ext>
            </a:extLst>
          </p:cNvPr>
          <p:cNvSpPr/>
          <p:nvPr/>
        </p:nvSpPr>
        <p:spPr>
          <a:xfrm>
            <a:off x="3529013" y="3775075"/>
            <a:ext cx="2349496" cy="1270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595C8-B409-63FB-15BF-28943955B868}"/>
              </a:ext>
            </a:extLst>
          </p:cNvPr>
          <p:cNvSpPr/>
          <p:nvPr/>
        </p:nvSpPr>
        <p:spPr>
          <a:xfrm>
            <a:off x="6575021" y="4156075"/>
            <a:ext cx="2349496" cy="723900"/>
          </a:xfrm>
          <a:prstGeom prst="rect">
            <a:avLst/>
          </a:prstGeom>
          <a:solidFill>
            <a:schemeClr val="accent4">
              <a:lumMod val="75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EA320-AFDB-EEF4-39EC-846EE194B632}"/>
              </a:ext>
            </a:extLst>
          </p:cNvPr>
          <p:cNvSpPr/>
          <p:nvPr/>
        </p:nvSpPr>
        <p:spPr>
          <a:xfrm>
            <a:off x="9625791" y="4156075"/>
            <a:ext cx="2349496" cy="723900"/>
          </a:xfrm>
          <a:prstGeom prst="rect">
            <a:avLst/>
          </a:prstGeom>
          <a:solidFill>
            <a:schemeClr val="accent6">
              <a:lumMod val="75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AECB4-3925-F00D-16B3-D70475D59E2A}"/>
              </a:ext>
            </a:extLst>
          </p:cNvPr>
          <p:cNvSpPr txBox="1"/>
          <p:nvPr/>
        </p:nvSpPr>
        <p:spPr>
          <a:xfrm>
            <a:off x="9918" y="55876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Whole Transcriptome Sequencing     </a:t>
            </a:r>
            <a:r>
              <a:rPr lang="en-CA" dirty="0">
                <a:solidFill>
                  <a:srgbClr val="FF0000"/>
                </a:solidFill>
              </a:rPr>
              <a:t>Previous 3’ UPX Sequencing               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UPXome Sequencing               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UPXome w. rRNA Removal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C4A3B-F2BB-44C0-9285-6931375C149A}"/>
              </a:ext>
            </a:extLst>
          </p:cNvPr>
          <p:cNvSpPr/>
          <p:nvPr/>
        </p:nvSpPr>
        <p:spPr>
          <a:xfrm>
            <a:off x="450056" y="3540920"/>
            <a:ext cx="2416969" cy="69056"/>
          </a:xfrm>
          <a:prstGeom prst="rect">
            <a:avLst/>
          </a:prstGeom>
          <a:solidFill>
            <a:srgbClr val="0070C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6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E403-A7C8-9F56-9724-C43FF0BC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nCov5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301D-1D19-79E7-7E06-FFF4FE7F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Number of usable genes slightly decreased (due to a lower effective read depth) but were much more consistent between samples.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25DBA-054C-6087-C6CB-9D7D1D5D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1188"/>
            <a:ext cx="10515600" cy="24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464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Office Theme</vt:lpstr>
      <vt:lpstr>UPXome QC Summary</vt:lpstr>
      <vt:lpstr>QIAGEN Upstream Trimming and Filtering</vt:lpstr>
      <vt:lpstr>Ribosomal Contamination</vt:lpstr>
      <vt:lpstr>Read Count</vt:lpstr>
      <vt:lpstr>Read Count</vt:lpstr>
      <vt:lpstr>Gene Count</vt:lpstr>
      <vt:lpstr>Gene Count</vt:lpstr>
      <vt:lpstr>nCov5</vt:lpstr>
      <vt:lpstr>nCov5</vt:lpstr>
      <vt:lpstr>nSig80</vt:lpstr>
      <vt:lpstr>nSig80</vt:lpstr>
      <vt:lpstr>Key Points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Ribosomal Contamination</dc:title>
  <dc:creator>Tyler Nguyen</dc:creator>
  <cp:lastModifiedBy>Tyler Nguyen</cp:lastModifiedBy>
  <cp:revision>18</cp:revision>
  <dcterms:created xsi:type="dcterms:W3CDTF">2023-06-01T14:28:31Z</dcterms:created>
  <dcterms:modified xsi:type="dcterms:W3CDTF">2023-06-13T19:17:54Z</dcterms:modified>
</cp:coreProperties>
</file>