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5" r:id="rId7"/>
    <p:sldId id="290" r:id="rId8"/>
    <p:sldId id="266" r:id="rId9"/>
    <p:sldId id="260" r:id="rId10"/>
    <p:sldId id="278" r:id="rId11"/>
    <p:sldId id="276" r:id="rId12"/>
    <p:sldId id="275" r:id="rId13"/>
    <p:sldId id="281" r:id="rId14"/>
    <p:sldId id="279" r:id="rId15"/>
    <p:sldId id="280" r:id="rId16"/>
    <p:sldId id="262" r:id="rId17"/>
    <p:sldId id="263" r:id="rId18"/>
    <p:sldId id="267" r:id="rId19"/>
    <p:sldId id="268" r:id="rId20"/>
    <p:sldId id="273" r:id="rId21"/>
    <p:sldId id="285" r:id="rId22"/>
    <p:sldId id="282" r:id="rId23"/>
    <p:sldId id="283" r:id="rId24"/>
    <p:sldId id="284" r:id="rId25"/>
    <p:sldId id="264" r:id="rId26"/>
    <p:sldId id="269" r:id="rId27"/>
    <p:sldId id="272" r:id="rId28"/>
    <p:sldId id="270" r:id="rId29"/>
    <p:sldId id="286" r:id="rId30"/>
    <p:sldId id="271" r:id="rId31"/>
    <p:sldId id="288" r:id="rId32"/>
    <p:sldId id="289" r:id="rId33"/>
    <p:sldId id="287" r:id="rId34"/>
    <p:sldId id="261" r:id="rId3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D2C7-F616-4856-AECB-CD62998F7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8A4BCF50-0F17-4096-9347-B518BA7198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429BAD75-9F82-4CBC-B764-F29B132D49E0}"/>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5" name="Footer Placeholder 4">
            <a:extLst>
              <a:ext uri="{FF2B5EF4-FFF2-40B4-BE49-F238E27FC236}">
                <a16:creationId xmlns:a16="http://schemas.microsoft.com/office/drawing/2014/main" id="{1F361659-77A5-4686-A7E7-BC71360F24C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8BDEDEB-A626-47DF-B800-4EAFB2047F36}"/>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398098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6C98-3E0F-47CF-B118-7E6CF5407D99}"/>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AF0ED78A-7756-4390-910B-C21194685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C628BC47-685A-4E41-BDB0-B887ACE4B89A}"/>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5" name="Footer Placeholder 4">
            <a:extLst>
              <a:ext uri="{FF2B5EF4-FFF2-40B4-BE49-F238E27FC236}">
                <a16:creationId xmlns:a16="http://schemas.microsoft.com/office/drawing/2014/main" id="{FD165E07-C96B-40B6-970F-B575FBD9D6A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B6BCD84-1C04-4805-9655-338D69BEBF42}"/>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385026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119DE-6CA1-4D4C-8594-FD40E97AA6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5E6E642F-4DB0-431D-8D50-D3ED797C14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C322A402-4A17-4260-A4AF-3BA6EBC746AB}"/>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5" name="Footer Placeholder 4">
            <a:extLst>
              <a:ext uri="{FF2B5EF4-FFF2-40B4-BE49-F238E27FC236}">
                <a16:creationId xmlns:a16="http://schemas.microsoft.com/office/drawing/2014/main" id="{D134C67B-388F-4B86-BD2F-A2F2FF5787A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A010AD6-FC3C-4A44-A526-616010156286}"/>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187252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0EC2-129B-4927-A5C5-F2491C0F30E2}"/>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65A15271-C6BD-4353-95C6-E1B7D14B37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E59724A-7534-4D4D-8611-AFC59B7B6EE1}"/>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5" name="Footer Placeholder 4">
            <a:extLst>
              <a:ext uri="{FF2B5EF4-FFF2-40B4-BE49-F238E27FC236}">
                <a16:creationId xmlns:a16="http://schemas.microsoft.com/office/drawing/2014/main" id="{E9C55B10-246A-4DC5-B055-8A46940A0E1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2A89D9D-1671-44A6-9027-AD6ECEF813F9}"/>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76071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AF2B-D87E-4A32-8697-8A623C31D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31427E02-8A15-43EC-A4D2-A0AB9F868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06BE6-5F8D-426C-9401-93E501723031}"/>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5" name="Footer Placeholder 4">
            <a:extLst>
              <a:ext uri="{FF2B5EF4-FFF2-40B4-BE49-F238E27FC236}">
                <a16:creationId xmlns:a16="http://schemas.microsoft.com/office/drawing/2014/main" id="{0D188B49-4689-4BFD-8148-465BD6F56D1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175719F-7E7D-4435-B12A-BC84A5EA16C5}"/>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260306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198A-167B-4371-9C35-D27462F408FA}"/>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87764A9E-34F0-40E6-954C-D18768D72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F641F4A0-F3A5-49D1-8019-596672C59A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8B837CC8-9E97-40AA-9ED0-2C4BD7372AAD}"/>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6" name="Footer Placeholder 5">
            <a:extLst>
              <a:ext uri="{FF2B5EF4-FFF2-40B4-BE49-F238E27FC236}">
                <a16:creationId xmlns:a16="http://schemas.microsoft.com/office/drawing/2014/main" id="{5E80D3EC-4396-43CB-97B1-AA59E8525A0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5ACD640-61E5-4360-92D1-C822FFE889C5}"/>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232046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A314-8081-409D-BBC4-078D37A75B8C}"/>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2BC4FBAA-ABAB-4507-B2A1-A5EB8753E0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0CBB5-DC71-4BAD-A3A9-18352A82CF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298CE6C3-C3D5-4A8C-BB2D-296C36F9D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0998EC-5301-4408-8D0E-C634D5D6CD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39E5CF33-809A-4762-A390-B6A50D2C5573}"/>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8" name="Footer Placeholder 7">
            <a:extLst>
              <a:ext uri="{FF2B5EF4-FFF2-40B4-BE49-F238E27FC236}">
                <a16:creationId xmlns:a16="http://schemas.microsoft.com/office/drawing/2014/main" id="{5AE2A44B-F15D-4DF5-A415-7A6B21B1C1ED}"/>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880797E3-B902-4A10-A15E-608DF6FBB234}"/>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333083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8D45-9554-47FD-8BD0-6F091693ED6D}"/>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C848771D-7044-41CE-B326-85FE3799EE16}"/>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4" name="Footer Placeholder 3">
            <a:extLst>
              <a:ext uri="{FF2B5EF4-FFF2-40B4-BE49-F238E27FC236}">
                <a16:creationId xmlns:a16="http://schemas.microsoft.com/office/drawing/2014/main" id="{CEA8623E-EABA-4946-BD86-335960859E2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AEDBD6DF-6DD7-4B8F-BF1E-DA45CDC6459E}"/>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20705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4A02F-A4E5-422B-882C-D21D481A2635}"/>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3" name="Footer Placeholder 2">
            <a:extLst>
              <a:ext uri="{FF2B5EF4-FFF2-40B4-BE49-F238E27FC236}">
                <a16:creationId xmlns:a16="http://schemas.microsoft.com/office/drawing/2014/main" id="{6EA4E7EE-0692-402F-9B13-EAE1690BF125}"/>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4CD1CD0F-C216-4AF7-82EC-08BF1DA76288}"/>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60439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B802-CECC-4DD6-A93E-B50BCB471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B7E78BAF-0296-47A9-939B-389831BA5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939C01E0-0082-479F-ADB8-F1E52BE6E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D6467-0E94-4D73-B041-7309FB3FCEF4}"/>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6" name="Footer Placeholder 5">
            <a:extLst>
              <a:ext uri="{FF2B5EF4-FFF2-40B4-BE49-F238E27FC236}">
                <a16:creationId xmlns:a16="http://schemas.microsoft.com/office/drawing/2014/main" id="{690415E2-446C-4A8C-BAA5-7F196A6A22A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B9D4F4CA-F655-4F50-84C9-A94803ED4EC3}"/>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219509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80EC-9961-4AF7-9DCB-1D1A00EE2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43EA4F92-10E4-4A77-BE39-996C37F00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731ACCEC-0A46-4982-B8A1-6FEAECFD7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7F813-DEF5-4C09-B83B-6FCA7F0547FC}"/>
              </a:ext>
            </a:extLst>
          </p:cNvPr>
          <p:cNvSpPr>
            <a:spLocks noGrp="1"/>
          </p:cNvSpPr>
          <p:nvPr>
            <p:ph type="dt" sz="half" idx="10"/>
          </p:nvPr>
        </p:nvSpPr>
        <p:spPr/>
        <p:txBody>
          <a:bodyPr/>
          <a:lstStyle/>
          <a:p>
            <a:fld id="{698E9D3A-8B8F-4628-B0C5-6AF8B94C72A3}" type="datetimeFigureOut">
              <a:rPr lang="en-NL" smtClean="0"/>
              <a:t>27/10/2020</a:t>
            </a:fld>
            <a:endParaRPr lang="en-NL"/>
          </a:p>
        </p:txBody>
      </p:sp>
      <p:sp>
        <p:nvSpPr>
          <p:cNvPr id="6" name="Footer Placeholder 5">
            <a:extLst>
              <a:ext uri="{FF2B5EF4-FFF2-40B4-BE49-F238E27FC236}">
                <a16:creationId xmlns:a16="http://schemas.microsoft.com/office/drawing/2014/main" id="{A93905F3-E883-4352-B191-40DE1F7F33C4}"/>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F17FE55-0710-4134-8455-6702FE272AE5}"/>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38108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89ECF-027E-472E-9C7A-9D8463FE3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50F7EEA1-8120-428A-8299-103F74EEF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613E81A8-16B9-4198-AE1E-468039472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E9D3A-8B8F-4628-B0C5-6AF8B94C72A3}" type="datetimeFigureOut">
              <a:rPr lang="en-NL" smtClean="0"/>
              <a:t>27/10/2020</a:t>
            </a:fld>
            <a:endParaRPr lang="en-NL"/>
          </a:p>
        </p:txBody>
      </p:sp>
      <p:sp>
        <p:nvSpPr>
          <p:cNvPr id="5" name="Footer Placeholder 4">
            <a:extLst>
              <a:ext uri="{FF2B5EF4-FFF2-40B4-BE49-F238E27FC236}">
                <a16:creationId xmlns:a16="http://schemas.microsoft.com/office/drawing/2014/main" id="{29090B4A-B394-4BD4-9B57-F3619F247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021E5FD1-058D-466B-9263-6C245BA04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D6736-3F4C-4AF0-B92D-8178647D5F42}" type="slidenum">
              <a:rPr lang="en-NL" smtClean="0"/>
              <a:t>‹#›</a:t>
            </a:fld>
            <a:endParaRPr lang="en-NL"/>
          </a:p>
        </p:txBody>
      </p:sp>
    </p:spTree>
    <p:extLst>
      <p:ext uri="{BB962C8B-B14F-4D97-AF65-F5344CB8AC3E}">
        <p14:creationId xmlns:p14="http://schemas.microsoft.com/office/powerpoint/2010/main" val="192182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ypress.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A3FC-949E-450C-952D-334ED581087F}"/>
              </a:ext>
            </a:extLst>
          </p:cNvPr>
          <p:cNvSpPr>
            <a:spLocks noGrp="1"/>
          </p:cNvSpPr>
          <p:nvPr>
            <p:ph type="ctrTitle"/>
          </p:nvPr>
        </p:nvSpPr>
        <p:spPr/>
        <p:txBody>
          <a:bodyPr/>
          <a:lstStyle/>
          <a:p>
            <a:r>
              <a:rPr lang="en-GB" dirty="0"/>
              <a:t>Web UI Testing</a:t>
            </a:r>
            <a:br>
              <a:rPr lang="en-GB" dirty="0"/>
            </a:br>
            <a:r>
              <a:rPr lang="en-GB" dirty="0"/>
              <a:t>with			</a:t>
            </a:r>
            <a:endParaRPr lang="en-NL" dirty="0"/>
          </a:p>
        </p:txBody>
      </p:sp>
      <p:sp>
        <p:nvSpPr>
          <p:cNvPr id="3" name="Subtitle 2">
            <a:extLst>
              <a:ext uri="{FF2B5EF4-FFF2-40B4-BE49-F238E27FC236}">
                <a16:creationId xmlns:a16="http://schemas.microsoft.com/office/drawing/2014/main" id="{A57F4EB2-60B1-4CE8-A890-4BAB1B5C6FDA}"/>
              </a:ext>
            </a:extLst>
          </p:cNvPr>
          <p:cNvSpPr>
            <a:spLocks noGrp="1"/>
          </p:cNvSpPr>
          <p:nvPr>
            <p:ph type="subTitle" idx="1"/>
          </p:nvPr>
        </p:nvSpPr>
        <p:spPr/>
        <p:txBody>
          <a:bodyPr>
            <a:normAutofit fontScale="70000" lnSpcReduction="20000"/>
          </a:bodyPr>
          <a:lstStyle/>
          <a:p>
            <a:r>
              <a:rPr lang="en-GB" dirty="0"/>
              <a:t>(Not Sponsored)</a:t>
            </a:r>
          </a:p>
          <a:p>
            <a:endParaRPr lang="en-GB" dirty="0"/>
          </a:p>
          <a:p>
            <a:endParaRPr lang="en-GB" dirty="0"/>
          </a:p>
          <a:p>
            <a:r>
              <a:rPr lang="en-GB" dirty="0"/>
              <a:t>** Opinions and view points in this presentation may not be the opinions and viewpoints of anyone. This presentation is in no way related </a:t>
            </a:r>
            <a:r>
              <a:rPr lang="en-GB"/>
              <a:t>to cypress.io </a:t>
            </a:r>
            <a:r>
              <a:rPr lang="en-GB" dirty="0"/>
              <a:t>although the author does thank them for their product</a:t>
            </a:r>
            <a:endParaRPr lang="en-NL" dirty="0"/>
          </a:p>
        </p:txBody>
      </p:sp>
      <p:pic>
        <p:nvPicPr>
          <p:cNvPr id="4" name="Picture 2" descr="Cypress.io">
            <a:extLst>
              <a:ext uri="{FF2B5EF4-FFF2-40B4-BE49-F238E27FC236}">
                <a16:creationId xmlns:a16="http://schemas.microsoft.com/office/drawing/2014/main" id="{DF896181-D2E1-41D0-AC42-92CB5CB41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396" y="2753972"/>
            <a:ext cx="1787154" cy="59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14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84F037-FCC5-4263-9590-3EA9D5DEEF23}"/>
              </a:ext>
            </a:extLst>
          </p:cNvPr>
          <p:cNvPicPr>
            <a:picLocks noChangeAspect="1"/>
          </p:cNvPicPr>
          <p:nvPr/>
        </p:nvPicPr>
        <p:blipFill>
          <a:blip r:embed="rId2"/>
          <a:stretch>
            <a:fillRect/>
          </a:stretch>
        </p:blipFill>
        <p:spPr>
          <a:xfrm>
            <a:off x="585696" y="1447784"/>
            <a:ext cx="10658475" cy="50006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FE326EB7-E746-4075-BFB9-728862B860AE}"/>
              </a:ext>
            </a:extLst>
          </p:cNvPr>
          <p:cNvPicPr>
            <a:picLocks noChangeAspect="1"/>
          </p:cNvPicPr>
          <p:nvPr/>
        </p:nvPicPr>
        <p:blipFill>
          <a:blip r:embed="rId3"/>
          <a:stretch>
            <a:fillRect/>
          </a:stretch>
        </p:blipFill>
        <p:spPr>
          <a:xfrm>
            <a:off x="3568780" y="2424108"/>
            <a:ext cx="3638550" cy="1238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786E6A31-AE24-4251-A4AF-3EE8DC0B29ED}"/>
              </a:ext>
            </a:extLst>
          </p:cNvPr>
          <p:cNvSpPr>
            <a:spLocks noGrp="1"/>
          </p:cNvSpPr>
          <p:nvPr>
            <p:ph type="title"/>
          </p:nvPr>
        </p:nvSpPr>
        <p:spPr>
          <a:xfrm>
            <a:off x="838200" y="365125"/>
            <a:ext cx="10515600" cy="1325563"/>
          </a:xfrm>
        </p:spPr>
        <p:txBody>
          <a:bodyPr/>
          <a:lstStyle/>
          <a:p>
            <a:r>
              <a:rPr lang="en-GB" dirty="0"/>
              <a:t>Case Study – Simple Test</a:t>
            </a:r>
            <a:endParaRPr lang="en-NL" dirty="0"/>
          </a:p>
        </p:txBody>
      </p:sp>
    </p:spTree>
    <p:extLst>
      <p:ext uri="{BB962C8B-B14F-4D97-AF65-F5344CB8AC3E}">
        <p14:creationId xmlns:p14="http://schemas.microsoft.com/office/powerpoint/2010/main" val="221227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013-90D7-48C6-9D73-5A4CECCBFD8C}"/>
              </a:ext>
            </a:extLst>
          </p:cNvPr>
          <p:cNvSpPr>
            <a:spLocks noGrp="1"/>
          </p:cNvSpPr>
          <p:nvPr>
            <p:ph type="title"/>
          </p:nvPr>
        </p:nvSpPr>
        <p:spPr/>
        <p:txBody>
          <a:bodyPr/>
          <a:lstStyle/>
          <a:p>
            <a:r>
              <a:rPr lang="en-GB" dirty="0"/>
              <a:t>Code Style / Flow of Control</a:t>
            </a:r>
            <a:endParaRPr lang="en-NL" dirty="0"/>
          </a:p>
        </p:txBody>
      </p:sp>
      <p:sp>
        <p:nvSpPr>
          <p:cNvPr id="3" name="Content Placeholder 2">
            <a:extLst>
              <a:ext uri="{FF2B5EF4-FFF2-40B4-BE49-F238E27FC236}">
                <a16:creationId xmlns:a16="http://schemas.microsoft.com/office/drawing/2014/main" id="{E407C00B-96B3-4BE5-85B3-9B8A21CA1E93}"/>
              </a:ext>
            </a:extLst>
          </p:cNvPr>
          <p:cNvSpPr>
            <a:spLocks noGrp="1"/>
          </p:cNvSpPr>
          <p:nvPr>
            <p:ph idx="1"/>
          </p:nvPr>
        </p:nvSpPr>
        <p:spPr/>
        <p:txBody>
          <a:bodyPr/>
          <a:lstStyle/>
          <a:p>
            <a:r>
              <a:rPr lang="en-GB" dirty="0"/>
              <a:t>Cypress supports a mixture of asynchronous (promises) and synchronous code styles</a:t>
            </a:r>
          </a:p>
          <a:p>
            <a:r>
              <a:rPr lang="en-GB" dirty="0"/>
              <a:t>Cypress will execute code the in a synchronous manner</a:t>
            </a:r>
          </a:p>
          <a:p>
            <a:r>
              <a:rPr lang="en-GB" dirty="0"/>
              <a:t>The next 3 examples all result in the same execution but the clarity of the code differs greatly…</a:t>
            </a:r>
          </a:p>
        </p:txBody>
      </p:sp>
    </p:spTree>
    <p:extLst>
      <p:ext uri="{BB962C8B-B14F-4D97-AF65-F5344CB8AC3E}">
        <p14:creationId xmlns:p14="http://schemas.microsoft.com/office/powerpoint/2010/main" val="307325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048FB-94BD-4799-BA0F-A5C393123D98}"/>
              </a:ext>
            </a:extLst>
          </p:cNvPr>
          <p:cNvPicPr>
            <a:picLocks noChangeAspect="1"/>
          </p:cNvPicPr>
          <p:nvPr/>
        </p:nvPicPr>
        <p:blipFill rotWithShape="1">
          <a:blip r:embed="rId2"/>
          <a:srcRect r="65589"/>
          <a:stretch/>
        </p:blipFill>
        <p:spPr>
          <a:xfrm>
            <a:off x="6626365" y="354564"/>
            <a:ext cx="5260836" cy="6308249"/>
          </a:xfrm>
          <a:prstGeom prst="rect">
            <a:avLst/>
          </a:prstGeom>
        </p:spPr>
      </p:pic>
      <p:pic>
        <p:nvPicPr>
          <p:cNvPr id="4" name="Picture 3">
            <a:extLst>
              <a:ext uri="{FF2B5EF4-FFF2-40B4-BE49-F238E27FC236}">
                <a16:creationId xmlns:a16="http://schemas.microsoft.com/office/drawing/2014/main" id="{BAF06B80-D45A-454E-AF4D-51C352546149}"/>
              </a:ext>
            </a:extLst>
          </p:cNvPr>
          <p:cNvPicPr>
            <a:picLocks noChangeAspect="1"/>
          </p:cNvPicPr>
          <p:nvPr/>
        </p:nvPicPr>
        <p:blipFill>
          <a:blip r:embed="rId3"/>
          <a:stretch>
            <a:fillRect/>
          </a:stretch>
        </p:blipFill>
        <p:spPr>
          <a:xfrm>
            <a:off x="84348" y="205274"/>
            <a:ext cx="3524250" cy="3086100"/>
          </a:xfrm>
          <a:prstGeom prst="rect">
            <a:avLst/>
          </a:prstGeom>
        </p:spPr>
      </p:pic>
      <p:pic>
        <p:nvPicPr>
          <p:cNvPr id="7" name="Picture 6">
            <a:extLst>
              <a:ext uri="{FF2B5EF4-FFF2-40B4-BE49-F238E27FC236}">
                <a16:creationId xmlns:a16="http://schemas.microsoft.com/office/drawing/2014/main" id="{BD2823B4-45ED-4A2B-86FB-C0405DCC3924}"/>
              </a:ext>
            </a:extLst>
          </p:cNvPr>
          <p:cNvPicPr>
            <a:picLocks noChangeAspect="1"/>
          </p:cNvPicPr>
          <p:nvPr/>
        </p:nvPicPr>
        <p:blipFill rotWithShape="1">
          <a:blip r:embed="rId4"/>
          <a:srcRect b="7541"/>
          <a:stretch/>
        </p:blipFill>
        <p:spPr>
          <a:xfrm>
            <a:off x="3078273" y="1302251"/>
            <a:ext cx="3409950" cy="2844574"/>
          </a:xfrm>
          <a:prstGeom prst="rect">
            <a:avLst/>
          </a:prstGeom>
        </p:spPr>
      </p:pic>
      <p:pic>
        <p:nvPicPr>
          <p:cNvPr id="8" name="Picture 7">
            <a:extLst>
              <a:ext uri="{FF2B5EF4-FFF2-40B4-BE49-F238E27FC236}">
                <a16:creationId xmlns:a16="http://schemas.microsoft.com/office/drawing/2014/main" id="{DA9432D8-F670-44E1-B11E-71DB46F5DBDA}"/>
              </a:ext>
            </a:extLst>
          </p:cNvPr>
          <p:cNvPicPr>
            <a:picLocks noChangeAspect="1"/>
          </p:cNvPicPr>
          <p:nvPr/>
        </p:nvPicPr>
        <p:blipFill rotWithShape="1">
          <a:blip r:embed="rId5"/>
          <a:srcRect t="10479" b="10640"/>
          <a:stretch/>
        </p:blipFill>
        <p:spPr>
          <a:xfrm>
            <a:off x="469761" y="4366727"/>
            <a:ext cx="5095875" cy="2006081"/>
          </a:xfrm>
          <a:prstGeom prst="rect">
            <a:avLst/>
          </a:prstGeom>
        </p:spPr>
      </p:pic>
    </p:spTree>
    <p:extLst>
      <p:ext uri="{BB962C8B-B14F-4D97-AF65-F5344CB8AC3E}">
        <p14:creationId xmlns:p14="http://schemas.microsoft.com/office/powerpoint/2010/main" val="335191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E956BF-8F93-414C-ABAE-A94D59C70DE2}"/>
              </a:ext>
            </a:extLst>
          </p:cNvPr>
          <p:cNvPicPr>
            <a:picLocks noChangeAspect="1"/>
          </p:cNvPicPr>
          <p:nvPr/>
        </p:nvPicPr>
        <p:blipFill>
          <a:blip r:embed="rId2"/>
          <a:stretch>
            <a:fillRect/>
          </a:stretch>
        </p:blipFill>
        <p:spPr>
          <a:xfrm>
            <a:off x="1614487" y="851807"/>
            <a:ext cx="8963025" cy="4762500"/>
          </a:xfrm>
          <a:prstGeom prst="rect">
            <a:avLst/>
          </a:prstGeom>
        </p:spPr>
      </p:pic>
    </p:spTree>
    <p:extLst>
      <p:ext uri="{BB962C8B-B14F-4D97-AF65-F5344CB8AC3E}">
        <p14:creationId xmlns:p14="http://schemas.microsoft.com/office/powerpoint/2010/main" val="213293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0090EE-52C9-4ADE-8775-2AEC14EFDE94}"/>
              </a:ext>
            </a:extLst>
          </p:cNvPr>
          <p:cNvPicPr>
            <a:picLocks noChangeAspect="1"/>
          </p:cNvPicPr>
          <p:nvPr/>
        </p:nvPicPr>
        <p:blipFill>
          <a:blip r:embed="rId2"/>
          <a:stretch>
            <a:fillRect/>
          </a:stretch>
        </p:blipFill>
        <p:spPr>
          <a:xfrm>
            <a:off x="0" y="541421"/>
            <a:ext cx="12192000" cy="5775158"/>
          </a:xfrm>
          <a:prstGeom prst="rect">
            <a:avLst/>
          </a:prstGeom>
        </p:spPr>
      </p:pic>
    </p:spTree>
    <p:extLst>
      <p:ext uri="{BB962C8B-B14F-4D97-AF65-F5344CB8AC3E}">
        <p14:creationId xmlns:p14="http://schemas.microsoft.com/office/powerpoint/2010/main" val="316140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C87A05-7DD9-42FD-A06E-2415DF76B164}"/>
              </a:ext>
            </a:extLst>
          </p:cNvPr>
          <p:cNvPicPr>
            <a:picLocks noChangeAspect="1"/>
          </p:cNvPicPr>
          <p:nvPr/>
        </p:nvPicPr>
        <p:blipFill>
          <a:blip r:embed="rId2"/>
          <a:stretch>
            <a:fillRect/>
          </a:stretch>
        </p:blipFill>
        <p:spPr>
          <a:xfrm>
            <a:off x="2224087" y="95250"/>
            <a:ext cx="7743825" cy="6667500"/>
          </a:xfrm>
          <a:prstGeom prst="rect">
            <a:avLst/>
          </a:prstGeom>
        </p:spPr>
      </p:pic>
    </p:spTree>
    <p:extLst>
      <p:ext uri="{BB962C8B-B14F-4D97-AF65-F5344CB8AC3E}">
        <p14:creationId xmlns:p14="http://schemas.microsoft.com/office/powerpoint/2010/main" val="292034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719A3D-C737-40BD-A9F1-5E2A0B695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AD40E-190E-49E9-A0F6-739908CAF331}"/>
              </a:ext>
            </a:extLst>
          </p:cNvPr>
          <p:cNvSpPr>
            <a:spLocks noGrp="1"/>
          </p:cNvSpPr>
          <p:nvPr>
            <p:ph type="title"/>
          </p:nvPr>
        </p:nvSpPr>
        <p:spPr>
          <a:xfrm>
            <a:off x="2976465" y="365125"/>
            <a:ext cx="8497780" cy="1984785"/>
          </a:xfrm>
        </p:spPr>
        <p:txBody>
          <a:bodyPr anchor="b">
            <a:normAutofit/>
          </a:bodyPr>
          <a:lstStyle/>
          <a:p>
            <a:r>
              <a:rPr lang="en-GB" sz="4000" dirty="0">
                <a:solidFill>
                  <a:srgbClr val="000000"/>
                </a:solidFill>
              </a:rPr>
              <a:t>Pitfalls Example</a:t>
            </a:r>
            <a:endParaRPr lang="en-NL" sz="4000" dirty="0">
              <a:solidFill>
                <a:srgbClr val="000000"/>
              </a:solidFill>
            </a:endParaRPr>
          </a:p>
        </p:txBody>
      </p:sp>
      <p:sp>
        <p:nvSpPr>
          <p:cNvPr id="11" name="Oval 10">
            <a:extLst>
              <a:ext uri="{FF2B5EF4-FFF2-40B4-BE49-F238E27FC236}">
                <a16:creationId xmlns:a16="http://schemas.microsoft.com/office/drawing/2014/main" id="{51B487B4-225A-46A6-83D3-A2CC948C6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6852" y="2274630"/>
            <a:ext cx="2251578" cy="2334140"/>
          </a:xfrm>
          <a:prstGeom prst="ellipse">
            <a:avLst/>
          </a:prstGeom>
          <a:solidFill>
            <a:srgbClr val="486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F0068E0-ED29-4438-A358-71D77F571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6014" y="2533707"/>
            <a:ext cx="1956816" cy="1953058"/>
          </a:xfrm>
          <a:prstGeom prst="ellipse">
            <a:avLst/>
          </a:prstGeom>
          <a:solidFill>
            <a:srgbClr val="FFFFFF"/>
          </a:solidFill>
          <a:ln>
            <a:solidFill>
              <a:srgbClr val="486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4A09D8-080E-45FC-9C98-D6A984A712F6}"/>
              </a:ext>
            </a:extLst>
          </p:cNvPr>
          <p:cNvPicPr>
            <a:picLocks noChangeAspect="1"/>
          </p:cNvPicPr>
          <p:nvPr/>
        </p:nvPicPr>
        <p:blipFill rotWithShape="1">
          <a:blip r:embed="rId2">
            <a:alphaModFix/>
          </a:blip>
          <a:srcRect l="33150" r="36348" b="2"/>
          <a:stretch/>
        </p:blipFill>
        <p:spPr>
          <a:xfrm>
            <a:off x="1470022" y="2595836"/>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41" name="Picture 14">
            <a:extLst>
              <a:ext uri="{FF2B5EF4-FFF2-40B4-BE49-F238E27FC236}">
                <a16:creationId xmlns:a16="http://schemas.microsoft.com/office/drawing/2014/main" id="{071D5281-4C71-4ECC-8D0D-B991115CB7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1177257" y="214253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sp>
        <p:nvSpPr>
          <p:cNvPr id="3" name="Content Placeholder 2">
            <a:extLst>
              <a:ext uri="{FF2B5EF4-FFF2-40B4-BE49-F238E27FC236}">
                <a16:creationId xmlns:a16="http://schemas.microsoft.com/office/drawing/2014/main" id="{932C182F-6C9D-4EE2-882C-CEF997EAD3A6}"/>
              </a:ext>
            </a:extLst>
          </p:cNvPr>
          <p:cNvSpPr>
            <a:spLocks noGrp="1"/>
          </p:cNvSpPr>
          <p:nvPr>
            <p:ph idx="1"/>
          </p:nvPr>
        </p:nvSpPr>
        <p:spPr>
          <a:xfrm>
            <a:off x="3737577" y="2561303"/>
            <a:ext cx="7736668" cy="3210232"/>
          </a:xfrm>
        </p:spPr>
        <p:txBody>
          <a:bodyPr anchor="t">
            <a:normAutofit/>
          </a:bodyPr>
          <a:lstStyle/>
          <a:p>
            <a:r>
              <a:rPr lang="en-GB" sz="1900" dirty="0">
                <a:solidFill>
                  <a:srgbClr val="000000"/>
                </a:solidFill>
              </a:rPr>
              <a:t>Always check something if you look it up</a:t>
            </a:r>
          </a:p>
          <a:p>
            <a:pPr lvl="1"/>
            <a:r>
              <a:rPr lang="en-GB" sz="1900" dirty="0">
                <a:solidFill>
                  <a:srgbClr val="000000"/>
                </a:solidFill>
              </a:rPr>
              <a:t>Checks work like check points in the cypress flow</a:t>
            </a:r>
          </a:p>
          <a:p>
            <a:pPr lvl="2"/>
            <a:r>
              <a:rPr lang="en-GB" sz="1900" dirty="0">
                <a:solidFill>
                  <a:srgbClr val="000000"/>
                </a:solidFill>
              </a:rPr>
              <a:t>Once a check passes it will not be retried (this can cause strange issues in the flow if not expected)</a:t>
            </a:r>
          </a:p>
          <a:p>
            <a:pPr lvl="1"/>
            <a:r>
              <a:rPr lang="en-GB" sz="1900" dirty="0">
                <a:solidFill>
                  <a:srgbClr val="000000"/>
                </a:solidFill>
              </a:rPr>
              <a:t>Cypress checks will retry each assertion</a:t>
            </a:r>
          </a:p>
          <a:p>
            <a:pPr lvl="2"/>
            <a:r>
              <a:rPr lang="en-GB" sz="1900" dirty="0">
                <a:solidFill>
                  <a:srgbClr val="000000"/>
                </a:solidFill>
              </a:rPr>
              <a:t>There is a default timeout</a:t>
            </a:r>
          </a:p>
          <a:p>
            <a:pPr lvl="1"/>
            <a:endParaRPr lang="en-GB" sz="1900" dirty="0">
              <a:solidFill>
                <a:srgbClr val="000000"/>
              </a:solidFill>
            </a:endParaRPr>
          </a:p>
          <a:p>
            <a:pPr lvl="1"/>
            <a:r>
              <a:rPr lang="en-GB" sz="1900" dirty="0">
                <a:solidFill>
                  <a:srgbClr val="000000"/>
                </a:solidFill>
              </a:rPr>
              <a:t>Make several steps towards your goal asserting the state is expected</a:t>
            </a:r>
          </a:p>
          <a:p>
            <a:pPr lvl="2"/>
            <a:r>
              <a:rPr lang="en-GB" sz="1900" dirty="0">
                <a:solidFill>
                  <a:srgbClr val="000000"/>
                </a:solidFill>
              </a:rPr>
              <a:t>No need to check absolutely everything</a:t>
            </a:r>
          </a:p>
        </p:txBody>
      </p:sp>
    </p:spTree>
    <p:extLst>
      <p:ext uri="{BB962C8B-B14F-4D97-AF65-F5344CB8AC3E}">
        <p14:creationId xmlns:p14="http://schemas.microsoft.com/office/powerpoint/2010/main" val="298776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240554-DDB7-40BA-BA47-F90B050DAEEB}"/>
              </a:ext>
            </a:extLst>
          </p:cNvPr>
          <p:cNvPicPr>
            <a:picLocks noGrp="1" noChangeAspect="1"/>
          </p:cNvPicPr>
          <p:nvPr>
            <p:ph idx="1"/>
          </p:nvPr>
        </p:nvPicPr>
        <p:blipFill>
          <a:blip r:embed="rId2"/>
          <a:stretch>
            <a:fillRect/>
          </a:stretch>
        </p:blipFill>
        <p:spPr>
          <a:xfrm>
            <a:off x="7000432" y="-1"/>
            <a:ext cx="5010945" cy="6870353"/>
          </a:xfrm>
          <a:prstGeom prst="rect">
            <a:avLst/>
          </a:prstGeom>
        </p:spPr>
      </p:pic>
      <p:cxnSp>
        <p:nvCxnSpPr>
          <p:cNvPr id="10" name="Straight Arrow Connector 9">
            <a:extLst>
              <a:ext uri="{FF2B5EF4-FFF2-40B4-BE49-F238E27FC236}">
                <a16:creationId xmlns:a16="http://schemas.microsoft.com/office/drawing/2014/main" id="{5E218F1B-A1DC-4776-9158-09CEB8EF2B05}"/>
              </a:ext>
            </a:extLst>
          </p:cNvPr>
          <p:cNvCxnSpPr>
            <a:cxnSpLocks/>
            <a:stCxn id="3" idx="3"/>
          </p:cNvCxnSpPr>
          <p:nvPr/>
        </p:nvCxnSpPr>
        <p:spPr>
          <a:xfrm>
            <a:off x="6301801" y="4263610"/>
            <a:ext cx="808126" cy="104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6598F1B-002E-4225-86B1-5ED826412502}"/>
              </a:ext>
            </a:extLst>
          </p:cNvPr>
          <p:cNvCxnSpPr>
            <a:cxnSpLocks/>
            <a:stCxn id="3" idx="3"/>
          </p:cNvCxnSpPr>
          <p:nvPr/>
        </p:nvCxnSpPr>
        <p:spPr>
          <a:xfrm>
            <a:off x="6301801" y="4263610"/>
            <a:ext cx="808126" cy="260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EAD276B-93BF-481B-B5D9-AB862742CF75}"/>
              </a:ext>
            </a:extLst>
          </p:cNvPr>
          <p:cNvCxnSpPr>
            <a:cxnSpLocks/>
            <a:stCxn id="9" idx="3"/>
          </p:cNvCxnSpPr>
          <p:nvPr/>
        </p:nvCxnSpPr>
        <p:spPr>
          <a:xfrm flipV="1">
            <a:off x="6006517" y="802436"/>
            <a:ext cx="1103410" cy="1410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1C222504-30E4-43D4-8AAA-A33EC5D1F6FD}"/>
              </a:ext>
            </a:extLst>
          </p:cNvPr>
          <p:cNvSpPr>
            <a:spLocks noGrp="1"/>
          </p:cNvSpPr>
          <p:nvPr>
            <p:ph type="title"/>
          </p:nvPr>
        </p:nvSpPr>
        <p:spPr/>
        <p:txBody>
          <a:bodyPr/>
          <a:lstStyle/>
          <a:p>
            <a:r>
              <a:rPr lang="en-GB" dirty="0"/>
              <a:t>Pitfalls, Retry &amp; Waiting</a:t>
            </a:r>
            <a:endParaRPr lang="en-NL" dirty="0"/>
          </a:p>
        </p:txBody>
      </p:sp>
      <p:pic>
        <p:nvPicPr>
          <p:cNvPr id="3" name="Picture 2">
            <a:extLst>
              <a:ext uri="{FF2B5EF4-FFF2-40B4-BE49-F238E27FC236}">
                <a16:creationId xmlns:a16="http://schemas.microsoft.com/office/drawing/2014/main" id="{821D8AFE-E5B6-4998-8588-3C02E5DBB107}"/>
              </a:ext>
            </a:extLst>
          </p:cNvPr>
          <p:cNvPicPr>
            <a:picLocks noChangeAspect="1"/>
          </p:cNvPicPr>
          <p:nvPr/>
        </p:nvPicPr>
        <p:blipFill>
          <a:blip r:embed="rId3"/>
          <a:stretch>
            <a:fillRect/>
          </a:stretch>
        </p:blipFill>
        <p:spPr>
          <a:xfrm>
            <a:off x="247765" y="3442516"/>
            <a:ext cx="6054036" cy="1642188"/>
          </a:xfrm>
          <a:prstGeom prst="rect">
            <a:avLst/>
          </a:prstGeom>
        </p:spPr>
      </p:pic>
      <p:pic>
        <p:nvPicPr>
          <p:cNvPr id="9" name="Picture 8">
            <a:extLst>
              <a:ext uri="{FF2B5EF4-FFF2-40B4-BE49-F238E27FC236}">
                <a16:creationId xmlns:a16="http://schemas.microsoft.com/office/drawing/2014/main" id="{0C593CA9-62DC-4BE9-90DD-40D52B7B69CA}"/>
              </a:ext>
            </a:extLst>
          </p:cNvPr>
          <p:cNvPicPr>
            <a:picLocks noChangeAspect="1"/>
          </p:cNvPicPr>
          <p:nvPr/>
        </p:nvPicPr>
        <p:blipFill>
          <a:blip r:embed="rId4"/>
          <a:stretch>
            <a:fillRect/>
          </a:stretch>
        </p:blipFill>
        <p:spPr>
          <a:xfrm>
            <a:off x="247765" y="1586630"/>
            <a:ext cx="5758752" cy="1252239"/>
          </a:xfrm>
          <a:prstGeom prst="rect">
            <a:avLst/>
          </a:prstGeom>
        </p:spPr>
      </p:pic>
      <p:sp>
        <p:nvSpPr>
          <p:cNvPr id="17" name="Rectangle 16">
            <a:extLst>
              <a:ext uri="{FF2B5EF4-FFF2-40B4-BE49-F238E27FC236}">
                <a16:creationId xmlns:a16="http://schemas.microsoft.com/office/drawing/2014/main" id="{3FBEAAA9-88E3-47D7-B5DD-E566FFF129DE}"/>
              </a:ext>
            </a:extLst>
          </p:cNvPr>
          <p:cNvSpPr/>
          <p:nvPr/>
        </p:nvSpPr>
        <p:spPr>
          <a:xfrm>
            <a:off x="308282" y="5214219"/>
            <a:ext cx="4747903" cy="369332"/>
          </a:xfrm>
          <a:prstGeom prst="rect">
            <a:avLst/>
          </a:prstGeom>
        </p:spPr>
        <p:txBody>
          <a:bodyPr wrap="none">
            <a:spAutoFit/>
          </a:bodyPr>
          <a:lstStyle/>
          <a:p>
            <a:r>
              <a:rPr lang="en-GB" dirty="0"/>
              <a:t>One possible solution would be to manually wait</a:t>
            </a:r>
            <a:endParaRPr lang="en-NL" dirty="0"/>
          </a:p>
        </p:txBody>
      </p:sp>
      <p:pic>
        <p:nvPicPr>
          <p:cNvPr id="18" name="Picture 17">
            <a:extLst>
              <a:ext uri="{FF2B5EF4-FFF2-40B4-BE49-F238E27FC236}">
                <a16:creationId xmlns:a16="http://schemas.microsoft.com/office/drawing/2014/main" id="{76CE5FED-DE83-4503-883F-A3E6FB7A35CA}"/>
              </a:ext>
            </a:extLst>
          </p:cNvPr>
          <p:cNvPicPr>
            <a:picLocks noChangeAspect="1"/>
          </p:cNvPicPr>
          <p:nvPr/>
        </p:nvPicPr>
        <p:blipFill>
          <a:blip r:embed="rId5"/>
          <a:stretch>
            <a:fillRect/>
          </a:stretch>
        </p:blipFill>
        <p:spPr>
          <a:xfrm>
            <a:off x="308282" y="5607231"/>
            <a:ext cx="5229225" cy="723900"/>
          </a:xfrm>
          <a:prstGeom prst="rect">
            <a:avLst/>
          </a:prstGeom>
        </p:spPr>
      </p:pic>
      <p:sp>
        <p:nvSpPr>
          <p:cNvPr id="19" name="Rectangle 18">
            <a:extLst>
              <a:ext uri="{FF2B5EF4-FFF2-40B4-BE49-F238E27FC236}">
                <a16:creationId xmlns:a16="http://schemas.microsoft.com/office/drawing/2014/main" id="{39372679-DCBB-4EC2-BE3F-A26F9AE761DF}"/>
              </a:ext>
            </a:extLst>
          </p:cNvPr>
          <p:cNvSpPr/>
          <p:nvPr/>
        </p:nvSpPr>
        <p:spPr>
          <a:xfrm>
            <a:off x="247765" y="2943669"/>
            <a:ext cx="2994474" cy="369332"/>
          </a:xfrm>
          <a:prstGeom prst="rect">
            <a:avLst/>
          </a:prstGeom>
        </p:spPr>
        <p:txBody>
          <a:bodyPr wrap="none">
            <a:spAutoFit/>
          </a:bodyPr>
          <a:lstStyle/>
          <a:p>
            <a:r>
              <a:rPr lang="en-GB" dirty="0"/>
              <a:t>Rely upon the automatic retry</a:t>
            </a:r>
            <a:endParaRPr lang="en-NL" dirty="0"/>
          </a:p>
        </p:txBody>
      </p:sp>
    </p:spTree>
    <p:extLst>
      <p:ext uri="{BB962C8B-B14F-4D97-AF65-F5344CB8AC3E}">
        <p14:creationId xmlns:p14="http://schemas.microsoft.com/office/powerpoint/2010/main" val="26653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59719A3D-C737-40BD-A9F1-5E2A0B695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AD40E-190E-49E9-A0F6-739908CAF331}"/>
              </a:ext>
            </a:extLst>
          </p:cNvPr>
          <p:cNvSpPr>
            <a:spLocks noGrp="1"/>
          </p:cNvSpPr>
          <p:nvPr>
            <p:ph type="title"/>
          </p:nvPr>
        </p:nvSpPr>
        <p:spPr>
          <a:xfrm>
            <a:off x="2864498" y="365125"/>
            <a:ext cx="8609747" cy="1984785"/>
          </a:xfrm>
        </p:spPr>
        <p:txBody>
          <a:bodyPr anchor="b">
            <a:normAutofit/>
          </a:bodyPr>
          <a:lstStyle/>
          <a:p>
            <a:r>
              <a:rPr lang="en-GB" sz="4000" dirty="0">
                <a:solidFill>
                  <a:srgbClr val="000000"/>
                </a:solidFill>
              </a:rPr>
              <a:t>The Problems with Waiting</a:t>
            </a:r>
            <a:endParaRPr lang="en-NL" sz="4000" dirty="0">
              <a:solidFill>
                <a:srgbClr val="000000"/>
              </a:solidFill>
            </a:endParaRPr>
          </a:p>
        </p:txBody>
      </p:sp>
      <p:sp>
        <p:nvSpPr>
          <p:cNvPr id="1029" name="Oval 72">
            <a:extLst>
              <a:ext uri="{FF2B5EF4-FFF2-40B4-BE49-F238E27FC236}">
                <a16:creationId xmlns:a16="http://schemas.microsoft.com/office/drawing/2014/main" id="{51B487B4-225A-46A6-83D3-A2CC948C6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6852" y="2274630"/>
            <a:ext cx="2251578" cy="2334140"/>
          </a:xfrm>
          <a:prstGeom prst="ellipse">
            <a:avLst/>
          </a:prstGeom>
          <a:solidFill>
            <a:schemeClr val="accent4">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Oval 74">
            <a:extLst>
              <a:ext uri="{FF2B5EF4-FFF2-40B4-BE49-F238E27FC236}">
                <a16:creationId xmlns:a16="http://schemas.microsoft.com/office/drawing/2014/main" id="{EF0068E0-ED29-4438-A358-71D77F571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6014" y="2533707"/>
            <a:ext cx="1956816" cy="1953058"/>
          </a:xfrm>
          <a:prstGeom prst="ellipse">
            <a:avLst/>
          </a:prstGeom>
          <a:solidFill>
            <a:srgbClr val="FFFFFF"/>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allen Numbers Clock Black&quot; Clock by flashman | Redbubble">
            <a:extLst>
              <a:ext uri="{FF2B5EF4-FFF2-40B4-BE49-F238E27FC236}">
                <a16:creationId xmlns:a16="http://schemas.microsoft.com/office/drawing/2014/main" id="{05E54484-B135-4375-AF45-97208769E71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a:stretch/>
        </p:blipFill>
        <p:spPr bwMode="auto">
          <a:xfrm>
            <a:off x="1470022" y="2595836"/>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071D5281-4C71-4ECC-8D0D-B991115CB7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1177257" y="214253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sp>
        <p:nvSpPr>
          <p:cNvPr id="3" name="Content Placeholder 2">
            <a:extLst>
              <a:ext uri="{FF2B5EF4-FFF2-40B4-BE49-F238E27FC236}">
                <a16:creationId xmlns:a16="http://schemas.microsoft.com/office/drawing/2014/main" id="{932C182F-6C9D-4EE2-882C-CEF997EAD3A6}"/>
              </a:ext>
            </a:extLst>
          </p:cNvPr>
          <p:cNvSpPr>
            <a:spLocks noGrp="1"/>
          </p:cNvSpPr>
          <p:nvPr>
            <p:ph idx="1"/>
          </p:nvPr>
        </p:nvSpPr>
        <p:spPr>
          <a:xfrm>
            <a:off x="3917172" y="2561303"/>
            <a:ext cx="7557073" cy="3210232"/>
          </a:xfrm>
        </p:spPr>
        <p:txBody>
          <a:bodyPr anchor="t">
            <a:normAutofit lnSpcReduction="10000"/>
          </a:bodyPr>
          <a:lstStyle/>
          <a:p>
            <a:r>
              <a:rPr lang="en-GB" sz="2400" dirty="0">
                <a:solidFill>
                  <a:srgbClr val="000000"/>
                </a:solidFill>
              </a:rPr>
              <a:t>Waiting for arbitrary times </a:t>
            </a:r>
            <a:r>
              <a:rPr lang="en-GB" sz="2400" i="1" dirty="0">
                <a:solidFill>
                  <a:srgbClr val="000000"/>
                </a:solidFill>
              </a:rPr>
              <a:t>is an anti-pattern</a:t>
            </a:r>
          </a:p>
          <a:p>
            <a:r>
              <a:rPr lang="en-GB" sz="2400" dirty="0">
                <a:solidFill>
                  <a:srgbClr val="000000"/>
                </a:solidFill>
              </a:rPr>
              <a:t>Waiting for things that are outside the scope of the test is wasteful</a:t>
            </a:r>
          </a:p>
          <a:p>
            <a:pPr lvl="1"/>
            <a:r>
              <a:rPr lang="en-GB" dirty="0">
                <a:solidFill>
                  <a:srgbClr val="000000"/>
                </a:solidFill>
              </a:rPr>
              <a:t>Is this request the item that is under test and if it were to fail would you want the test to fail?</a:t>
            </a:r>
          </a:p>
          <a:p>
            <a:pPr lvl="1"/>
            <a:r>
              <a:rPr lang="en-GB" dirty="0">
                <a:solidFill>
                  <a:srgbClr val="000000"/>
                </a:solidFill>
              </a:rPr>
              <a:t>Certain things should be tested programmatically, or separately and asserted to be true in all other cases e.g. Login, test this once and programmatically log in elsewhere.</a:t>
            </a:r>
          </a:p>
        </p:txBody>
      </p:sp>
    </p:spTree>
    <p:extLst>
      <p:ext uri="{BB962C8B-B14F-4D97-AF65-F5344CB8AC3E}">
        <p14:creationId xmlns:p14="http://schemas.microsoft.com/office/powerpoint/2010/main" val="63828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D40E-190E-49E9-A0F6-739908CAF331}"/>
              </a:ext>
            </a:extLst>
          </p:cNvPr>
          <p:cNvSpPr>
            <a:spLocks noGrp="1"/>
          </p:cNvSpPr>
          <p:nvPr>
            <p:ph type="title"/>
          </p:nvPr>
        </p:nvSpPr>
        <p:spPr/>
        <p:txBody>
          <a:bodyPr/>
          <a:lstStyle/>
          <a:p>
            <a:r>
              <a:rPr lang="en-GB" dirty="0"/>
              <a:t>Better Options</a:t>
            </a:r>
            <a:endParaRPr lang="en-NL" dirty="0"/>
          </a:p>
        </p:txBody>
      </p:sp>
      <p:sp>
        <p:nvSpPr>
          <p:cNvPr id="4" name="TextBox 3">
            <a:extLst>
              <a:ext uri="{FF2B5EF4-FFF2-40B4-BE49-F238E27FC236}">
                <a16:creationId xmlns:a16="http://schemas.microsoft.com/office/drawing/2014/main" id="{5D7F4EA9-D833-4CCA-BF84-BDAE8FAE1705}"/>
              </a:ext>
            </a:extLst>
          </p:cNvPr>
          <p:cNvSpPr txBox="1"/>
          <p:nvPr/>
        </p:nvSpPr>
        <p:spPr>
          <a:xfrm>
            <a:off x="382555" y="1397675"/>
            <a:ext cx="6258958" cy="923330"/>
          </a:xfrm>
          <a:prstGeom prst="rect">
            <a:avLst/>
          </a:prstGeom>
          <a:noFill/>
        </p:spPr>
        <p:txBody>
          <a:bodyPr wrap="none" rtlCol="0">
            <a:spAutoFit/>
          </a:bodyPr>
          <a:lstStyle/>
          <a:p>
            <a:r>
              <a:rPr lang="en-GB" i="1" u="sng" dirty="0"/>
              <a:t>Without mocking the data </a:t>
            </a:r>
            <a:r>
              <a:rPr lang="en-GB" i="1" dirty="0"/>
              <a:t>– just wait for the request to be made </a:t>
            </a:r>
          </a:p>
          <a:p>
            <a:r>
              <a:rPr lang="en-GB" i="1" dirty="0"/>
              <a:t>and respond (also gives it a name in the console)</a:t>
            </a:r>
          </a:p>
          <a:p>
            <a:endParaRPr lang="en-GB" dirty="0"/>
          </a:p>
        </p:txBody>
      </p:sp>
      <p:sp>
        <p:nvSpPr>
          <p:cNvPr id="5" name="TextBox 4">
            <a:extLst>
              <a:ext uri="{FF2B5EF4-FFF2-40B4-BE49-F238E27FC236}">
                <a16:creationId xmlns:a16="http://schemas.microsoft.com/office/drawing/2014/main" id="{9DD70469-859B-4281-8F34-38007FF56565}"/>
              </a:ext>
            </a:extLst>
          </p:cNvPr>
          <p:cNvSpPr txBox="1"/>
          <p:nvPr/>
        </p:nvSpPr>
        <p:spPr>
          <a:xfrm>
            <a:off x="382555" y="3508311"/>
            <a:ext cx="5311775" cy="923330"/>
          </a:xfrm>
          <a:prstGeom prst="rect">
            <a:avLst/>
          </a:prstGeom>
          <a:noFill/>
        </p:spPr>
        <p:txBody>
          <a:bodyPr wrap="none" rtlCol="0">
            <a:spAutoFit/>
          </a:bodyPr>
          <a:lstStyle/>
          <a:p>
            <a:r>
              <a:rPr lang="en-GB" i="1" u="sng" dirty="0"/>
              <a:t>With mock data</a:t>
            </a:r>
            <a:r>
              <a:rPr lang="en-GB" i="1" dirty="0"/>
              <a:t> you can do environment agnostic tests</a:t>
            </a:r>
          </a:p>
          <a:p>
            <a:endParaRPr lang="en-GB" dirty="0"/>
          </a:p>
          <a:p>
            <a:endParaRPr lang="en-NL" dirty="0"/>
          </a:p>
        </p:txBody>
      </p:sp>
      <p:pic>
        <p:nvPicPr>
          <p:cNvPr id="6" name="Picture 5">
            <a:extLst>
              <a:ext uri="{FF2B5EF4-FFF2-40B4-BE49-F238E27FC236}">
                <a16:creationId xmlns:a16="http://schemas.microsoft.com/office/drawing/2014/main" id="{439F704F-6AF9-4F59-A226-7FD104462D9C}"/>
              </a:ext>
            </a:extLst>
          </p:cNvPr>
          <p:cNvPicPr>
            <a:picLocks noChangeAspect="1"/>
          </p:cNvPicPr>
          <p:nvPr/>
        </p:nvPicPr>
        <p:blipFill rotWithShape="1">
          <a:blip r:embed="rId2"/>
          <a:srcRect t="17340"/>
          <a:stretch/>
        </p:blipFill>
        <p:spPr>
          <a:xfrm>
            <a:off x="6564714" y="280389"/>
            <a:ext cx="5627286" cy="3517169"/>
          </a:xfrm>
          <a:prstGeom prst="rect">
            <a:avLst/>
          </a:prstGeom>
        </p:spPr>
      </p:pic>
      <p:pic>
        <p:nvPicPr>
          <p:cNvPr id="3" name="Picture 2">
            <a:extLst>
              <a:ext uri="{FF2B5EF4-FFF2-40B4-BE49-F238E27FC236}">
                <a16:creationId xmlns:a16="http://schemas.microsoft.com/office/drawing/2014/main" id="{DFF2F98C-78C1-40C0-A2C0-884E8CCE34D4}"/>
              </a:ext>
            </a:extLst>
          </p:cNvPr>
          <p:cNvPicPr>
            <a:picLocks noChangeAspect="1"/>
          </p:cNvPicPr>
          <p:nvPr/>
        </p:nvPicPr>
        <p:blipFill>
          <a:blip r:embed="rId3"/>
          <a:stretch>
            <a:fillRect/>
          </a:stretch>
        </p:blipFill>
        <p:spPr>
          <a:xfrm>
            <a:off x="382555" y="2246988"/>
            <a:ext cx="5867400" cy="952500"/>
          </a:xfrm>
          <a:prstGeom prst="rect">
            <a:avLst/>
          </a:prstGeom>
        </p:spPr>
      </p:pic>
      <p:pic>
        <p:nvPicPr>
          <p:cNvPr id="7" name="Picture 6">
            <a:extLst>
              <a:ext uri="{FF2B5EF4-FFF2-40B4-BE49-F238E27FC236}">
                <a16:creationId xmlns:a16="http://schemas.microsoft.com/office/drawing/2014/main" id="{373CA8A3-E5BD-4E84-86A4-4CBC414D38E3}"/>
              </a:ext>
            </a:extLst>
          </p:cNvPr>
          <p:cNvPicPr>
            <a:picLocks noChangeAspect="1"/>
          </p:cNvPicPr>
          <p:nvPr/>
        </p:nvPicPr>
        <p:blipFill>
          <a:blip r:embed="rId4"/>
          <a:stretch>
            <a:fillRect/>
          </a:stretch>
        </p:blipFill>
        <p:spPr>
          <a:xfrm>
            <a:off x="382555" y="4307206"/>
            <a:ext cx="11163300" cy="2047875"/>
          </a:xfrm>
          <a:prstGeom prst="rect">
            <a:avLst/>
          </a:prstGeom>
        </p:spPr>
      </p:pic>
    </p:spTree>
    <p:extLst>
      <p:ext uri="{BB962C8B-B14F-4D97-AF65-F5344CB8AC3E}">
        <p14:creationId xmlns:p14="http://schemas.microsoft.com/office/powerpoint/2010/main" val="34359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2B33-A415-4E19-8692-A62466E96933}"/>
              </a:ext>
            </a:extLst>
          </p:cNvPr>
          <p:cNvSpPr>
            <a:spLocks noGrp="1"/>
          </p:cNvSpPr>
          <p:nvPr>
            <p:ph type="title"/>
          </p:nvPr>
        </p:nvSpPr>
        <p:spPr/>
        <p:txBody>
          <a:bodyPr/>
          <a:lstStyle/>
          <a:p>
            <a:r>
              <a:rPr lang="en-GB" dirty="0"/>
              <a:t>Introduction</a:t>
            </a:r>
            <a:endParaRPr lang="en-NL" dirty="0"/>
          </a:p>
        </p:txBody>
      </p:sp>
      <p:sp>
        <p:nvSpPr>
          <p:cNvPr id="3" name="Content Placeholder 2">
            <a:extLst>
              <a:ext uri="{FF2B5EF4-FFF2-40B4-BE49-F238E27FC236}">
                <a16:creationId xmlns:a16="http://schemas.microsoft.com/office/drawing/2014/main" id="{14629C02-C596-40B2-B0E1-F31F13E22747}"/>
              </a:ext>
            </a:extLst>
          </p:cNvPr>
          <p:cNvSpPr>
            <a:spLocks noGrp="1"/>
          </p:cNvSpPr>
          <p:nvPr>
            <p:ph idx="1"/>
          </p:nvPr>
        </p:nvSpPr>
        <p:spPr/>
        <p:txBody>
          <a:bodyPr/>
          <a:lstStyle/>
          <a:p>
            <a:r>
              <a:rPr lang="en-GB" dirty="0"/>
              <a:t>Who am I</a:t>
            </a:r>
          </a:p>
          <a:p>
            <a:pPr lvl="1"/>
            <a:r>
              <a:rPr lang="en-GB" dirty="0"/>
              <a:t>Software Engineer 10+ years</a:t>
            </a:r>
          </a:p>
          <a:p>
            <a:pPr lvl="2"/>
            <a:r>
              <a:rPr lang="en-GB" dirty="0"/>
              <a:t>so not a QA, but hoping I can still be relevant ;)</a:t>
            </a:r>
          </a:p>
          <a:p>
            <a:r>
              <a:rPr lang="en-GB" dirty="0"/>
              <a:t>What is the Goal of this presentation</a:t>
            </a:r>
          </a:p>
          <a:p>
            <a:pPr lvl="1"/>
            <a:r>
              <a:rPr lang="en-GB" dirty="0"/>
              <a:t>Introduction to Cypress</a:t>
            </a:r>
          </a:p>
          <a:p>
            <a:pPr marL="914400" lvl="2" indent="0">
              <a:buNone/>
            </a:pPr>
            <a:r>
              <a:rPr lang="en-GB" dirty="0"/>
              <a:t>Some of the common pitfalls and best practices</a:t>
            </a:r>
          </a:p>
          <a:p>
            <a:pPr lvl="1"/>
            <a:r>
              <a:rPr lang="en-GB" dirty="0"/>
              <a:t>Design principles </a:t>
            </a:r>
          </a:p>
          <a:p>
            <a:pPr marL="914400" lvl="2" indent="0">
              <a:buNone/>
            </a:pPr>
            <a:r>
              <a:rPr lang="en-GB" i="1" dirty="0"/>
              <a:t>Intended to make software designs more understandable, flexible and maintainable</a:t>
            </a:r>
          </a:p>
          <a:p>
            <a:pPr marL="914400" lvl="2" indent="0">
              <a:buNone/>
            </a:pPr>
            <a:r>
              <a:rPr lang="en-GB" dirty="0"/>
              <a:t>My highlights</a:t>
            </a:r>
          </a:p>
          <a:p>
            <a:pPr lvl="1"/>
            <a:r>
              <a:rPr lang="en-GB" dirty="0"/>
              <a:t>Case Study</a:t>
            </a:r>
          </a:p>
          <a:p>
            <a:pPr marL="914400" lvl="2" indent="0">
              <a:buNone/>
            </a:pPr>
            <a:r>
              <a:rPr lang="en-GB" i="1" dirty="0"/>
              <a:t>Simplified example to make it feel real!</a:t>
            </a:r>
          </a:p>
        </p:txBody>
      </p:sp>
    </p:spTree>
    <p:extLst>
      <p:ext uri="{BB962C8B-B14F-4D97-AF65-F5344CB8AC3E}">
        <p14:creationId xmlns:p14="http://schemas.microsoft.com/office/powerpoint/2010/main" val="2743532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AF28-DFB1-4A2A-9A34-4F0CC72A7D99}"/>
              </a:ext>
            </a:extLst>
          </p:cNvPr>
          <p:cNvSpPr>
            <a:spLocks noGrp="1"/>
          </p:cNvSpPr>
          <p:nvPr>
            <p:ph type="title"/>
          </p:nvPr>
        </p:nvSpPr>
        <p:spPr/>
        <p:txBody>
          <a:bodyPr/>
          <a:lstStyle/>
          <a:p>
            <a:r>
              <a:rPr lang="en-GB" dirty="0"/>
              <a:t>The more you know</a:t>
            </a:r>
            <a:endParaRPr lang="en-NL" dirty="0"/>
          </a:p>
        </p:txBody>
      </p:sp>
      <p:sp>
        <p:nvSpPr>
          <p:cNvPr id="3" name="Content Placeholder 2">
            <a:extLst>
              <a:ext uri="{FF2B5EF4-FFF2-40B4-BE49-F238E27FC236}">
                <a16:creationId xmlns:a16="http://schemas.microsoft.com/office/drawing/2014/main" id="{C28EE493-0F52-43C2-8DD6-1A92C3E13D86}"/>
              </a:ext>
            </a:extLst>
          </p:cNvPr>
          <p:cNvSpPr>
            <a:spLocks noGrp="1"/>
          </p:cNvSpPr>
          <p:nvPr>
            <p:ph idx="1"/>
          </p:nvPr>
        </p:nvSpPr>
        <p:spPr/>
        <p:txBody>
          <a:bodyPr/>
          <a:lstStyle/>
          <a:p>
            <a:r>
              <a:rPr lang="en-GB" dirty="0"/>
              <a:t>Fetch not fully handled – but there is </a:t>
            </a:r>
            <a:r>
              <a:rPr lang="en-GB" b="1" dirty="0" err="1"/>
              <a:t>experimentalFetchPolyfill</a:t>
            </a:r>
            <a:endParaRPr lang="en-GB" b="1" dirty="0"/>
          </a:p>
          <a:p>
            <a:endParaRPr lang="en-GB" b="1" dirty="0"/>
          </a:p>
          <a:p>
            <a:endParaRPr lang="en-GB" b="1" dirty="0"/>
          </a:p>
          <a:p>
            <a:endParaRPr lang="en-GB" b="1" dirty="0"/>
          </a:p>
          <a:p>
            <a:r>
              <a:rPr lang="en-GB" dirty="0"/>
              <a:t>The default retry timeout can be overridden</a:t>
            </a:r>
          </a:p>
        </p:txBody>
      </p:sp>
      <p:pic>
        <p:nvPicPr>
          <p:cNvPr id="4" name="Picture 3">
            <a:extLst>
              <a:ext uri="{FF2B5EF4-FFF2-40B4-BE49-F238E27FC236}">
                <a16:creationId xmlns:a16="http://schemas.microsoft.com/office/drawing/2014/main" id="{262F39EF-C683-468E-A385-8BDC2866B961}"/>
              </a:ext>
            </a:extLst>
          </p:cNvPr>
          <p:cNvPicPr>
            <a:picLocks noChangeAspect="1"/>
          </p:cNvPicPr>
          <p:nvPr/>
        </p:nvPicPr>
        <p:blipFill rotWithShape="1">
          <a:blip r:embed="rId2"/>
          <a:srcRect b="62960"/>
          <a:stretch/>
        </p:blipFill>
        <p:spPr>
          <a:xfrm>
            <a:off x="3365436" y="2332361"/>
            <a:ext cx="4248150" cy="1026659"/>
          </a:xfrm>
          <a:prstGeom prst="rect">
            <a:avLst/>
          </a:prstGeom>
        </p:spPr>
      </p:pic>
    </p:spTree>
    <p:extLst>
      <p:ext uri="{BB962C8B-B14F-4D97-AF65-F5344CB8AC3E}">
        <p14:creationId xmlns:p14="http://schemas.microsoft.com/office/powerpoint/2010/main" val="2255008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C87A05-7DD9-42FD-A06E-2415DF76B164}"/>
              </a:ext>
            </a:extLst>
          </p:cNvPr>
          <p:cNvPicPr>
            <a:picLocks noChangeAspect="1"/>
          </p:cNvPicPr>
          <p:nvPr/>
        </p:nvPicPr>
        <p:blipFill>
          <a:blip r:embed="rId2"/>
          <a:stretch>
            <a:fillRect/>
          </a:stretch>
        </p:blipFill>
        <p:spPr>
          <a:xfrm>
            <a:off x="2224087" y="95250"/>
            <a:ext cx="7743825" cy="6667500"/>
          </a:xfrm>
          <a:prstGeom prst="rect">
            <a:avLst/>
          </a:prstGeom>
        </p:spPr>
      </p:pic>
    </p:spTree>
    <p:extLst>
      <p:ext uri="{BB962C8B-B14F-4D97-AF65-F5344CB8AC3E}">
        <p14:creationId xmlns:p14="http://schemas.microsoft.com/office/powerpoint/2010/main" val="52614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CC713D-F956-4105-B237-AAD36650FDAD}"/>
              </a:ext>
            </a:extLst>
          </p:cNvPr>
          <p:cNvPicPr>
            <a:picLocks noChangeAspect="1"/>
          </p:cNvPicPr>
          <p:nvPr/>
        </p:nvPicPr>
        <p:blipFill>
          <a:blip r:embed="rId2"/>
          <a:stretch>
            <a:fillRect/>
          </a:stretch>
        </p:blipFill>
        <p:spPr>
          <a:xfrm>
            <a:off x="146665" y="339596"/>
            <a:ext cx="6505575" cy="3752850"/>
          </a:xfrm>
          <a:prstGeom prst="rect">
            <a:avLst/>
          </a:prstGeom>
        </p:spPr>
      </p:pic>
      <p:pic>
        <p:nvPicPr>
          <p:cNvPr id="7" name="Picture 6">
            <a:extLst>
              <a:ext uri="{FF2B5EF4-FFF2-40B4-BE49-F238E27FC236}">
                <a16:creationId xmlns:a16="http://schemas.microsoft.com/office/drawing/2014/main" id="{EBBEB54E-4502-4A40-BB03-29144A2F1A26}"/>
              </a:ext>
            </a:extLst>
          </p:cNvPr>
          <p:cNvPicPr>
            <a:picLocks noChangeAspect="1"/>
          </p:cNvPicPr>
          <p:nvPr/>
        </p:nvPicPr>
        <p:blipFill>
          <a:blip r:embed="rId3"/>
          <a:stretch>
            <a:fillRect/>
          </a:stretch>
        </p:blipFill>
        <p:spPr>
          <a:xfrm>
            <a:off x="4482485" y="2162272"/>
            <a:ext cx="7562850" cy="4591050"/>
          </a:xfrm>
          <a:prstGeom prst="rect">
            <a:avLst/>
          </a:prstGeom>
        </p:spPr>
      </p:pic>
    </p:spTree>
    <p:extLst>
      <p:ext uri="{BB962C8B-B14F-4D97-AF65-F5344CB8AC3E}">
        <p14:creationId xmlns:p14="http://schemas.microsoft.com/office/powerpoint/2010/main" val="1571781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76BC17-90AC-4A72-99F6-E920554388A0}"/>
              </a:ext>
            </a:extLst>
          </p:cNvPr>
          <p:cNvPicPr>
            <a:picLocks noChangeAspect="1"/>
          </p:cNvPicPr>
          <p:nvPr/>
        </p:nvPicPr>
        <p:blipFill>
          <a:blip r:embed="rId2"/>
          <a:stretch>
            <a:fillRect/>
          </a:stretch>
        </p:blipFill>
        <p:spPr>
          <a:xfrm>
            <a:off x="286916" y="272434"/>
            <a:ext cx="7848600" cy="3476625"/>
          </a:xfrm>
          <a:prstGeom prst="rect">
            <a:avLst/>
          </a:prstGeom>
        </p:spPr>
      </p:pic>
      <p:pic>
        <p:nvPicPr>
          <p:cNvPr id="6" name="Picture 5">
            <a:extLst>
              <a:ext uri="{FF2B5EF4-FFF2-40B4-BE49-F238E27FC236}">
                <a16:creationId xmlns:a16="http://schemas.microsoft.com/office/drawing/2014/main" id="{3E565986-77E3-4660-B0C7-8C6C2857A350}"/>
              </a:ext>
            </a:extLst>
          </p:cNvPr>
          <p:cNvPicPr>
            <a:picLocks noChangeAspect="1"/>
          </p:cNvPicPr>
          <p:nvPr/>
        </p:nvPicPr>
        <p:blipFill>
          <a:blip r:embed="rId3"/>
          <a:stretch>
            <a:fillRect/>
          </a:stretch>
        </p:blipFill>
        <p:spPr>
          <a:xfrm>
            <a:off x="4684940" y="4359826"/>
            <a:ext cx="5695950" cy="1590675"/>
          </a:xfrm>
          <a:prstGeom prst="rect">
            <a:avLst/>
          </a:prstGeom>
        </p:spPr>
      </p:pic>
    </p:spTree>
    <p:extLst>
      <p:ext uri="{BB962C8B-B14F-4D97-AF65-F5344CB8AC3E}">
        <p14:creationId xmlns:p14="http://schemas.microsoft.com/office/powerpoint/2010/main" val="1789945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6C9F2F-D9A6-4174-81D1-E00C88199680}"/>
              </a:ext>
            </a:extLst>
          </p:cNvPr>
          <p:cNvPicPr>
            <a:picLocks noChangeAspect="1"/>
          </p:cNvPicPr>
          <p:nvPr/>
        </p:nvPicPr>
        <p:blipFill>
          <a:blip r:embed="rId2"/>
          <a:stretch>
            <a:fillRect/>
          </a:stretch>
        </p:blipFill>
        <p:spPr>
          <a:xfrm>
            <a:off x="1338262" y="1023937"/>
            <a:ext cx="9515475" cy="4810125"/>
          </a:xfrm>
          <a:prstGeom prst="rect">
            <a:avLst/>
          </a:prstGeom>
        </p:spPr>
      </p:pic>
    </p:spTree>
    <p:extLst>
      <p:ext uri="{BB962C8B-B14F-4D97-AF65-F5344CB8AC3E}">
        <p14:creationId xmlns:p14="http://schemas.microsoft.com/office/powerpoint/2010/main" val="4257836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1ED7-4657-462F-B0EF-67A7E67BD932}"/>
              </a:ext>
            </a:extLst>
          </p:cNvPr>
          <p:cNvSpPr>
            <a:spLocks noGrp="1"/>
          </p:cNvSpPr>
          <p:nvPr>
            <p:ph type="title"/>
          </p:nvPr>
        </p:nvSpPr>
        <p:spPr/>
        <p:txBody>
          <a:bodyPr/>
          <a:lstStyle/>
          <a:p>
            <a:r>
              <a:rPr lang="en-GB" dirty="0"/>
              <a:t>Best Practices</a:t>
            </a:r>
            <a:endParaRPr lang="en-NL" dirty="0"/>
          </a:p>
        </p:txBody>
      </p:sp>
      <p:sp>
        <p:nvSpPr>
          <p:cNvPr id="3" name="Content Placeholder 2">
            <a:extLst>
              <a:ext uri="{FF2B5EF4-FFF2-40B4-BE49-F238E27FC236}">
                <a16:creationId xmlns:a16="http://schemas.microsoft.com/office/drawing/2014/main" id="{1266ACD5-9EBF-43EE-978A-DE72BFC2FDA9}"/>
              </a:ext>
            </a:extLst>
          </p:cNvPr>
          <p:cNvSpPr>
            <a:spLocks noGrp="1"/>
          </p:cNvSpPr>
          <p:nvPr>
            <p:ph idx="1"/>
          </p:nvPr>
        </p:nvSpPr>
        <p:spPr/>
        <p:txBody>
          <a:bodyPr>
            <a:normAutofit fontScale="92500" lnSpcReduction="10000"/>
          </a:bodyPr>
          <a:lstStyle/>
          <a:p>
            <a:r>
              <a:rPr lang="en-GB" i="1" dirty="0"/>
              <a:t>Cypress has a detailed list online I encourage you to check out, some are worth mentioning briefly and I will show some examples with will lead nicely into and introduction to some of the design patterns I find useful when writing Integration tests.</a:t>
            </a:r>
          </a:p>
          <a:p>
            <a:r>
              <a:rPr lang="en-GB" dirty="0"/>
              <a:t>Test in isolation</a:t>
            </a:r>
          </a:p>
          <a:p>
            <a:r>
              <a:rPr lang="en-GB" dirty="0"/>
              <a:t>Use data-* attributes to provide context to your selectors</a:t>
            </a:r>
          </a:p>
          <a:p>
            <a:r>
              <a:rPr lang="en-GB" dirty="0"/>
              <a:t>Tests should always be able to be run independently</a:t>
            </a:r>
          </a:p>
          <a:p>
            <a:r>
              <a:rPr lang="en-GB" dirty="0"/>
              <a:t>Integration Tests are not unit tests, assert multiple things, test entire flows * but some separation is essential to maintainability of the test project itself.</a:t>
            </a:r>
          </a:p>
          <a:p>
            <a:pPr lvl="1"/>
            <a:r>
              <a:rPr lang="en-GB" dirty="0"/>
              <a:t>Cypress provides route aliases which can be mocked or awaited as necessary.</a:t>
            </a:r>
          </a:p>
        </p:txBody>
      </p:sp>
    </p:spTree>
    <p:extLst>
      <p:ext uri="{BB962C8B-B14F-4D97-AF65-F5344CB8AC3E}">
        <p14:creationId xmlns:p14="http://schemas.microsoft.com/office/powerpoint/2010/main" val="464245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4A94-55FD-4419-B22B-EE90B57698B1}"/>
              </a:ext>
            </a:extLst>
          </p:cNvPr>
          <p:cNvSpPr>
            <a:spLocks noGrp="1"/>
          </p:cNvSpPr>
          <p:nvPr>
            <p:ph type="title"/>
          </p:nvPr>
        </p:nvSpPr>
        <p:spPr/>
        <p:txBody>
          <a:bodyPr>
            <a:normAutofit/>
          </a:bodyPr>
          <a:lstStyle/>
          <a:p>
            <a:r>
              <a:rPr lang="en-GB" dirty="0"/>
              <a:t>Design Patterns</a:t>
            </a:r>
            <a:br>
              <a:rPr lang="en-GB" i="1" dirty="0"/>
            </a:br>
            <a:r>
              <a:rPr lang="en-GB" sz="2400" i="1" dirty="0"/>
              <a:t>Intended to make software designs more understandable, flexible and maintainable</a:t>
            </a:r>
            <a:br>
              <a:rPr lang="en-GB" sz="1000" i="1" dirty="0"/>
            </a:br>
            <a:endParaRPr lang="en-NL" sz="1000" i="1" dirty="0"/>
          </a:p>
        </p:txBody>
      </p:sp>
      <p:sp>
        <p:nvSpPr>
          <p:cNvPr id="3" name="Content Placeholder 2">
            <a:extLst>
              <a:ext uri="{FF2B5EF4-FFF2-40B4-BE49-F238E27FC236}">
                <a16:creationId xmlns:a16="http://schemas.microsoft.com/office/drawing/2014/main" id="{BC6D6D89-127D-4800-9A29-5D48C62405DB}"/>
              </a:ext>
            </a:extLst>
          </p:cNvPr>
          <p:cNvSpPr>
            <a:spLocks noGrp="1"/>
          </p:cNvSpPr>
          <p:nvPr>
            <p:ph idx="1"/>
          </p:nvPr>
        </p:nvSpPr>
        <p:spPr/>
        <p:txBody>
          <a:bodyPr>
            <a:normAutofit fontScale="77500" lnSpcReduction="20000"/>
          </a:bodyPr>
          <a:lstStyle/>
          <a:p>
            <a:pPr marL="0" indent="0">
              <a:buNone/>
            </a:pPr>
            <a:r>
              <a:rPr lang="en-GB" dirty="0"/>
              <a:t>Understandable, Flexible and Maintainable</a:t>
            </a:r>
          </a:p>
          <a:p>
            <a:pPr marL="0" indent="0">
              <a:buNone/>
            </a:pPr>
            <a:r>
              <a:rPr lang="en-GB" dirty="0"/>
              <a:t>Understandable – Keep it Simple &amp; Show me what you got</a:t>
            </a:r>
          </a:p>
          <a:p>
            <a:pPr marL="0" indent="0">
              <a:buNone/>
            </a:pPr>
            <a:r>
              <a:rPr lang="en-GB" dirty="0"/>
              <a:t>Flexible – Above + Good reusability, easy to extend + Flexible Tests (-Rigid Test)</a:t>
            </a:r>
          </a:p>
          <a:p>
            <a:pPr marL="0" indent="0">
              <a:buNone/>
            </a:pPr>
            <a:r>
              <a:rPr lang="en-GB" dirty="0"/>
              <a:t>Maintainable – All the above + Good Testing Coverage (not 100%)</a:t>
            </a:r>
          </a:p>
          <a:p>
            <a:pPr marL="0" indent="0">
              <a:buNone/>
            </a:pPr>
            <a:endParaRPr lang="en-GB" dirty="0"/>
          </a:p>
          <a:p>
            <a:pPr marL="0" indent="0">
              <a:buNone/>
            </a:pPr>
            <a:r>
              <a:rPr lang="en-GB" dirty="0"/>
              <a:t>Breaking up the software into more manageable chunks – how you do this and balance it against code reusability and requirements is effectively the design of your system, </a:t>
            </a:r>
          </a:p>
          <a:p>
            <a:pPr marL="0" indent="0">
              <a:buNone/>
            </a:pPr>
            <a:r>
              <a:rPr lang="en-GB" dirty="0"/>
              <a:t>Whether it is intentional, systematic and consistent throughout, an organic free for all or something in-between.</a:t>
            </a:r>
          </a:p>
          <a:p>
            <a:pPr marL="0" indent="0">
              <a:buNone/>
            </a:pPr>
            <a:endParaRPr lang="en-GB" i="1" dirty="0"/>
          </a:p>
          <a:p>
            <a:pPr marL="0" indent="0">
              <a:buNone/>
            </a:pPr>
            <a:r>
              <a:rPr lang="en-GB" i="1" dirty="0"/>
              <a:t>Some food for thought the next time you are trying to decide whether to (yes) and how to (systematically) split up your next application. </a:t>
            </a:r>
          </a:p>
          <a:p>
            <a:endParaRPr lang="en-NL" dirty="0"/>
          </a:p>
        </p:txBody>
      </p:sp>
    </p:spTree>
    <p:extLst>
      <p:ext uri="{BB962C8B-B14F-4D97-AF65-F5344CB8AC3E}">
        <p14:creationId xmlns:p14="http://schemas.microsoft.com/office/powerpoint/2010/main" val="3067026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4A94-55FD-4419-B22B-EE90B57698B1}"/>
              </a:ext>
            </a:extLst>
          </p:cNvPr>
          <p:cNvSpPr>
            <a:spLocks noGrp="1"/>
          </p:cNvSpPr>
          <p:nvPr>
            <p:ph type="title"/>
          </p:nvPr>
        </p:nvSpPr>
        <p:spPr/>
        <p:txBody>
          <a:bodyPr>
            <a:normAutofit/>
          </a:bodyPr>
          <a:lstStyle/>
          <a:p>
            <a:r>
              <a:rPr lang="en-GB" dirty="0"/>
              <a:t>Design Patterns – </a:t>
            </a:r>
            <a:r>
              <a:rPr lang="en-GB" b="1" dirty="0"/>
              <a:t>SO</a:t>
            </a:r>
            <a:r>
              <a:rPr lang="en-GB" i="1" dirty="0"/>
              <a:t>L</a:t>
            </a:r>
            <a:r>
              <a:rPr lang="en-GB" b="1" i="1" dirty="0"/>
              <a:t>I</a:t>
            </a:r>
            <a:r>
              <a:rPr lang="en-GB" i="1" dirty="0"/>
              <a:t>D</a:t>
            </a:r>
            <a:br>
              <a:rPr lang="en-GB" i="1" dirty="0"/>
            </a:br>
            <a:r>
              <a:rPr lang="en-GB" sz="2400" i="1" dirty="0"/>
              <a:t>Intended to make software designs more understandable, flexible and maintainable</a:t>
            </a:r>
            <a:br>
              <a:rPr lang="en-GB" sz="1000" i="1" dirty="0"/>
            </a:br>
            <a:endParaRPr lang="en-NL" sz="1000" i="1" dirty="0"/>
          </a:p>
        </p:txBody>
      </p:sp>
      <p:sp>
        <p:nvSpPr>
          <p:cNvPr id="3" name="Content Placeholder 2">
            <a:extLst>
              <a:ext uri="{FF2B5EF4-FFF2-40B4-BE49-F238E27FC236}">
                <a16:creationId xmlns:a16="http://schemas.microsoft.com/office/drawing/2014/main" id="{BC6D6D89-127D-4800-9A29-5D48C62405DB}"/>
              </a:ext>
            </a:extLst>
          </p:cNvPr>
          <p:cNvSpPr>
            <a:spLocks noGrp="1"/>
          </p:cNvSpPr>
          <p:nvPr>
            <p:ph idx="1"/>
          </p:nvPr>
        </p:nvSpPr>
        <p:spPr/>
        <p:txBody>
          <a:bodyPr>
            <a:normAutofit fontScale="77500" lnSpcReduction="20000"/>
          </a:bodyPr>
          <a:lstStyle/>
          <a:p>
            <a:r>
              <a:rPr lang="en-GB" dirty="0"/>
              <a:t>Separation of Concerns</a:t>
            </a:r>
          </a:p>
          <a:p>
            <a:pPr lvl="1"/>
            <a:r>
              <a:rPr lang="en-GB" dirty="0"/>
              <a:t>A class (or test) should only have a single responsibility, that is, only changes to one part of the software's specification should be able to affect the specification of the class (or test).</a:t>
            </a:r>
          </a:p>
          <a:p>
            <a:pPr lvl="1"/>
            <a:r>
              <a:rPr lang="en-GB" i="1" dirty="0"/>
              <a:t>In the instance of the test or spec file, we test a single software specification (flow/functionality) and isolate from external forces</a:t>
            </a:r>
          </a:p>
          <a:p>
            <a:r>
              <a:rPr lang="en-GB" dirty="0"/>
              <a:t>Open/Closed Principle</a:t>
            </a:r>
          </a:p>
          <a:p>
            <a:pPr lvl="1"/>
            <a:r>
              <a:rPr lang="en-GB" dirty="0"/>
              <a:t>Open for extension, Closed for modification</a:t>
            </a:r>
          </a:p>
          <a:p>
            <a:pPr lvl="1"/>
            <a:r>
              <a:rPr lang="en-GB" dirty="0"/>
              <a:t>I take this one a little more abstractly and try to think of it as, I should be able to add new functionality/tests without modifying any existing functionality/tests</a:t>
            </a:r>
          </a:p>
          <a:p>
            <a:pPr lvl="2"/>
            <a:r>
              <a:rPr lang="en-GB" dirty="0"/>
              <a:t>i.e. shared functionality should be so generic it never changes, Utility classes are truly utilitarian, think like core language functionality or third party libraries.</a:t>
            </a:r>
          </a:p>
          <a:p>
            <a:pPr lvl="2"/>
            <a:r>
              <a:rPr lang="en-GB" dirty="0"/>
              <a:t>Complex logic is kept to the lowest number of places possible (ideally all in the test)</a:t>
            </a:r>
          </a:p>
          <a:p>
            <a:r>
              <a:rPr lang="en-GB" dirty="0"/>
              <a:t>Interface-segregation principle (ISP) states that no client should be forced to depend on methods it does not use</a:t>
            </a:r>
          </a:p>
          <a:p>
            <a:pPr lvl="1"/>
            <a:r>
              <a:rPr lang="en-GB" dirty="0"/>
              <a:t>For me this is about reducing the amount of cognitive load at any one time, make files such that I can look at it once and mentally tag it and dismiss it, so I can focus on the things important to the problem at hand.</a:t>
            </a:r>
          </a:p>
          <a:p>
            <a:endParaRPr lang="en-NL" dirty="0"/>
          </a:p>
        </p:txBody>
      </p:sp>
    </p:spTree>
    <p:extLst>
      <p:ext uri="{BB962C8B-B14F-4D97-AF65-F5344CB8AC3E}">
        <p14:creationId xmlns:p14="http://schemas.microsoft.com/office/powerpoint/2010/main" val="743647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32E3-D7F9-4AE8-AAE2-53B00A3333DA}"/>
              </a:ext>
            </a:extLst>
          </p:cNvPr>
          <p:cNvSpPr>
            <a:spLocks noGrp="1"/>
          </p:cNvSpPr>
          <p:nvPr>
            <p:ph type="title"/>
          </p:nvPr>
        </p:nvSpPr>
        <p:spPr/>
        <p:txBody>
          <a:bodyPr/>
          <a:lstStyle/>
          <a:p>
            <a:r>
              <a:rPr lang="en-GB" dirty="0"/>
              <a:t>Design Patterns - </a:t>
            </a:r>
            <a:r>
              <a:rPr lang="en-GB" b="1" dirty="0"/>
              <a:t>SO</a:t>
            </a:r>
            <a:r>
              <a:rPr lang="en-GB" dirty="0"/>
              <a:t>L</a:t>
            </a:r>
            <a:r>
              <a:rPr lang="en-GB" b="1" dirty="0"/>
              <a:t>I</a:t>
            </a:r>
            <a:r>
              <a:rPr lang="en-GB" dirty="0"/>
              <a:t>D</a:t>
            </a:r>
            <a:endParaRPr lang="en-NL" dirty="0"/>
          </a:p>
        </p:txBody>
      </p:sp>
      <p:sp>
        <p:nvSpPr>
          <p:cNvPr id="3" name="Content Placeholder 2">
            <a:extLst>
              <a:ext uri="{FF2B5EF4-FFF2-40B4-BE49-F238E27FC236}">
                <a16:creationId xmlns:a16="http://schemas.microsoft.com/office/drawing/2014/main" id="{46DDD312-D7A2-4117-841F-EB124FEAEAF6}"/>
              </a:ext>
            </a:extLst>
          </p:cNvPr>
          <p:cNvSpPr>
            <a:spLocks noGrp="1"/>
          </p:cNvSpPr>
          <p:nvPr>
            <p:ph idx="1"/>
          </p:nvPr>
        </p:nvSpPr>
        <p:spPr/>
        <p:txBody>
          <a:bodyPr>
            <a:normAutofit fontScale="85000" lnSpcReduction="20000"/>
          </a:bodyPr>
          <a:lstStyle/>
          <a:p>
            <a:r>
              <a:rPr lang="en-GB" dirty="0"/>
              <a:t>It should be obvious to anyone reading the test what it does, what it tests and the steps it performs to do this </a:t>
            </a:r>
          </a:p>
          <a:p>
            <a:pPr lvl="1"/>
            <a:r>
              <a:rPr lang="en-GB" dirty="0"/>
              <a:t>Each test class is clearly named,</a:t>
            </a:r>
          </a:p>
          <a:p>
            <a:pPr lvl="1"/>
            <a:r>
              <a:rPr lang="en-GB" dirty="0"/>
              <a:t>Complexity can be abstracted away, but not too far away</a:t>
            </a:r>
          </a:p>
          <a:p>
            <a:pPr lvl="1"/>
            <a:r>
              <a:rPr lang="en-GB" dirty="0"/>
              <a:t>Don’t abstract too soon, don’t abstract too late - YAGNI</a:t>
            </a:r>
          </a:p>
          <a:p>
            <a:pPr lvl="2"/>
            <a:r>
              <a:rPr lang="en-GB" dirty="0"/>
              <a:t>striking the right balance here is the difference between software that can’t be changed for fear it something will break and making software hard to understand (and often hard to extend)</a:t>
            </a:r>
          </a:p>
          <a:p>
            <a:r>
              <a:rPr lang="en-GB" dirty="0"/>
              <a:t>It should be obvious to anyone looking at the solution files what functionality this solution provides and at these abstractly how it does this.</a:t>
            </a:r>
          </a:p>
          <a:p>
            <a:pPr lvl="1"/>
            <a:r>
              <a:rPr lang="en-GB" dirty="0"/>
              <a:t>Shared functionality should be obvious</a:t>
            </a:r>
          </a:p>
          <a:p>
            <a:pPr lvl="1"/>
            <a:r>
              <a:rPr lang="en-GB" dirty="0"/>
              <a:t>External dependencies likewise</a:t>
            </a:r>
          </a:p>
          <a:p>
            <a:r>
              <a:rPr lang="en-GB" b="1" dirty="0"/>
              <a:t>More files, sensibly grouped together are better than less badly named super files that do many things</a:t>
            </a:r>
            <a:r>
              <a:rPr lang="en-GB" dirty="0"/>
              <a:t>, even if it feels easier to add to an existing class, this should be avoided. **</a:t>
            </a:r>
          </a:p>
          <a:p>
            <a:pPr marL="0" indent="0">
              <a:buNone/>
            </a:pPr>
            <a:endParaRPr lang="en-NL" dirty="0"/>
          </a:p>
        </p:txBody>
      </p:sp>
    </p:spTree>
    <p:extLst>
      <p:ext uri="{BB962C8B-B14F-4D97-AF65-F5344CB8AC3E}">
        <p14:creationId xmlns:p14="http://schemas.microsoft.com/office/powerpoint/2010/main" val="1173276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55F26F-20ED-401A-A36D-184A5F7F3F9E}"/>
              </a:ext>
            </a:extLst>
          </p:cNvPr>
          <p:cNvPicPr>
            <a:picLocks noChangeAspect="1"/>
          </p:cNvPicPr>
          <p:nvPr/>
        </p:nvPicPr>
        <p:blipFill>
          <a:blip r:embed="rId2"/>
          <a:stretch>
            <a:fillRect/>
          </a:stretch>
        </p:blipFill>
        <p:spPr>
          <a:xfrm>
            <a:off x="2566987" y="776287"/>
            <a:ext cx="7058025" cy="5305425"/>
          </a:xfrm>
          <a:prstGeom prst="rect">
            <a:avLst/>
          </a:prstGeom>
        </p:spPr>
      </p:pic>
    </p:spTree>
    <p:extLst>
      <p:ext uri="{BB962C8B-B14F-4D97-AF65-F5344CB8AC3E}">
        <p14:creationId xmlns:p14="http://schemas.microsoft.com/office/powerpoint/2010/main" val="142843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D22-D46A-436C-A75D-F7DBF8EB6554}"/>
              </a:ext>
            </a:extLst>
          </p:cNvPr>
          <p:cNvSpPr>
            <a:spLocks noGrp="1"/>
          </p:cNvSpPr>
          <p:nvPr>
            <p:ph type="title"/>
          </p:nvPr>
        </p:nvSpPr>
        <p:spPr/>
        <p:txBody>
          <a:bodyPr/>
          <a:lstStyle/>
          <a:p>
            <a:r>
              <a:rPr lang="en-GB" dirty="0"/>
              <a:t>What is 			</a:t>
            </a:r>
            <a:endParaRPr lang="en-NL" dirty="0"/>
          </a:p>
        </p:txBody>
      </p:sp>
      <p:sp>
        <p:nvSpPr>
          <p:cNvPr id="4" name="Content Placeholder 3">
            <a:extLst>
              <a:ext uri="{FF2B5EF4-FFF2-40B4-BE49-F238E27FC236}">
                <a16:creationId xmlns:a16="http://schemas.microsoft.com/office/drawing/2014/main" id="{6B8528C2-D17C-4389-B819-CE83960EE85C}"/>
              </a:ext>
            </a:extLst>
          </p:cNvPr>
          <p:cNvSpPr>
            <a:spLocks noGrp="1"/>
          </p:cNvSpPr>
          <p:nvPr>
            <p:ph idx="1"/>
          </p:nvPr>
        </p:nvSpPr>
        <p:spPr/>
        <p:txBody>
          <a:bodyPr>
            <a:normAutofit fontScale="92500" lnSpcReduction="10000"/>
          </a:bodyPr>
          <a:lstStyle/>
          <a:p>
            <a:r>
              <a:rPr lang="en-GB" dirty="0">
                <a:hlinkClick r:id="rId2"/>
              </a:rPr>
              <a:t>https://www.cypress.io/</a:t>
            </a:r>
            <a:endParaRPr lang="en-GB" dirty="0"/>
          </a:p>
          <a:p>
            <a:pPr lvl="1"/>
            <a:r>
              <a:rPr lang="en-GB" dirty="0"/>
              <a:t>The web has evolved. Finally, testing has too.</a:t>
            </a:r>
          </a:p>
          <a:p>
            <a:pPr lvl="1"/>
            <a:r>
              <a:rPr lang="en-GB" dirty="0"/>
              <a:t>Fast, easy and reliable testing for anything that runs in a browser.</a:t>
            </a:r>
          </a:p>
          <a:p>
            <a:r>
              <a:rPr lang="en-GB" dirty="0"/>
              <a:t>Cypress does not use Selenium.</a:t>
            </a:r>
          </a:p>
          <a:p>
            <a:r>
              <a:rPr lang="en-GB" dirty="0"/>
              <a:t>Currently, Cypress has support for Chrome-family browsers (including Electron) and beta support for Firefox browsers.</a:t>
            </a:r>
          </a:p>
          <a:p>
            <a:r>
              <a:rPr lang="en-GB" dirty="0"/>
              <a:t>Cypress tests runs fast.</a:t>
            </a:r>
          </a:p>
          <a:p>
            <a:r>
              <a:rPr lang="en-GB" dirty="0"/>
              <a:t>Cypress is free however they do operate under a SaaS business model.</a:t>
            </a:r>
          </a:p>
          <a:p>
            <a:pPr lvl="1"/>
            <a:r>
              <a:rPr lang="en-GB" dirty="0"/>
              <a:t>While it is possible to run tests in parallel without the dashboard, it requires an amount of scripting and it would be difficult to match the integrated performance that cypress provides. (Essentially the service which distributes jobs across parallel runners is a paid for service, but running tests locally is free)</a:t>
            </a:r>
          </a:p>
          <a:p>
            <a:pPr marL="457200" lvl="1" indent="0">
              <a:buNone/>
            </a:pPr>
            <a:endParaRPr lang="en-GB" dirty="0"/>
          </a:p>
          <a:p>
            <a:pPr marL="457200" lvl="1" indent="0">
              <a:buNone/>
            </a:pPr>
            <a:endParaRPr lang="en-GB" dirty="0"/>
          </a:p>
        </p:txBody>
      </p:sp>
      <p:pic>
        <p:nvPicPr>
          <p:cNvPr id="6" name="Picture 2" descr="Cypress.io">
            <a:extLst>
              <a:ext uri="{FF2B5EF4-FFF2-40B4-BE49-F238E27FC236}">
                <a16:creationId xmlns:a16="http://schemas.microsoft.com/office/drawing/2014/main" id="{88FC44E1-3EC6-4628-ACA3-602955DDB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996" y="775881"/>
            <a:ext cx="1787154" cy="59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29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D29D6B3-D8EF-4076-A5B9-93F8B14C9B39}"/>
              </a:ext>
            </a:extLst>
          </p:cNvPr>
          <p:cNvCxnSpPr/>
          <p:nvPr/>
        </p:nvCxnSpPr>
        <p:spPr>
          <a:xfrm>
            <a:off x="643812" y="3041780"/>
            <a:ext cx="2584580"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C066B938-5426-4BEA-9552-239E326712EC}"/>
              </a:ext>
            </a:extLst>
          </p:cNvPr>
          <p:cNvPicPr>
            <a:picLocks noChangeAspect="1"/>
          </p:cNvPicPr>
          <p:nvPr/>
        </p:nvPicPr>
        <p:blipFill>
          <a:blip r:embed="rId2"/>
          <a:stretch>
            <a:fillRect/>
          </a:stretch>
        </p:blipFill>
        <p:spPr>
          <a:xfrm>
            <a:off x="0" y="697975"/>
            <a:ext cx="7240556" cy="5497552"/>
          </a:xfrm>
          <a:prstGeom prst="rect">
            <a:avLst/>
          </a:prstGeom>
        </p:spPr>
      </p:pic>
      <p:pic>
        <p:nvPicPr>
          <p:cNvPr id="14" name="Picture 13">
            <a:extLst>
              <a:ext uri="{FF2B5EF4-FFF2-40B4-BE49-F238E27FC236}">
                <a16:creationId xmlns:a16="http://schemas.microsoft.com/office/drawing/2014/main" id="{B4E94164-9412-4541-945B-E8809D739084}"/>
              </a:ext>
            </a:extLst>
          </p:cNvPr>
          <p:cNvPicPr>
            <a:picLocks noChangeAspect="1"/>
          </p:cNvPicPr>
          <p:nvPr/>
        </p:nvPicPr>
        <p:blipFill rotWithShape="1">
          <a:blip r:embed="rId3"/>
          <a:srcRect l="-272" t="515" r="9889" b="-515"/>
          <a:stretch/>
        </p:blipFill>
        <p:spPr>
          <a:xfrm>
            <a:off x="5481054" y="763896"/>
            <a:ext cx="6710946" cy="5330208"/>
          </a:xfrm>
          <a:prstGeom prst="rect">
            <a:avLst/>
          </a:prstGeom>
        </p:spPr>
      </p:pic>
    </p:spTree>
    <p:extLst>
      <p:ext uri="{BB962C8B-B14F-4D97-AF65-F5344CB8AC3E}">
        <p14:creationId xmlns:p14="http://schemas.microsoft.com/office/powerpoint/2010/main" val="173958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175120-DFAD-470F-8B4A-B911190EEF0C}"/>
              </a:ext>
            </a:extLst>
          </p:cNvPr>
          <p:cNvPicPr>
            <a:picLocks noChangeAspect="1"/>
          </p:cNvPicPr>
          <p:nvPr/>
        </p:nvPicPr>
        <p:blipFill>
          <a:blip r:embed="rId2"/>
          <a:stretch>
            <a:fillRect/>
          </a:stretch>
        </p:blipFill>
        <p:spPr>
          <a:xfrm>
            <a:off x="1073885" y="0"/>
            <a:ext cx="8346057" cy="6858000"/>
          </a:xfrm>
          <a:prstGeom prst="rect">
            <a:avLst/>
          </a:prstGeom>
        </p:spPr>
      </p:pic>
    </p:spTree>
    <p:extLst>
      <p:ext uri="{BB962C8B-B14F-4D97-AF65-F5344CB8AC3E}">
        <p14:creationId xmlns:p14="http://schemas.microsoft.com/office/powerpoint/2010/main" val="59527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9D190-6202-4F79-B271-421607123FB1}"/>
              </a:ext>
            </a:extLst>
          </p:cNvPr>
          <p:cNvPicPr>
            <a:picLocks noChangeAspect="1"/>
          </p:cNvPicPr>
          <p:nvPr/>
        </p:nvPicPr>
        <p:blipFill>
          <a:blip r:embed="rId2"/>
          <a:stretch>
            <a:fillRect/>
          </a:stretch>
        </p:blipFill>
        <p:spPr>
          <a:xfrm>
            <a:off x="0" y="0"/>
            <a:ext cx="12192000" cy="6579463"/>
          </a:xfrm>
          <a:prstGeom prst="rect">
            <a:avLst/>
          </a:prstGeom>
        </p:spPr>
      </p:pic>
    </p:spTree>
    <p:extLst>
      <p:ext uri="{BB962C8B-B14F-4D97-AF65-F5344CB8AC3E}">
        <p14:creationId xmlns:p14="http://schemas.microsoft.com/office/powerpoint/2010/main" val="4165699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80CD8A-70F4-42FE-A139-176E1A8A8F01}"/>
              </a:ext>
            </a:extLst>
          </p:cNvPr>
          <p:cNvPicPr>
            <a:picLocks noChangeAspect="1"/>
          </p:cNvPicPr>
          <p:nvPr/>
        </p:nvPicPr>
        <p:blipFill>
          <a:blip r:embed="rId2"/>
          <a:stretch>
            <a:fillRect/>
          </a:stretch>
        </p:blipFill>
        <p:spPr>
          <a:xfrm>
            <a:off x="1415467" y="793459"/>
            <a:ext cx="4914900" cy="304800"/>
          </a:xfrm>
          <a:prstGeom prst="rect">
            <a:avLst/>
          </a:prstGeom>
        </p:spPr>
      </p:pic>
      <p:pic>
        <p:nvPicPr>
          <p:cNvPr id="3" name="Picture 2">
            <a:extLst>
              <a:ext uri="{FF2B5EF4-FFF2-40B4-BE49-F238E27FC236}">
                <a16:creationId xmlns:a16="http://schemas.microsoft.com/office/drawing/2014/main" id="{B0AACEB1-BB4F-46C4-A58C-E76CE513363D}"/>
              </a:ext>
            </a:extLst>
          </p:cNvPr>
          <p:cNvPicPr>
            <a:picLocks noChangeAspect="1"/>
          </p:cNvPicPr>
          <p:nvPr/>
        </p:nvPicPr>
        <p:blipFill>
          <a:blip r:embed="rId3"/>
          <a:stretch>
            <a:fillRect/>
          </a:stretch>
        </p:blipFill>
        <p:spPr>
          <a:xfrm>
            <a:off x="304800" y="1981200"/>
            <a:ext cx="11582400" cy="2895600"/>
          </a:xfrm>
          <a:prstGeom prst="rect">
            <a:avLst/>
          </a:prstGeom>
        </p:spPr>
      </p:pic>
    </p:spTree>
    <p:extLst>
      <p:ext uri="{BB962C8B-B14F-4D97-AF65-F5344CB8AC3E}">
        <p14:creationId xmlns:p14="http://schemas.microsoft.com/office/powerpoint/2010/main" val="1285266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7C00B-96B3-4BE5-85B3-9B8A21CA1E93}"/>
              </a:ext>
            </a:extLst>
          </p:cNvPr>
          <p:cNvSpPr>
            <a:spLocks noGrp="1"/>
          </p:cNvSpPr>
          <p:nvPr>
            <p:ph idx="1"/>
          </p:nvPr>
        </p:nvSpPr>
        <p:spPr/>
        <p:txBody>
          <a:bodyPr/>
          <a:lstStyle/>
          <a:p>
            <a:r>
              <a:rPr lang="en-GB" dirty="0"/>
              <a:t>Easy for anyone to understand</a:t>
            </a:r>
          </a:p>
          <a:p>
            <a:r>
              <a:rPr lang="en-GB" dirty="0"/>
              <a:t>Easy to change</a:t>
            </a:r>
          </a:p>
          <a:p>
            <a:r>
              <a:rPr lang="en-GB" dirty="0"/>
              <a:t>Easy to investigate </a:t>
            </a:r>
            <a:r>
              <a:rPr lang="en-GB" b="1" dirty="0"/>
              <a:t>when</a:t>
            </a:r>
            <a:r>
              <a:rPr lang="en-GB" dirty="0"/>
              <a:t> something fails</a:t>
            </a:r>
          </a:p>
          <a:p>
            <a:r>
              <a:rPr lang="en-GB" dirty="0"/>
              <a:t>Easy to extend in future</a:t>
            </a:r>
          </a:p>
        </p:txBody>
      </p:sp>
      <p:sp>
        <p:nvSpPr>
          <p:cNvPr id="5" name="Title 4">
            <a:extLst>
              <a:ext uri="{FF2B5EF4-FFF2-40B4-BE49-F238E27FC236}">
                <a16:creationId xmlns:a16="http://schemas.microsoft.com/office/drawing/2014/main" id="{10EFDB73-84E1-406A-A52E-F803CC3B3629}"/>
              </a:ext>
            </a:extLst>
          </p:cNvPr>
          <p:cNvSpPr>
            <a:spLocks noGrp="1"/>
          </p:cNvSpPr>
          <p:nvPr>
            <p:ph type="title"/>
          </p:nvPr>
        </p:nvSpPr>
        <p:spPr/>
        <p:txBody>
          <a:bodyPr/>
          <a:lstStyle/>
          <a:p>
            <a:r>
              <a:rPr lang="en-GB" dirty="0"/>
              <a:t>Will the code that I write today be</a:t>
            </a:r>
            <a:endParaRPr lang="en-NL" dirty="0"/>
          </a:p>
        </p:txBody>
      </p:sp>
    </p:spTree>
    <p:extLst>
      <p:ext uri="{BB962C8B-B14F-4D97-AF65-F5344CB8AC3E}">
        <p14:creationId xmlns:p14="http://schemas.microsoft.com/office/powerpoint/2010/main" val="200378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572048A-6660-42A3-935D-1C2AB20DA71E}"/>
              </a:ext>
            </a:extLst>
          </p:cNvPr>
          <p:cNvPicPr>
            <a:picLocks noGrp="1" noChangeAspect="1"/>
          </p:cNvPicPr>
          <p:nvPr>
            <p:ph idx="1"/>
          </p:nvPr>
        </p:nvPicPr>
        <p:blipFill>
          <a:blip r:embed="rId2"/>
          <a:stretch>
            <a:fillRect/>
          </a:stretch>
        </p:blipFill>
        <p:spPr>
          <a:xfrm>
            <a:off x="986477" y="176206"/>
            <a:ext cx="10060967" cy="6505588"/>
          </a:xfrm>
          <a:prstGeom prst="rect">
            <a:avLst/>
          </a:prstGeom>
        </p:spPr>
      </p:pic>
    </p:spTree>
    <p:extLst>
      <p:ext uri="{BB962C8B-B14F-4D97-AF65-F5344CB8AC3E}">
        <p14:creationId xmlns:p14="http://schemas.microsoft.com/office/powerpoint/2010/main" val="193645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31A64B-3D57-40E1-B0E7-CD515B69A98D}"/>
              </a:ext>
            </a:extLst>
          </p:cNvPr>
          <p:cNvPicPr>
            <a:picLocks noChangeAspect="1"/>
          </p:cNvPicPr>
          <p:nvPr/>
        </p:nvPicPr>
        <p:blipFill rotWithShape="1">
          <a:blip r:embed="rId2"/>
          <a:srcRect l="50000" t="6685" b="27092"/>
          <a:stretch/>
        </p:blipFill>
        <p:spPr>
          <a:xfrm>
            <a:off x="21811" y="279918"/>
            <a:ext cx="12148378" cy="45253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9181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5D3B-9CD5-448E-83E2-FC5611EA92B9}"/>
              </a:ext>
            </a:extLst>
          </p:cNvPr>
          <p:cNvSpPr>
            <a:spLocks noGrp="1"/>
          </p:cNvSpPr>
          <p:nvPr>
            <p:ph type="title"/>
          </p:nvPr>
        </p:nvSpPr>
        <p:spPr/>
        <p:txBody>
          <a:bodyPr/>
          <a:lstStyle/>
          <a:p>
            <a:r>
              <a:rPr lang="en-GB" dirty="0"/>
              <a:t>Permanent trade-offs</a:t>
            </a:r>
            <a:endParaRPr lang="en-NL" dirty="0"/>
          </a:p>
        </p:txBody>
      </p:sp>
      <p:sp>
        <p:nvSpPr>
          <p:cNvPr id="3" name="Content Placeholder 2">
            <a:extLst>
              <a:ext uri="{FF2B5EF4-FFF2-40B4-BE49-F238E27FC236}">
                <a16:creationId xmlns:a16="http://schemas.microsoft.com/office/drawing/2014/main" id="{CB3232BC-F1D0-4AD9-99C4-CE2D2F24EEE4}"/>
              </a:ext>
            </a:extLst>
          </p:cNvPr>
          <p:cNvSpPr>
            <a:spLocks noGrp="1"/>
          </p:cNvSpPr>
          <p:nvPr>
            <p:ph idx="1"/>
          </p:nvPr>
        </p:nvSpPr>
        <p:spPr/>
        <p:txBody>
          <a:bodyPr>
            <a:normAutofit fontScale="92500" lnSpcReduction="10000"/>
          </a:bodyPr>
          <a:lstStyle/>
          <a:p>
            <a:r>
              <a:rPr lang="en-GB" dirty="0"/>
              <a:t>Cypress is not a general purpose automation tool.</a:t>
            </a:r>
          </a:p>
          <a:p>
            <a:r>
              <a:rPr lang="en-GB" dirty="0"/>
              <a:t>Cypress commands run inside of a browser.</a:t>
            </a:r>
          </a:p>
          <a:p>
            <a:r>
              <a:rPr lang="en-GB" dirty="0"/>
              <a:t>There will never be support for multiple browser tabs.</a:t>
            </a:r>
          </a:p>
          <a:p>
            <a:r>
              <a:rPr lang="en-GB" dirty="0"/>
              <a:t>You cannot use Cypress to drive two browsers at the same time.</a:t>
            </a:r>
          </a:p>
          <a:p>
            <a:r>
              <a:rPr lang="en-GB" dirty="0"/>
              <a:t>Each test is bound to a single origin.</a:t>
            </a:r>
          </a:p>
          <a:p>
            <a:pPr lvl="1"/>
            <a:r>
              <a:rPr lang="en-GB" dirty="0"/>
              <a:t>Two URLs have the same origin if the protocol, port (if specified), and host are the same for both. </a:t>
            </a:r>
          </a:p>
          <a:p>
            <a:pPr marL="457200" lvl="1" indent="0">
              <a:buNone/>
            </a:pPr>
            <a:r>
              <a:rPr lang="en-GB" dirty="0"/>
              <a:t>e.g. compared to https://www.cypress.io</a:t>
            </a:r>
          </a:p>
          <a:p>
            <a:pPr lvl="1"/>
            <a:r>
              <a:rPr lang="en-GB" dirty="0"/>
              <a:t>https://cypress.io</a:t>
            </a:r>
          </a:p>
          <a:p>
            <a:pPr lvl="1"/>
            <a:r>
              <a:rPr lang="en-GB" dirty="0"/>
              <a:t>https://docs.cypress.io</a:t>
            </a:r>
          </a:p>
          <a:p>
            <a:pPr lvl="1"/>
            <a:r>
              <a:rPr lang="en-GB" dirty="0"/>
              <a:t>https://example.cypress.io/commands/querying</a:t>
            </a:r>
            <a:endParaRPr lang="en-NL" dirty="0"/>
          </a:p>
        </p:txBody>
      </p:sp>
    </p:spTree>
    <p:extLst>
      <p:ext uri="{BB962C8B-B14F-4D97-AF65-F5344CB8AC3E}">
        <p14:creationId xmlns:p14="http://schemas.microsoft.com/office/powerpoint/2010/main" val="121145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93EAF6-6534-489C-9828-DC1B767C8843}"/>
              </a:ext>
            </a:extLst>
          </p:cNvPr>
          <p:cNvGrpSpPr/>
          <p:nvPr/>
        </p:nvGrpSpPr>
        <p:grpSpPr>
          <a:xfrm>
            <a:off x="520306" y="477599"/>
            <a:ext cx="5669902" cy="5902802"/>
            <a:chOff x="665584" y="477599"/>
            <a:chExt cx="5669902" cy="5902802"/>
          </a:xfrm>
        </p:grpSpPr>
        <p:pic>
          <p:nvPicPr>
            <p:cNvPr id="5" name="Picture 4">
              <a:extLst>
                <a:ext uri="{FF2B5EF4-FFF2-40B4-BE49-F238E27FC236}">
                  <a16:creationId xmlns:a16="http://schemas.microsoft.com/office/drawing/2014/main" id="{5E92E2AE-B355-4991-8557-3F48C6B8A11C}"/>
                </a:ext>
              </a:extLst>
            </p:cNvPr>
            <p:cNvPicPr>
              <a:picLocks noChangeAspect="1"/>
            </p:cNvPicPr>
            <p:nvPr/>
          </p:nvPicPr>
          <p:blipFill rotWithShape="1">
            <a:blip r:embed="rId2"/>
            <a:srcRect l="17865" r="18466"/>
            <a:stretch/>
          </p:blipFill>
          <p:spPr>
            <a:xfrm>
              <a:off x="665584" y="477599"/>
              <a:ext cx="5669902" cy="5902802"/>
            </a:xfrm>
            <a:prstGeom prst="rect">
              <a:avLst/>
            </a:prstGeom>
          </p:spPr>
        </p:pic>
        <p:sp>
          <p:nvSpPr>
            <p:cNvPr id="7" name="Rectangle 6">
              <a:extLst>
                <a:ext uri="{FF2B5EF4-FFF2-40B4-BE49-F238E27FC236}">
                  <a16:creationId xmlns:a16="http://schemas.microsoft.com/office/drawing/2014/main" id="{85BC33F0-CE6F-4C54-8A86-1EF2966F7A23}"/>
                </a:ext>
              </a:extLst>
            </p:cNvPr>
            <p:cNvSpPr/>
            <p:nvPr/>
          </p:nvSpPr>
          <p:spPr>
            <a:xfrm>
              <a:off x="1045029" y="2696547"/>
              <a:ext cx="5050971" cy="1632857"/>
            </a:xfrm>
            <a:prstGeom prst="rect">
              <a:avLst/>
            </a:prstGeom>
            <a:noFill/>
            <a:ln>
              <a:solidFill>
                <a:schemeClr val="accent1">
                  <a:lumMod val="75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
        <p:nvSpPr>
          <p:cNvPr id="11" name="Rectangle 10">
            <a:extLst>
              <a:ext uri="{FF2B5EF4-FFF2-40B4-BE49-F238E27FC236}">
                <a16:creationId xmlns:a16="http://schemas.microsoft.com/office/drawing/2014/main" id="{A6036F63-36CF-4EBE-B4E5-E1504005270F}"/>
              </a:ext>
            </a:extLst>
          </p:cNvPr>
          <p:cNvSpPr/>
          <p:nvPr/>
        </p:nvSpPr>
        <p:spPr>
          <a:xfrm>
            <a:off x="5285972" y="1590415"/>
            <a:ext cx="6072047" cy="646331"/>
          </a:xfrm>
          <a:prstGeom prst="rect">
            <a:avLst/>
          </a:prstGeom>
        </p:spPr>
        <p:txBody>
          <a:bodyPr wrap="none">
            <a:spAutoFit/>
          </a:bodyPr>
          <a:lstStyle/>
          <a:p>
            <a:r>
              <a:rPr lang="en-GB" dirty="0"/>
              <a:t>Limitations prevent it from testing every possible GUI scenario.</a:t>
            </a:r>
          </a:p>
          <a:p>
            <a:r>
              <a:rPr lang="en-GB" dirty="0"/>
              <a:t>I.e. limited to certain web browsers</a:t>
            </a:r>
          </a:p>
        </p:txBody>
      </p:sp>
      <p:sp>
        <p:nvSpPr>
          <p:cNvPr id="12" name="TextBox 11">
            <a:extLst>
              <a:ext uri="{FF2B5EF4-FFF2-40B4-BE49-F238E27FC236}">
                <a16:creationId xmlns:a16="http://schemas.microsoft.com/office/drawing/2014/main" id="{63342E99-6ADA-42EF-A52E-0BC3B39637B1}"/>
              </a:ext>
            </a:extLst>
          </p:cNvPr>
          <p:cNvSpPr txBox="1"/>
          <p:nvPr/>
        </p:nvSpPr>
        <p:spPr>
          <a:xfrm>
            <a:off x="6190208" y="3614140"/>
            <a:ext cx="4635500" cy="369332"/>
          </a:xfrm>
          <a:prstGeom prst="rect">
            <a:avLst/>
          </a:prstGeom>
          <a:noFill/>
        </p:spPr>
        <p:txBody>
          <a:bodyPr wrap="none" rtlCol="0">
            <a:spAutoFit/>
          </a:bodyPr>
          <a:lstStyle/>
          <a:p>
            <a:r>
              <a:rPr lang="en-GB" dirty="0"/>
              <a:t>Mocking and stubs allow you to test in isolation</a:t>
            </a:r>
            <a:endParaRPr lang="en-NL" dirty="0"/>
          </a:p>
        </p:txBody>
      </p:sp>
      <p:sp>
        <p:nvSpPr>
          <p:cNvPr id="13" name="Rectangle 12">
            <a:extLst>
              <a:ext uri="{FF2B5EF4-FFF2-40B4-BE49-F238E27FC236}">
                <a16:creationId xmlns:a16="http://schemas.microsoft.com/office/drawing/2014/main" id="{5BE858A3-43E8-4C35-BED8-26FB51072949}"/>
              </a:ext>
            </a:extLst>
          </p:cNvPr>
          <p:cNvSpPr/>
          <p:nvPr/>
        </p:nvSpPr>
        <p:spPr>
          <a:xfrm>
            <a:off x="6569653" y="2320531"/>
            <a:ext cx="4501849" cy="923330"/>
          </a:xfrm>
          <a:prstGeom prst="rect">
            <a:avLst/>
          </a:prstGeom>
        </p:spPr>
        <p:txBody>
          <a:bodyPr wrap="square">
            <a:spAutoFit/>
          </a:bodyPr>
          <a:lstStyle/>
          <a:p>
            <a:r>
              <a:rPr lang="en-GB" dirty="0"/>
              <a:t>Quicker and easier to use and setup than other more complete UI testing applications and well integrated with the browser</a:t>
            </a:r>
            <a:endParaRPr lang="en-NL" dirty="0"/>
          </a:p>
        </p:txBody>
      </p:sp>
    </p:spTree>
    <p:extLst>
      <p:ext uri="{BB962C8B-B14F-4D97-AF65-F5344CB8AC3E}">
        <p14:creationId xmlns:p14="http://schemas.microsoft.com/office/powerpoint/2010/main" val="421184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D88B0-9FB9-4082-8CE8-A1A7D99C2D48}"/>
              </a:ext>
            </a:extLst>
          </p:cNvPr>
          <p:cNvPicPr>
            <a:picLocks noChangeAspect="1"/>
          </p:cNvPicPr>
          <p:nvPr/>
        </p:nvPicPr>
        <p:blipFill>
          <a:blip r:embed="rId2"/>
          <a:stretch>
            <a:fillRect/>
          </a:stretch>
        </p:blipFill>
        <p:spPr>
          <a:xfrm>
            <a:off x="-11607" y="214604"/>
            <a:ext cx="12203607" cy="6214188"/>
          </a:xfrm>
          <a:prstGeom prst="rect">
            <a:avLst/>
          </a:prstGeom>
        </p:spPr>
      </p:pic>
    </p:spTree>
    <p:extLst>
      <p:ext uri="{BB962C8B-B14F-4D97-AF65-F5344CB8AC3E}">
        <p14:creationId xmlns:p14="http://schemas.microsoft.com/office/powerpoint/2010/main" val="38439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013-90D7-48C6-9D73-5A4CECCBFD8C}"/>
              </a:ext>
            </a:extLst>
          </p:cNvPr>
          <p:cNvSpPr>
            <a:spLocks noGrp="1"/>
          </p:cNvSpPr>
          <p:nvPr>
            <p:ph type="title"/>
          </p:nvPr>
        </p:nvSpPr>
        <p:spPr/>
        <p:txBody>
          <a:bodyPr/>
          <a:lstStyle/>
          <a:p>
            <a:r>
              <a:rPr lang="en-GB" dirty="0"/>
              <a:t>Case Study – Simple Website</a:t>
            </a:r>
            <a:endParaRPr lang="en-NL" dirty="0"/>
          </a:p>
        </p:txBody>
      </p:sp>
      <p:pic>
        <p:nvPicPr>
          <p:cNvPr id="4" name="Picture 3">
            <a:extLst>
              <a:ext uri="{FF2B5EF4-FFF2-40B4-BE49-F238E27FC236}">
                <a16:creationId xmlns:a16="http://schemas.microsoft.com/office/drawing/2014/main" id="{DDE4F618-1E2D-4772-8703-876604BC1AD6}"/>
              </a:ext>
            </a:extLst>
          </p:cNvPr>
          <p:cNvPicPr>
            <a:picLocks noChangeAspect="1"/>
          </p:cNvPicPr>
          <p:nvPr/>
        </p:nvPicPr>
        <p:blipFill rotWithShape="1">
          <a:blip r:embed="rId2"/>
          <a:srcRect b="24689"/>
          <a:stretch/>
        </p:blipFill>
        <p:spPr>
          <a:xfrm>
            <a:off x="1081481" y="1596668"/>
            <a:ext cx="9766998" cy="5164858"/>
          </a:xfrm>
          <a:prstGeom prst="rect">
            <a:avLst/>
          </a:prstGeom>
        </p:spPr>
      </p:pic>
    </p:spTree>
    <p:extLst>
      <p:ext uri="{BB962C8B-B14F-4D97-AF65-F5344CB8AC3E}">
        <p14:creationId xmlns:p14="http://schemas.microsoft.com/office/powerpoint/2010/main" val="2742094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1370</Words>
  <Application>Microsoft Office PowerPoint</Application>
  <PresentationFormat>Widescreen</PresentationFormat>
  <Paragraphs>117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Web UI Testing with   </vt:lpstr>
      <vt:lpstr>Introduction</vt:lpstr>
      <vt:lpstr>What is    </vt:lpstr>
      <vt:lpstr>PowerPoint Presentation</vt:lpstr>
      <vt:lpstr>PowerPoint Presentation</vt:lpstr>
      <vt:lpstr>Permanent trade-offs</vt:lpstr>
      <vt:lpstr>PowerPoint Presentation</vt:lpstr>
      <vt:lpstr>PowerPoint Presentation</vt:lpstr>
      <vt:lpstr>Case Study – Simple Website</vt:lpstr>
      <vt:lpstr>Case Study – Simple Test</vt:lpstr>
      <vt:lpstr>Code Style / Flow of Control</vt:lpstr>
      <vt:lpstr>PowerPoint Presentation</vt:lpstr>
      <vt:lpstr>PowerPoint Presentation</vt:lpstr>
      <vt:lpstr>PowerPoint Presentation</vt:lpstr>
      <vt:lpstr>PowerPoint Presentation</vt:lpstr>
      <vt:lpstr>Pitfalls Example</vt:lpstr>
      <vt:lpstr>Pitfalls, Retry &amp; Waiting</vt:lpstr>
      <vt:lpstr>The Problems with Waiting</vt:lpstr>
      <vt:lpstr>Better Options</vt:lpstr>
      <vt:lpstr>The more you know</vt:lpstr>
      <vt:lpstr>PowerPoint Presentation</vt:lpstr>
      <vt:lpstr>PowerPoint Presentation</vt:lpstr>
      <vt:lpstr>PowerPoint Presentation</vt:lpstr>
      <vt:lpstr>PowerPoint Presentation</vt:lpstr>
      <vt:lpstr>Best Practices</vt:lpstr>
      <vt:lpstr>Design Patterns Intended to make software designs more understandable, flexible and maintainable </vt:lpstr>
      <vt:lpstr>Design Patterns – SOLID Intended to make software designs more understandable, flexible and maintainable </vt:lpstr>
      <vt:lpstr>Design Patterns - SOLID</vt:lpstr>
      <vt:lpstr>PowerPoint Presentation</vt:lpstr>
      <vt:lpstr>PowerPoint Presentation</vt:lpstr>
      <vt:lpstr>PowerPoint Presentation</vt:lpstr>
      <vt:lpstr>PowerPoint Presentation</vt:lpstr>
      <vt:lpstr>PowerPoint Presentation</vt:lpstr>
      <vt:lpstr>Will the code that I write today 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UI Testing with   </dc:title>
  <dc:creator>Philip Jory</dc:creator>
  <cp:lastModifiedBy>Philip Jory</cp:lastModifiedBy>
  <cp:revision>6</cp:revision>
  <dcterms:created xsi:type="dcterms:W3CDTF">2020-10-27T17:32:11Z</dcterms:created>
  <dcterms:modified xsi:type="dcterms:W3CDTF">2020-10-27T18:14:54Z</dcterms:modified>
</cp:coreProperties>
</file>