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Noto Sans Symbols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ko6CYP6npsyKkDTVPc/o98RGR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Symbols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NotoSansSymbol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8ea4126c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88ea4126cc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8e3894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388e389487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8ea4126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g388ea4126c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8ea4126cc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88ea4126cc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27315" y="5822811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09528" y="499180"/>
            <a:ext cx="10572942" cy="3499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 COM LINGUAGEM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8ea4126cc_0_171"/>
          <p:cNvSpPr txBox="1"/>
          <p:nvPr/>
        </p:nvSpPr>
        <p:spPr>
          <a:xfrm>
            <a:off x="533399" y="330232"/>
            <a:ext cx="11125200" cy="25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Uma drogaria informa que a média do tempo de entrega de um medicamento é menor que 38 minutos. Foi realizada uma amostragem de 36 entregas de medicamentos para verificar o tempo de entrega e foi obtido uma média de 36,5 minutos com desvio padrão de 3,5 minutos, considerando</a:t>
            </a:r>
            <a:r>
              <a:rPr b="0" i="0" lang="pt-BR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significância de 0,01, há evidência suficiente para apoiar a afirmação da drogaria?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88ea4126cc_0_171"/>
          <p:cNvSpPr txBox="1"/>
          <p:nvPr/>
        </p:nvSpPr>
        <p:spPr>
          <a:xfrm>
            <a:off x="533399" y="3173032"/>
            <a:ext cx="3285600" cy="43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88ea4126cc_0_171"/>
          <p:cNvSpPr txBox="1"/>
          <p:nvPr/>
        </p:nvSpPr>
        <p:spPr>
          <a:xfrm>
            <a:off x="4483732" y="3157665"/>
            <a:ext cx="3224400" cy="43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88ea4126cc_0_171"/>
          <p:cNvSpPr txBox="1"/>
          <p:nvPr/>
        </p:nvSpPr>
        <p:spPr>
          <a:xfrm>
            <a:off x="612170" y="3783365"/>
            <a:ext cx="1563900" cy="1186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88ea4126cc_0_171"/>
          <p:cNvSpPr txBox="1"/>
          <p:nvPr/>
        </p:nvSpPr>
        <p:spPr>
          <a:xfrm>
            <a:off x="533399" y="5191400"/>
            <a:ext cx="3628200" cy="1292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88ea4126cc_0_171"/>
          <p:cNvSpPr txBox="1"/>
          <p:nvPr/>
        </p:nvSpPr>
        <p:spPr>
          <a:xfrm>
            <a:off x="8566254" y="4944880"/>
            <a:ext cx="26949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Rejeita Ho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88ea4126cc_0_171"/>
          <p:cNvSpPr txBox="1"/>
          <p:nvPr/>
        </p:nvSpPr>
        <p:spPr>
          <a:xfrm>
            <a:off x="528795" y="2732670"/>
            <a:ext cx="3459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rgbClr val="FF0000"/>
                </a:solidFill>
              </a:rPr>
              <a:t>Afirmação: μ &lt; 38 min</a:t>
            </a:r>
            <a:endParaRPr b="0" i="0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88ea4126cc_0_171"/>
          <p:cNvSpPr txBox="1"/>
          <p:nvPr/>
        </p:nvSpPr>
        <p:spPr>
          <a:xfrm>
            <a:off x="4629640" y="5585420"/>
            <a:ext cx="7485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onclusão: No nível de significância de 0,01, há evidências para concordar com a drogaria.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388ea4126cc_0_1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33375" y="2973875"/>
            <a:ext cx="4858625" cy="20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8e389487b_0_0"/>
          <p:cNvSpPr txBox="1"/>
          <p:nvPr/>
        </p:nvSpPr>
        <p:spPr>
          <a:xfrm>
            <a:off x="927315" y="5822811"/>
            <a:ext cx="10337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88e389487b_0_0"/>
          <p:cNvSpPr txBox="1"/>
          <p:nvPr/>
        </p:nvSpPr>
        <p:spPr>
          <a:xfrm>
            <a:off x="809528" y="499180"/>
            <a:ext cx="105729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pt-BR" sz="5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HIPÓTESE DA MÉDIA DE UMA AMOSTRA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858128" y="465293"/>
            <a:ext cx="10691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000"/>
              <a:buFont typeface="Arial"/>
              <a:buNone/>
            </a:pPr>
            <a:r>
              <a:rPr b="1" i="0" lang="pt-BR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Testes de hipóteses </a:t>
            </a:r>
            <a:r>
              <a:rPr b="1" lang="pt-BR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 média de um</a:t>
            </a:r>
            <a:r>
              <a:rPr b="1" i="0" lang="pt-BR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amostra</a:t>
            </a:r>
            <a:endParaRPr b="0" i="0" sz="1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33399" y="1402643"/>
            <a:ext cx="11125202" cy="464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testes de afirmações sobre um parâmetro.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533399" y="2115411"/>
            <a:ext cx="11125202" cy="8974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 que utiliza estatísticas amostrais para testar uma hipótese (afirmação original) e aceitá-la ou rejeitá-la.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33399" y="3287398"/>
            <a:ext cx="11125202" cy="192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Existem duas hipóteses: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nula (H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arenR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Hipótese alternativa (H</a:t>
            </a:r>
            <a:r>
              <a:rPr b="0" baseline="-2500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complemento da hipótese nula.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58128" y="5134863"/>
            <a:ext cx="1764136" cy="9848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5059965" y="5134862"/>
            <a:ext cx="1765740" cy="9848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9064075" y="5134861"/>
            <a:ext cx="1765740" cy="98488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392722" y="378288"/>
            <a:ext cx="3545645" cy="464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três tipos de testes: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4926"/>
            <a:ext cx="11715025" cy="57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8ea4126cc_0_1"/>
          <p:cNvSpPr txBox="1"/>
          <p:nvPr/>
        </p:nvSpPr>
        <p:spPr>
          <a:xfrm>
            <a:off x="618977" y="92474"/>
            <a:ext cx="106914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000"/>
              <a:buFont typeface="Arial"/>
              <a:buNone/>
            </a:pPr>
            <a:r>
              <a:rPr b="1" i="0" lang="pt-BR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significância (</a:t>
            </a:r>
            <a:r>
              <a:rPr b="1" i="0" lang="pt-BR" sz="1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0" lang="pt-BR" sz="1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88ea4126cc_0_1"/>
          <p:cNvSpPr txBox="1"/>
          <p:nvPr/>
        </p:nvSpPr>
        <p:spPr>
          <a:xfrm>
            <a:off x="533399" y="1033933"/>
            <a:ext cx="1112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Probabilidade máxima permitida para cometer o erro tipo I.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88ea4126cc_0_1"/>
          <p:cNvSpPr txBox="1"/>
          <p:nvPr/>
        </p:nvSpPr>
        <p:spPr>
          <a:xfrm>
            <a:off x="533399" y="3866739"/>
            <a:ext cx="11125200" cy="21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Níveis de significância mais utilizados: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0,10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0,05</a:t>
            </a:r>
            <a:endParaRPr b="1" i="0" sz="28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0,01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88ea4126cc_0_1"/>
          <p:cNvSpPr txBox="1"/>
          <p:nvPr/>
        </p:nvSpPr>
        <p:spPr>
          <a:xfrm>
            <a:off x="533399" y="1818739"/>
            <a:ext cx="111252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 tipo I: hipótese nula rejeitada quando ela for verdadeira.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88ea4126cc_0_1"/>
          <p:cNvSpPr txBox="1"/>
          <p:nvPr/>
        </p:nvSpPr>
        <p:spPr>
          <a:xfrm>
            <a:off x="533399" y="2457767"/>
            <a:ext cx="111252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 tipo II: não rejeita a hipótese nula sendo ela falsa.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88ea4126cc_0_1"/>
          <p:cNvSpPr txBox="1"/>
          <p:nvPr/>
        </p:nvSpPr>
        <p:spPr>
          <a:xfrm>
            <a:off x="4825180" y="3212962"/>
            <a:ext cx="1826400" cy="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α = 1 - 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/>
        </p:nvSpPr>
        <p:spPr>
          <a:xfrm>
            <a:off x="618977" y="461184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Z para média amostral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533399" y="1402642"/>
            <a:ext cx="11125202" cy="107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utilizado quando a distribuição é normal e o desvio padrão populacional seja conhecido. É denominado de estatística do teste padronizado 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14029" y="4382087"/>
            <a:ext cx="11125202" cy="107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n &gt; 30, pode utilizar o desvio padrão da amostra (S) no lugar do desvio padrão da população (σ).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4712676" y="2789692"/>
            <a:ext cx="1563954" cy="1186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7969" y="-15495"/>
            <a:ext cx="7962313" cy="68008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187605" y="908917"/>
            <a:ext cx="3038100" cy="4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Validação pelo valor de 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Arial"/>
              <a:buNone/>
            </a:pPr>
            <a:r>
              <a:rPr b="1" lang="pt-BR" sz="2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&gt; α (não rejeita Ho)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8571"/>
              <a:buFont typeface="Arial"/>
              <a:buNone/>
            </a:pPr>
            <a:r>
              <a:rPr b="1" lang="pt-BR" sz="2800"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≤ α (rejeita Ho)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pt-BR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Obs.: bicaudal deve dobrar o valor de p.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533399" y="330232"/>
            <a:ext cx="11125202" cy="2506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1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Uma drogaria informa que a média do tempo de entrega de um medicamento é menor que 38 minutos. Foi realizada uma amostragem de 36 entregas de medicamentos para verificar o tempo de entrega e foi obtido uma média de 36,5 minutos com desvio padrão de 3,5 minutos, considerando</a:t>
            </a:r>
            <a:r>
              <a:rPr b="0" i="0" lang="pt-BR" sz="2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nível de significância de 0,01, há evidência suficiente para apoiar a afirmação da drogaria?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533399" y="3173032"/>
            <a:ext cx="3285600" cy="43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4483732" y="3157665"/>
            <a:ext cx="3224400" cy="430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612170" y="3783365"/>
            <a:ext cx="1563900" cy="1186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533399" y="5191400"/>
            <a:ext cx="3628200" cy="1292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274971" y="4048551"/>
            <a:ext cx="2694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 &lt; 0,01, então: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Rejeita Ho.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5222003" y="4060138"/>
            <a:ext cx="27546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Pela tabela: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p_valor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0,0051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528795" y="2732670"/>
            <a:ext cx="34596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300">
                <a:solidFill>
                  <a:srgbClr val="FF0000"/>
                </a:solidFill>
              </a:rPr>
              <a:t>Afirmação: μ &lt; 38 min</a:t>
            </a:r>
            <a:endParaRPr b="0" i="0" sz="2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4629640" y="5314435"/>
            <a:ext cx="74859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5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pt-BR" sz="2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onclusão: No nível de significância de 0,01, há evidências para concordar com a drogaria.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8ea4126cc_0_88"/>
          <p:cNvSpPr txBox="1"/>
          <p:nvPr/>
        </p:nvSpPr>
        <p:spPr>
          <a:xfrm>
            <a:off x="631722" y="16004"/>
            <a:ext cx="10928700" cy="9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8000"/>
              <a:buFont typeface="Arial"/>
              <a:buNone/>
            </a:pPr>
            <a:r>
              <a:rPr b="1" i="0" lang="pt-BR" sz="7500" u="none" cap="none" strike="noStrike">
                <a:solidFill>
                  <a:schemeClr val="dk1"/>
                </a:solidFill>
              </a:rPr>
              <a:t>Validação pela região de Rejeição</a:t>
            </a:r>
            <a:endParaRPr i="0" sz="7500" u="none" cap="none" strike="noStrike">
              <a:solidFill>
                <a:srgbClr val="000000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g388ea4126cc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019" y="3326084"/>
            <a:ext cx="2772696" cy="3224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88ea4126cc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884" y="532371"/>
            <a:ext cx="10517951" cy="2562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88ea4126cc_0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3136" y="3645947"/>
            <a:ext cx="5744173" cy="25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88ea4126cc_0_88"/>
          <p:cNvSpPr txBox="1"/>
          <p:nvPr/>
        </p:nvSpPr>
        <p:spPr>
          <a:xfrm>
            <a:off x="8214341" y="3275732"/>
            <a:ext cx="22218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Tabela teste 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2020-11-26T18:44:25Z</dcterms:created>
  <dc:creator>Luciano Galdino</dc:creator>
</cp:coreProperties>
</file>