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0" roundtripDataSignature="AMtx7mjzUmvX0iDTNAhyKh5G3XtR3iJ8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28537CB-30AC-43A5-806C-BE735D835BC7}">
  <a:tblStyle styleId="{728537CB-30AC-43A5-806C-BE735D835BC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fill>
          <a:solidFill>
            <a:srgbClr val="CDD4EA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4EA"/>
          </a:solidFill>
        </a:fill>
      </a:tcStyle>
    </a:band1V>
    <a:band2V>
      <a:tcTxStyle b="off" i="off"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10" Type="http://customschemas.google.com/relationships/presentationmetadata" Target="metadata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88ea4126cc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8" name="Google Shape;88;g388ea4126cc_0_18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4" name="Google Shape;9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6.png"/><Relationship Id="rId5" Type="http://schemas.openxmlformats.org/officeDocument/2006/relationships/image" Target="../media/image3.png"/><Relationship Id="rId6" Type="http://schemas.openxmlformats.org/officeDocument/2006/relationships/image" Target="../media/image7.png"/><Relationship Id="rId7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927315" y="5822811"/>
            <a:ext cx="10337369" cy="5360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Luciano Galdino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809528" y="499180"/>
            <a:ext cx="10572942" cy="349938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t/>
            </a:r>
            <a:endParaRPr b="0" i="0" sz="3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t/>
            </a:r>
            <a:endParaRPr b="0" i="0" sz="3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t/>
            </a:r>
            <a:endParaRPr b="0" i="0" sz="3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t/>
            </a:r>
            <a:endParaRPr b="0" i="0" sz="3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i="0" lang="pt-BR" sz="6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ESTATÍSTICA COM LINGUAGEM 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88ea4126cc_0_185"/>
          <p:cNvSpPr txBox="1"/>
          <p:nvPr/>
        </p:nvSpPr>
        <p:spPr>
          <a:xfrm>
            <a:off x="927315" y="5822811"/>
            <a:ext cx="10337400" cy="5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Prof. Luciano Galdino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g388ea4126cc_0_185"/>
          <p:cNvSpPr txBox="1"/>
          <p:nvPr/>
        </p:nvSpPr>
        <p:spPr>
          <a:xfrm>
            <a:off x="809528" y="499180"/>
            <a:ext cx="10572900" cy="349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lnSpcReduction="1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t/>
            </a:r>
            <a:endParaRPr b="0" i="0" sz="3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t/>
            </a:r>
            <a:endParaRPr b="0" i="0" sz="3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t/>
            </a:r>
            <a:endParaRPr b="0" i="0" sz="3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Calibri"/>
              <a:buNone/>
            </a:pPr>
            <a:r>
              <a:t/>
            </a:r>
            <a:endParaRPr b="0" i="0" sz="37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i="0" lang="pt-BR" sz="5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 DE HIPÓTESE PARA PROPORÇÃO</a:t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 txBox="1"/>
          <p:nvPr/>
        </p:nvSpPr>
        <p:spPr>
          <a:xfrm>
            <a:off x="689359" y="297898"/>
            <a:ext cx="10691448" cy="627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Teste de hipótese para proporção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9"/>
          <p:cNvSpPr txBox="1"/>
          <p:nvPr/>
        </p:nvSpPr>
        <p:spPr>
          <a:xfrm>
            <a:off x="546103" y="1010032"/>
            <a:ext cx="11125202" cy="6276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Usado para proporção populacional com o teste z.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9"/>
          <p:cNvSpPr txBox="1"/>
          <p:nvPr/>
        </p:nvSpPr>
        <p:spPr>
          <a:xfrm>
            <a:off x="546103" y="1664636"/>
            <a:ext cx="10515600" cy="9630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Pode ser usado sob a condição de que a distribuição binomial pode ser aproximada pela normal.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p9"/>
          <p:cNvSpPr txBox="1"/>
          <p:nvPr/>
        </p:nvSpPr>
        <p:spPr>
          <a:xfrm>
            <a:off x="588223" y="2694185"/>
            <a:ext cx="1856937" cy="1187886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6149" l="-6553" r="0" t="-871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9"/>
          <p:cNvSpPr txBox="1"/>
          <p:nvPr/>
        </p:nvSpPr>
        <p:spPr>
          <a:xfrm>
            <a:off x="5130791" y="2638717"/>
            <a:ext cx="4103492" cy="15735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 = número de tentativas.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 = probabilidade sucesso.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 = probabilidade fracasso.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9"/>
          <p:cNvSpPr txBox="1"/>
          <p:nvPr/>
        </p:nvSpPr>
        <p:spPr>
          <a:xfrm>
            <a:off x="1955451" y="4731302"/>
            <a:ext cx="1564980" cy="135607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2" name="Google Shape;102;p9"/>
          <p:cNvGraphicFramePr/>
          <p:nvPr/>
        </p:nvGraphicFramePr>
        <p:xfrm>
          <a:off x="5234161" y="449494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{728537CB-30AC-43A5-806C-BE735D835BC7}</a:tableStyleId>
              </a:tblPr>
              <a:tblGrid>
                <a:gridCol w="2557275"/>
                <a:gridCol w="13394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u="none" cap="none" strike="noStrike"/>
                        <a:t>Nível de confiança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u="none" cap="none" strike="noStrike"/>
                        <a:t>Zc</a:t>
                      </a:r>
                      <a:endParaRPr sz="2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u="none" cap="none" strike="noStrike"/>
                        <a:t>90%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u="none" cap="none" strike="noStrike"/>
                        <a:t>1,645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u="none" cap="none" strike="noStrike"/>
                        <a:t>95%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u="none" cap="none" strike="noStrike"/>
                        <a:t>1,96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u="none" cap="none" strike="noStrike"/>
                        <a:t>99%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Arial"/>
                        <a:buNone/>
                      </a:pPr>
                      <a:r>
                        <a:rPr lang="pt-BR" sz="2400" u="none" cap="none" strike="noStrike"/>
                        <a:t>2,575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0"/>
          <p:cNvSpPr txBox="1"/>
          <p:nvPr/>
        </p:nvSpPr>
        <p:spPr>
          <a:xfrm>
            <a:off x="533399" y="330232"/>
            <a:ext cx="11125202" cy="250665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2</a:t>
            </a: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Em uma pesquisa de produtos foi relatado que mais de 55% das pessoas compram um produto A regularmente. Outra pesquisa testa essa afirmação e entrevista 500 pessoas sobre a compra desse produto A, obtendo a resposta de compra do produto A por 300 pessoas. Considerando o nível de significância de 0,10, determine se há evidências para apoiar a afirmação da primeira pesquisa.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0"/>
          <p:cNvSpPr txBox="1"/>
          <p:nvPr/>
        </p:nvSpPr>
        <p:spPr>
          <a:xfrm>
            <a:off x="1950708" y="2790079"/>
            <a:ext cx="2065758" cy="4308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10"/>
          <p:cNvSpPr txBox="1"/>
          <p:nvPr/>
        </p:nvSpPr>
        <p:spPr>
          <a:xfrm>
            <a:off x="4391053" y="2790078"/>
            <a:ext cx="2004844" cy="4308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0"/>
          <p:cNvSpPr txBox="1"/>
          <p:nvPr/>
        </p:nvSpPr>
        <p:spPr>
          <a:xfrm>
            <a:off x="533399" y="3305221"/>
            <a:ext cx="1564980" cy="135607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0"/>
          <p:cNvSpPr txBox="1"/>
          <p:nvPr/>
        </p:nvSpPr>
        <p:spPr>
          <a:xfrm>
            <a:off x="533399" y="5009565"/>
            <a:ext cx="3960571" cy="1637436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2" name="Google Shape;112;p1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000155" y="2627882"/>
            <a:ext cx="4056090" cy="2710753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0"/>
          <p:cNvSpPr txBox="1"/>
          <p:nvPr/>
        </p:nvSpPr>
        <p:spPr>
          <a:xfrm>
            <a:off x="4738374" y="5586039"/>
            <a:ext cx="7173566" cy="11891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Conclusão: Rejeita Ho. 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nível de significância de 0,10, </a:t>
            </a:r>
            <a:r>
              <a:rPr lang="pt-BR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há evidências de qu</a:t>
            </a:r>
            <a:r>
              <a:rPr b="0" i="0" lang="pt-BR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 mais do que 55% das pessoas compram o produto A. </a:t>
            </a:r>
            <a:endParaRPr b="1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4" name="Google Shape;114;p10"/>
          <p:cNvGraphicFramePr/>
          <p:nvPr/>
        </p:nvGraphicFramePr>
        <p:xfrm>
          <a:off x="4738373" y="36170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{728537CB-30AC-43A5-806C-BE735D835BC7}</a:tableStyleId>
              </a:tblPr>
              <a:tblGrid>
                <a:gridCol w="2211875"/>
                <a:gridCol w="8055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Nível de confiança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Zc</a:t>
                      </a:r>
                      <a:endParaRPr sz="20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90%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1,645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95%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1,96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99%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/>
                        <a:buNone/>
                      </a:pPr>
                      <a:r>
                        <a:rPr lang="pt-BR" sz="2000" u="none" cap="none" strike="noStrike"/>
                        <a:t>2,575</a:t>
                      </a:r>
                      <a:endParaRPr sz="1400" u="none" cap="none" strike="noStrike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2020-11-26T18:44:25Z</dcterms:created>
  <dc:creator>Luciano Galdino</dc:creator>
</cp:coreProperties>
</file>