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Average"/>
      <p:regular r:id="rId82"/>
    </p:embeddedFont>
    <p:embeddedFont>
      <p:font typeface="Oswald"/>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209498-222C-478B-8701-887D835BB912}">
  <a:tblStyle styleId="{77209498-222C-478B-8701-887D835BB9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swald-bold.fntdata"/><Relationship Id="rId83" Type="http://schemas.openxmlformats.org/officeDocument/2006/relationships/font" Target="fonts/Oswald-regular.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Average-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f6bdc2c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f6bdc2c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f6bdc2c5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f6bdc2c5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f6bdc2c57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f6bdc2c57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f6bdc2c57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6bdc2c57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6bdc2c57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6bdc2c57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6bdc2c57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6bdc2c57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6bdc2c57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f6bdc2c57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6bdc2c57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6bdc2c57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6bdc2c57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6bdc2c57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6bdc2c57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6bdc2c57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67dad59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f67dad5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6bdc2c57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6bdc2c57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f6bdc2c57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f6bdc2c57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f67dad59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f67dad5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6bdc2c57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f6bdc2c57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f6bdc2c57_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6bdc2c57_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6bdc2c57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6bdc2c57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6bdc2c57_5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6bdc2c57_5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6bdc2c57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6bdc2c57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f6bdc2c57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f6bdc2c57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f6bdc2c57_5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f6bdc2c57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f67dad5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67dad5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f6bdc2c57_5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f6bdc2c57_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6bdc2c57_5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f6bdc2c57_5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f6bdc2c57_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f6bdc2c57_5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f6bdc2c57_5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f6bdc2c57_5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f6bdc2c57_5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f6bdc2c57_5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f6bdc2c57_5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f6bdc2c57_5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f6bdc2c57_5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f6bdc2c57_5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f6bdc2c57_5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f6bdc2c57_5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f6bdc2c57_5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f6bdc2c57_5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f6bdc2c57_5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f6bdc2c57_5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f67dad59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67dad59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f6bdc2c57_5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f6bdc2c57_5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f6bdc2c57_5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f6bdc2c57_5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f67dad59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f67dad5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f6ee3d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f6ee3d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f6ee3d1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f6ee3d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f6ee3d1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f6ee3d1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f6ee3d1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f6ee3d1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f67dad5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f67dad5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f6bdc2c5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f6bdc2c5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f6bdc2c5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f6bdc2c5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67dad5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67dad5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f6bdc2c5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f6bdc2c5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f6bdc2c5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f6bdc2c5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f6bdc2c5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f6bdc2c5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f6bdc2c5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f6bdc2c5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f6bdc2c5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f6bdc2c5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f6bdc2c5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f6bdc2c5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f6bdc2c5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f6bdc2c5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f6bdc2c5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f6bdc2c5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f6bdc2c5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f6bdc2c5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f6bdc2c57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f6bdc2c57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6ee3d1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6ee3d1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f6bdc2c57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f6bdc2c57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f6bdc2c57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f6bdc2c57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f6bdc2c57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f6bdc2c57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f6bdc2c5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f6bdc2c5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f6bdc2c5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f6bdc2c57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f6bdc2c57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f6bdc2c57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f6bdc2c5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f6bdc2c5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f6bdc2c57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f6bdc2c57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f6bdc2c57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f6bdc2c57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f6bdc2c57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f6bdc2c57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67dad5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67dad5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f6bdc2c57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f6bdc2c57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5f6ee3d1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5f6ee3d1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f6ee3d1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f6ee3d1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f6ee3d1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f6ee3d1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f6ee3d1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f6ee3d1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f67dad59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f67dad59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f67dad59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f67dad59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6bdc2c5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f6bdc2c5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7.pn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9.png"/><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6.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17.jpg"/><Relationship Id="rId4" Type="http://schemas.openxmlformats.org/officeDocument/2006/relationships/image" Target="../media/image1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Digiknight BCDR Plan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CLI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Overview</a:t>
            </a:r>
            <a:endParaRPr/>
          </a:p>
        </p:txBody>
      </p:sp>
      <p:sp>
        <p:nvSpPr>
          <p:cNvPr id="117" name="Google Shape;117;p22"/>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Natural Threats ( Earthquakes, landslides/mudslides, Water Damage)</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Man-Made Threats (Stolen/Lost/Damaged Property, Active Shooter, Social Engineering, and Employee Error)</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IT and Technology Based Threats (DDoS Attack, Malware, Malicious Links, Ransomware, and Zero Day Attack)</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Threats</a:t>
            </a:r>
            <a:endParaRPr/>
          </a:p>
        </p:txBody>
      </p:sp>
      <p:sp>
        <p:nvSpPr>
          <p:cNvPr id="123" name="Google Shape;123;p23"/>
          <p:cNvSpPr txBox="1"/>
          <p:nvPr/>
        </p:nvSpPr>
        <p:spPr>
          <a:xfrm>
            <a:off x="374250" y="1320550"/>
            <a:ext cx="8395500" cy="3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Water Damage:</a:t>
            </a:r>
            <a:r>
              <a:rPr lang="en" sz="2400">
                <a:solidFill>
                  <a:srgbClr val="FFFFFF"/>
                </a:solidFill>
                <a:latin typeface="Times New Roman"/>
                <a:ea typeface="Times New Roman"/>
                <a:cs typeface="Times New Roman"/>
                <a:sym typeface="Times New Roman"/>
              </a:rPr>
              <a:t> Water damage can be caused as a result of many things. Could relate from a bad rain storm or could be caused by something man made, such as a broken water pipe or water that someone never cleaned up.</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Threats Cont.</a:t>
            </a:r>
            <a:endParaRPr/>
          </a:p>
        </p:txBody>
      </p:sp>
      <p:sp>
        <p:nvSpPr>
          <p:cNvPr id="129" name="Google Shape;129;p24"/>
          <p:cNvSpPr txBox="1"/>
          <p:nvPr/>
        </p:nvSpPr>
        <p:spPr>
          <a:xfrm>
            <a:off x="374250" y="1320550"/>
            <a:ext cx="8395500" cy="3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mes New Roman"/>
                <a:ea typeface="Times New Roman"/>
                <a:cs typeface="Times New Roman"/>
                <a:sym typeface="Times New Roman"/>
              </a:rPr>
              <a:t>Earthquakes &amp; Landslides:</a:t>
            </a:r>
            <a:r>
              <a:rPr lang="en" sz="2000">
                <a:solidFill>
                  <a:srgbClr val="FFFFFF"/>
                </a:solidFill>
                <a:latin typeface="Times New Roman"/>
                <a:ea typeface="Times New Roman"/>
                <a:cs typeface="Times New Roman"/>
                <a:sym typeface="Times New Roman"/>
              </a:rPr>
              <a:t> Due to earthquakes having a wide range of strength of the tremors, it is difficult to gauge how much damage will occur in the future. They can range from minor shakes that might knock over light items on desks to resulting in buildings collapsing. Some of the more serious sources of damage can occur from structural damage, windows breaking over employees, machinery falling over, ceiling tiles falling, landslides, and building collapse. On the lower end, the most damage caused would be items falling off walls and desks. Another potential damage earthquakes can cause would be landslides. Landslides could affect the distribution of our products as well as affect our manufacturing process by affecting our suppliers.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Threats Cont.</a:t>
            </a:r>
            <a:endParaRPr/>
          </a:p>
        </p:txBody>
      </p:sp>
      <p:sp>
        <p:nvSpPr>
          <p:cNvPr id="135" name="Google Shape;135;p25"/>
          <p:cNvSpPr txBox="1"/>
          <p:nvPr/>
        </p:nvSpPr>
        <p:spPr>
          <a:xfrm>
            <a:off x="374250" y="1320550"/>
            <a:ext cx="8395500" cy="3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Flooding:</a:t>
            </a:r>
            <a:r>
              <a:rPr lang="en" sz="2400">
                <a:solidFill>
                  <a:srgbClr val="FFFFFF"/>
                </a:solidFill>
                <a:latin typeface="Times New Roman"/>
                <a:ea typeface="Times New Roman"/>
                <a:cs typeface="Times New Roman"/>
                <a:sym typeface="Times New Roman"/>
              </a:rPr>
              <a:t> Flooding is a common occurrence in California and can cause catastrophic damage to buildings and it’s interior. Of course this poses a huge risk for electronic and power equipment, the loss of life, and structural damage. These raging waters can literally drag a building off of it’s foundation.</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Wind Damage:</a:t>
            </a:r>
            <a:r>
              <a:rPr lang="en" sz="2400">
                <a:solidFill>
                  <a:srgbClr val="FFFFFF"/>
                </a:solidFill>
                <a:latin typeface="Times New Roman"/>
                <a:ea typeface="Times New Roman"/>
                <a:cs typeface="Times New Roman"/>
                <a:sym typeface="Times New Roman"/>
              </a:rPr>
              <a:t> Wind damage would damage caused as a result of high winds. This can just be winds affecting the building, winds blowing a tree down and into the building, or objects flying into/onto the building</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Threats Cont.</a:t>
            </a:r>
            <a:endParaRPr/>
          </a:p>
        </p:txBody>
      </p:sp>
      <p:sp>
        <p:nvSpPr>
          <p:cNvPr id="141" name="Google Shape;141;p26"/>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Fire: </a:t>
            </a:r>
            <a:r>
              <a:rPr lang="en" sz="2400">
                <a:solidFill>
                  <a:srgbClr val="FFFFFF"/>
                </a:solidFill>
                <a:latin typeface="Times New Roman"/>
                <a:ea typeface="Times New Roman"/>
                <a:cs typeface="Times New Roman"/>
                <a:sym typeface="Times New Roman"/>
              </a:rPr>
              <a:t>The source of fire would be dry plant matter. Area that have droughts and low rain would have dense about of dry plant matter. It can also be caused by volcanoes and lightning strikes nearby.</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EMPs:</a:t>
            </a:r>
            <a:r>
              <a:rPr lang="en"/>
              <a:t> </a:t>
            </a:r>
            <a:r>
              <a:rPr lang="en" sz="2400">
                <a:solidFill>
                  <a:srgbClr val="FFFFFF"/>
                </a:solidFill>
                <a:latin typeface="Times New Roman"/>
                <a:ea typeface="Times New Roman"/>
                <a:cs typeface="Times New Roman"/>
                <a:sym typeface="Times New Roman"/>
              </a:rPr>
              <a:t>Solar flares are caused by the sun. A relatively well known example is the Carrington Solar Flare of 1859. These cause power grid disruptions, this may cause power issues and could result in an EMP on the building. Some scientists predict that these kinds of flares occur once every 350 years. Alternative sources could be from terror attacks, acts of war, and anything else appears to be unlikely enough to not worry about.</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Threats Cont.</a:t>
            </a:r>
            <a:endParaRPr/>
          </a:p>
        </p:txBody>
      </p:sp>
      <p:sp>
        <p:nvSpPr>
          <p:cNvPr id="147" name="Google Shape;147;p27"/>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Power Outage: </a:t>
            </a:r>
            <a:r>
              <a:rPr lang="en" sz="2400">
                <a:solidFill>
                  <a:srgbClr val="FFFFFF"/>
                </a:solidFill>
                <a:latin typeface="Times New Roman"/>
                <a:ea typeface="Times New Roman"/>
                <a:cs typeface="Times New Roman"/>
                <a:sym typeface="Times New Roman"/>
              </a:rPr>
              <a:t>The source of the power outage would be multiple things from a powerline down that connected the company to the power, to the electric company generator losing power and shutting down causing a power outage for the company. A down power line is not very probable cause as most powerline are now underground hidden from view and from harm, unless an animal or natural causes from a natural  disaster would happen.</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Man-Made Threats</a:t>
            </a:r>
            <a:endParaRPr/>
          </a:p>
        </p:txBody>
      </p:sp>
      <p:sp>
        <p:nvSpPr>
          <p:cNvPr id="153" name="Google Shape;153;p28"/>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latin typeface="Times New Roman"/>
                <a:ea typeface="Times New Roman"/>
                <a:cs typeface="Times New Roman"/>
                <a:sym typeface="Times New Roman"/>
              </a:rPr>
              <a:t>Stolen/Lost/Damaged Company Property:</a:t>
            </a:r>
            <a:r>
              <a:rPr lang="en" sz="2400">
                <a:solidFill>
                  <a:srgbClr val="FFFFFF"/>
                </a:solidFill>
                <a:latin typeface="Times New Roman"/>
                <a:ea typeface="Times New Roman"/>
                <a:cs typeface="Times New Roman"/>
                <a:sym typeface="Times New Roman"/>
              </a:rPr>
              <a:t> The internal threat that may come from our own employees is not one that should be ignored under any circumstances. We must of course be prepared for the dangers of company property being lost, stolen or damaged.</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b="1" lang="en" sz="2400">
                <a:solidFill>
                  <a:srgbClr val="FFFFFF"/>
                </a:solidFill>
                <a:latin typeface="Times New Roman"/>
                <a:ea typeface="Times New Roman"/>
                <a:cs typeface="Times New Roman"/>
                <a:sym typeface="Times New Roman"/>
              </a:rPr>
              <a:t>Active Shooters: </a:t>
            </a:r>
            <a:r>
              <a:rPr lang="en" sz="2400">
                <a:solidFill>
                  <a:srgbClr val="FFFFFF"/>
                </a:solidFill>
                <a:latin typeface="Times New Roman"/>
                <a:ea typeface="Times New Roman"/>
                <a:cs typeface="Times New Roman"/>
                <a:sym typeface="Times New Roman"/>
              </a:rPr>
              <a:t>The source/cause of an active shooter can vary greatly depending on your political stance on this controversial issue. Some think the gun is at fault and some think the human is at fault. One thing can be said for sure, active shooters are a result of anger and/or mental illness in an individual, combined with access to arsenal.</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Man-Made Threats Cont.</a:t>
            </a:r>
            <a:endParaRPr/>
          </a:p>
        </p:txBody>
      </p:sp>
      <p:sp>
        <p:nvSpPr>
          <p:cNvPr id="159" name="Google Shape;159;p29"/>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2400">
                <a:solidFill>
                  <a:srgbClr val="FFFFFF"/>
                </a:solidFill>
                <a:latin typeface="Times New Roman"/>
                <a:ea typeface="Times New Roman"/>
                <a:cs typeface="Times New Roman"/>
                <a:sym typeface="Times New Roman"/>
              </a:rPr>
              <a:t>Social Engineering:</a:t>
            </a:r>
            <a:r>
              <a:rPr b="1" lang="en" sz="1700">
                <a:solidFill>
                  <a:srgbClr val="FFFFFF"/>
                </a:solidFill>
                <a:latin typeface="Times New Roman"/>
                <a:ea typeface="Times New Roman"/>
                <a:cs typeface="Times New Roman"/>
                <a:sym typeface="Times New Roman"/>
              </a:rPr>
              <a:t> Social engineering notably had become a very common attack against enterprises and small businesses and perhaps growing more in its sophistication with how it operates. Hackers had learned to be dynamic with many genius ways that are being used to fool employees and other individuals from businesses to hand over confidential data and sensitive information.The most common of social engineering attacks involve the use of emails and other communication mediums to cause a sense of urgency, fear and or other similar emotions to victims. This is also known as Phishing and according to the online article, 90% of data breaches come from phishing, ("Social Engineering Attacks: Common Techniques &amp; How to Prevent an Attack," 2019). Phishing in the category of social engineering scams comes in many forms including Banking Link Scam, Fax Notice Scam, Dropbox Link Scam, Court Secretary Complaint Link Scam and Facebook Message Link Scam. The use of social engineering mostly involves humans as the element hence fighting against this can be very dicey.</a:t>
            </a:r>
            <a:endParaRPr b="1"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Man-Made Threats Cont.</a:t>
            </a:r>
            <a:endParaRPr/>
          </a:p>
        </p:txBody>
      </p:sp>
      <p:sp>
        <p:nvSpPr>
          <p:cNvPr id="165" name="Google Shape;165;p30"/>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latin typeface="Times New Roman"/>
                <a:ea typeface="Times New Roman"/>
                <a:cs typeface="Times New Roman"/>
                <a:sym typeface="Times New Roman"/>
              </a:rPr>
              <a:t>Mishandled Drinks:</a:t>
            </a:r>
            <a:r>
              <a:rPr lang="en" sz="2400">
                <a:solidFill>
                  <a:srgbClr val="FFFFFF"/>
                </a:solidFill>
                <a:latin typeface="Times New Roman"/>
                <a:ea typeface="Times New Roman"/>
                <a:cs typeface="Times New Roman"/>
                <a:sym typeface="Times New Roman"/>
              </a:rPr>
              <a:t> </a:t>
            </a:r>
            <a:r>
              <a:rPr lang="en" sz="2000">
                <a:solidFill>
                  <a:srgbClr val="FFFFFF"/>
                </a:solidFill>
                <a:latin typeface="Times New Roman"/>
                <a:ea typeface="Times New Roman"/>
                <a:cs typeface="Times New Roman"/>
                <a:sym typeface="Times New Roman"/>
              </a:rPr>
              <a:t>Mishandled drinks near expensive server or data equipment can be dangerous. The cause of this is lax policies or enforcement of said policies within a company, and the clumsiness and ineptitude of involved employees.</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b="1" lang="en" sz="2400">
                <a:solidFill>
                  <a:srgbClr val="FFFFFF"/>
                </a:solidFill>
                <a:latin typeface="Times New Roman"/>
                <a:ea typeface="Times New Roman"/>
                <a:cs typeface="Times New Roman"/>
                <a:sym typeface="Times New Roman"/>
              </a:rPr>
              <a:t>Employee Error:</a:t>
            </a:r>
            <a:r>
              <a:rPr lang="en" sz="2400">
                <a:solidFill>
                  <a:srgbClr val="FFFFFF"/>
                </a:solidFill>
                <a:latin typeface="Times New Roman"/>
                <a:ea typeface="Times New Roman"/>
                <a:cs typeface="Times New Roman"/>
                <a:sym typeface="Times New Roman"/>
              </a:rPr>
              <a:t> </a:t>
            </a:r>
            <a:r>
              <a:rPr lang="en" sz="2000">
                <a:solidFill>
                  <a:srgbClr val="FFFFFF"/>
                </a:solidFill>
                <a:latin typeface="Times New Roman"/>
                <a:ea typeface="Times New Roman"/>
                <a:cs typeface="Times New Roman"/>
                <a:sym typeface="Times New Roman"/>
              </a:rPr>
              <a:t>Your employees are a liability, you may have guidelines and regulations in place, but employee mistakes are ranked as a top threat to sensitive data (Ncipher, 2019). Falling victim to social engineering, phishing, bribery, and other threats that could lead to data loss or hardware failure. Human error is inevitable, we are not perfect, so knowing how to train your employees to prevent further or future troubles is important.</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&amp; Technology Based Attacks</a:t>
            </a:r>
            <a:endParaRPr/>
          </a:p>
        </p:txBody>
      </p:sp>
      <p:sp>
        <p:nvSpPr>
          <p:cNvPr id="171" name="Google Shape;171;p31"/>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DDoS Attack:</a:t>
            </a:r>
            <a:r>
              <a:rPr lang="en" sz="2400">
                <a:solidFill>
                  <a:srgbClr val="FFFFFF"/>
                </a:solidFill>
                <a:latin typeface="Times New Roman"/>
                <a:ea typeface="Times New Roman"/>
                <a:cs typeface="Times New Roman"/>
                <a:sym typeface="Times New Roman"/>
              </a:rPr>
              <a:t> DDoS attacks usually come from a person controlling a botnet designed to overload a server with requests for service. In doing so, the server will be overloaded with requests that it will usually crash. A DDoS attack could cause a lot of financial damage to the DigiKnight servers.</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Malware:</a:t>
            </a:r>
            <a:r>
              <a:rPr lang="en" sz="2400">
                <a:solidFill>
                  <a:srgbClr val="FFFFFF"/>
                </a:solidFill>
                <a:latin typeface="Times New Roman"/>
                <a:ea typeface="Times New Roman"/>
                <a:cs typeface="Times New Roman"/>
                <a:sym typeface="Times New Roman"/>
              </a:rPr>
              <a:t> Malware can come in many different forms, if it can get onto a system or a network it can cause a lot of damage. It can delete important files on a system that can significantly slow production of a company.</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LOG (TEMPORARY)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67" name="Google Shape;67;p14"/>
          <p:cNvGraphicFramePr/>
          <p:nvPr/>
        </p:nvGraphicFramePr>
        <p:xfrm>
          <a:off x="311700" y="1221938"/>
          <a:ext cx="3000000" cy="3000000"/>
        </p:xfrm>
        <a:graphic>
          <a:graphicData uri="http://schemas.openxmlformats.org/drawingml/2006/table">
            <a:tbl>
              <a:tblPr>
                <a:noFill/>
                <a:tableStyleId>{77209498-222C-478B-8701-887D835BB912}</a:tableStyleId>
              </a:tblPr>
              <a:tblGrid>
                <a:gridCol w="596100"/>
                <a:gridCol w="1196925"/>
                <a:gridCol w="1684475"/>
                <a:gridCol w="2979550"/>
              </a:tblGrid>
              <a:tr h="364525">
                <a:tc>
                  <a:txBody>
                    <a:bodyPr/>
                    <a:lstStyle/>
                    <a:p>
                      <a:pPr indent="0" lvl="0" marL="0" rtl="0" algn="l">
                        <a:spcBef>
                          <a:spcPts val="0"/>
                        </a:spcBef>
                        <a:spcAft>
                          <a:spcPts val="0"/>
                        </a:spcAft>
                        <a:buNone/>
                      </a:pPr>
                      <a:r>
                        <a:rPr lang="en" sz="1000">
                          <a:solidFill>
                            <a:srgbClr val="FFFFFF"/>
                          </a:solidFill>
                        </a:rPr>
                        <a:t>Phase:</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Section of doc:</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Name:</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Status of Section (In progress, complete, etc.)</a:t>
                      </a:r>
                      <a:endParaRPr sz="1000">
                        <a:solidFill>
                          <a:srgbClr val="FFFFFF"/>
                        </a:solidFill>
                      </a:endParaRPr>
                    </a:p>
                  </a:txBody>
                  <a:tcPr marT="91425" marB="91425" marR="91425" marL="91425"/>
                </a:tc>
              </a:tr>
              <a:tr h="364525">
                <a:tc>
                  <a:txBody>
                    <a:bodyPr/>
                    <a:lstStyle/>
                    <a:p>
                      <a:pPr indent="0" lvl="0" marL="0" rtl="0" algn="l">
                        <a:spcBef>
                          <a:spcPts val="0"/>
                        </a:spcBef>
                        <a:spcAft>
                          <a:spcPts val="0"/>
                        </a:spcAft>
                        <a:buNone/>
                      </a:pPr>
                      <a:r>
                        <a:rPr lang="en" sz="1000">
                          <a:solidFill>
                            <a:srgbClr val="FFFFFF"/>
                          </a:solidFill>
                        </a:rPr>
                        <a:t>1</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Section 1 Threats</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Robert</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Complete</a:t>
                      </a:r>
                      <a:endParaRPr sz="1000">
                        <a:solidFill>
                          <a:srgbClr val="FFFFFF"/>
                        </a:solidFill>
                      </a:endParaRPr>
                    </a:p>
                  </a:txBody>
                  <a:tcPr marT="91425" marB="91425" marR="91425" marL="91425">
                    <a:solidFill>
                      <a:srgbClr val="666666"/>
                    </a:solidFill>
                  </a:tcPr>
                </a:tc>
              </a:tr>
              <a:tr h="331825">
                <a:tc>
                  <a:txBody>
                    <a:bodyPr/>
                    <a:lstStyle/>
                    <a:p>
                      <a:pPr indent="0" lvl="0" marL="0" rtl="0" algn="l">
                        <a:spcBef>
                          <a:spcPts val="0"/>
                        </a:spcBef>
                        <a:spcAft>
                          <a:spcPts val="0"/>
                        </a:spcAft>
                        <a:buNone/>
                      </a:pPr>
                      <a:r>
                        <a:rPr lang="en" sz="1000">
                          <a:solidFill>
                            <a:srgbClr val="FFFFFF"/>
                          </a:solidFill>
                        </a:rPr>
                        <a:t>2</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Complete</a:t>
                      </a:r>
                      <a:endParaRPr sz="1000">
                        <a:solidFill>
                          <a:srgbClr val="FFFFFF"/>
                        </a:solidFill>
                      </a:endParaRPr>
                    </a:p>
                  </a:txBody>
                  <a:tcPr marT="91425" marB="91425" marR="91425" marL="91425"/>
                </a:tc>
              </a:tr>
              <a:tr h="364525">
                <a:tc>
                  <a:txBody>
                    <a:bodyPr/>
                    <a:lstStyle/>
                    <a:p>
                      <a:pPr indent="0" lvl="0" marL="0" rtl="0" algn="l">
                        <a:spcBef>
                          <a:spcPts val="0"/>
                        </a:spcBef>
                        <a:spcAft>
                          <a:spcPts val="0"/>
                        </a:spcAft>
                        <a:buNone/>
                      </a:pPr>
                      <a:r>
                        <a:rPr lang="en" sz="1000">
                          <a:solidFill>
                            <a:srgbClr val="FFFFFF"/>
                          </a:solidFill>
                        </a:rPr>
                        <a:t>3</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Section 3 Backup</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Robert</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Complete</a:t>
                      </a:r>
                      <a:endParaRPr sz="1000">
                        <a:solidFill>
                          <a:srgbClr val="FFFFFF"/>
                        </a:solidFill>
                      </a:endParaRPr>
                    </a:p>
                  </a:txBody>
                  <a:tcPr marT="91425" marB="91425" marR="91425" marL="91425">
                    <a:solidFill>
                      <a:srgbClr val="666666"/>
                    </a:solidFill>
                  </a:tcPr>
                </a:tc>
              </a:tr>
              <a:tr h="331825">
                <a:tc>
                  <a:txBody>
                    <a:bodyPr/>
                    <a:lstStyle/>
                    <a:p>
                      <a:pPr indent="0" lvl="0" marL="0" rtl="0" algn="l">
                        <a:spcBef>
                          <a:spcPts val="0"/>
                        </a:spcBef>
                        <a:spcAft>
                          <a:spcPts val="0"/>
                        </a:spcAft>
                        <a:buNone/>
                      </a:pPr>
                      <a:r>
                        <a:rPr lang="en" sz="1000">
                          <a:solidFill>
                            <a:srgbClr val="FFFFFF"/>
                          </a:solidFill>
                        </a:rPr>
                        <a:t>4</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r>
              <a:tr h="331825">
                <a:tc>
                  <a:txBody>
                    <a:bodyPr/>
                    <a:lstStyle/>
                    <a:p>
                      <a:pPr indent="0" lvl="0" marL="0" rtl="0" algn="l">
                        <a:spcBef>
                          <a:spcPts val="0"/>
                        </a:spcBef>
                        <a:spcAft>
                          <a:spcPts val="0"/>
                        </a:spcAft>
                        <a:buNone/>
                      </a:pPr>
                      <a:r>
                        <a:rPr lang="en" sz="1000">
                          <a:solidFill>
                            <a:srgbClr val="FFFFFF"/>
                          </a:solidFill>
                        </a:rPr>
                        <a:t>5</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Sites</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Daniel</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Complete</a:t>
                      </a:r>
                      <a:endParaRPr sz="1000">
                        <a:solidFill>
                          <a:srgbClr val="FFFFFF"/>
                        </a:solidFill>
                      </a:endParaRPr>
                    </a:p>
                  </a:txBody>
                  <a:tcPr marT="91425" marB="91425" marR="91425" marL="91425">
                    <a:solidFill>
                      <a:srgbClr val="666666"/>
                    </a:solidFill>
                  </a:tcPr>
                </a:tc>
              </a:tr>
              <a:tr h="331825">
                <a:tc>
                  <a:txBody>
                    <a:bodyPr/>
                    <a:lstStyle/>
                    <a:p>
                      <a:pPr indent="0" lvl="0" marL="0" rtl="0" algn="l">
                        <a:spcBef>
                          <a:spcPts val="0"/>
                        </a:spcBef>
                        <a:spcAft>
                          <a:spcPts val="0"/>
                        </a:spcAft>
                        <a:buNone/>
                      </a:pPr>
                      <a:r>
                        <a:rPr lang="en" sz="1000">
                          <a:solidFill>
                            <a:srgbClr val="FFFFFF"/>
                          </a:solidFill>
                        </a:rPr>
                        <a:t>6</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Complete</a:t>
                      </a:r>
                      <a:endParaRPr sz="1000">
                        <a:solidFill>
                          <a:srgbClr val="FFFFFF"/>
                        </a:solidFill>
                      </a:endParaRPr>
                    </a:p>
                  </a:txBody>
                  <a:tcPr marT="91425" marB="91425" marR="91425" marL="91425"/>
                </a:tc>
              </a:tr>
              <a:tr h="331825">
                <a:tc>
                  <a:txBody>
                    <a:bodyPr/>
                    <a:lstStyle/>
                    <a:p>
                      <a:pPr indent="0" lvl="0" marL="0" rtl="0" algn="l">
                        <a:spcBef>
                          <a:spcPts val="0"/>
                        </a:spcBef>
                        <a:spcAft>
                          <a:spcPts val="0"/>
                        </a:spcAft>
                        <a:buNone/>
                      </a:pPr>
                      <a:r>
                        <a:rPr lang="en" sz="1000">
                          <a:solidFill>
                            <a:srgbClr val="FFFFFF"/>
                          </a:solidFill>
                        </a:rPr>
                        <a:t>7</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Emergency contacts</a:t>
                      </a:r>
                      <a:endParaRPr sz="1000">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sz="1000">
                          <a:solidFill>
                            <a:srgbClr val="FFFFFF"/>
                          </a:solidFill>
                        </a:rPr>
                        <a:t>Daniel</a:t>
                      </a:r>
                      <a:endParaRPr sz="1000">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sz="1000">
                          <a:solidFill>
                            <a:srgbClr val="FFFFFF"/>
                          </a:solidFill>
                        </a:rPr>
                        <a:t>Skipped for Presentation of Phase 6</a:t>
                      </a:r>
                      <a:endParaRPr sz="1000">
                        <a:solidFill>
                          <a:srgbClr val="FFFFFF"/>
                        </a:solidFill>
                      </a:endParaRPr>
                    </a:p>
                  </a:txBody>
                  <a:tcPr marT="91425" marB="91425" marR="91425" marL="91425">
                    <a:solidFill>
                      <a:srgbClr val="000000"/>
                    </a:solidFill>
                  </a:tcPr>
                </a:tc>
              </a:tr>
              <a:tr h="331825">
                <a:tc>
                  <a:txBody>
                    <a:bodyPr/>
                    <a:lstStyle/>
                    <a:p>
                      <a:pPr indent="0" lvl="0" marL="0" rtl="0" algn="l">
                        <a:spcBef>
                          <a:spcPts val="0"/>
                        </a:spcBef>
                        <a:spcAft>
                          <a:spcPts val="0"/>
                        </a:spcAft>
                        <a:buNone/>
                      </a:pPr>
                      <a:r>
                        <a:rPr lang="en" sz="1000">
                          <a:solidFill>
                            <a:srgbClr val="FFFFFF"/>
                          </a:solidFill>
                        </a:rPr>
                        <a:t>8</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Section VII Testing Procedures</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Daniel</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In progress</a:t>
                      </a:r>
                      <a:endParaRPr sz="1000">
                        <a:solidFill>
                          <a:srgbClr val="FFFFFF"/>
                        </a:solidFill>
                      </a:endParaRPr>
                    </a:p>
                  </a:txBody>
                  <a:tcPr marT="91425" marB="91425" marR="91425" marL="91425"/>
                </a:tc>
              </a:tr>
              <a:tr h="331825">
                <a:tc>
                  <a:txBody>
                    <a:bodyPr/>
                    <a:lstStyle/>
                    <a:p>
                      <a:pPr indent="0" lvl="0" marL="0" rtl="0" algn="l">
                        <a:spcBef>
                          <a:spcPts val="0"/>
                        </a:spcBef>
                        <a:spcAft>
                          <a:spcPts val="0"/>
                        </a:spcAft>
                        <a:buNone/>
                      </a:pPr>
                      <a:r>
                        <a:rPr lang="en" sz="1000">
                          <a:solidFill>
                            <a:srgbClr val="FFFFFF"/>
                          </a:solidFill>
                        </a:rPr>
                        <a:t>9</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Section 8 Evac Procedure</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Jose R</a:t>
                      </a:r>
                      <a:endParaRPr sz="1000">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lang="en" sz="1000">
                          <a:solidFill>
                            <a:srgbClr val="FFFFFF"/>
                          </a:solidFill>
                        </a:rPr>
                        <a:t>Complete</a:t>
                      </a:r>
                      <a:endParaRPr sz="1000">
                        <a:solidFill>
                          <a:srgbClr val="FFFFFF"/>
                        </a:solidFill>
                      </a:endParaRPr>
                    </a:p>
                  </a:txBody>
                  <a:tcPr marT="91425" marB="91425" marR="91425" marL="91425">
                    <a:solidFill>
                      <a:srgbClr val="666666"/>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&amp; Technology Based Attacks Cont.</a:t>
            </a:r>
            <a:endParaRPr/>
          </a:p>
        </p:txBody>
      </p:sp>
      <p:sp>
        <p:nvSpPr>
          <p:cNvPr id="177" name="Google Shape;177;p32"/>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Malicious Links: </a:t>
            </a:r>
            <a:r>
              <a:rPr lang="en" sz="2400">
                <a:solidFill>
                  <a:srgbClr val="FFFFFF"/>
                </a:solidFill>
                <a:latin typeface="Times New Roman"/>
                <a:ea typeface="Times New Roman"/>
                <a:cs typeface="Times New Roman"/>
                <a:sym typeface="Times New Roman"/>
              </a:rPr>
              <a:t>With Javascript being one of the most popular languages used in web development.”JavaScript is currently being used by more than 94 percent of all the websites. (Toledo, 2018)” Malicious actors can hide malicious links on the web page that is served to the client or they can even disguise trojans as innocent links to bait a user to click on them. The client then proceeds to click on the link and has now given the actor access to their system or access to personal information.</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&amp; Technology Based Attacks Cont.</a:t>
            </a:r>
            <a:endParaRPr/>
          </a:p>
        </p:txBody>
      </p:sp>
      <p:sp>
        <p:nvSpPr>
          <p:cNvPr id="183" name="Google Shape;183;p33"/>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Ransomware</a:t>
            </a:r>
            <a:r>
              <a:rPr b="1" lang="en" sz="2400">
                <a:solidFill>
                  <a:srgbClr val="FFFFFF"/>
                </a:solidFill>
                <a:latin typeface="Times New Roman"/>
                <a:ea typeface="Times New Roman"/>
                <a:cs typeface="Times New Roman"/>
                <a:sym typeface="Times New Roman"/>
              </a:rPr>
              <a:t>:</a:t>
            </a:r>
            <a:r>
              <a:rPr lang="en" sz="2200">
                <a:latin typeface="Times New Roman"/>
                <a:ea typeface="Times New Roman"/>
                <a:cs typeface="Times New Roman"/>
                <a:sym typeface="Times New Roman"/>
              </a:rPr>
              <a:t> </a:t>
            </a:r>
            <a:r>
              <a:rPr lang="en" sz="2100">
                <a:solidFill>
                  <a:srgbClr val="FFFFFF"/>
                </a:solidFill>
                <a:latin typeface="Times New Roman"/>
                <a:ea typeface="Times New Roman"/>
                <a:cs typeface="Times New Roman"/>
                <a:sym typeface="Times New Roman"/>
              </a:rPr>
              <a:t>In the most recent attack Baltimore has been infected by ransomware. The ransomware dubbed ‘Robbinhood’ has caused the city a reportedly $18.2 million (Duncan, 2019).</a:t>
            </a:r>
            <a:endParaRPr sz="2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Zero Day Attack:</a:t>
            </a:r>
            <a:r>
              <a:rPr b="1" lang="en" sz="2200">
                <a:solidFill>
                  <a:srgbClr val="FFFFFF"/>
                </a:solidFill>
                <a:latin typeface="Times New Roman"/>
                <a:ea typeface="Times New Roman"/>
                <a:cs typeface="Times New Roman"/>
                <a:sym typeface="Times New Roman"/>
              </a:rPr>
              <a:t> </a:t>
            </a:r>
            <a:r>
              <a:rPr lang="en" sz="2100">
                <a:solidFill>
                  <a:srgbClr val="FFFFFF"/>
                </a:solidFill>
                <a:latin typeface="Times New Roman"/>
                <a:ea typeface="Times New Roman"/>
                <a:cs typeface="Times New Roman"/>
                <a:sym typeface="Times New Roman"/>
              </a:rPr>
              <a:t>The threat source would be from the company developing the software and a user finding it, and could have it could affect the use of the software . The best way to stop a zero day attack would be to patch it or finish the software before releasing the software. If a zero day exploit is found by a person willing to tell about it, it can be fixed before anything bad can happen with it minimizing public reputation with the zero day. If a zero day attack is found and made public it should be patched and fixed immediately</a:t>
            </a:r>
            <a:endParaRPr b="1" sz="2100">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Backups</a:t>
            </a:r>
            <a:endParaRPr/>
          </a:p>
        </p:txBody>
      </p:sp>
      <p:sp>
        <p:nvSpPr>
          <p:cNvPr id="189" name="Google Shape;189;p3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III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95" name="Google Shape;195;p35"/>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Times New Roman"/>
                <a:ea typeface="Times New Roman"/>
                <a:cs typeface="Times New Roman"/>
                <a:sym typeface="Times New Roman"/>
              </a:rPr>
              <a:t>Backups is one of the most crucial aspects and tasks of the IT department. It ensures that important data will always be available if something happens and copies of it are destroyed. Depending on how often backups are done within the business it will determine how accurate and recent the backup data will be available to employees if the first copies are lost/damage/destroyed.</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a:t>
            </a:r>
            <a:r>
              <a:rPr lang="en"/>
              <a:t>Overview</a:t>
            </a:r>
            <a:endParaRPr/>
          </a:p>
        </p:txBody>
      </p:sp>
      <p:sp>
        <p:nvSpPr>
          <p:cNvPr id="201" name="Google Shape;201;p36"/>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High Priority</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Low Priority</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What the data would be backed up to</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Software used for the backup</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Would the backup be incremental or full or both</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How long would the backups take based on the method of replication</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What is a good way of backing up the vCSA Appliance</a:t>
            </a:r>
            <a:endParaRPr b="1"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b="1" lang="en" sz="2400">
                <a:solidFill>
                  <a:srgbClr val="FFFFFF"/>
                </a:solidFill>
                <a:latin typeface="Times New Roman"/>
                <a:ea typeface="Times New Roman"/>
                <a:cs typeface="Times New Roman"/>
                <a:sym typeface="Times New Roman"/>
              </a:rPr>
              <a:t>Cost of Cloud vs On-Premise</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High Priority</a:t>
            </a:r>
            <a:endParaRPr/>
          </a:p>
        </p:txBody>
      </p:sp>
      <p:sp>
        <p:nvSpPr>
          <p:cNvPr id="207" name="Google Shape;207;p37"/>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High Priority: </a:t>
            </a:r>
            <a:r>
              <a:rPr lang="en" sz="2400">
                <a:solidFill>
                  <a:srgbClr val="FFFFFF"/>
                </a:solidFill>
                <a:latin typeface="Times New Roman"/>
                <a:ea typeface="Times New Roman"/>
                <a:cs typeface="Times New Roman"/>
                <a:sym typeface="Times New Roman"/>
              </a:rPr>
              <a:t>Sales information regarding manufacturing, distribution, and destinations of the product. Tracking information should also be reliably stored in a back up to prevent disasters from having a greater financial burden on the company.</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2400">
                <a:solidFill>
                  <a:srgbClr val="FFFFFF"/>
                </a:solidFill>
                <a:latin typeface="Times New Roman"/>
                <a:ea typeface="Times New Roman"/>
                <a:cs typeface="Times New Roman"/>
                <a:sym typeface="Times New Roman"/>
              </a:rPr>
              <a:t>Information from the administration department containing any financial information regarding the company or it’s employees. All information regarding employees such as contacts, payment information, and other data should be a higher priority for the company to have stored and backed up.</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High Priority Cont.</a:t>
            </a:r>
            <a:endParaRPr/>
          </a:p>
        </p:txBody>
      </p:sp>
      <p:sp>
        <p:nvSpPr>
          <p:cNvPr id="213" name="Google Shape;213;p38"/>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2400">
                <a:solidFill>
                  <a:srgbClr val="FFFFFF"/>
                </a:solidFill>
                <a:latin typeface="Times New Roman"/>
                <a:ea typeface="Times New Roman"/>
                <a:cs typeface="Times New Roman"/>
                <a:sym typeface="Times New Roman"/>
              </a:rPr>
              <a:t>Shipping information regarding our contacts, expected arrival dates of supplies, and expected distribution dates should have a higher priority in being backed up, as being unable to locate a necessary shipment could impact reputation along with financial damage.</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Low Priority</a:t>
            </a:r>
            <a:endParaRPr/>
          </a:p>
        </p:txBody>
      </p:sp>
      <p:sp>
        <p:nvSpPr>
          <p:cNvPr id="219" name="Google Shape;219;p39"/>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Times New Roman"/>
                <a:ea typeface="Times New Roman"/>
                <a:cs typeface="Times New Roman"/>
                <a:sym typeface="Times New Roman"/>
              </a:rPr>
              <a:t>I</a:t>
            </a:r>
            <a:r>
              <a:rPr lang="en" sz="2400">
                <a:solidFill>
                  <a:srgbClr val="FFFFFF"/>
                </a:solidFill>
                <a:latin typeface="Times New Roman"/>
                <a:ea typeface="Times New Roman"/>
                <a:cs typeface="Times New Roman"/>
                <a:sym typeface="Times New Roman"/>
              </a:rPr>
              <a:t>nformation from the research and development team have important functions which bring increased margins of profit to the company by researching ways to cut manufacturing expenses. However, the information isn’t crucial to the functions of the company, as such they aren’t a priority in keeping backups of the information.</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Low Priority Cont.</a:t>
            </a:r>
            <a:endParaRPr/>
          </a:p>
        </p:txBody>
      </p:sp>
      <p:sp>
        <p:nvSpPr>
          <p:cNvPr id="225" name="Google Shape;225;p40"/>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Times New Roman"/>
                <a:ea typeface="Times New Roman"/>
                <a:cs typeface="Times New Roman"/>
                <a:sym typeface="Times New Roman"/>
              </a:rPr>
              <a:t>Administration information unrelated to any financing or HR related information (employee information). Examples of information would be training modules and scheduling.</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Marketing information, while important to the company’s growth with proven results, isn’t a high priority to being backed up. The information from the department isn’t a high priority since the functions and information from the department aren’t crucial or a necessity to the continuity of the company in the event of a disaster.</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What the data would be backed up to</a:t>
            </a:r>
            <a:endParaRPr/>
          </a:p>
        </p:txBody>
      </p:sp>
      <p:sp>
        <p:nvSpPr>
          <p:cNvPr id="231" name="Google Shape;231;p41"/>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The data would be backed up to virtual machines on the cloud computing platform, AWS. The storage type would be SAN on HDD to lower expenses. The 16 TB storage databases would be spread across 4 different VMs that have 2 CPU cores and 16 GB of RAM per VM. The VMs will be running MySQL.</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Summaries (Temporary)</a:t>
            </a:r>
            <a:endParaRPr/>
          </a:p>
        </p:txBody>
      </p:sp>
      <p:sp>
        <p:nvSpPr>
          <p:cNvPr id="73" name="Google Shape;73;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Phase 1 </a:t>
            </a:r>
            <a:r>
              <a:rPr b="1" lang="en" sz="1000"/>
              <a:t>Done</a:t>
            </a:r>
            <a:endParaRPr b="1" sz="1000"/>
          </a:p>
          <a:p>
            <a:pPr indent="-292100" lvl="1" marL="571500" rtl="0" algn="l">
              <a:spcBef>
                <a:spcPts val="0"/>
              </a:spcBef>
              <a:spcAft>
                <a:spcPts val="0"/>
              </a:spcAft>
              <a:buSzPts val="1000"/>
              <a:buChar char="○"/>
            </a:pPr>
            <a:r>
              <a:rPr lang="en" sz="1000"/>
              <a:t>Identify all natural threats</a:t>
            </a:r>
            <a:endParaRPr sz="1000"/>
          </a:p>
          <a:p>
            <a:pPr indent="-292100" lvl="1" marL="571500" rtl="0" algn="l">
              <a:spcBef>
                <a:spcPts val="0"/>
              </a:spcBef>
              <a:spcAft>
                <a:spcPts val="0"/>
              </a:spcAft>
              <a:buSzPts val="1000"/>
              <a:buChar char="○"/>
            </a:pPr>
            <a:r>
              <a:rPr lang="en" sz="1000"/>
              <a:t>Identify all man-made threats</a:t>
            </a:r>
            <a:endParaRPr sz="1000"/>
          </a:p>
          <a:p>
            <a:pPr indent="-292100" lvl="1" marL="571500" rtl="0" algn="l">
              <a:spcBef>
                <a:spcPts val="0"/>
              </a:spcBef>
              <a:spcAft>
                <a:spcPts val="0"/>
              </a:spcAft>
              <a:buSzPts val="1000"/>
              <a:buChar char="○"/>
            </a:pPr>
            <a:r>
              <a:rPr lang="en" sz="1000"/>
              <a:t>Identify all IT and technology-based threats</a:t>
            </a:r>
            <a:endParaRPr sz="1000"/>
          </a:p>
          <a:p>
            <a:pPr indent="-292100" lvl="0" marL="457200" rtl="0" algn="l">
              <a:spcBef>
                <a:spcPts val="0"/>
              </a:spcBef>
              <a:spcAft>
                <a:spcPts val="0"/>
              </a:spcAft>
              <a:buSzPts val="1000"/>
              <a:buChar char="●"/>
            </a:pPr>
            <a:r>
              <a:rPr lang="en" sz="1000"/>
              <a:t>Phase 2 Done</a:t>
            </a:r>
            <a:endParaRPr sz="1000"/>
          </a:p>
          <a:p>
            <a:pPr indent="-292100" lvl="1" marL="571500" rtl="0" algn="l">
              <a:spcBef>
                <a:spcPts val="0"/>
              </a:spcBef>
              <a:spcAft>
                <a:spcPts val="0"/>
              </a:spcAft>
              <a:buSzPts val="1000"/>
              <a:buChar char="○"/>
            </a:pPr>
            <a:r>
              <a:rPr lang="en" sz="1000"/>
              <a:t>Identify all environmental/infrastructure threats</a:t>
            </a:r>
            <a:endParaRPr sz="1000"/>
          </a:p>
          <a:p>
            <a:pPr indent="-292100" lvl="1" marL="571500" rtl="0" algn="l">
              <a:spcBef>
                <a:spcPts val="0"/>
              </a:spcBef>
              <a:spcAft>
                <a:spcPts val="0"/>
              </a:spcAft>
              <a:buSzPts val="1000"/>
              <a:buChar char="○"/>
            </a:pPr>
            <a:r>
              <a:rPr lang="en" sz="1000"/>
              <a:t>Prioritize business functions into mission-critical, important, minor</a:t>
            </a:r>
            <a:endParaRPr sz="1000"/>
          </a:p>
          <a:p>
            <a:pPr indent="-292100" lvl="1" marL="571500" rtl="0" algn="l">
              <a:spcBef>
                <a:spcPts val="0"/>
              </a:spcBef>
              <a:spcAft>
                <a:spcPts val="0"/>
              </a:spcAft>
              <a:buSzPts val="1000"/>
              <a:buChar char="○"/>
            </a:pPr>
            <a:r>
              <a:rPr lang="en" sz="1000"/>
              <a:t>For each mission-critical function (non-IT), identify risk mitigation strategies for consideration including risk acceptance, avoidance, transferene, and limitation</a:t>
            </a:r>
            <a:endParaRPr sz="1000"/>
          </a:p>
          <a:p>
            <a:pPr indent="-292100" lvl="0" marL="457200" rtl="0" algn="l">
              <a:spcBef>
                <a:spcPts val="0"/>
              </a:spcBef>
              <a:spcAft>
                <a:spcPts val="0"/>
              </a:spcAft>
              <a:buSzPts val="1000"/>
              <a:buChar char="●"/>
            </a:pPr>
            <a:r>
              <a:rPr lang="en" sz="1000"/>
              <a:t>Phase 3 Done</a:t>
            </a:r>
            <a:endParaRPr sz="1000"/>
          </a:p>
          <a:p>
            <a:pPr indent="-292100" lvl="1" marL="571500" rtl="0" algn="l">
              <a:spcBef>
                <a:spcPts val="0"/>
              </a:spcBef>
              <a:spcAft>
                <a:spcPts val="0"/>
              </a:spcAft>
              <a:buSzPts val="1000"/>
              <a:buChar char="○"/>
            </a:pPr>
            <a:r>
              <a:rPr lang="en" sz="1000"/>
              <a:t>Create a checklist for contacting an insurance provider</a:t>
            </a:r>
            <a:endParaRPr sz="1000"/>
          </a:p>
          <a:p>
            <a:pPr indent="-292100" lvl="1" marL="571500" rtl="0" algn="l">
              <a:spcBef>
                <a:spcPts val="0"/>
              </a:spcBef>
              <a:spcAft>
                <a:spcPts val="0"/>
              </a:spcAft>
              <a:buSzPts val="1000"/>
              <a:buChar char="○"/>
            </a:pPr>
            <a:r>
              <a:rPr lang="en" sz="1000"/>
              <a:t>Perform research over the internet to discover possible risks to the company as reported by FEMA</a:t>
            </a:r>
            <a:endParaRPr sz="1000"/>
          </a:p>
          <a:p>
            <a:pPr indent="-292100" lvl="1" marL="571500" rtl="0" algn="l">
              <a:spcBef>
                <a:spcPts val="0"/>
              </a:spcBef>
              <a:spcAft>
                <a:spcPts val="0"/>
              </a:spcAft>
              <a:buSzPts val="1000"/>
              <a:buChar char="○"/>
            </a:pPr>
            <a:r>
              <a:rPr lang="en" sz="1000"/>
              <a:t>Identify resources required including computer equipment, communication links (Internet, dial up, etc.), communications equipment (walkie talkies, cell phones, land lines, etc.), office equipment, office supplies, BC/DR plans, contact lists, and inventory lists.</a:t>
            </a:r>
            <a:endParaRPr sz="1000"/>
          </a:p>
          <a:p>
            <a:pPr indent="0" lvl="0" marL="457200" rtl="0" algn="l">
              <a:spcBef>
                <a:spcPts val="1600"/>
              </a:spcBef>
              <a:spcAft>
                <a:spcPts val="0"/>
              </a:spcAft>
              <a:buNone/>
            </a:pPr>
            <a:r>
              <a:t/>
            </a:r>
            <a:endParaRPr sz="1000"/>
          </a:p>
          <a:p>
            <a:pPr indent="0" lvl="0" marL="457200" rtl="0" algn="l">
              <a:spcBef>
                <a:spcPts val="1600"/>
              </a:spcBef>
              <a:spcAft>
                <a:spcPts val="1600"/>
              </a:spcAft>
              <a:buNone/>
            </a:pPr>
            <a:r>
              <a:t/>
            </a:r>
            <a:endParaRPr sz="1000"/>
          </a:p>
        </p:txBody>
      </p:sp>
      <p:sp>
        <p:nvSpPr>
          <p:cNvPr id="74" name="Google Shape;74;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Phase 4 Done</a:t>
            </a:r>
            <a:endParaRPr sz="1000"/>
          </a:p>
          <a:p>
            <a:pPr indent="-292100" lvl="1" marL="571500" rtl="0" algn="l">
              <a:spcBef>
                <a:spcPts val="0"/>
              </a:spcBef>
              <a:spcAft>
                <a:spcPts val="0"/>
              </a:spcAft>
              <a:buSzPts val="1000"/>
              <a:buChar char="○"/>
            </a:pPr>
            <a:r>
              <a:rPr lang="en" sz="1000"/>
              <a:t>Develop a procedure to notify and activate an alternate work site</a:t>
            </a:r>
            <a:endParaRPr sz="1000"/>
          </a:p>
          <a:p>
            <a:pPr indent="-292100" lvl="1" marL="571500" rtl="0" algn="l">
              <a:spcBef>
                <a:spcPts val="0"/>
              </a:spcBef>
              <a:spcAft>
                <a:spcPts val="0"/>
              </a:spcAft>
              <a:buSzPts val="1000"/>
              <a:buChar char="○"/>
            </a:pPr>
            <a:r>
              <a:rPr lang="en" sz="1000"/>
              <a:t>Create a plan to run a cold site backup location, detail what equipment and other resources are needed.</a:t>
            </a:r>
            <a:endParaRPr sz="1000"/>
          </a:p>
          <a:p>
            <a:pPr indent="-292100" lvl="1" marL="571500" rtl="0" algn="l">
              <a:spcBef>
                <a:spcPts val="0"/>
              </a:spcBef>
              <a:spcAft>
                <a:spcPts val="0"/>
              </a:spcAft>
              <a:buSzPts val="1000"/>
              <a:buChar char="○"/>
            </a:pPr>
            <a:r>
              <a:rPr lang="en" sz="1000"/>
              <a:t>Create a plan to run a warm site backup location, detail what equipment and other resources are needed Also create an executive summary of the site explaining it’s pros and cons</a:t>
            </a:r>
            <a:endParaRPr sz="1000"/>
          </a:p>
          <a:p>
            <a:pPr indent="-292100" lvl="0" marL="457200" rtl="0" algn="l">
              <a:spcBef>
                <a:spcPts val="0"/>
              </a:spcBef>
              <a:spcAft>
                <a:spcPts val="0"/>
              </a:spcAft>
              <a:buSzPts val="1000"/>
              <a:buChar char="●"/>
            </a:pPr>
            <a:r>
              <a:rPr lang="en" sz="1000"/>
              <a:t>Phase 5 Done</a:t>
            </a:r>
            <a:endParaRPr sz="1000"/>
          </a:p>
          <a:p>
            <a:pPr indent="-292100" lvl="1" marL="571500" rtl="0" algn="l">
              <a:spcBef>
                <a:spcPts val="0"/>
              </a:spcBef>
              <a:spcAft>
                <a:spcPts val="0"/>
              </a:spcAft>
              <a:buSzPts val="1000"/>
              <a:buChar char="○"/>
            </a:pPr>
            <a:r>
              <a:rPr lang="en" sz="1000"/>
              <a:t>Create a plan to run a hot site backup location, detail what equipment and other resources are needed.</a:t>
            </a:r>
            <a:endParaRPr sz="1000"/>
          </a:p>
          <a:p>
            <a:pPr indent="-292100" lvl="1" marL="571500" rtl="0" algn="l">
              <a:spcBef>
                <a:spcPts val="0"/>
              </a:spcBef>
              <a:spcAft>
                <a:spcPts val="0"/>
              </a:spcAft>
              <a:buSzPts val="1000"/>
              <a:buChar char="○"/>
            </a:pPr>
            <a:r>
              <a:rPr lang="en" sz="1000"/>
              <a:t>Create a plan to run a mobile site backup location, detail what equipmentand other resources are needed.</a:t>
            </a:r>
            <a:endParaRPr sz="1000"/>
          </a:p>
          <a:p>
            <a:pPr indent="-292100" lvl="1" marL="571500" rtl="0" algn="l">
              <a:spcBef>
                <a:spcPts val="0"/>
              </a:spcBef>
              <a:spcAft>
                <a:spcPts val="0"/>
              </a:spcAft>
              <a:buSzPts val="1000"/>
              <a:buChar char="○"/>
            </a:pPr>
            <a:r>
              <a:rPr lang="en" sz="1000"/>
              <a:t>Create a plan to run a mirrored site backup location, detail what equipment and other resources are needed.</a:t>
            </a:r>
            <a:endParaRPr sz="1000"/>
          </a:p>
          <a:p>
            <a:pPr indent="-292100" lvl="1" marL="571500" rtl="0" algn="l">
              <a:spcBef>
                <a:spcPts val="0"/>
              </a:spcBef>
              <a:spcAft>
                <a:spcPts val="0"/>
              </a:spcAft>
              <a:buSzPts val="1000"/>
              <a:buChar char="○"/>
            </a:pPr>
            <a:r>
              <a:rPr lang="en" sz="1000"/>
              <a:t>Develop a procedure to notify crisis communication command center.</a:t>
            </a:r>
            <a:endParaRPr sz="1000"/>
          </a:p>
          <a:p>
            <a:pPr indent="0" lvl="0" marL="914400" rtl="0" algn="l">
              <a:spcBef>
                <a:spcPts val="16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What the data would be backed up to Cont.</a:t>
            </a:r>
            <a:endParaRPr/>
          </a:p>
        </p:txBody>
      </p:sp>
      <p:pic>
        <p:nvPicPr>
          <p:cNvPr id="237" name="Google Shape;237;p42"/>
          <p:cNvPicPr preferRelativeResize="0"/>
          <p:nvPr/>
        </p:nvPicPr>
        <p:blipFill>
          <a:blip r:embed="rId3">
            <a:alphaModFix/>
          </a:blip>
          <a:stretch>
            <a:fillRect/>
          </a:stretch>
        </p:blipFill>
        <p:spPr>
          <a:xfrm>
            <a:off x="394075" y="1296175"/>
            <a:ext cx="4455825" cy="2649200"/>
          </a:xfrm>
          <a:prstGeom prst="rect">
            <a:avLst/>
          </a:prstGeom>
          <a:noFill/>
          <a:ln>
            <a:noFill/>
          </a:ln>
        </p:spPr>
      </p:pic>
      <p:pic>
        <p:nvPicPr>
          <p:cNvPr id="238" name="Google Shape;238;p42"/>
          <p:cNvPicPr preferRelativeResize="0"/>
          <p:nvPr/>
        </p:nvPicPr>
        <p:blipFill>
          <a:blip r:embed="rId4">
            <a:alphaModFix/>
          </a:blip>
          <a:stretch>
            <a:fillRect/>
          </a:stretch>
        </p:blipFill>
        <p:spPr>
          <a:xfrm>
            <a:off x="4981275" y="1296175"/>
            <a:ext cx="3956675" cy="155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What the data would be backed up to Cont.</a:t>
            </a:r>
            <a:endParaRPr/>
          </a:p>
        </p:txBody>
      </p:sp>
      <p:pic>
        <p:nvPicPr>
          <p:cNvPr id="244" name="Google Shape;244;p43"/>
          <p:cNvPicPr preferRelativeResize="0"/>
          <p:nvPr/>
        </p:nvPicPr>
        <p:blipFill>
          <a:blip r:embed="rId3">
            <a:alphaModFix/>
          </a:blip>
          <a:stretch>
            <a:fillRect/>
          </a:stretch>
        </p:blipFill>
        <p:spPr>
          <a:xfrm>
            <a:off x="399325" y="1285725"/>
            <a:ext cx="3935701" cy="2995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Software used for the backup</a:t>
            </a:r>
            <a:endParaRPr/>
          </a:p>
        </p:txBody>
      </p:sp>
      <p:sp>
        <p:nvSpPr>
          <p:cNvPr id="250" name="Google Shape;250;p44"/>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We will be using MySQL on the AWS virtual machines. MySQL has 3 different business oriented editions we can choose from: standard edition, enterprise edition, and cluster edition. We will be using MySQL Enterprise Edition since we are only using 4 VM’s to store information. If we wanted to spend an extra $5000 and get some more features such as cluster management and geo-replication we could go Cluster Edition. MySQL Enterprise edition comes with Transparent Data Encryption, meaning all of our data will be encrypted while at rest and decrypted when read.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Software used for the backup Cont.</a:t>
            </a:r>
            <a:endParaRPr/>
          </a:p>
        </p:txBody>
      </p:sp>
      <p:sp>
        <p:nvSpPr>
          <p:cNvPr id="256" name="Google Shape;256;p45"/>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It also allows us to create full, incremental, and partial backups. MySQL Enterprise edition comes with a firewall that blocks SQL injection attacks through whitelisting. It also has intrusion detection, real time monitoring, and can block suspicious traffic. Overall, MySQL Enterprise edition is a great way to store our data backups since it offers quick deployment, security, and easy management.</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Would the backup be incremental or full or both</a:t>
            </a:r>
            <a:endParaRPr/>
          </a:p>
        </p:txBody>
      </p:sp>
      <p:sp>
        <p:nvSpPr>
          <p:cNvPr id="262" name="Google Shape;262;p46"/>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A combination of backup types will be used to ensure quick and reliable recovery. Across all information being backed up, periodic full backups will be created with a monthly schedule. Using the created full back ups, differential backups will be created on a daily basis using the latest full backup as its reference point. Using a differential backup would allow for faster restore times to ensure quicker recovery with the downside of larger storage required and more data being backed with each cycle until the next full backup.</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How long would the backups take based on the method of replication</a:t>
            </a:r>
            <a:endParaRPr/>
          </a:p>
        </p:txBody>
      </p:sp>
      <p:sp>
        <p:nvSpPr>
          <p:cNvPr id="268" name="Google Shape;268;p47"/>
          <p:cNvSpPr txBox="1"/>
          <p:nvPr/>
        </p:nvSpPr>
        <p:spPr>
          <a:xfrm>
            <a:off x="374250" y="1571150"/>
            <a:ext cx="8395500" cy="34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The initial backup will take a couple of days depending on the network connection to back up 16 TB of data. Backups would then be conducted once every month to ensure that backups are up to date. If need be, the data could instead be scheduled to be backed up weekly instead of monthly.</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What is a good method of backing up the vCSA Appliance</a:t>
            </a:r>
            <a:endParaRPr/>
          </a:p>
        </p:txBody>
      </p:sp>
      <p:sp>
        <p:nvSpPr>
          <p:cNvPr id="274" name="Google Shape;274;p48"/>
          <p:cNvSpPr txBox="1"/>
          <p:nvPr/>
        </p:nvSpPr>
        <p:spPr>
          <a:xfrm>
            <a:off x="374250" y="1576425"/>
            <a:ext cx="8395500" cy="330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There is a backup feature within vCenter Server Appliance that allows you to backup your vCSA appliance. It allows you to choose which method you would like to send the backfile as it even allows you to send it as an encrypted file (preferred method) where you can have a key pair and only the person that has the key can open that file.</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What is a good method of backing up the vCSA Appliance Cont.</a:t>
            </a:r>
            <a:endParaRPr/>
          </a:p>
        </p:txBody>
      </p:sp>
      <p:sp>
        <p:nvSpPr>
          <p:cNvPr id="280" name="Google Shape;280;p49"/>
          <p:cNvSpPr txBox="1"/>
          <p:nvPr/>
        </p:nvSpPr>
        <p:spPr>
          <a:xfrm>
            <a:off x="374250" y="1571150"/>
            <a:ext cx="8395500" cy="34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You must have an FTP, FTPS, HTTP, HTTPS, or SCP server up and running with sufficient disk space to store the backup.</a:t>
            </a:r>
            <a:endParaRPr sz="2400">
              <a:solidFill>
                <a:srgbClr val="FFFFFF"/>
              </a:solidFill>
              <a:latin typeface="Times New Roman"/>
              <a:ea typeface="Times New Roman"/>
              <a:cs typeface="Times New Roman"/>
              <a:sym typeface="Times New Roman"/>
            </a:endParaRPr>
          </a:p>
        </p:txBody>
      </p:sp>
      <p:pic>
        <p:nvPicPr>
          <p:cNvPr id="281" name="Google Shape;281;p49"/>
          <p:cNvPicPr preferRelativeResize="0"/>
          <p:nvPr/>
        </p:nvPicPr>
        <p:blipFill>
          <a:blip r:embed="rId3">
            <a:alphaModFix/>
          </a:blip>
          <a:stretch>
            <a:fillRect/>
          </a:stretch>
        </p:blipFill>
        <p:spPr>
          <a:xfrm>
            <a:off x="374250" y="2602475"/>
            <a:ext cx="3939750" cy="2380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What is a good method of backing up the vCSA Appliance Cont.</a:t>
            </a:r>
            <a:endParaRPr/>
          </a:p>
        </p:txBody>
      </p:sp>
      <p:sp>
        <p:nvSpPr>
          <p:cNvPr id="287" name="Google Shape;287;p50"/>
          <p:cNvSpPr txBox="1"/>
          <p:nvPr/>
        </p:nvSpPr>
        <p:spPr>
          <a:xfrm>
            <a:off x="374250" y="1571150"/>
            <a:ext cx="8395500" cy="34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400">
                <a:solidFill>
                  <a:srgbClr val="FFFFFF"/>
                </a:solidFill>
                <a:latin typeface="Times New Roman"/>
                <a:ea typeface="Times New Roman"/>
                <a:cs typeface="Times New Roman"/>
                <a:sym typeface="Times New Roman"/>
              </a:rPr>
              <a:t>Backup files then save as a a .tar files and in some instances take up to 757 MB in Hard Drive space.</a:t>
            </a:r>
            <a:endParaRPr sz="24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By using the VMware method it is very straight forward. ALso FTP is not recommended unless you are on a secure network in a LAN not open to the public. In any instances FTP and any unencrypted transactions are not recommended.</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Cost of Cloud vs On-Premise</a:t>
            </a:r>
            <a:endParaRPr/>
          </a:p>
        </p:txBody>
      </p:sp>
      <p:sp>
        <p:nvSpPr>
          <p:cNvPr id="293" name="Google Shape;293;p51"/>
          <p:cNvSpPr txBox="1"/>
          <p:nvPr/>
        </p:nvSpPr>
        <p:spPr>
          <a:xfrm>
            <a:off x="374250" y="1199725"/>
            <a:ext cx="8395500" cy="3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2400">
                <a:solidFill>
                  <a:srgbClr val="FFFFFF"/>
                </a:solidFill>
                <a:latin typeface="Times New Roman"/>
                <a:ea typeface="Times New Roman"/>
                <a:cs typeface="Times New Roman"/>
                <a:sym typeface="Times New Roman"/>
              </a:rPr>
              <a:t>Hosting backups on-premise rather than on the cloud can become very expensive. You have to pay for labor costs, hardware of the servers, and repairs if something breaks on the server. Switching to the cloud essentially decreases that cost by a lot. For the 16 TB scenario, DigiKnight could end up saving $234,991 by switching to AWS over 3 years.</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Summaries (Temporary)</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Phase 6 Done</a:t>
            </a:r>
            <a:endParaRPr sz="1000"/>
          </a:p>
          <a:p>
            <a:pPr indent="-292100" lvl="1" marL="571500" rtl="0" algn="l">
              <a:spcBef>
                <a:spcPts val="0"/>
              </a:spcBef>
              <a:spcAft>
                <a:spcPts val="0"/>
              </a:spcAft>
              <a:buSzPts val="1000"/>
              <a:buChar char="○"/>
            </a:pPr>
            <a:r>
              <a:rPr lang="en" sz="1000"/>
              <a:t>Create an inexpensive and feasible backup solution for the VMware infrastructure. There are a total of 16TB currently, but not all of the data requires backup.</a:t>
            </a:r>
            <a:endParaRPr sz="1000"/>
          </a:p>
          <a:p>
            <a:pPr indent="-292100" lvl="0" marL="457200" rtl="0" algn="l">
              <a:spcBef>
                <a:spcPts val="0"/>
              </a:spcBef>
              <a:spcAft>
                <a:spcPts val="0"/>
              </a:spcAft>
              <a:buSzPts val="1000"/>
              <a:buChar char="●"/>
            </a:pPr>
            <a:r>
              <a:rPr lang="en" sz="1000"/>
              <a:t>Phase 7 Done</a:t>
            </a:r>
            <a:endParaRPr sz="1000"/>
          </a:p>
          <a:p>
            <a:pPr indent="-292100" lvl="1" marL="571500" rtl="0" algn="l">
              <a:spcBef>
                <a:spcPts val="0"/>
              </a:spcBef>
              <a:spcAft>
                <a:spcPts val="0"/>
              </a:spcAft>
              <a:buSzPts val="1000"/>
              <a:buChar char="○"/>
            </a:pPr>
            <a:r>
              <a:rPr lang="en" sz="1000"/>
              <a:t>SKIPPED FOR PRESENTATION IN CLASS</a:t>
            </a:r>
            <a:endParaRPr sz="1000"/>
          </a:p>
          <a:p>
            <a:pPr indent="-292100" lvl="0" marL="457200" rtl="0" algn="l">
              <a:spcBef>
                <a:spcPts val="0"/>
              </a:spcBef>
              <a:spcAft>
                <a:spcPts val="0"/>
              </a:spcAft>
              <a:buSzPts val="1000"/>
              <a:buChar char="●"/>
            </a:pPr>
            <a:r>
              <a:rPr lang="en" sz="1000"/>
              <a:t>Phase 8</a:t>
            </a:r>
            <a:endParaRPr sz="1000"/>
          </a:p>
          <a:p>
            <a:pPr indent="-292100" lvl="1" marL="571500" rtl="0" algn="l">
              <a:spcBef>
                <a:spcPts val="0"/>
              </a:spcBef>
              <a:spcAft>
                <a:spcPts val="0"/>
              </a:spcAft>
              <a:buSzPts val="1000"/>
              <a:buChar char="○"/>
            </a:pPr>
            <a:r>
              <a:rPr lang="en" sz="1000"/>
              <a:t>Identify and locate the address of the appropriate emergency response organizations and determine the best method of initial notification of possible, impending, or in-progress disruption or disaster.</a:t>
            </a:r>
            <a:endParaRPr sz="1000"/>
          </a:p>
          <a:p>
            <a:pPr indent="-292100" lvl="1" marL="571500" rtl="0" algn="l">
              <a:spcBef>
                <a:spcPts val="0"/>
              </a:spcBef>
              <a:spcAft>
                <a:spcPts val="0"/>
              </a:spcAft>
              <a:buSzPts val="1000"/>
              <a:buChar char="○"/>
            </a:pPr>
            <a:r>
              <a:rPr lang="en" sz="1000"/>
              <a:t>Create and determine appropriate BC/DR activation steps</a:t>
            </a:r>
            <a:endParaRPr sz="1000"/>
          </a:p>
          <a:p>
            <a:pPr indent="-292100" lvl="1" marL="571500" rtl="0" algn="l">
              <a:spcBef>
                <a:spcPts val="0"/>
              </a:spcBef>
              <a:spcAft>
                <a:spcPts val="0"/>
              </a:spcAft>
              <a:buSzPts val="1000"/>
              <a:buChar char="○"/>
            </a:pPr>
            <a:r>
              <a:rPr lang="en" sz="1000"/>
              <a:t>Create an assessment for determining structural damage, health and safety impact and risks template</a:t>
            </a:r>
            <a:endParaRPr sz="1000"/>
          </a:p>
          <a:p>
            <a:pPr indent="-292100" lvl="1" marL="571500" rtl="0" algn="l">
              <a:spcBef>
                <a:spcPts val="0"/>
              </a:spcBef>
              <a:spcAft>
                <a:spcPts val="0"/>
              </a:spcAft>
              <a:buSzPts val="1000"/>
              <a:buChar char="○"/>
            </a:pPr>
            <a:r>
              <a:rPr lang="en" sz="1000"/>
              <a:t>Identify and create the policy for location and testing of alarms, emergency signals, first aid supplies, CPR equipment, fire suppression equipment and hazardous materials safety equipment</a:t>
            </a:r>
            <a:endParaRPr sz="1000"/>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Phase 9 Done</a:t>
            </a:r>
            <a:endParaRPr sz="1000"/>
          </a:p>
          <a:p>
            <a:pPr indent="-292100" lvl="1" marL="571500" rtl="0" algn="l">
              <a:spcBef>
                <a:spcPts val="0"/>
              </a:spcBef>
              <a:spcAft>
                <a:spcPts val="0"/>
              </a:spcAft>
              <a:buSzPts val="1000"/>
              <a:buChar char="○"/>
            </a:pPr>
            <a:r>
              <a:rPr lang="en" sz="1000"/>
              <a:t>Identify and create the policy for evacuation procedures including evacuating, securing, shutting down facility and internal assembly points</a:t>
            </a:r>
            <a:endParaRPr sz="1000"/>
          </a:p>
          <a:p>
            <a:pPr indent="-292100" lvl="1" marL="571500" rtl="0" algn="l">
              <a:spcBef>
                <a:spcPts val="0"/>
              </a:spcBef>
              <a:spcAft>
                <a:spcPts val="0"/>
              </a:spcAft>
              <a:buSzPts val="1000"/>
              <a:buChar char="○"/>
            </a:pPr>
            <a:r>
              <a:rPr lang="en" sz="1000"/>
              <a:t>Identify and create the policy for shelter-in-place procedures including internal assembly points (safe areas), water, water purification tablets, shelf-stable food supplies, clothing, blankets, and other long-term stay materials.</a:t>
            </a:r>
            <a:endParaRPr sz="1000"/>
          </a:p>
          <a:p>
            <a:pPr indent="-292100" lvl="1" marL="571500" rtl="0" algn="l">
              <a:spcBef>
                <a:spcPts val="0"/>
              </a:spcBef>
              <a:spcAft>
                <a:spcPts val="0"/>
              </a:spcAft>
              <a:buSzPts val="1000"/>
              <a:buChar char="○"/>
            </a:pPr>
            <a:r>
              <a:rPr lang="en" sz="1000"/>
              <a:t>Create a checklist for contacting and interviewing a disaster recovery specialist (See Table 6-5 on page 168 of the “Guide to Disaster Recovery” textbook. A scanned pdf version is available in Files)</a:t>
            </a:r>
            <a:endParaRPr sz="1000"/>
          </a:p>
          <a:p>
            <a:pPr indent="-292100" lvl="1" marL="571500" rtl="0" algn="l">
              <a:spcBef>
                <a:spcPts val="0"/>
              </a:spcBef>
              <a:spcAft>
                <a:spcPts val="0"/>
              </a:spcAft>
              <a:buSzPts val="1000"/>
              <a:buChar char="○"/>
            </a:pPr>
            <a:r>
              <a:rPr lang="en" sz="1000"/>
              <a:t>Create a checklist for contacting and working with suppliers (See Table 6-10 on page 173 of the “Guide to Disaster Recovery” textbook. A scanned pdf version is available in Files).</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Cost of Cloud vs On-Premise</a:t>
            </a:r>
            <a:endParaRPr/>
          </a:p>
        </p:txBody>
      </p:sp>
      <p:pic>
        <p:nvPicPr>
          <p:cNvPr id="299" name="Google Shape;299;p52"/>
          <p:cNvPicPr preferRelativeResize="0"/>
          <p:nvPr/>
        </p:nvPicPr>
        <p:blipFill>
          <a:blip r:embed="rId3">
            <a:alphaModFix/>
          </a:blip>
          <a:stretch>
            <a:fillRect/>
          </a:stretch>
        </p:blipFill>
        <p:spPr>
          <a:xfrm>
            <a:off x="311700" y="1642975"/>
            <a:ext cx="3658592" cy="2453050"/>
          </a:xfrm>
          <a:prstGeom prst="rect">
            <a:avLst/>
          </a:prstGeom>
          <a:noFill/>
          <a:ln>
            <a:noFill/>
          </a:ln>
        </p:spPr>
      </p:pic>
      <p:pic>
        <p:nvPicPr>
          <p:cNvPr id="300" name="Google Shape;300;p52"/>
          <p:cNvPicPr preferRelativeResize="0"/>
          <p:nvPr/>
        </p:nvPicPr>
        <p:blipFill>
          <a:blip r:embed="rId4">
            <a:alphaModFix/>
          </a:blip>
          <a:stretch>
            <a:fillRect/>
          </a:stretch>
        </p:blipFill>
        <p:spPr>
          <a:xfrm>
            <a:off x="4066150" y="1642975"/>
            <a:ext cx="4844000" cy="24530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Backups - Cost of Cloud vs On-Premise</a:t>
            </a:r>
            <a:endParaRPr/>
          </a:p>
        </p:txBody>
      </p:sp>
      <p:pic>
        <p:nvPicPr>
          <p:cNvPr id="306" name="Google Shape;306;p53"/>
          <p:cNvPicPr preferRelativeResize="0"/>
          <p:nvPr/>
        </p:nvPicPr>
        <p:blipFill>
          <a:blip r:embed="rId3">
            <a:alphaModFix/>
          </a:blip>
          <a:stretch>
            <a:fillRect/>
          </a:stretch>
        </p:blipFill>
        <p:spPr>
          <a:xfrm>
            <a:off x="394050" y="1325100"/>
            <a:ext cx="4823600" cy="3370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Insurance Information</a:t>
            </a:r>
            <a:endParaRPr/>
          </a:p>
        </p:txBody>
      </p:sp>
      <p:sp>
        <p:nvSpPr>
          <p:cNvPr id="312" name="Google Shape;312;p5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IV</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Employee Insurance</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Why do we have it?</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It covers accidents in the workplace such as </a:t>
            </a:r>
            <a:r>
              <a:rPr lang="en" sz="1600">
                <a:solidFill>
                  <a:srgbClr val="FFFFFF"/>
                </a:solidFill>
              </a:rPr>
              <a:t>strains</a:t>
            </a:r>
            <a:r>
              <a:rPr lang="en" sz="1600">
                <a:solidFill>
                  <a:srgbClr val="FFFFFF"/>
                </a:solidFill>
              </a:rPr>
              <a:t>, trip , falls, and accidental deaths.</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We are able to avoid lawsuits and other health costs that may come up.</a:t>
            </a:r>
            <a:endParaRPr sz="16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What will it cost us?</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The cost of workers compensation insurance in California is $1.85 per $100 in wages.</a:t>
            </a:r>
            <a:endParaRPr sz="16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3 types of programs</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State-run program</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Insurance company</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Self-Insured program</a:t>
            </a:r>
            <a:endParaRPr sz="16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Insurance</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Why do we have it?</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Property insurance will cover property expenses cause by natural disasters, theft, and </a:t>
            </a:r>
            <a:r>
              <a:rPr lang="en" sz="1600">
                <a:solidFill>
                  <a:srgbClr val="FFFFFF"/>
                </a:solidFill>
              </a:rPr>
              <a:t>vandalism.</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Property insurance will cover property costs, computers, equipment, exterior signs, fences, important documents, and inventory. </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355600" lvl="0" marL="457200" rtl="0" algn="l">
              <a:lnSpc>
                <a:spcPct val="115000"/>
              </a:lnSpc>
              <a:spcBef>
                <a:spcPts val="1600"/>
              </a:spcBef>
              <a:spcAft>
                <a:spcPts val="0"/>
              </a:spcAft>
              <a:buClr>
                <a:srgbClr val="FFFFFF"/>
              </a:buClr>
              <a:buSzPts val="2000"/>
              <a:buChar char="●"/>
            </a:pPr>
            <a:r>
              <a:rPr lang="en" sz="2000">
                <a:solidFill>
                  <a:srgbClr val="FFFFFF"/>
                </a:solidFill>
              </a:rPr>
              <a:t>What will it cost us?</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Small </a:t>
            </a:r>
            <a:r>
              <a:rPr lang="en" sz="1600">
                <a:solidFill>
                  <a:srgbClr val="FFFFFF"/>
                </a:solidFill>
              </a:rPr>
              <a:t>businesses</a:t>
            </a:r>
            <a:r>
              <a:rPr lang="en" sz="1600">
                <a:solidFill>
                  <a:srgbClr val="FFFFFF"/>
                </a:solidFill>
              </a:rPr>
              <a:t> pay around $500 per year and major companies pay around $500,000</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The average business pays $1,000 to $3,000 per million dollars of coverage.</a:t>
            </a:r>
            <a:endParaRPr sz="16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Insuring our Machinery</a:t>
            </a:r>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Why do we have it?</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It can be very expensive to completely replace a machine.</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Some machines can cost from $1,000 to $1,000,000 to replace.</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It will save the company money.</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355600" lvl="0" marL="457200" rtl="0" algn="l">
              <a:spcBef>
                <a:spcPts val="1600"/>
              </a:spcBef>
              <a:spcAft>
                <a:spcPts val="0"/>
              </a:spcAft>
              <a:buClr>
                <a:srgbClr val="FFFFFF"/>
              </a:buClr>
              <a:buSzPts val="2000"/>
              <a:buChar char="●"/>
            </a:pPr>
            <a:r>
              <a:rPr lang="en" sz="2000">
                <a:solidFill>
                  <a:srgbClr val="FFFFFF"/>
                </a:solidFill>
              </a:rPr>
              <a:t>How much will it cost us?</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The average cost of a $1,000,000 policy is less than $1,000 per year</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If more is needed, the average cost of a $2,000,000 policy is around $1,300 per year.</a:t>
            </a:r>
            <a:endParaRPr sz="16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Insuring our IT Infrastructure</a:t>
            </a:r>
            <a:endParaRPr/>
          </a:p>
        </p:txBody>
      </p:sp>
      <p:sp>
        <p:nvSpPr>
          <p:cNvPr id="336" name="Google Shape;33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Why do we have it?</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We want to be able to protect our IT infrastructure, not all of it, just the important parts.</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Things like thin clients and basic computers do not need to be insured, but the 10 servers DigiKnight uses do.</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355600" lvl="0" marL="457200" rtl="0" algn="l">
              <a:spcBef>
                <a:spcPts val="1600"/>
              </a:spcBef>
              <a:spcAft>
                <a:spcPts val="0"/>
              </a:spcAft>
              <a:buClr>
                <a:srgbClr val="FFFFFF"/>
              </a:buClr>
              <a:buSzPts val="2000"/>
              <a:buChar char="●"/>
            </a:pPr>
            <a:r>
              <a:rPr lang="en" sz="2000">
                <a:solidFill>
                  <a:srgbClr val="FFFFFF"/>
                </a:solidFill>
              </a:rPr>
              <a:t>How much will it cost us?</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The average cost of IT insurance is anywhere between $650 to $1,300 per year.</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This depends on what needs to be covered, but as said before, we don’t need to cover the basic computers and thin clients.</a:t>
            </a:r>
            <a:endParaRPr sz="16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 Up Sites</a:t>
            </a:r>
            <a:endParaRPr/>
          </a:p>
        </p:txBody>
      </p:sp>
      <p:sp>
        <p:nvSpPr>
          <p:cNvPr id="342" name="Google Shape;342;p5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V</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up Sites Introduction</a:t>
            </a:r>
            <a:endParaRPr/>
          </a:p>
        </p:txBody>
      </p:sp>
      <p:sp>
        <p:nvSpPr>
          <p:cNvPr id="348" name="Google Shape;348;p60"/>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Emergencies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Work disruptions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Plan activation</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Emergencies</a:t>
            </a:r>
            <a:endParaRPr/>
          </a:p>
        </p:txBody>
      </p:sp>
      <p:sp>
        <p:nvSpPr>
          <p:cNvPr id="354" name="Google Shape;354;p61"/>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Man Made</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Natural Disasters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IT Technology Based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7" name="Google Shape;87;p17"/>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I</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up Sites Overview</a:t>
            </a:r>
            <a:endParaRPr/>
          </a:p>
        </p:txBody>
      </p:sp>
      <p:sp>
        <p:nvSpPr>
          <p:cNvPr id="360" name="Google Shape;360;p62"/>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Alternate Work Site</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Cold Site </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Warm Site </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Hot Site </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Mobile Site</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Mirrored Site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Work Site</a:t>
            </a:r>
            <a:endParaRPr/>
          </a:p>
        </p:txBody>
      </p:sp>
      <p:sp>
        <p:nvSpPr>
          <p:cNvPr id="366" name="Google Shape;366;p63"/>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Location</a:t>
            </a:r>
            <a:r>
              <a:rPr lang="en" sz="2400">
                <a:solidFill>
                  <a:srgbClr val="FFFFFF"/>
                </a:solidFill>
                <a:latin typeface="Times New Roman"/>
                <a:ea typeface="Times New Roman"/>
                <a:cs typeface="Times New Roman"/>
                <a:sym typeface="Times New Roman"/>
              </a:rPr>
              <a:t> (Houston, Tx)</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Personnel</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Plan Activation</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Activation</a:t>
            </a:r>
            <a:endParaRPr/>
          </a:p>
        </p:txBody>
      </p:sp>
      <p:sp>
        <p:nvSpPr>
          <p:cNvPr id="372" name="Google Shape;372;p64"/>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Management Team will contact Emergency Response Team to assess damages(if any).</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Retrieve vital docs(if possible)</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Arrange Transportation</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Management and key personnel will travel to sites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Once site has been activated and inspected other personnel will be able to access new sites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Cold</a:t>
            </a:r>
            <a:r>
              <a:rPr lang="en"/>
              <a:t> Site </a:t>
            </a:r>
            <a:endParaRPr/>
          </a:p>
        </p:txBody>
      </p:sp>
      <p:sp>
        <p:nvSpPr>
          <p:cNvPr id="378" name="Google Shape;378;p65"/>
          <p:cNvSpPr txBox="1"/>
          <p:nvPr/>
        </p:nvSpPr>
        <p:spPr>
          <a:xfrm>
            <a:off x="472200" y="1393925"/>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Location </a:t>
            </a:r>
            <a:r>
              <a:rPr lang="en" sz="2400">
                <a:solidFill>
                  <a:srgbClr val="FFFFFF"/>
                </a:solidFill>
                <a:latin typeface="Times New Roman"/>
                <a:ea typeface="Times New Roman"/>
                <a:cs typeface="Times New Roman"/>
                <a:sym typeface="Times New Roman"/>
              </a:rPr>
              <a:t>(Arlington,Va)</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Equipment Needed</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Resources Needed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a:t>
            </a:r>
            <a:r>
              <a:rPr lang="en"/>
              <a:t> Site </a:t>
            </a:r>
            <a:endParaRPr/>
          </a:p>
        </p:txBody>
      </p:sp>
      <p:sp>
        <p:nvSpPr>
          <p:cNvPr id="384" name="Google Shape;384;p66"/>
          <p:cNvSpPr txBox="1"/>
          <p:nvPr/>
        </p:nvSpPr>
        <p:spPr>
          <a:xfrm>
            <a:off x="472200" y="1393925"/>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Location (Dallas, Tx)</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Equipment Needed (phones,workstations)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Resources Needed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a:t>
            </a:r>
            <a:r>
              <a:rPr lang="en"/>
              <a:t> Site </a:t>
            </a:r>
            <a:endParaRPr/>
          </a:p>
          <a:p>
            <a:pPr indent="0" lvl="0" marL="0" rtl="0" algn="l">
              <a:spcBef>
                <a:spcPts val="0"/>
              </a:spcBef>
              <a:spcAft>
                <a:spcPts val="0"/>
              </a:spcAft>
              <a:buNone/>
            </a:pPr>
            <a:r>
              <a:t/>
            </a:r>
            <a:endParaRPr/>
          </a:p>
        </p:txBody>
      </p:sp>
      <p:sp>
        <p:nvSpPr>
          <p:cNvPr id="390" name="Google Shape;390;p67"/>
          <p:cNvSpPr txBox="1"/>
          <p:nvPr/>
        </p:nvSpPr>
        <p:spPr>
          <a:xfrm>
            <a:off x="472200" y="1393925"/>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Location (Austin,Tx)</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Equipment Needed</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Resources Needed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t>
            </a:r>
            <a:r>
              <a:rPr lang="en"/>
              <a:t>Site </a:t>
            </a:r>
            <a:endParaRPr/>
          </a:p>
        </p:txBody>
      </p:sp>
      <p:sp>
        <p:nvSpPr>
          <p:cNvPr id="396" name="Google Shape;396;p68"/>
          <p:cNvSpPr txBox="1"/>
          <p:nvPr/>
        </p:nvSpPr>
        <p:spPr>
          <a:xfrm>
            <a:off x="472200" y="1393925"/>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Location (Seattle,WA)</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Equipment Needed</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Resources Needed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9"/>
          <p:cNvSpPr txBox="1"/>
          <p:nvPr>
            <p:ph type="title"/>
          </p:nvPr>
        </p:nvSpPr>
        <p:spPr>
          <a:xfrm>
            <a:off x="2540825" y="42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Mirrored </a:t>
            </a:r>
            <a:r>
              <a:rPr lang="en"/>
              <a:t>Site </a:t>
            </a:r>
            <a:endParaRPr/>
          </a:p>
        </p:txBody>
      </p:sp>
      <p:sp>
        <p:nvSpPr>
          <p:cNvPr id="402" name="Google Shape;402;p69"/>
          <p:cNvSpPr txBox="1"/>
          <p:nvPr/>
        </p:nvSpPr>
        <p:spPr>
          <a:xfrm>
            <a:off x="472200" y="1393925"/>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Location (Twin Falls, ID)</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Equipment Needed</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Resources Needed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70"/>
          <p:cNvSpPr txBox="1"/>
          <p:nvPr>
            <p:ph type="ctrTitle"/>
          </p:nvPr>
        </p:nvSpPr>
        <p:spPr>
          <a:xfrm>
            <a:off x="86525" y="990800"/>
            <a:ext cx="89277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Emergency Contacts &amp; Event Templates</a:t>
            </a:r>
            <a:endParaRPr/>
          </a:p>
        </p:txBody>
      </p:sp>
      <p:sp>
        <p:nvSpPr>
          <p:cNvPr id="408" name="Google Shape;408;p7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VI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71"/>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Emergency Contacts Introduction</a:t>
            </a:r>
            <a:endParaRPr/>
          </a:p>
        </p:txBody>
      </p:sp>
      <p:sp>
        <p:nvSpPr>
          <p:cNvPr id="414" name="Google Shape;414;p71"/>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Emergencies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2400">
                <a:solidFill>
                  <a:srgbClr val="FFFFFF"/>
                </a:solidFill>
                <a:latin typeface="Times New Roman"/>
                <a:ea typeface="Times New Roman"/>
                <a:cs typeface="Times New Roman"/>
                <a:sym typeface="Times New Roman"/>
              </a:rPr>
              <a:t>e.g. search and rescues,HAZMAT, injuries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Contact information</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2400">
                <a:solidFill>
                  <a:srgbClr val="FFFFFF"/>
                </a:solidFill>
                <a:latin typeface="Times New Roman"/>
                <a:ea typeface="Times New Roman"/>
                <a:cs typeface="Times New Roman"/>
                <a:sym typeface="Times New Roman"/>
              </a:rPr>
              <a:t>e.g. how to contact,</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Activation steps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8"/>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just">
              <a:spcBef>
                <a:spcPts val="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Daniel Serrano</a:t>
            </a:r>
            <a:endParaRPr sz="2400">
              <a:solidFill>
                <a:srgbClr val="FFFFFF"/>
              </a:solidFill>
              <a:latin typeface="Times New Roman"/>
              <a:ea typeface="Times New Roman"/>
              <a:cs typeface="Times New Roman"/>
              <a:sym typeface="Times New Roman"/>
            </a:endParaRPr>
          </a:p>
          <a:p>
            <a:pPr indent="-381000" lvl="0" marL="457200" rtl="0" algn="just">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Jose Colunga</a:t>
            </a:r>
            <a:endParaRPr sz="2400">
              <a:solidFill>
                <a:srgbClr val="FFFFFF"/>
              </a:solidFill>
              <a:latin typeface="Times New Roman"/>
              <a:ea typeface="Times New Roman"/>
              <a:cs typeface="Times New Roman"/>
              <a:sym typeface="Times New Roman"/>
            </a:endParaRPr>
          </a:p>
          <a:p>
            <a:pPr indent="-381000" lvl="0" marL="457200" rtl="0" algn="just">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Robert O’Connor</a:t>
            </a:r>
            <a:endParaRPr sz="2400">
              <a:solidFill>
                <a:srgbClr val="FFFFFF"/>
              </a:solidFill>
              <a:latin typeface="Times New Roman"/>
              <a:ea typeface="Times New Roman"/>
              <a:cs typeface="Times New Roman"/>
              <a:sym typeface="Times New Roman"/>
            </a:endParaRPr>
          </a:p>
          <a:p>
            <a:pPr indent="-381000" lvl="0" marL="457200" rtl="0" algn="just">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Jose Ramirez</a:t>
            </a:r>
            <a:endParaRPr sz="2400">
              <a:solidFill>
                <a:srgbClr val="FFFFFF"/>
              </a:solidFill>
              <a:latin typeface="Times New Roman"/>
              <a:ea typeface="Times New Roman"/>
              <a:cs typeface="Times New Roman"/>
              <a:sym typeface="Times New Roman"/>
            </a:endParaRPr>
          </a:p>
          <a:p>
            <a:pPr indent="-381000" lvl="0" marL="457200" rtl="0" algn="just">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Emmett Rohrbough</a:t>
            </a:r>
            <a:endParaRPr sz="2400">
              <a:solidFill>
                <a:srgbClr val="FFFFFF"/>
              </a:solidFill>
              <a:latin typeface="Times New Roman"/>
              <a:ea typeface="Times New Roman"/>
              <a:cs typeface="Times New Roman"/>
              <a:sym typeface="Times New Roman"/>
            </a:endParaRPr>
          </a:p>
          <a:p>
            <a:pPr indent="-381000" lvl="0" marL="457200" rtl="0" algn="just">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Dennis Entsie</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Emergency Contacts</a:t>
            </a:r>
            <a:endParaRPr/>
          </a:p>
        </p:txBody>
      </p:sp>
      <p:sp>
        <p:nvSpPr>
          <p:cNvPr id="420" name="Google Shape;420;p72"/>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Life </a:t>
            </a:r>
            <a:r>
              <a:rPr lang="en" sz="2400">
                <a:solidFill>
                  <a:srgbClr val="FFFFFF"/>
                </a:solidFill>
                <a:latin typeface="Times New Roman"/>
                <a:ea typeface="Times New Roman"/>
                <a:cs typeface="Times New Roman"/>
                <a:sym typeface="Times New Roman"/>
              </a:rPr>
              <a:t>Threatening</a:t>
            </a:r>
            <a:r>
              <a:rPr lang="en" sz="2400">
                <a:solidFill>
                  <a:srgbClr val="FFFFFF"/>
                </a:solidFill>
                <a:latin typeface="Times New Roman"/>
                <a:ea typeface="Times New Roman"/>
                <a:cs typeface="Times New Roman"/>
                <a:sym typeface="Times New Roman"/>
              </a:rPr>
              <a:t> Emergencies </a:t>
            </a:r>
            <a:endParaRPr sz="24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3000">
                <a:solidFill>
                  <a:srgbClr val="FFFFFF"/>
                </a:solidFill>
                <a:latin typeface="Times New Roman"/>
                <a:ea typeface="Times New Roman"/>
                <a:cs typeface="Times New Roman"/>
                <a:sym typeface="Times New Roman"/>
              </a:rPr>
              <a:t>Dial 911</a:t>
            </a:r>
            <a:endParaRPr sz="30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Fire Department</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Police Department</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HAZMAT</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Hospitals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Emergency Contacts Cont.</a:t>
            </a:r>
            <a:endParaRPr/>
          </a:p>
        </p:txBody>
      </p:sp>
      <p:pic>
        <p:nvPicPr>
          <p:cNvPr id="426" name="Google Shape;426;p73"/>
          <p:cNvPicPr preferRelativeResize="0"/>
          <p:nvPr/>
        </p:nvPicPr>
        <p:blipFill>
          <a:blip r:embed="rId3">
            <a:alphaModFix/>
          </a:blip>
          <a:stretch>
            <a:fillRect/>
          </a:stretch>
        </p:blipFill>
        <p:spPr>
          <a:xfrm>
            <a:off x="442300" y="1452150"/>
            <a:ext cx="7676099" cy="3326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4"/>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Steps</a:t>
            </a:r>
            <a:endParaRPr/>
          </a:p>
        </p:txBody>
      </p:sp>
      <p:sp>
        <p:nvSpPr>
          <p:cNvPr id="432" name="Google Shape;432;p74"/>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Personnel Safety</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Secure Important/confidential documents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Service Contracts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Sales Receipts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5"/>
          <p:cNvSpPr txBox="1"/>
          <p:nvPr>
            <p:ph type="ctrTitle"/>
          </p:nvPr>
        </p:nvSpPr>
        <p:spPr>
          <a:xfrm>
            <a:off x="86525" y="990800"/>
            <a:ext cx="89277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Event </a:t>
            </a:r>
            <a:r>
              <a:rPr lang="en"/>
              <a:t>Templates</a:t>
            </a:r>
            <a:endParaRPr/>
          </a:p>
        </p:txBody>
      </p:sp>
      <p:sp>
        <p:nvSpPr>
          <p:cNvPr id="438" name="Google Shape;438;p7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VI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Templates Overview</a:t>
            </a:r>
            <a:endParaRPr/>
          </a:p>
        </p:txBody>
      </p:sp>
      <p:sp>
        <p:nvSpPr>
          <p:cNvPr id="444" name="Google Shape;444;p76"/>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Easier to manage</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Create custom event reports as needed</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All events will be documented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Templates example</a:t>
            </a:r>
            <a:endParaRPr/>
          </a:p>
        </p:txBody>
      </p:sp>
      <p:pic>
        <p:nvPicPr>
          <p:cNvPr id="450" name="Google Shape;450;p77"/>
          <p:cNvPicPr preferRelativeResize="0"/>
          <p:nvPr/>
        </p:nvPicPr>
        <p:blipFill>
          <a:blip r:embed="rId3">
            <a:alphaModFix/>
          </a:blip>
          <a:stretch>
            <a:fillRect/>
          </a:stretch>
        </p:blipFill>
        <p:spPr>
          <a:xfrm>
            <a:off x="354900" y="1279463"/>
            <a:ext cx="4876800" cy="1419225"/>
          </a:xfrm>
          <a:prstGeom prst="rect">
            <a:avLst/>
          </a:prstGeom>
          <a:noFill/>
          <a:ln>
            <a:noFill/>
          </a:ln>
        </p:spPr>
      </p:pic>
      <p:pic>
        <p:nvPicPr>
          <p:cNvPr id="451" name="Google Shape;451;p77"/>
          <p:cNvPicPr preferRelativeResize="0"/>
          <p:nvPr/>
        </p:nvPicPr>
        <p:blipFill>
          <a:blip r:embed="rId4">
            <a:alphaModFix/>
          </a:blip>
          <a:stretch>
            <a:fillRect/>
          </a:stretch>
        </p:blipFill>
        <p:spPr>
          <a:xfrm>
            <a:off x="402525" y="2886863"/>
            <a:ext cx="4829175" cy="1609725"/>
          </a:xfrm>
          <a:prstGeom prst="rect">
            <a:avLst/>
          </a:prstGeom>
          <a:noFill/>
          <a:ln>
            <a:noFill/>
          </a:ln>
        </p:spPr>
      </p:pic>
      <p:sp>
        <p:nvSpPr>
          <p:cNvPr id="452" name="Google Shape;452;p77"/>
          <p:cNvSpPr txBox="1"/>
          <p:nvPr/>
        </p:nvSpPr>
        <p:spPr>
          <a:xfrm>
            <a:off x="5416625" y="1310700"/>
            <a:ext cx="32661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453" name="Google Shape;453;p77"/>
          <p:cNvSpPr txBox="1"/>
          <p:nvPr/>
        </p:nvSpPr>
        <p:spPr>
          <a:xfrm>
            <a:off x="5416625" y="1659875"/>
            <a:ext cx="3393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Oswald"/>
                <a:ea typeface="Oswald"/>
                <a:cs typeface="Oswald"/>
                <a:sym typeface="Oswald"/>
              </a:rPr>
              <a:t>Structural Damage</a:t>
            </a:r>
            <a:endParaRPr sz="2000">
              <a:solidFill>
                <a:srgbClr val="FFFFFF"/>
              </a:solidFill>
              <a:latin typeface="Oswald"/>
              <a:ea typeface="Oswald"/>
              <a:cs typeface="Oswald"/>
              <a:sym typeface="Oswald"/>
            </a:endParaRPr>
          </a:p>
        </p:txBody>
      </p:sp>
      <p:sp>
        <p:nvSpPr>
          <p:cNvPr id="454" name="Google Shape;454;p77"/>
          <p:cNvSpPr txBox="1"/>
          <p:nvPr/>
        </p:nvSpPr>
        <p:spPr>
          <a:xfrm>
            <a:off x="5482150" y="3504100"/>
            <a:ext cx="3393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Oswald"/>
                <a:ea typeface="Oswald"/>
                <a:cs typeface="Oswald"/>
                <a:sym typeface="Oswald"/>
              </a:rPr>
              <a:t>Health and Safety</a:t>
            </a:r>
            <a:endParaRPr sz="2000">
              <a:solidFill>
                <a:srgbClr val="FFFFFF"/>
              </a:solidFill>
              <a:latin typeface="Oswald"/>
              <a:ea typeface="Oswald"/>
              <a:cs typeface="Oswald"/>
              <a:sym typeface="Oswa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8"/>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Templates ex. Continued</a:t>
            </a:r>
            <a:endParaRPr/>
          </a:p>
        </p:txBody>
      </p:sp>
      <p:pic>
        <p:nvPicPr>
          <p:cNvPr id="460" name="Google Shape;460;p78"/>
          <p:cNvPicPr preferRelativeResize="0"/>
          <p:nvPr/>
        </p:nvPicPr>
        <p:blipFill>
          <a:blip r:embed="rId3">
            <a:alphaModFix/>
          </a:blip>
          <a:stretch>
            <a:fillRect/>
          </a:stretch>
        </p:blipFill>
        <p:spPr>
          <a:xfrm>
            <a:off x="311688" y="1275913"/>
            <a:ext cx="4943475" cy="2181225"/>
          </a:xfrm>
          <a:prstGeom prst="rect">
            <a:avLst/>
          </a:prstGeom>
          <a:noFill/>
          <a:ln>
            <a:noFill/>
          </a:ln>
        </p:spPr>
      </p:pic>
      <p:pic>
        <p:nvPicPr>
          <p:cNvPr id="461" name="Google Shape;461;p78"/>
          <p:cNvPicPr preferRelativeResize="0"/>
          <p:nvPr/>
        </p:nvPicPr>
        <p:blipFill>
          <a:blip r:embed="rId4">
            <a:alphaModFix/>
          </a:blip>
          <a:stretch>
            <a:fillRect/>
          </a:stretch>
        </p:blipFill>
        <p:spPr>
          <a:xfrm>
            <a:off x="306938" y="3426463"/>
            <a:ext cx="4953000" cy="1114425"/>
          </a:xfrm>
          <a:prstGeom prst="rect">
            <a:avLst/>
          </a:prstGeom>
          <a:noFill/>
          <a:ln>
            <a:noFill/>
          </a:ln>
        </p:spPr>
      </p:pic>
      <p:sp>
        <p:nvSpPr>
          <p:cNvPr id="462" name="Google Shape;462;p78"/>
          <p:cNvSpPr txBox="1"/>
          <p:nvPr/>
        </p:nvSpPr>
        <p:spPr>
          <a:xfrm>
            <a:off x="5590425" y="2625900"/>
            <a:ext cx="31893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Risks Template</a:t>
            </a:r>
            <a:endParaRPr>
              <a:solidFill>
                <a:srgbClr val="FFFFFF"/>
              </a:solidFill>
              <a:latin typeface="Oswald"/>
              <a:ea typeface="Oswald"/>
              <a:cs typeface="Oswald"/>
              <a:sym typeface="Oswa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9"/>
          <p:cNvSpPr txBox="1"/>
          <p:nvPr>
            <p:ph type="ctrTitle"/>
          </p:nvPr>
        </p:nvSpPr>
        <p:spPr>
          <a:xfrm>
            <a:off x="86525" y="990800"/>
            <a:ext cx="89277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Procedures</a:t>
            </a:r>
            <a:endParaRPr/>
          </a:p>
        </p:txBody>
      </p:sp>
      <p:sp>
        <p:nvSpPr>
          <p:cNvPr id="468" name="Google Shape;468;p7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VII</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80"/>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Procedures </a:t>
            </a:r>
            <a:r>
              <a:rPr lang="en"/>
              <a:t>Overview</a:t>
            </a:r>
            <a:endParaRPr/>
          </a:p>
        </p:txBody>
      </p:sp>
      <p:sp>
        <p:nvSpPr>
          <p:cNvPr id="474" name="Google Shape;474;p80"/>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Working Condition</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Accountability</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Supply lists</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Fire Safety</a:t>
            </a:r>
            <a:endParaRPr/>
          </a:p>
        </p:txBody>
      </p:sp>
      <p:sp>
        <p:nvSpPr>
          <p:cNvPr id="480" name="Google Shape;480;p81"/>
          <p:cNvSpPr txBox="1"/>
          <p:nvPr/>
        </p:nvSpPr>
        <p:spPr>
          <a:xfrm>
            <a:off x="472200" y="1424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Test Alarms weekly</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Inspect Fire Extinguishers Monthly</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pic>
        <p:nvPicPr>
          <p:cNvPr id="481" name="Google Shape;481;p81"/>
          <p:cNvPicPr preferRelativeResize="0"/>
          <p:nvPr/>
        </p:nvPicPr>
        <p:blipFill>
          <a:blip r:embed="rId3">
            <a:alphaModFix/>
          </a:blip>
          <a:stretch>
            <a:fillRect/>
          </a:stretch>
        </p:blipFill>
        <p:spPr>
          <a:xfrm>
            <a:off x="6651488" y="1354513"/>
            <a:ext cx="1514475" cy="1514475"/>
          </a:xfrm>
          <a:prstGeom prst="rect">
            <a:avLst/>
          </a:prstGeom>
          <a:noFill/>
          <a:ln>
            <a:noFill/>
          </a:ln>
        </p:spPr>
      </p:pic>
      <p:sp>
        <p:nvSpPr>
          <p:cNvPr id="482" name="Google Shape;482;p81"/>
          <p:cNvSpPr txBox="1"/>
          <p:nvPr/>
        </p:nvSpPr>
        <p:spPr>
          <a:xfrm>
            <a:off x="6592250" y="888075"/>
            <a:ext cx="19884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verage"/>
                <a:ea typeface="Average"/>
                <a:cs typeface="Average"/>
                <a:sym typeface="Average"/>
              </a:rPr>
              <a:t>*Alarms can detect carbon       </a:t>
            </a:r>
            <a:endParaRPr sz="1200">
              <a:solidFill>
                <a:srgbClr val="FFFFFF"/>
              </a:solidFill>
              <a:latin typeface="Average"/>
              <a:ea typeface="Average"/>
              <a:cs typeface="Average"/>
              <a:sym typeface="Average"/>
            </a:endParaRPr>
          </a:p>
          <a:p>
            <a:pPr indent="0" lvl="0" marL="0" rtl="0" algn="l">
              <a:spcBef>
                <a:spcPts val="0"/>
              </a:spcBef>
              <a:spcAft>
                <a:spcPts val="0"/>
              </a:spcAft>
              <a:buNone/>
            </a:pPr>
            <a:r>
              <a:rPr lang="en" sz="1200">
                <a:solidFill>
                  <a:srgbClr val="FFFFFF"/>
                </a:solidFill>
                <a:latin typeface="Average"/>
                <a:ea typeface="Average"/>
                <a:cs typeface="Average"/>
                <a:sym typeface="Average"/>
              </a:rPr>
              <a:t>dioxide</a:t>
            </a:r>
            <a:endParaRPr sz="1200">
              <a:solidFill>
                <a:srgbClr val="FFFFFF"/>
              </a:solidFill>
              <a:latin typeface="Average"/>
              <a:ea typeface="Average"/>
              <a:cs typeface="Average"/>
              <a:sym typeface="Average"/>
            </a:endParaRPr>
          </a:p>
        </p:txBody>
      </p:sp>
      <p:pic>
        <p:nvPicPr>
          <p:cNvPr id="483" name="Google Shape;483;p81"/>
          <p:cNvPicPr preferRelativeResize="0"/>
          <p:nvPr/>
        </p:nvPicPr>
        <p:blipFill>
          <a:blip r:embed="rId4">
            <a:alphaModFix/>
          </a:blip>
          <a:stretch>
            <a:fillRect/>
          </a:stretch>
        </p:blipFill>
        <p:spPr>
          <a:xfrm>
            <a:off x="6651500" y="3275000"/>
            <a:ext cx="1514475" cy="157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rgbClr val="DCDDDE"/>
                </a:solidFill>
                <a:highlight>
                  <a:srgbClr val="36393F"/>
                </a:highlight>
              </a:rPr>
              <a:t>Section I ~ Introduction</a:t>
            </a:r>
            <a:endParaRPr sz="2400">
              <a:solidFill>
                <a:srgbClr val="DCDDDE"/>
              </a:solidFill>
              <a:highlight>
                <a:srgbClr val="36393F"/>
              </a:highlight>
            </a:endParaRPr>
          </a:p>
          <a:p>
            <a:pPr indent="-381000" lvl="0" marL="457200" rtl="0" algn="l">
              <a:spcBef>
                <a:spcPts val="0"/>
              </a:spcBef>
              <a:spcAft>
                <a:spcPts val="0"/>
              </a:spcAft>
              <a:buSzPts val="2400"/>
              <a:buChar char="❏"/>
            </a:pPr>
            <a:r>
              <a:rPr lang="en" sz="2400">
                <a:solidFill>
                  <a:srgbClr val="DCDDDE"/>
                </a:solidFill>
                <a:highlight>
                  <a:srgbClr val="36393F"/>
                </a:highlight>
              </a:rPr>
              <a:t>Section II ~ Threats</a:t>
            </a:r>
            <a:endParaRPr sz="2400">
              <a:solidFill>
                <a:srgbClr val="DCDDDE"/>
              </a:solidFill>
              <a:highlight>
                <a:srgbClr val="36393F"/>
              </a:highlight>
            </a:endParaRPr>
          </a:p>
          <a:p>
            <a:pPr indent="-381000" lvl="0" marL="457200" rtl="0" algn="l">
              <a:spcBef>
                <a:spcPts val="0"/>
              </a:spcBef>
              <a:spcAft>
                <a:spcPts val="0"/>
              </a:spcAft>
              <a:buSzPts val="2400"/>
              <a:buChar char="❏"/>
            </a:pPr>
            <a:r>
              <a:rPr lang="en" sz="2400">
                <a:solidFill>
                  <a:srgbClr val="DCDDDE"/>
                </a:solidFill>
                <a:highlight>
                  <a:srgbClr val="36393F"/>
                </a:highlight>
              </a:rPr>
              <a:t>Section III ~ Backups</a:t>
            </a:r>
            <a:endParaRPr sz="2400">
              <a:solidFill>
                <a:srgbClr val="DCDDDE"/>
              </a:solidFill>
              <a:highlight>
                <a:srgbClr val="36393F"/>
              </a:highlight>
            </a:endParaRPr>
          </a:p>
          <a:p>
            <a:pPr indent="-381000" lvl="0" marL="457200" rtl="0" algn="l">
              <a:spcBef>
                <a:spcPts val="0"/>
              </a:spcBef>
              <a:spcAft>
                <a:spcPts val="0"/>
              </a:spcAft>
              <a:buSzPts val="2400"/>
              <a:buChar char="❏"/>
            </a:pPr>
            <a:r>
              <a:rPr lang="en" sz="2400">
                <a:solidFill>
                  <a:srgbClr val="DCDDDE"/>
                </a:solidFill>
                <a:highlight>
                  <a:srgbClr val="36393F"/>
                </a:highlight>
              </a:rPr>
              <a:t>Section IV ~ Insurance Information</a:t>
            </a:r>
            <a:endParaRPr sz="2400">
              <a:solidFill>
                <a:srgbClr val="DCDDDE"/>
              </a:solidFill>
              <a:highlight>
                <a:srgbClr val="36393F"/>
              </a:highlight>
            </a:endParaRPr>
          </a:p>
          <a:p>
            <a:pPr indent="-381000" lvl="0" marL="457200" rtl="0" algn="l">
              <a:spcBef>
                <a:spcPts val="0"/>
              </a:spcBef>
              <a:spcAft>
                <a:spcPts val="0"/>
              </a:spcAft>
              <a:buSzPts val="2400"/>
              <a:buChar char="❏"/>
            </a:pPr>
            <a:r>
              <a:rPr lang="en" sz="2400">
                <a:solidFill>
                  <a:srgbClr val="DCDDDE"/>
                </a:solidFill>
                <a:highlight>
                  <a:srgbClr val="36393F"/>
                </a:highlight>
              </a:rPr>
              <a:t>Section V ~ Back up Sites</a:t>
            </a:r>
            <a:endParaRPr sz="2400">
              <a:solidFill>
                <a:srgbClr val="DCDDDE"/>
              </a:solidFill>
              <a:highlight>
                <a:srgbClr val="36393F"/>
              </a:highlight>
            </a:endParaRPr>
          </a:p>
          <a:p>
            <a:pPr indent="-381000" lvl="0" marL="457200" rtl="0" algn="l">
              <a:spcBef>
                <a:spcPts val="0"/>
              </a:spcBef>
              <a:spcAft>
                <a:spcPts val="0"/>
              </a:spcAft>
              <a:buClr>
                <a:srgbClr val="DCDDDE"/>
              </a:buClr>
              <a:buSzPts val="2400"/>
              <a:buChar char="❏"/>
            </a:pPr>
            <a:r>
              <a:rPr lang="en" sz="2400">
                <a:solidFill>
                  <a:srgbClr val="DCDDDE"/>
                </a:solidFill>
                <a:highlight>
                  <a:srgbClr val="36393F"/>
                </a:highlight>
              </a:rPr>
              <a:t>Section VI~ Emergency Contacts</a:t>
            </a:r>
            <a:endParaRPr sz="2400">
              <a:solidFill>
                <a:srgbClr val="DCDDDE"/>
              </a:solidFill>
              <a:highlight>
                <a:srgbClr val="36393F"/>
              </a:highlight>
            </a:endParaRPr>
          </a:p>
          <a:p>
            <a:pPr indent="-381000" lvl="0" marL="457200" rtl="0" algn="l">
              <a:spcBef>
                <a:spcPts val="0"/>
              </a:spcBef>
              <a:spcAft>
                <a:spcPts val="0"/>
              </a:spcAft>
              <a:buClr>
                <a:srgbClr val="DCDDDE"/>
              </a:buClr>
              <a:buSzPts val="2400"/>
              <a:buChar char="❏"/>
            </a:pPr>
            <a:r>
              <a:rPr lang="en" sz="2400">
                <a:solidFill>
                  <a:srgbClr val="DCDDDE"/>
                </a:solidFill>
                <a:highlight>
                  <a:srgbClr val="36393F"/>
                </a:highlight>
              </a:rPr>
              <a:t>Section VII~ Testing Procedures</a:t>
            </a:r>
            <a:endParaRPr sz="2400">
              <a:solidFill>
                <a:srgbClr val="DCDDDE"/>
              </a:solidFill>
              <a:highlight>
                <a:srgbClr val="36393F"/>
              </a:highlight>
            </a:endParaRPr>
          </a:p>
          <a:p>
            <a:pPr indent="-381000" lvl="0" marL="457200" rtl="0" algn="l">
              <a:spcBef>
                <a:spcPts val="0"/>
              </a:spcBef>
              <a:spcAft>
                <a:spcPts val="0"/>
              </a:spcAft>
              <a:buClr>
                <a:srgbClr val="DCDDDE"/>
              </a:buClr>
              <a:buSzPts val="2400"/>
              <a:buChar char="❏"/>
            </a:pPr>
            <a:r>
              <a:rPr lang="en" sz="2400">
                <a:solidFill>
                  <a:srgbClr val="DCDDDE"/>
                </a:solidFill>
                <a:highlight>
                  <a:srgbClr val="36393F"/>
                </a:highlight>
              </a:rPr>
              <a:t>Section VIII~ Evacuation Procedure</a:t>
            </a:r>
            <a:endParaRPr sz="2400">
              <a:solidFill>
                <a:srgbClr val="DCDDDE"/>
              </a:solidFill>
              <a:highlight>
                <a:srgbClr val="36393F"/>
              </a:high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82"/>
          <p:cNvSpPr txBox="1"/>
          <p:nvPr>
            <p:ph type="title"/>
          </p:nvPr>
        </p:nvSpPr>
        <p:spPr>
          <a:xfrm>
            <a:off x="311700" y="4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Supplies and CPR</a:t>
            </a:r>
            <a:endParaRPr/>
          </a:p>
        </p:txBody>
      </p:sp>
      <p:sp>
        <p:nvSpPr>
          <p:cNvPr id="489" name="Google Shape;489;p82"/>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First Aid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2400">
                <a:solidFill>
                  <a:srgbClr val="FFFFFF"/>
                </a:solidFill>
                <a:latin typeface="Times New Roman"/>
                <a:ea typeface="Times New Roman"/>
                <a:cs typeface="Times New Roman"/>
                <a:sym typeface="Times New Roman"/>
              </a:rPr>
              <a:t>e.g. Bandages and tape, burn treatment, antiseptic/antibiotic treatment</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CPR - personnel will be trained and certified</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8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Evacuation Procedure</a:t>
            </a:r>
            <a:endParaRPr/>
          </a:p>
        </p:txBody>
      </p:sp>
      <p:sp>
        <p:nvSpPr>
          <p:cNvPr id="495" name="Google Shape;495;p8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VIII</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84"/>
          <p:cNvSpPr txBox="1"/>
          <p:nvPr>
            <p:ph type="title"/>
          </p:nvPr>
        </p:nvSpPr>
        <p:spPr>
          <a:xfrm>
            <a:off x="311700" y="34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Evacuation Procedure</a:t>
            </a:r>
            <a:endParaRPr/>
          </a:p>
        </p:txBody>
      </p:sp>
      <p:sp>
        <p:nvSpPr>
          <p:cNvPr id="501" name="Google Shape;501;p84"/>
          <p:cNvSpPr txBox="1"/>
          <p:nvPr>
            <p:ph idx="1" type="body"/>
          </p:nvPr>
        </p:nvSpPr>
        <p:spPr>
          <a:xfrm>
            <a:off x="311700" y="921700"/>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Emergency services are to be called immediately.</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If accessible, m</a:t>
            </a:r>
            <a:r>
              <a:rPr lang="en" sz="1600">
                <a:solidFill>
                  <a:srgbClr val="FFFFFF"/>
                </a:solidFill>
              </a:rPr>
              <a:t>anagement and maintenance staff are responsible for turning of utilities. Utility shut-offs in maintenance rooms.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Employees are expected to evacuate the building and stay outside.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Assembly areas are marked on the floor plan, employees will meet here.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First aid can be found in break rooms.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Employees are not expected to save lives.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Proper training is done after the hiring of each employee.</a:t>
            </a:r>
            <a:endParaRPr sz="1600">
              <a:solidFill>
                <a:srgbClr val="FFFFFF"/>
              </a:solidFill>
            </a:endParaRPr>
          </a:p>
        </p:txBody>
      </p:sp>
      <p:sp>
        <p:nvSpPr>
          <p:cNvPr id="502" name="Google Shape;502;p8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3" name="Google Shape;503;p84"/>
          <p:cNvPicPr preferRelativeResize="0"/>
          <p:nvPr/>
        </p:nvPicPr>
        <p:blipFill>
          <a:blip r:embed="rId3">
            <a:alphaModFix/>
          </a:blip>
          <a:stretch>
            <a:fillRect/>
          </a:stretch>
        </p:blipFill>
        <p:spPr>
          <a:xfrm>
            <a:off x="4768663" y="718850"/>
            <a:ext cx="4242776" cy="42836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Stay-In-Place Procedure</a:t>
            </a:r>
            <a:endParaRPr/>
          </a:p>
        </p:txBody>
      </p:sp>
      <p:sp>
        <p:nvSpPr>
          <p:cNvPr id="509" name="Google Shape;509;p8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Emergency services are to be called immediately.</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If accessible, management and maintenance staff are responsible for turning of utilities.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Employees will need to head to an inside assembly point, break rooms are recommended.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Food, water, and first aid kits can be found in the break rooms. Radios in maintenance rooms.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Stay inside until instructed to leave.</a:t>
            </a:r>
            <a:endParaRPr sz="1600">
              <a:solidFill>
                <a:srgbClr val="FFFFFF"/>
              </a:solidFill>
            </a:endParaRPr>
          </a:p>
        </p:txBody>
      </p:sp>
      <p:pic>
        <p:nvPicPr>
          <p:cNvPr id="510" name="Google Shape;510;p85"/>
          <p:cNvPicPr preferRelativeResize="0"/>
          <p:nvPr/>
        </p:nvPicPr>
        <p:blipFill>
          <a:blip r:embed="rId3">
            <a:alphaModFix/>
          </a:blip>
          <a:stretch>
            <a:fillRect/>
          </a:stretch>
        </p:blipFill>
        <p:spPr>
          <a:xfrm>
            <a:off x="4947002" y="264050"/>
            <a:ext cx="3817449" cy="461537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 Plans and Utility Mappings</a:t>
            </a:r>
            <a:endParaRPr/>
          </a:p>
        </p:txBody>
      </p:sp>
      <p:sp>
        <p:nvSpPr>
          <p:cNvPr id="516" name="Google Shape;516;p86"/>
          <p:cNvSpPr txBox="1"/>
          <p:nvPr>
            <p:ph idx="1" type="body"/>
          </p:nvPr>
        </p:nvSpPr>
        <p:spPr>
          <a:xfrm>
            <a:off x="311700" y="126782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These are the buildings floor plans.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These blueprints can be obtained from the building manager or from the county clerk.</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Building manager is responsible for documenting any changes made to the building (such as new water lines, newrooms, etc.).</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Anything done to the building will comply to the state’s building codes.</a:t>
            </a:r>
            <a:endParaRPr sz="1600">
              <a:solidFill>
                <a:srgbClr val="FFFFFF"/>
              </a:solidFill>
            </a:endParaRPr>
          </a:p>
        </p:txBody>
      </p:sp>
      <p:pic>
        <p:nvPicPr>
          <p:cNvPr id="517" name="Google Shape;517;p86"/>
          <p:cNvPicPr preferRelativeResize="0"/>
          <p:nvPr/>
        </p:nvPicPr>
        <p:blipFill>
          <a:blip r:embed="rId3">
            <a:alphaModFix/>
          </a:blip>
          <a:stretch>
            <a:fillRect/>
          </a:stretch>
        </p:blipFill>
        <p:spPr>
          <a:xfrm>
            <a:off x="4953287" y="2571760"/>
            <a:ext cx="3999900" cy="2471240"/>
          </a:xfrm>
          <a:prstGeom prst="rect">
            <a:avLst/>
          </a:prstGeom>
          <a:noFill/>
          <a:ln>
            <a:noFill/>
          </a:ln>
        </p:spPr>
      </p:pic>
      <p:pic>
        <p:nvPicPr>
          <p:cNvPr id="518" name="Google Shape;518;p86"/>
          <p:cNvPicPr preferRelativeResize="0"/>
          <p:nvPr/>
        </p:nvPicPr>
        <p:blipFill>
          <a:blip r:embed="rId4">
            <a:alphaModFix/>
          </a:blip>
          <a:stretch>
            <a:fillRect/>
          </a:stretch>
        </p:blipFill>
        <p:spPr>
          <a:xfrm>
            <a:off x="5350762" y="100975"/>
            <a:ext cx="3204926" cy="2285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24" name="Google Shape;524;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See </a:t>
            </a:r>
            <a:r>
              <a:rPr lang="en"/>
              <a:t>write up</a:t>
            </a:r>
            <a:r>
              <a:rPr lang="en"/>
              <a:t> document for references.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Threats</a:t>
            </a:r>
            <a:endParaRPr/>
          </a:p>
        </p:txBody>
      </p:sp>
      <p:sp>
        <p:nvSpPr>
          <p:cNvPr id="105" name="Google Shape;105;p2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11" name="Google Shape;111;p21"/>
          <p:cNvSpPr txBox="1"/>
          <p:nvPr/>
        </p:nvSpPr>
        <p:spPr>
          <a:xfrm>
            <a:off x="472225" y="1378750"/>
            <a:ext cx="8360100" cy="32985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2400">
                <a:solidFill>
                  <a:srgbClr val="FFFFFF"/>
                </a:solidFill>
                <a:latin typeface="Times New Roman"/>
                <a:ea typeface="Times New Roman"/>
                <a:cs typeface="Times New Roman"/>
                <a:sym typeface="Times New Roman"/>
              </a:rPr>
              <a:t>With multiple threats affecting a company it is essential that they are divided into their respectable categories: </a:t>
            </a:r>
            <a:r>
              <a:rPr b="1" lang="en" sz="2400">
                <a:solidFill>
                  <a:srgbClr val="FFFFFF"/>
                </a:solidFill>
                <a:latin typeface="Times New Roman"/>
                <a:ea typeface="Times New Roman"/>
                <a:cs typeface="Times New Roman"/>
                <a:sym typeface="Times New Roman"/>
              </a:rPr>
              <a:t>Natural threats, man-made threats, and IT threats.</a:t>
            </a:r>
            <a:r>
              <a:rPr lang="en" sz="2400">
                <a:solidFill>
                  <a:srgbClr val="FFFFFF"/>
                </a:solidFill>
                <a:latin typeface="Times New Roman"/>
                <a:ea typeface="Times New Roman"/>
                <a:cs typeface="Times New Roman"/>
                <a:sym typeface="Times New Roman"/>
              </a:rPr>
              <a:t> By dividing these threats we can then identify what impact they can have on your company. We will first identify these threats and identify the impact it will have on your organization. We can then proceed to mitigate and prevent these threats.</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