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99" r:id="rId6"/>
    <p:sldId id="300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60" d="100"/>
          <a:sy n="60" d="100"/>
        </p:scale>
        <p:origin x="72" y="13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10/19/2019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A73E-4A54-4742-8586-DD6DAA3BC6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73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rest from top" title="Snowy forrest from top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9" y="3978442"/>
            <a:ext cx="4773475" cy="1703484"/>
          </a:xfr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Spectre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(CVE-2017-5753)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773475" cy="816075"/>
          </a:xfrm>
          <a:ln/>
        </p:spPr>
        <p:style>
          <a:lnRef idx="3">
            <a:schemeClr val="lt1"/>
          </a:lnRef>
          <a:fillRef idx="1001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Jose Ramirez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50D02F-819D-41C2-943B-726DA511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5154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was it found?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B383-113D-4235-960C-C77BB990BA0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3468" y="2130285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vulnerability was found on June 1, 2017.</a:t>
            </a:r>
          </a:p>
          <a:p>
            <a:pPr indent="-228600"/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The Verge, the first to find the vulnerability was Jann Horn, from Google Project Zero.</a:t>
            </a:r>
          </a:p>
          <a:p>
            <a:pPr indent="-228600"/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team from Graz university of Technology alerted Intel about the vulnerability on December 3</a:t>
            </a:r>
            <a:r>
              <a:rPr lang="en-US" sz="17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2017</a:t>
            </a:r>
          </a:p>
          <a:p>
            <a:pPr indent="-228600"/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Publicly disclosed on January 3</a:t>
            </a:r>
            <a:r>
              <a:rPr lang="en-US" sz="17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86C206-E156-45F3-A05C-1CF4EDD7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71698"/>
            <a:ext cx="6250769" cy="49537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881C2-6521-4417-BFE6-A786EE30CC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200" kern="1200" noProof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2</a:t>
            </a:fld>
            <a:endParaRPr lang="en-US" sz="1200" kern="1200" noProof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110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FC8F6D-12D3-4B3D-B57E-92EC3BB1BA8A}"/>
              </a:ext>
            </a:extLst>
          </p:cNvPr>
          <p:cNvSpPr/>
          <p:nvPr/>
        </p:nvSpPr>
        <p:spPr>
          <a:xfrm>
            <a:off x="7332657" y="0"/>
            <a:ext cx="4959096" cy="685800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5BFB2D38-3FEA-4658-A6E1-B51978475C76}"/>
              </a:ext>
            </a:extLst>
          </p:cNvPr>
          <p:cNvSpPr txBox="1">
            <a:spLocks/>
          </p:cNvSpPr>
          <p:nvPr/>
        </p:nvSpPr>
        <p:spPr>
          <a:xfrm>
            <a:off x="847344" y="6347206"/>
            <a:ext cx="2743200" cy="365125"/>
          </a:xfrm>
          <a:prstGeom prst="rect">
            <a:avLst/>
          </a:prstGeom>
          <a:ln w="3175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fld id="{19B51A1E-902D-48AF-9020-955120F399B6}" type="slidenum">
              <a:rPr lang="en-US" smtClean="0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AF6211AA-D9E3-4B61-AE73-3BE1308D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0218" y="523513"/>
            <a:ext cx="3363974" cy="1607060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Basics: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Speculative Execution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C14C4D-819B-4914-B704-3B36E95138D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30218" y="2149713"/>
            <a:ext cx="3363974" cy="456261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sz="1700" dirty="0">
                <a:solidFill>
                  <a:schemeClr val="bg1"/>
                </a:solidFill>
              </a:rPr>
              <a:t>The vulnerability involves speculative references and execution.</a:t>
            </a:r>
          </a:p>
          <a:p>
            <a:pPr indent="-228600"/>
            <a:r>
              <a:rPr lang="en-US" sz="1700" dirty="0">
                <a:solidFill>
                  <a:schemeClr val="bg1"/>
                </a:solidFill>
              </a:rPr>
              <a:t>CPU’s use speculative execution and references to predict outcomes before they are properly determined.</a:t>
            </a:r>
          </a:p>
          <a:p>
            <a:pPr indent="-228600"/>
            <a:r>
              <a:rPr lang="en-US" sz="1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CPU will create a checkpoint of its current register state and execute its prediction.</a:t>
            </a:r>
          </a:p>
          <a:p>
            <a:pPr indent="-228600"/>
            <a:r>
              <a:rPr lang="en-US" sz="1700" dirty="0">
                <a:solidFill>
                  <a:schemeClr val="bg1"/>
                </a:solidFill>
              </a:rPr>
              <a:t>When the CPU checks the proper outcome, it will either:</a:t>
            </a:r>
          </a:p>
          <a:p>
            <a:pPr lvl="1" indent="-228600"/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 wrong and revert back to the checkpoint, then execute the right outcome.</a:t>
            </a:r>
          </a:p>
          <a:p>
            <a:pPr lvl="1" indent="-228600"/>
            <a:r>
              <a:rPr lang="en-US" sz="1500" dirty="0">
                <a:solidFill>
                  <a:schemeClr val="bg1"/>
                </a:solidFill>
              </a:rPr>
              <a:t>Be right and continue with execution,.</a:t>
            </a:r>
            <a:endParaRPr lang="en-US" sz="15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Image result for speculative execution cpu">
            <a:extLst>
              <a:ext uri="{FF2B5EF4-FFF2-40B4-BE49-F238E27FC236}">
                <a16:creationId xmlns:a16="http://schemas.microsoft.com/office/drawing/2014/main" id="{A991B26B-4D6B-4A2A-9DE3-70A66014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53" y="884212"/>
            <a:ext cx="4362493" cy="50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50D02F-819D-41C2-943B-726DA511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5154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Vulnerability: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Transient </a:t>
            </a:r>
            <a:r>
              <a:rPr lang="en-US" sz="2800" dirty="0">
                <a:latin typeface="+mj-lt"/>
              </a:rPr>
              <a:t>Instructions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B383-113D-4235-960C-C77BB990BA0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3468" y="2122551"/>
            <a:ext cx="3363974" cy="423379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/>
            <a:r>
              <a:rPr lang="en-US" dirty="0"/>
              <a:t>Spectre attacks take advantage of speculative execution by using transient instructions.</a:t>
            </a:r>
          </a:p>
          <a:p>
            <a:pPr indent="-228600"/>
            <a:r>
              <a:rPr lang="en-US" dirty="0"/>
              <a:t>Transient instructions are instruction sequences, that should not have been executed, being executed by the CPU through speculative execution.</a:t>
            </a:r>
          </a:p>
          <a:p>
            <a:pPr indent="-228600"/>
            <a:r>
              <a:rPr lang="en-US" dirty="0"/>
              <a:t>Since they are not the correct executions, the CPU will revert to its checkpoint state and move onto the correct execution, but it does not revert the cached memory.</a:t>
            </a:r>
          </a:p>
          <a:p>
            <a:pPr indent="-228600"/>
            <a:r>
              <a:rPr lang="en-US" dirty="0"/>
              <a:t>Spectre attacks will influence the transient instructions and allow the attacker to obtain leaked information from the victims memory address space (cached memory).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881C2-6521-4417-BFE6-A786EE30CC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200" kern="1200" noProof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4</a:t>
            </a:fld>
            <a:endParaRPr lang="en-US" sz="1200" kern="1200" noProof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https://www.blackmoreops.com/wp-content/uploads/2018/01/Meltdown-and-Spectre-Severe-CPU-vulnerabilities.png">
            <a:extLst>
              <a:ext uri="{FF2B5EF4-FFF2-40B4-BE49-F238E27FC236}">
                <a16:creationId xmlns:a16="http://schemas.microsoft.com/office/drawing/2014/main" id="{0C326730-1B74-4255-A7F3-07C9C8A13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51" y="515492"/>
            <a:ext cx="6976015" cy="551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9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95BA884-A09F-46E0-9EE1-CA52F19D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237066"/>
            <a:ext cx="11551121" cy="11830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5C868BF-B7BD-4F83-8084-AA2AD566F346}"/>
              </a:ext>
            </a:extLst>
          </p:cNvPr>
          <p:cNvSpPr/>
          <p:nvPr/>
        </p:nvSpPr>
        <p:spPr>
          <a:xfrm>
            <a:off x="432487" y="1623527"/>
            <a:ext cx="3590544" cy="47705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5BFB2D38-3FEA-4658-A6E1-B51978475C76}"/>
              </a:ext>
            </a:extLst>
          </p:cNvPr>
          <p:cNvSpPr txBox="1">
            <a:spLocks/>
          </p:cNvSpPr>
          <p:nvPr/>
        </p:nvSpPr>
        <p:spPr>
          <a:xfrm>
            <a:off x="4608849" y="6394099"/>
            <a:ext cx="2743200" cy="365125"/>
          </a:xfrm>
          <a:prstGeom prst="rect">
            <a:avLst/>
          </a:prstGeom>
          <a:ln w="3175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9B51A1E-902D-48AF-9020-955120F399B6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C14C4D-819B-4914-B704-3B36E951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82" y="3055717"/>
            <a:ext cx="3600000" cy="352094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lvl="1" indent="-228600"/>
            <a:r>
              <a:rPr lang="en-US" sz="2400" dirty="0">
                <a:solidFill>
                  <a:schemeClr val="bg1"/>
                </a:solidFill>
              </a:rPr>
              <a:t>Variant 1: Exploiting Conditional Branches</a:t>
            </a:r>
          </a:p>
          <a:p>
            <a:pPr lvl="2" indent="-228600"/>
            <a:r>
              <a:rPr lang="en-US" sz="2000" dirty="0">
                <a:solidFill>
                  <a:schemeClr val="bg1"/>
                </a:solidFill>
              </a:rPr>
              <a:t>The Spectre attack first mistrains the CPU’s branch predictor into mispredicting branch execution.</a:t>
            </a:r>
          </a:p>
          <a:p>
            <a:pPr lvl="2" indent="-228600"/>
            <a:r>
              <a:rPr lang="en-US" sz="2000" dirty="0">
                <a:solidFill>
                  <a:schemeClr val="bg1"/>
                </a:solidFill>
              </a:rPr>
              <a:t>This can then be used to temporarily execute code.</a:t>
            </a:r>
          </a:p>
          <a:p>
            <a:pPr lvl="2" indent="-228600"/>
            <a:r>
              <a:rPr lang="en-US" sz="2000" dirty="0">
                <a:solidFill>
                  <a:schemeClr val="bg1"/>
                </a:solidFill>
              </a:rPr>
              <a:t>This allows the attacker to read information from the programs cached space. (Information Exposure)</a:t>
            </a:r>
          </a:p>
          <a:p>
            <a:pPr lvl="1" indent="-2286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7DABEE-D9BD-4166-BDB5-B95E24DA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59" y="2546619"/>
            <a:ext cx="3816014" cy="3024192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EFF66CC-C504-4FE4-AD63-1BB1DDC129D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390524"/>
            <a:ext cx="11339513" cy="856679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Attacks:</a:t>
            </a:r>
            <a:b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Exploiting Conditional and Indirect Branches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AE8F3C-7827-45EB-BCA8-1C3F0F16EF6E}"/>
              </a:ext>
            </a:extLst>
          </p:cNvPr>
          <p:cNvSpPr/>
          <p:nvPr/>
        </p:nvSpPr>
        <p:spPr>
          <a:xfrm>
            <a:off x="8181456" y="1623526"/>
            <a:ext cx="3590544" cy="47705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19C5A52-778C-42D5-A8B2-6831BE579600}"/>
              </a:ext>
            </a:extLst>
          </p:cNvPr>
          <p:cNvSpPr txBox="1">
            <a:spLocks/>
          </p:cNvSpPr>
          <p:nvPr/>
        </p:nvSpPr>
        <p:spPr>
          <a:xfrm>
            <a:off x="8046217" y="2719566"/>
            <a:ext cx="3600000" cy="367453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28600"/>
            <a:r>
              <a:rPr lang="en-US" sz="2400" dirty="0">
                <a:solidFill>
                  <a:schemeClr val="bg1"/>
                </a:solidFill>
              </a:rPr>
              <a:t>Variant 2: Exploiting Indirect Branches</a:t>
            </a:r>
            <a:endParaRPr lang="en-US" sz="2400" dirty="0">
              <a:solidFill>
                <a:schemeClr val="tx1"/>
              </a:solidFill>
            </a:endParaRPr>
          </a:p>
          <a:p>
            <a:pPr lvl="2" indent="-228600"/>
            <a:r>
              <a:rPr lang="en-US" sz="1800" dirty="0">
                <a:solidFill>
                  <a:schemeClr val="bg1"/>
                </a:solidFill>
              </a:rPr>
              <a:t>This attack trains the CPU’s branch target buffer into indirectly reaching to an application/programs memory address.</a:t>
            </a:r>
          </a:p>
          <a:p>
            <a:pPr lvl="2" indent="-228600"/>
            <a:r>
              <a:rPr lang="en-US" sz="1800" dirty="0">
                <a:solidFill>
                  <a:schemeClr val="bg1"/>
                </a:solidFill>
              </a:rPr>
              <a:t> This causes the application/program to execute and its information is cached.</a:t>
            </a:r>
          </a:p>
          <a:p>
            <a:pPr lvl="2" indent="-228600"/>
            <a:r>
              <a:rPr lang="en-US" sz="1800" dirty="0">
                <a:solidFill>
                  <a:schemeClr val="bg1"/>
                </a:solidFill>
              </a:rPr>
              <a:t>The CPU realizes it is not the intended result and reverts back to its previous checkpoint, but the cached information created can be read by the attacker.</a:t>
            </a:r>
          </a:p>
        </p:txBody>
      </p:sp>
    </p:spTree>
    <p:extLst>
      <p:ext uri="{BB962C8B-B14F-4D97-AF65-F5344CB8AC3E}">
        <p14:creationId xmlns:p14="http://schemas.microsoft.com/office/powerpoint/2010/main" val="127718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FC8F6D-12D3-4B3D-B57E-92EC3BB1BA8A}"/>
              </a:ext>
            </a:extLst>
          </p:cNvPr>
          <p:cNvSpPr/>
          <p:nvPr/>
        </p:nvSpPr>
        <p:spPr>
          <a:xfrm>
            <a:off x="7332657" y="0"/>
            <a:ext cx="4959096" cy="685800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5BFB2D38-3FEA-4658-A6E1-B51978475C76}"/>
              </a:ext>
            </a:extLst>
          </p:cNvPr>
          <p:cNvSpPr txBox="1">
            <a:spLocks/>
          </p:cNvSpPr>
          <p:nvPr/>
        </p:nvSpPr>
        <p:spPr>
          <a:xfrm>
            <a:off x="847344" y="6347206"/>
            <a:ext cx="2743200" cy="365125"/>
          </a:xfrm>
          <a:prstGeom prst="rect">
            <a:avLst/>
          </a:prstGeom>
          <a:ln w="3175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fld id="{19B51A1E-902D-48AF-9020-955120F399B6}" type="slidenum">
              <a:rPr lang="en-US" smtClean="0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AF6211AA-D9E3-4B61-AE73-3BE1308D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0218" y="523513"/>
            <a:ext cx="3363974" cy="1607060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Remedy: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Patch and Pray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C14C4D-819B-4914-B704-3B36E95138D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30218" y="2149713"/>
            <a:ext cx="3363974" cy="456261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/>
            <a:r>
              <a:rPr lang="en-US" dirty="0">
                <a:solidFill>
                  <a:schemeClr val="bg1"/>
                </a:solidFill>
              </a:rPr>
              <a:t>All of the vendors affected released patches for Spectre and Meltdown.</a:t>
            </a:r>
          </a:p>
          <a:p>
            <a:pPr indent="-228600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Micr</a:t>
            </a:r>
            <a:r>
              <a:rPr lang="en-US" dirty="0">
                <a:solidFill>
                  <a:schemeClr val="bg1"/>
                </a:solidFill>
              </a:rPr>
              <a:t>osoft even released a PowerShell script that tests to make sure you are not vulnerable to Spectre.</a:t>
            </a:r>
          </a:p>
          <a:p>
            <a:pPr indent="-228600"/>
            <a:r>
              <a:rPr lang="en-US" dirty="0">
                <a:solidFill>
                  <a:schemeClr val="bg1"/>
                </a:solidFill>
              </a:rPr>
              <a:t>Sadly, there are more variants of Spectre like attacks being found, one of the latest being SWAPGS. SWAPGS is a variant of Specter variant 1. </a:t>
            </a:r>
          </a:p>
          <a:p>
            <a:pPr indent="-228600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 was disclosed on August 6, 2019</a:t>
            </a:r>
            <a:endParaRPr lang="en-US" dirty="0">
              <a:solidFill>
                <a:schemeClr val="bg1"/>
              </a:solidFill>
            </a:endParaRPr>
          </a:p>
          <a:p>
            <a:pPr indent="-228600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Although it has already been patched</a:t>
            </a:r>
            <a:r>
              <a:rPr lang="en-US" dirty="0">
                <a:solidFill>
                  <a:schemeClr val="bg1"/>
                </a:solidFill>
              </a:rPr>
              <a:t>, who knows how many more variants are being used that have not been discovered.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0461BD-0DAF-4154-A5B4-680426159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6" y="281995"/>
            <a:ext cx="5248656" cy="57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3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95BA884-A09F-46E0-9EE1-CA52F19D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2" y="281338"/>
            <a:ext cx="11551121" cy="1138812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5BFB2D38-3FEA-4658-A6E1-B51978475C76}"/>
              </a:ext>
            </a:extLst>
          </p:cNvPr>
          <p:cNvSpPr txBox="1">
            <a:spLocks/>
          </p:cNvSpPr>
          <p:nvPr/>
        </p:nvSpPr>
        <p:spPr>
          <a:xfrm>
            <a:off x="4608849" y="6394099"/>
            <a:ext cx="2743200" cy="365125"/>
          </a:xfrm>
          <a:prstGeom prst="rect">
            <a:avLst/>
          </a:prstGeom>
          <a:ln w="3175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9B51A1E-902D-48AF-9020-955120F399B6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C14C4D-819B-4914-B704-3B36E951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82" y="3055717"/>
            <a:ext cx="3600000" cy="352094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lvl="1" indent="-228600"/>
            <a:r>
              <a:rPr lang="en-US" sz="2400" dirty="0">
                <a:solidFill>
                  <a:schemeClr val="bg1"/>
                </a:solidFill>
              </a:rPr>
              <a:t>Variant 1: Exploiting Conditional Branches</a:t>
            </a:r>
          </a:p>
          <a:p>
            <a:pPr lvl="2" indent="-228600"/>
            <a:r>
              <a:rPr lang="en-US" sz="2000" dirty="0">
                <a:solidFill>
                  <a:schemeClr val="bg1"/>
                </a:solidFill>
              </a:rPr>
              <a:t>The Spectre attack first mistrains the CPU’s branch predictor into mispredicting branch execution.</a:t>
            </a:r>
          </a:p>
          <a:p>
            <a:pPr lvl="2" indent="-228600"/>
            <a:r>
              <a:rPr lang="en-US" sz="2000" dirty="0">
                <a:solidFill>
                  <a:schemeClr val="bg1"/>
                </a:solidFill>
              </a:rPr>
              <a:t>This can then be used to temporarily execute code.</a:t>
            </a:r>
          </a:p>
          <a:p>
            <a:pPr lvl="2" indent="-228600"/>
            <a:r>
              <a:rPr lang="en-US" sz="2000" dirty="0">
                <a:solidFill>
                  <a:schemeClr val="bg1"/>
                </a:solidFill>
              </a:rPr>
              <a:t>This allows the attacker to read information from the programs cached space. (Information Exposure)</a:t>
            </a:r>
          </a:p>
          <a:p>
            <a:pPr lvl="1" indent="-2286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EFF66CC-C504-4FE4-AD63-1BB1DDC129D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390524"/>
            <a:ext cx="11339513" cy="856679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AE8F3C-7827-45EB-BCA8-1C3F0F16EF6E}"/>
              </a:ext>
            </a:extLst>
          </p:cNvPr>
          <p:cNvSpPr/>
          <p:nvPr/>
        </p:nvSpPr>
        <p:spPr>
          <a:xfrm>
            <a:off x="353010" y="1521838"/>
            <a:ext cx="11524307" cy="47705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50531482-59BB-4465-BD0A-2FF26EC43DCA}"/>
              </a:ext>
            </a:extLst>
          </p:cNvPr>
          <p:cNvSpPr txBox="1">
            <a:spLocks/>
          </p:cNvSpPr>
          <p:nvPr/>
        </p:nvSpPr>
        <p:spPr>
          <a:xfrm>
            <a:off x="420485" y="1675844"/>
            <a:ext cx="11339513" cy="4388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t" anchorCtr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>
                <a:solidFill>
                  <a:schemeClr val="bg1"/>
                </a:solidFill>
              </a:rPr>
              <a:t>Brandom</a:t>
            </a:r>
            <a:r>
              <a:rPr lang="en-US" sz="2100" dirty="0">
                <a:solidFill>
                  <a:schemeClr val="bg1"/>
                </a:solidFill>
              </a:rPr>
              <a:t>, R. (2018, January 11). How an industry-breaking bug stayed secret for seven months. Retrieved from https://www.theverge.com/2018/1/11/16878670/meltdown-spectre-disclosure-embargo-google-microsoft-linux</a:t>
            </a:r>
          </a:p>
          <a:p>
            <a:r>
              <a:rPr lang="en-US" sz="2100" dirty="0">
                <a:solidFill>
                  <a:schemeClr val="bg1"/>
                </a:solidFill>
              </a:rPr>
              <a:t>Computer Hope. (2018). What is a Speculative Execution?. Retrieved from https://www.computerhope.com/jargon/s/spec-exec.htm</a:t>
            </a:r>
          </a:p>
          <a:p>
            <a:r>
              <a:rPr lang="en-US" sz="2100" dirty="0">
                <a:solidFill>
                  <a:schemeClr val="bg1"/>
                </a:solidFill>
              </a:rPr>
              <a:t>Computer Hope. (2018). </a:t>
            </a:r>
            <a:r>
              <a:rPr lang="en-US" sz="2100" i="1" dirty="0">
                <a:solidFill>
                  <a:schemeClr val="bg1"/>
                </a:solidFill>
              </a:rPr>
              <a:t>speculating-</a:t>
            </a:r>
            <a:r>
              <a:rPr lang="en-US" sz="2100" i="1" dirty="0" err="1">
                <a:solidFill>
                  <a:schemeClr val="bg1"/>
                </a:solidFill>
              </a:rPr>
              <a:t>cpu</a:t>
            </a:r>
            <a:r>
              <a:rPr lang="en-US" sz="2100" dirty="0">
                <a:solidFill>
                  <a:schemeClr val="bg1"/>
                </a:solidFill>
              </a:rPr>
              <a:t> [model]. Retrieved from https://www.computerhope.com/jargon/s/speculating-cpu.jpg</a:t>
            </a:r>
          </a:p>
          <a:p>
            <a:r>
              <a:rPr lang="en-US" sz="2100" dirty="0" err="1">
                <a:solidFill>
                  <a:schemeClr val="bg1"/>
                </a:solidFill>
              </a:rPr>
              <a:t>Larabel</a:t>
            </a:r>
            <a:r>
              <a:rPr lang="en-US" sz="2100" dirty="0">
                <a:solidFill>
                  <a:schemeClr val="bg1"/>
                </a:solidFill>
              </a:rPr>
              <a:t>, M. (2019, August 6). CVE-2019-1125 "SWAPGS" Is The Newest Spectre Vulnerability. Retrieved from https://www.phoronix.com/scan.php?page=news_item&amp;px=CVE-2019-1125-SWAPGS</a:t>
            </a:r>
          </a:p>
          <a:p>
            <a:r>
              <a:rPr lang="en-US" sz="2100" dirty="0" err="1">
                <a:solidFill>
                  <a:schemeClr val="bg1"/>
                </a:solidFill>
              </a:rPr>
              <a:t>Liska</a:t>
            </a:r>
            <a:r>
              <a:rPr lang="en-US" sz="2100" dirty="0">
                <a:solidFill>
                  <a:schemeClr val="bg1"/>
                </a:solidFill>
              </a:rPr>
              <a:t>, A. (2018, January 4). Vendors Rush to Patch Meltdown and Spectre Vulnerabilities. Retrieved from https://www.recordedfuture.com/meltdown-spectre-vulnerabilities/</a:t>
            </a:r>
          </a:p>
          <a:p>
            <a:r>
              <a:rPr lang="en-US" sz="2100" dirty="0" err="1">
                <a:solidFill>
                  <a:schemeClr val="bg1"/>
                </a:solidFill>
              </a:rPr>
              <a:t>Liska</a:t>
            </a:r>
            <a:r>
              <a:rPr lang="en-US" sz="2100" dirty="0">
                <a:solidFill>
                  <a:schemeClr val="bg1"/>
                </a:solidFill>
              </a:rPr>
              <a:t>, A. (2018, January 4). </a:t>
            </a:r>
            <a:r>
              <a:rPr lang="en-US" sz="2100" i="1" dirty="0">
                <a:solidFill>
                  <a:schemeClr val="bg1"/>
                </a:solidFill>
              </a:rPr>
              <a:t>meltdown-</a:t>
            </a:r>
            <a:r>
              <a:rPr lang="en-US" sz="2100" i="1" dirty="0" err="1">
                <a:solidFill>
                  <a:schemeClr val="bg1"/>
                </a:solidFill>
              </a:rPr>
              <a:t>spectre</a:t>
            </a:r>
            <a:r>
              <a:rPr lang="en-US" sz="2100" i="1" dirty="0">
                <a:solidFill>
                  <a:schemeClr val="bg1"/>
                </a:solidFill>
              </a:rPr>
              <a:t>-vulnerabilities</a:t>
            </a:r>
            <a:r>
              <a:rPr lang="en-US" sz="2100" dirty="0">
                <a:solidFill>
                  <a:schemeClr val="bg1"/>
                </a:solidFill>
              </a:rPr>
              <a:t> [Model]. Retrieved from https://www.recordedfuture.com/wp-content/uploads/meltdown-spectre-vulnerabilities.png</a:t>
            </a:r>
          </a:p>
          <a:p>
            <a:r>
              <a:rPr lang="en-US" sz="2100" dirty="0" err="1">
                <a:solidFill>
                  <a:schemeClr val="bg1"/>
                </a:solidFill>
              </a:rPr>
              <a:t>Miessler</a:t>
            </a:r>
            <a:r>
              <a:rPr lang="en-US" sz="2100" dirty="0">
                <a:solidFill>
                  <a:schemeClr val="bg1"/>
                </a:solidFill>
              </a:rPr>
              <a:t>, D. (2018). </a:t>
            </a:r>
            <a:r>
              <a:rPr lang="en-US" sz="2100" i="1" dirty="0">
                <a:solidFill>
                  <a:schemeClr val="bg1"/>
                </a:solidFill>
              </a:rPr>
              <a:t>Meltdown-and-Spectre-Severe-CPU-vulnerabilities</a:t>
            </a:r>
            <a:r>
              <a:rPr lang="en-US" sz="2100" dirty="0">
                <a:solidFill>
                  <a:schemeClr val="bg1"/>
                </a:solidFill>
              </a:rPr>
              <a:t> [comparison table]. Retrieved from https://www.blackmoreops.com/wp-content/uploads/2018/01/Meltdown-and-Spectre-Severe-CPU-vulnerabilities.png</a:t>
            </a:r>
          </a:p>
          <a:p>
            <a:r>
              <a:rPr lang="en-US" sz="2100" dirty="0">
                <a:solidFill>
                  <a:schemeClr val="bg1"/>
                </a:solidFill>
              </a:rPr>
              <a:t>NVD. (2018, January 4). CVE-2017-5753. Retrieved from https://nvd.nist.gov/vuln/detail/CVE-2017-5753#</a:t>
            </a:r>
          </a:p>
          <a:p>
            <a:r>
              <a:rPr lang="en-US" sz="2100" dirty="0" err="1">
                <a:solidFill>
                  <a:schemeClr val="bg1"/>
                </a:solidFill>
              </a:rPr>
              <a:t>Yarom</a:t>
            </a:r>
            <a:r>
              <a:rPr lang="en-US" sz="2100" dirty="0">
                <a:solidFill>
                  <a:schemeClr val="bg1"/>
                </a:solidFill>
              </a:rPr>
              <a:t>, Y., </a:t>
            </a:r>
            <a:r>
              <a:rPr lang="en-US" sz="2100" dirty="0" err="1">
                <a:solidFill>
                  <a:schemeClr val="bg1"/>
                </a:solidFill>
              </a:rPr>
              <a:t>Shwarz</a:t>
            </a:r>
            <a:r>
              <a:rPr lang="en-US" sz="2100" dirty="0">
                <a:solidFill>
                  <a:schemeClr val="bg1"/>
                </a:solidFill>
              </a:rPr>
              <a:t>, M., Hamburg, M., </a:t>
            </a:r>
            <a:r>
              <a:rPr lang="en-US" sz="2100" dirty="0" err="1">
                <a:solidFill>
                  <a:schemeClr val="bg1"/>
                </a:solidFill>
              </a:rPr>
              <a:t>Lipp</a:t>
            </a:r>
            <a:r>
              <a:rPr lang="en-US" sz="2100" dirty="0">
                <a:solidFill>
                  <a:schemeClr val="bg1"/>
                </a:solidFill>
              </a:rPr>
              <a:t>, M., Kocher, P., Haas, W., … </a:t>
            </a:r>
            <a:r>
              <a:rPr lang="en-US" sz="2100" dirty="0" err="1">
                <a:solidFill>
                  <a:schemeClr val="bg1"/>
                </a:solidFill>
              </a:rPr>
              <a:t>Genkin</a:t>
            </a:r>
            <a:r>
              <a:rPr lang="en-US" sz="2100" dirty="0">
                <a:solidFill>
                  <a:schemeClr val="bg1"/>
                </a:solidFill>
              </a:rPr>
              <a:t>, D. (2018, January 4). Spectre Information Disclosure Proof Of Concept ≈ Packet Storm. Retrieved from https://packetstormsecurity.com/files/145645/Spectre-Information-Disclosure-Proof-Of-Concept.html</a:t>
            </a:r>
          </a:p>
          <a:p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823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44613219_Snowscape presentation_AAS_v3" id="{3F58B2BF-7FCB-4030-95D0-6E1293A51CD9}" vid="{53A5683B-83CA-458E-B89B-61DA222BA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A1A72F-8D9B-43C2-9EF9-F1EF7B91BE5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Times New Roman</vt:lpstr>
      <vt:lpstr>Office Theme</vt:lpstr>
      <vt:lpstr>Spectre (CVE-2017-5753) </vt:lpstr>
      <vt:lpstr>When was it found?</vt:lpstr>
      <vt:lpstr>The Basics: Speculative Execution</vt:lpstr>
      <vt:lpstr>The Vulnerability: Transient Instructions</vt:lpstr>
      <vt:lpstr>PowerPoint Presentation</vt:lpstr>
      <vt:lpstr>The Remedy: Patch and Pray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2019-10-19T19:04:44Z</dcterms:created>
  <dcterms:modified xsi:type="dcterms:W3CDTF">2019-10-19T22:20:05Z</dcterms:modified>
</cp:coreProperties>
</file>