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69" r:id="rId10"/>
    <p:sldId id="270" r:id="rId11"/>
    <p:sldId id="271" r:id="rId12"/>
    <p:sldId id="272" r:id="rId13"/>
    <p:sldId id="273" r:id="rId14"/>
    <p:sldId id="274" r:id="rId15"/>
    <p:sldId id="278" r:id="rId16"/>
    <p:sldId id="276" r:id="rId17"/>
    <p:sldId id="275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7621AC-CF00-4237-A49D-E37C2244C556}">
          <p14:sldIdLst>
            <p14:sldId id="256"/>
            <p14:sldId id="258"/>
            <p14:sldId id="259"/>
            <p14:sldId id="262"/>
            <p14:sldId id="260"/>
            <p14:sldId id="261"/>
            <p14:sldId id="263"/>
            <p14:sldId id="264"/>
            <p14:sldId id="269"/>
            <p14:sldId id="270"/>
            <p14:sldId id="271"/>
            <p14:sldId id="272"/>
            <p14:sldId id="273"/>
            <p14:sldId id="274"/>
            <p14:sldId id="278"/>
            <p14:sldId id="276"/>
            <p14:sldId id="275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26AF-09D2-4EC4-89EC-A874B4627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IDPS Integration</a:t>
            </a:r>
            <a:br>
              <a:rPr lang="en-US" dirty="0"/>
            </a:br>
            <a:r>
              <a:rPr lang="en-US" dirty="0"/>
              <a:t>(SP 800-94)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A24E9-92BF-48D4-B045-8058523A30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Jose Ramirez</a:t>
            </a:r>
          </a:p>
        </p:txBody>
      </p:sp>
    </p:spTree>
    <p:extLst>
      <p:ext uri="{BB962C8B-B14F-4D97-AF65-F5344CB8AC3E}">
        <p14:creationId xmlns:p14="http://schemas.microsoft.com/office/powerpoint/2010/main" val="334864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698906-F123-49CB-B633-247AC4870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AFB628-1D2A-4F5A-8E9E-2C8E917B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D86D9DA-31E3-48ED-9F77-2D8B649BD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C6B320-AA89-4C19-89F7-71D46B26B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39D93-55D2-4C81-B357-ABCCE586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 dirty="0"/>
              <a:t>Wireless IDPS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AC1383A-2DFB-422E-8FB2-1CABD96DD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E4CDC-92D5-41A0-A3E3-E0E2E3257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4238098"/>
          </a:xfrm>
        </p:spPr>
        <p:txBody>
          <a:bodyPr>
            <a:normAutofit/>
          </a:bodyPr>
          <a:lstStyle/>
          <a:p>
            <a:r>
              <a:rPr lang="en-US" sz="2000" dirty="0"/>
              <a:t>Dedicated sensors and bundled sensors.</a:t>
            </a:r>
          </a:p>
          <a:p>
            <a:pPr lvl="1"/>
            <a:r>
              <a:rPr lang="en-US" dirty="0"/>
              <a:t>Fixed</a:t>
            </a:r>
          </a:p>
          <a:p>
            <a:pPr lvl="1"/>
            <a:r>
              <a:rPr lang="en-US" dirty="0"/>
              <a:t>Mobile</a:t>
            </a:r>
          </a:p>
          <a:p>
            <a:r>
              <a:rPr lang="en-US" sz="2000" dirty="0"/>
              <a:t>Intrusion prevention methods</a:t>
            </a:r>
          </a:p>
          <a:p>
            <a:pPr lvl="1"/>
            <a:r>
              <a:rPr lang="en-US" sz="1600" dirty="0"/>
              <a:t>Wireless</a:t>
            </a:r>
          </a:p>
          <a:p>
            <a:pPr lvl="1"/>
            <a:r>
              <a:rPr lang="en-US" sz="1600" dirty="0"/>
              <a:t>Wired</a:t>
            </a:r>
          </a:p>
          <a:p>
            <a:r>
              <a:rPr lang="en-US" sz="2000" dirty="0"/>
              <a:t>Can display the physical location of threats.</a:t>
            </a:r>
          </a:p>
          <a:p>
            <a:r>
              <a:rPr lang="en-US" sz="2000" dirty="0"/>
              <a:t>Susceptible to physical attacks, DDoS attacks, and don’t detect passive monitoring.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5EE119-0AC6-45BA-AE5E-A86AFE1C7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B94D2-39BB-4965-85C4-3483ACB96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17" y="673373"/>
            <a:ext cx="4395222" cy="5511251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2855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8906-F123-49CB-B633-247AC4870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AFB628-1D2A-4F5A-8E9E-2C8E917B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86D9DA-31E3-48ED-9F77-2D8B649BD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C6B320-AA89-4C19-89F7-71D46B26B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20BF1-A8A5-4BEE-84FC-AF29E5C8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/>
              <a:t>Network Behavior Analysis IDPS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AC1383A-2DFB-422E-8FB2-1CABD96DD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9D7C-32E5-4A38-8B48-CB01C3565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en-US" sz="1700"/>
              <a:t>NBA sensors sniff packets to monitor activity, others rely on traffic flow.</a:t>
            </a:r>
          </a:p>
          <a:p>
            <a:r>
              <a:rPr lang="en-US" sz="1700"/>
              <a:t>Sensors are passive and should be deployed in key network segments.</a:t>
            </a:r>
          </a:p>
          <a:p>
            <a:r>
              <a:rPr lang="en-US" sz="1700"/>
              <a:t>Anomaly and signature based detection.</a:t>
            </a:r>
          </a:p>
          <a:p>
            <a:r>
              <a:rPr lang="en-US" sz="1700"/>
              <a:t>Automatic updates, but needs network change information.</a:t>
            </a:r>
          </a:p>
          <a:p>
            <a:r>
              <a:rPr lang="en-US" sz="1700"/>
              <a:t>Slow to detect quick threats if sensors rely on traffic flow.</a:t>
            </a:r>
          </a:p>
          <a:p>
            <a:r>
              <a:rPr lang="en-US" sz="1700"/>
              <a:t>Flow sensors can be slower than monitoring sensors, but can monitor more traffic.</a:t>
            </a:r>
          </a:p>
          <a:p>
            <a:endParaRPr lang="en-US" sz="17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5EE119-0AC6-45BA-AE5E-A86AFE1C7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867E9-F8FE-4B4B-8684-F0061301F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102" y="723901"/>
            <a:ext cx="4260528" cy="541019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1352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698906-F123-49CB-B633-247AC4870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AFB628-1D2A-4F5A-8E9E-2C8E917B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D86D9DA-31E3-48ED-9F77-2D8B649BD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C6B320-AA89-4C19-89F7-71D46B26B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39EAB-0C76-4684-B12C-DBFA58098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 dirty="0"/>
              <a:t>Host-Based IDPS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AC1383A-2DFB-422E-8FB2-1CABD96DD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B9F86-7301-46F8-875F-F868C8E14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en-US" sz="1700"/>
              <a:t>Agent software is deployed on hosts, some host IDPSs are physical appliances.</a:t>
            </a:r>
          </a:p>
          <a:p>
            <a:r>
              <a:rPr lang="en-US" sz="1700"/>
              <a:t>Encrypted connections between agents.</a:t>
            </a:r>
          </a:p>
          <a:p>
            <a:r>
              <a:rPr lang="en-US" sz="1700"/>
              <a:t>Some have the ability to monitor wireless and wired.</a:t>
            </a:r>
          </a:p>
          <a:p>
            <a:r>
              <a:rPr lang="en-US" sz="1700"/>
              <a:t>Agents will usually alter the internal architecture of the host.</a:t>
            </a:r>
          </a:p>
          <a:p>
            <a:r>
              <a:rPr lang="en-US" sz="1700"/>
              <a:t>Offer a wide variety of security capabilities.</a:t>
            </a:r>
          </a:p>
          <a:p>
            <a:r>
              <a:rPr lang="en-US" sz="1700"/>
              <a:t>Require a fair bit of tuning and customization. </a:t>
            </a:r>
          </a:p>
          <a:p>
            <a:r>
              <a:rPr lang="en-US" sz="1700"/>
              <a:t>May impact the performance of the hosts and the network.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5EE119-0AC6-45BA-AE5E-A86AFE1C7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1D28A8-E3ED-4ED1-88D2-13EC8D8D4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713" y="753228"/>
            <a:ext cx="4017306" cy="5356408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1189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95ACAC-577D-4FAD-955D-280C3D104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28037F-2EF2-4A1A-8D1D-D08F2C98A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AB11C2E-6CA2-4822-BF14-C1C9A6BC6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B3A2B2-7BBB-4E52-8C30-BE2A6F34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60CF3-104E-4F3D-97BA-BD9AD04B4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Equipment and personnel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FF756FE-278B-4106-BB2E-DB87CF02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77A33-F6E4-4D8F-9C53-53079FBE4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/>
              <a:t>Sensors or Agents</a:t>
            </a:r>
          </a:p>
          <a:p>
            <a:r>
              <a:rPr lang="en-US" sz="1400" dirty="0"/>
              <a:t>Management Server</a:t>
            </a:r>
          </a:p>
          <a:p>
            <a:r>
              <a:rPr lang="en-US" sz="1400" dirty="0"/>
              <a:t>Database Server</a:t>
            </a:r>
          </a:p>
          <a:p>
            <a:r>
              <a:rPr lang="en-US" sz="1400" dirty="0"/>
              <a:t>Console</a:t>
            </a:r>
          </a:p>
          <a:p>
            <a:endParaRPr lang="en-US" sz="1400" dirty="0"/>
          </a:p>
          <a:p>
            <a:r>
              <a:rPr lang="en-US" sz="1400" b="1" dirty="0"/>
              <a:t>Or IDPS hardware: Trend Micro Deep Discovery Inspector</a:t>
            </a:r>
          </a:p>
          <a:p>
            <a:r>
              <a:rPr lang="en-US" sz="1400" dirty="0"/>
              <a:t>CAT 6 Cable</a:t>
            </a:r>
          </a:p>
          <a:p>
            <a:endParaRPr lang="en-US" sz="1400" b="1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Network Engineering team.</a:t>
            </a:r>
          </a:p>
          <a:p>
            <a:r>
              <a:rPr lang="en-US" sz="1400" dirty="0"/>
              <a:t>Our security team.</a:t>
            </a:r>
          </a:p>
          <a:p>
            <a:r>
              <a:rPr lang="en-US" sz="1400" dirty="0"/>
              <a:t>Any extra hands available.</a:t>
            </a:r>
          </a:p>
          <a:p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D6A950-3339-40EB-8972-64F44542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1CF988-8A71-4B0A-B0CD-5CB7E26E1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250" y="1126718"/>
            <a:ext cx="4914334" cy="242030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02588C-D736-419D-BB2C-611D36822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1324" y="3547027"/>
            <a:ext cx="5822185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7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9F25-A998-415A-996B-F9173417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A202F-3F6F-41A5-8F0C-E7D913EF8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r>
              <a:rPr lang="en-US"/>
              <a:t>Acquire the hardware and staff.</a:t>
            </a:r>
          </a:p>
          <a:p>
            <a:r>
              <a:rPr lang="en-US"/>
              <a:t>Create a test network.</a:t>
            </a:r>
          </a:p>
          <a:p>
            <a:r>
              <a:rPr lang="en-US"/>
              <a:t>Set-up the Deep Discovery Inspector.</a:t>
            </a:r>
          </a:p>
          <a:p>
            <a:r>
              <a:rPr lang="en-US"/>
              <a:t>Set up Console and connect it.</a:t>
            </a:r>
          </a:p>
          <a:p>
            <a:r>
              <a:rPr lang="en-US"/>
              <a:t>Connect it to the network.</a:t>
            </a:r>
          </a:p>
          <a:p>
            <a:r>
              <a:rPr lang="en-US"/>
              <a:t>Update and configure.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116AC-E271-40CB-9683-F7FF583F9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336874"/>
            <a:ext cx="5983705" cy="321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5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455CA96-97CB-4D75-972C-1FA72F2063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904371"/>
              </p:ext>
            </p:extLst>
          </p:nvPr>
        </p:nvGraphicFramePr>
        <p:xfrm>
          <a:off x="144378" y="153268"/>
          <a:ext cx="10218822" cy="652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3" imgW="10096356" imgH="7810443" progId="Visio.Drawing.15">
                  <p:embed/>
                </p:oleObj>
              </mc:Choice>
              <mc:Fallback>
                <p:oleObj name="Visio" r:id="rId3" imgW="10096356" imgH="781044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378" y="153268"/>
                        <a:ext cx="10218822" cy="6529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73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698906-F123-49CB-B633-247AC4870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AFB628-1D2A-4F5A-8E9E-2C8E917B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D86D9DA-31E3-48ED-9F77-2D8B649BD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C6B320-AA89-4C19-89F7-71D46B26B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51210-760A-46B4-BF6B-50A3AEEB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/>
              <a:t>Implementation Cont.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AC1383A-2DFB-422E-8FB2-1CABD96DD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4F116-E78F-4A05-87BD-9FA255A0A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en-US" sz="1900"/>
              <a:t>SP 800-94 recommendations:</a:t>
            </a:r>
          </a:p>
          <a:p>
            <a:pPr lvl="1"/>
            <a:r>
              <a:rPr lang="en-US" sz="1900"/>
              <a:t>Each admin has a separate account.</a:t>
            </a:r>
          </a:p>
          <a:p>
            <a:pPr lvl="1"/>
            <a:r>
              <a:rPr lang="en-US" sz="1900"/>
              <a:t>Limit direct access to hardware.</a:t>
            </a:r>
          </a:p>
          <a:p>
            <a:pPr lvl="1"/>
            <a:r>
              <a:rPr lang="en-US" sz="1900"/>
              <a:t>Make sure data is being encrypted correctly.</a:t>
            </a:r>
          </a:p>
          <a:p>
            <a:pPr lvl="1"/>
            <a:r>
              <a:rPr lang="en-US" sz="1900"/>
              <a:t>Add two-factor authentication.</a:t>
            </a:r>
          </a:p>
          <a:p>
            <a:r>
              <a:rPr lang="en-US" sz="1900"/>
              <a:t>Management:</a:t>
            </a:r>
          </a:p>
          <a:p>
            <a:pPr lvl="1"/>
            <a:r>
              <a:rPr lang="en-US" sz="1900"/>
              <a:t>Keep all systems up to date.</a:t>
            </a:r>
          </a:p>
          <a:p>
            <a:pPr lvl="1"/>
            <a:r>
              <a:rPr lang="en-US" sz="1900"/>
              <a:t>Monitor for issues.</a:t>
            </a:r>
          </a:p>
          <a:p>
            <a:pPr lvl="1"/>
            <a:r>
              <a:rPr lang="en-US" sz="1900"/>
              <a:t>Vulnerability assessments.</a:t>
            </a:r>
          </a:p>
          <a:p>
            <a:pPr lvl="1"/>
            <a:r>
              <a:rPr lang="en-US" sz="1900"/>
              <a:t>Clean out logs.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5EE119-0AC6-45BA-AE5E-A86AFE1C7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BFE1AB-DA94-4262-AF3E-8A03F877E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933" y="1977799"/>
            <a:ext cx="4178419" cy="2899002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4839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0420-6FF5-4EC6-A885-86CC1C71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92E8A-16E1-4A24-B00F-1DCEB2367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19" y="2336873"/>
            <a:ext cx="4472327" cy="6931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Deep Discovery Inspector 1000:  $109,527.99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4CD9122-6680-4AFD-AA23-662545B3F3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319" y="3028949"/>
            <a:ext cx="3810000" cy="28575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64F1D4-C643-4CBD-AB0F-61F4EBC7A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CAT 6 Cable 1000ft and RJ 45 Connectors: $183.26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EF73C0C-C92D-48F3-99C1-DD34A628473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1782" r="16925" b="1224"/>
          <a:stretch/>
        </p:blipFill>
        <p:spPr>
          <a:xfrm>
            <a:off x="8382010" y="3059945"/>
            <a:ext cx="2927893" cy="25026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FD18B0-D21A-4DF4-A506-8255196F1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250" y="3028949"/>
            <a:ext cx="2803358" cy="2533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EA86D9-8AD3-489C-9F5C-CE66F2ED5EF8}"/>
              </a:ext>
            </a:extLst>
          </p:cNvPr>
          <p:cNvSpPr txBox="1"/>
          <p:nvPr/>
        </p:nvSpPr>
        <p:spPr>
          <a:xfrm>
            <a:off x="1917499" y="6023842"/>
            <a:ext cx="9330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estimate the final cost to be around $150,000</a:t>
            </a:r>
          </a:p>
        </p:txBody>
      </p:sp>
    </p:spTree>
    <p:extLst>
      <p:ext uri="{BB962C8B-B14F-4D97-AF65-F5344CB8AC3E}">
        <p14:creationId xmlns:p14="http://schemas.microsoft.com/office/powerpoint/2010/main" val="217632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F523-00B5-46ED-8FED-5697882D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and Conclusion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E4D7B3-5DC3-4848-8A84-49667C02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Deep Discovery Inspector 1000 has many features:</a:t>
            </a:r>
          </a:p>
          <a:p>
            <a:pPr lvl="1"/>
            <a:r>
              <a:rPr lang="en-US" dirty="0"/>
              <a:t>1000BaseT RJ45 connections.</a:t>
            </a:r>
          </a:p>
          <a:p>
            <a:pPr lvl="1"/>
            <a:r>
              <a:rPr lang="en-US" dirty="0"/>
              <a:t>Monitors all ports and more than 800 protocols.</a:t>
            </a:r>
          </a:p>
          <a:p>
            <a:pPr lvl="1"/>
            <a:r>
              <a:rPr lang="en-US" dirty="0"/>
              <a:t>Detection engine, correlation rules, custom sandboxing.</a:t>
            </a:r>
          </a:p>
          <a:p>
            <a:pPr lvl="1"/>
            <a:r>
              <a:rPr lang="en-US" dirty="0"/>
              <a:t>Detects attacks on many Operating Systems.</a:t>
            </a:r>
          </a:p>
          <a:p>
            <a:endParaRPr lang="en-US" dirty="0"/>
          </a:p>
          <a:p>
            <a:r>
              <a:rPr lang="en-US" dirty="0"/>
              <a:t>With these implementations your network will be safer.</a:t>
            </a:r>
          </a:p>
          <a:p>
            <a:r>
              <a:rPr lang="en-US" dirty="0"/>
              <a:t>Keep track of all logs and report any suspicious activity</a:t>
            </a:r>
          </a:p>
          <a:p>
            <a:r>
              <a:rPr lang="en-US" dirty="0"/>
              <a:t>Keep monitoring and doing assessments.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D526-F7FF-49AB-BAAC-A2524F74D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EB13-A0BF-4A55-A0B8-185BB0FC9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no way of detecting intrusions on your network.</a:t>
            </a:r>
          </a:p>
          <a:p>
            <a:r>
              <a:rPr lang="en-US" dirty="0"/>
              <a:t>You have no way of detecting anomalies on your network.</a:t>
            </a:r>
          </a:p>
          <a:p>
            <a:r>
              <a:rPr lang="en-US" dirty="0"/>
              <a:t>You want to be able to stop common threats on your network.</a:t>
            </a:r>
          </a:p>
          <a:p>
            <a:endParaRPr lang="en-US" dirty="0"/>
          </a:p>
          <a:p>
            <a:r>
              <a:rPr lang="en-US" dirty="0"/>
              <a:t>We want to stop trojans, worms, and other types of malware.</a:t>
            </a:r>
          </a:p>
          <a:p>
            <a:r>
              <a:rPr lang="en-US" dirty="0"/>
              <a:t>We want to detect and stop malformed packets.</a:t>
            </a:r>
          </a:p>
          <a:p>
            <a:r>
              <a:rPr lang="en-US" dirty="0"/>
              <a:t>We want to keep the network safe.</a:t>
            </a:r>
          </a:p>
        </p:txBody>
      </p:sp>
    </p:spTree>
    <p:extLst>
      <p:ext uri="{BB962C8B-B14F-4D97-AF65-F5344CB8AC3E}">
        <p14:creationId xmlns:p14="http://schemas.microsoft.com/office/powerpoint/2010/main" val="8563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B6933-DC03-46DF-9228-E8E31F43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based on SP 800-94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FB486-2C34-403F-B223-F6D1158F0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solution is based on the NIST’s Special Publication 800-94.</a:t>
            </a:r>
          </a:p>
          <a:p>
            <a:r>
              <a:rPr lang="en-US" dirty="0"/>
              <a:t>NIST 800-94 is about explaining, setting up, and managing IDPSs.</a:t>
            </a:r>
          </a:p>
          <a:p>
            <a:endParaRPr lang="en-US" dirty="0"/>
          </a:p>
          <a:p>
            <a:r>
              <a:rPr lang="en-US" dirty="0"/>
              <a:t>We want to implement IDPSs into the network.</a:t>
            </a:r>
          </a:p>
          <a:p>
            <a:r>
              <a:rPr lang="en-US" dirty="0"/>
              <a:t>We think IDPSs are an important implementation to the security infrastructure of nearly every organization.</a:t>
            </a:r>
          </a:p>
          <a:p>
            <a:r>
              <a:rPr lang="en-US" dirty="0"/>
              <a:t>But why? And what is an IDPS?</a:t>
            </a:r>
          </a:p>
        </p:txBody>
      </p:sp>
    </p:spTree>
    <p:extLst>
      <p:ext uri="{BB962C8B-B14F-4D97-AF65-F5344CB8AC3E}">
        <p14:creationId xmlns:p14="http://schemas.microsoft.com/office/powerpoint/2010/main" val="110491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AA87-A93A-49AA-951E-8194B720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IDS, IPS, IDPS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D0B92-DA80-415E-A421-6F69C7E19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IDS stands for Intrusion Detection System and they are responsible for detecting anomalies in the network.</a:t>
            </a:r>
          </a:p>
          <a:p>
            <a:r>
              <a:rPr lang="en-US" dirty="0"/>
              <a:t>IPS stands for Intrusion Prevention System and they can also detect anomalies in the network, but they can stop suspicious activity.</a:t>
            </a:r>
          </a:p>
          <a:p>
            <a:endParaRPr lang="en-US" dirty="0"/>
          </a:p>
          <a:p>
            <a:r>
              <a:rPr lang="en-US" dirty="0"/>
              <a:t>IDPS is the term used in SP 800-94 to refer to both technologies.</a:t>
            </a:r>
          </a:p>
        </p:txBody>
      </p:sp>
    </p:spTree>
    <p:extLst>
      <p:ext uri="{BB962C8B-B14F-4D97-AF65-F5344CB8AC3E}">
        <p14:creationId xmlns:p14="http://schemas.microsoft.com/office/powerpoint/2010/main" val="410129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95ACAC-577D-4FAD-955D-280C3D104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28037F-2EF2-4A1A-8D1D-D08F2C98A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AB11C2E-6CA2-4822-BF14-C1C9A6BC6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B3A2B2-7BBB-4E52-8C30-BE2A6F34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4A4F8-6E39-4F3D-A25C-8FE3F87F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What can IDPSs do for your network?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FF756FE-278B-4106-BB2E-DB87CF02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AD6A8-9E82-48DC-BD2F-F66D03C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56" y="2714356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/>
              <a:t>Focused on identifying possible incidents and how to prevent them.</a:t>
            </a:r>
          </a:p>
          <a:p>
            <a:r>
              <a:rPr lang="en-US" sz="1400" dirty="0"/>
              <a:t>Can detect when a system’s vulnerability has been exploited.</a:t>
            </a:r>
          </a:p>
          <a:p>
            <a:r>
              <a:rPr lang="en-US" sz="1400" dirty="0"/>
              <a:t>Can be configured to report policy violations.</a:t>
            </a:r>
          </a:p>
          <a:p>
            <a:r>
              <a:rPr lang="en-US" sz="1400" dirty="0"/>
              <a:t>Some can monitor file transfers.</a:t>
            </a:r>
          </a:p>
          <a:p>
            <a:r>
              <a:rPr lang="en-US" sz="1400" dirty="0"/>
              <a:t>Document existing threats.</a:t>
            </a:r>
          </a:p>
          <a:p>
            <a:r>
              <a:rPr lang="en-US" sz="1400" dirty="0"/>
              <a:t>Notify administrators of important events happening on the network.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D6A950-3339-40EB-8972-64F44542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317119-6B91-4795-97BC-7F95B3282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763" y="1475630"/>
            <a:ext cx="5809278" cy="390673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7475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52EB36-EB2C-4AFE-B09B-0DF8AC871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7CE68524-856D-453B-9349-8E8CBC8BF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99688E6-8880-4976-A59B-AB148C7C9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BD5B3A9-142F-46E1-BFF6-48E9C79FDD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45" r="7835" b="-2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8D0330D-F534-4131-9807-B71B9EF12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04D39-A5DF-4974-82D7-4FA39E40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en-US" sz="3200"/>
              <a:t>What else can they do?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8B7ED37-7ABB-42DD-AB26-3F9028261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95ED3-FF24-4819-AFB3-C4149992C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581635" cy="3599316"/>
          </a:xfrm>
        </p:spPr>
        <p:txBody>
          <a:bodyPr>
            <a:normAutofit/>
          </a:bodyPr>
          <a:lstStyle/>
          <a:p>
            <a:r>
              <a:rPr lang="en-US" sz="1500"/>
              <a:t>The IPS can stop attacks by:</a:t>
            </a:r>
          </a:p>
          <a:p>
            <a:pPr lvl="1"/>
            <a:r>
              <a:rPr lang="en-US" sz="1500"/>
              <a:t>Terminating the network connection or users.</a:t>
            </a:r>
          </a:p>
          <a:p>
            <a:pPr lvl="1"/>
            <a:r>
              <a:rPr lang="en-US" sz="1500"/>
              <a:t>Block access to the target from the offending IP.</a:t>
            </a:r>
          </a:p>
          <a:p>
            <a:pPr lvl="1"/>
            <a:r>
              <a:rPr lang="en-US" sz="1500"/>
              <a:t>Block all access to the target.</a:t>
            </a:r>
          </a:p>
          <a:p>
            <a:r>
              <a:rPr lang="en-US" sz="1500"/>
              <a:t>Some IPSs can change the security environment by:</a:t>
            </a:r>
          </a:p>
          <a:p>
            <a:pPr lvl="1"/>
            <a:r>
              <a:rPr lang="en-US" sz="1500"/>
              <a:t>Configuring routers</a:t>
            </a:r>
          </a:p>
          <a:p>
            <a:pPr lvl="1"/>
            <a:r>
              <a:rPr lang="en-US" sz="1500"/>
              <a:t>Configuring firewalls</a:t>
            </a:r>
          </a:p>
          <a:p>
            <a:pPr lvl="1"/>
            <a:r>
              <a:rPr lang="en-US" sz="1500"/>
              <a:t>Configuring switches</a:t>
            </a:r>
          </a:p>
          <a:p>
            <a:r>
              <a:rPr lang="en-US" sz="1500"/>
              <a:t>And some IPSs can also change the attacks content.</a:t>
            </a:r>
          </a:p>
        </p:txBody>
      </p:sp>
    </p:spTree>
    <p:extLst>
      <p:ext uri="{BB962C8B-B14F-4D97-AF65-F5344CB8AC3E}">
        <p14:creationId xmlns:p14="http://schemas.microsoft.com/office/powerpoint/2010/main" val="156733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D295-0A0B-4DEA-846A-B977045F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EC26D-E912-4D4A-92E8-21B3D6700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IDPSs don’t have 100% detection accuracy.</a:t>
            </a:r>
          </a:p>
          <a:p>
            <a:r>
              <a:rPr lang="en-US" dirty="0"/>
              <a:t>They can generate false positives and false negatives.</a:t>
            </a:r>
          </a:p>
          <a:p>
            <a:pPr lvl="1"/>
            <a:r>
              <a:rPr lang="en-US" dirty="0"/>
              <a:t>False positive is a incorrect identification</a:t>
            </a:r>
          </a:p>
          <a:p>
            <a:pPr lvl="1"/>
            <a:r>
              <a:rPr lang="en-US" dirty="0"/>
              <a:t>False negative is a fail on identifying malicious activity.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To help with the detection rate, we want to tune the IDPS to produces more false positives than negatives.</a:t>
            </a:r>
          </a:p>
        </p:txBody>
      </p:sp>
    </p:spTree>
    <p:extLst>
      <p:ext uri="{BB962C8B-B14F-4D97-AF65-F5344CB8AC3E}">
        <p14:creationId xmlns:p14="http://schemas.microsoft.com/office/powerpoint/2010/main" val="97361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D1DD-3AE0-4E22-8BE7-234E13B2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A7055-CDE0-4F4E-A273-62EC11DDC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IDPS systems use different detection methodologies to accomplish their task.</a:t>
            </a:r>
          </a:p>
          <a:p>
            <a:r>
              <a:rPr lang="en-US" dirty="0"/>
              <a:t>Signature-Based Detection</a:t>
            </a:r>
          </a:p>
          <a:p>
            <a:r>
              <a:rPr lang="en-US" dirty="0"/>
              <a:t>Anomaly-Based Detection</a:t>
            </a:r>
          </a:p>
          <a:p>
            <a:r>
              <a:rPr lang="en-US" dirty="0"/>
              <a:t>Stateful Protocol Analysis</a:t>
            </a:r>
          </a:p>
          <a:p>
            <a:r>
              <a:rPr lang="en-US" dirty="0"/>
              <a:t>Most IDPSs use one or more of these detection methodologies.</a:t>
            </a:r>
          </a:p>
        </p:txBody>
      </p:sp>
    </p:spTree>
    <p:extLst>
      <p:ext uri="{BB962C8B-B14F-4D97-AF65-F5344CB8AC3E}">
        <p14:creationId xmlns:p14="http://schemas.microsoft.com/office/powerpoint/2010/main" val="174874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A1698906-F123-49CB-B633-247AC4870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AFB628-1D2A-4F5A-8E9E-2C8E917B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7" name="Rectangle 12">
            <a:extLst>
              <a:ext uri="{FF2B5EF4-FFF2-40B4-BE49-F238E27FC236}">
                <a16:creationId xmlns:a16="http://schemas.microsoft.com/office/drawing/2014/main" id="{5D86D9DA-31E3-48ED-9F77-2D8B649BD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04C6B320-AA89-4C19-89F7-71D46B26B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3AA94-0999-4CDC-A940-DB0AD271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/>
              <a:t>Network-Based IDPS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AC1383A-2DFB-422E-8FB2-1CABD96DD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1842E-63B2-4D61-A595-1BF5D1703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en-US" sz="1900" dirty="0"/>
              <a:t>Monitors network traffic on particular segments or devices.</a:t>
            </a:r>
          </a:p>
          <a:p>
            <a:r>
              <a:rPr lang="en-US" sz="1900" dirty="0"/>
              <a:t>Most use all three types of detection methods.</a:t>
            </a:r>
          </a:p>
          <a:p>
            <a:r>
              <a:rPr lang="en-US" sz="1900" dirty="0"/>
              <a:t>It’s sensors monitor and analyze network activity.</a:t>
            </a:r>
          </a:p>
          <a:p>
            <a:r>
              <a:rPr lang="en-US" sz="1900" dirty="0"/>
              <a:t>Inline and passive sensors.</a:t>
            </a:r>
          </a:p>
          <a:p>
            <a:r>
              <a:rPr lang="en-US" sz="1900" dirty="0"/>
              <a:t>Very susceptible to high amounts of traffic.</a:t>
            </a:r>
          </a:p>
          <a:p>
            <a:endParaRPr lang="en-US" sz="1900" dirty="0"/>
          </a:p>
          <a:p>
            <a:endParaRPr lang="en-US" sz="1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5EE119-0AC6-45BA-AE5E-A86AFE1C7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7086A-8570-4FA9-989D-8B38ECF24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987" y="654152"/>
            <a:ext cx="4781692" cy="554969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8199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843</Words>
  <Application>Microsoft Office PowerPoint</Application>
  <PresentationFormat>Widescreen</PresentationFormat>
  <Paragraphs>127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Berlin</vt:lpstr>
      <vt:lpstr>Visio</vt:lpstr>
      <vt:lpstr>IDPS Integration (SP 800-94)</vt:lpstr>
      <vt:lpstr>What is the problem?</vt:lpstr>
      <vt:lpstr>Solution based on SP 800-94</vt:lpstr>
      <vt:lpstr>IDS, IPS, IDPS</vt:lpstr>
      <vt:lpstr>What can IDPSs do for your network?</vt:lpstr>
      <vt:lpstr>What else can they do?</vt:lpstr>
      <vt:lpstr>False Readings</vt:lpstr>
      <vt:lpstr>Detection Methodologies</vt:lpstr>
      <vt:lpstr>Network-Based IDPS</vt:lpstr>
      <vt:lpstr>Wireless IDPS</vt:lpstr>
      <vt:lpstr>Network Behavior Analysis IDPS</vt:lpstr>
      <vt:lpstr>Host-Based IDPS</vt:lpstr>
      <vt:lpstr>Equipment and personnel</vt:lpstr>
      <vt:lpstr>Implementation</vt:lpstr>
      <vt:lpstr>PowerPoint Presentation</vt:lpstr>
      <vt:lpstr>Implementation Cont.</vt:lpstr>
      <vt:lpstr>Budget</vt:lpstr>
      <vt:lpstr>Benefits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IDPS Integration (SP 800-94)</dc:title>
  <dc:creator>Jose Ramirez</dc:creator>
  <cp:lastModifiedBy>Jose Ramirez</cp:lastModifiedBy>
  <cp:revision>8</cp:revision>
  <dcterms:created xsi:type="dcterms:W3CDTF">2019-04-18T20:32:03Z</dcterms:created>
  <dcterms:modified xsi:type="dcterms:W3CDTF">2019-04-21T19:18:01Z</dcterms:modified>
</cp:coreProperties>
</file>