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3"/>
  </p:sldMasterIdLst>
  <p:sldIdLst>
    <p:sldId id="256" r:id="rId4"/>
    <p:sldId id="258" r:id="rId5"/>
    <p:sldId id="259" r:id="rId6"/>
    <p:sldId id="263" r:id="rId7"/>
    <p:sldId id="264" r:id="rId8"/>
    <p:sldId id="265" r:id="rId9"/>
    <p:sldId id="260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sem Título" id="{0E0CA8E4-D744-4C69-A1DB-13FF81BD1496}">
          <p14:sldIdLst>
            <p14:sldId id="256"/>
            <p14:sldId id="258"/>
            <p14:sldId id="259"/>
            <p14:sldId id="263"/>
            <p14:sldId id="264"/>
            <p14:sldId id="265"/>
            <p14:sldId id="260"/>
            <p14:sldId id="267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E7CA8-D8E8-EF39-ECE5-181655EF71A5}" v="206" dt="2024-10-18T23:21:09.619"/>
    <p1510:client id="{5C181162-3A8A-E742-F977-DD3179F076EC}" v="1" dt="2024-10-18T23:05:47.922"/>
    <p1510:client id="{5DD96F35-77EA-FAC5-0E9D-6ECF24407F6D}" v="10" dt="2024-10-18T17:39:50.786"/>
    <p1510:client id="{9C3C3B84-A8D8-DB4C-249B-7C8156BC6EEA}" v="3" dt="2024-10-18T17:44:34.465"/>
    <p1510:client id="{C9F9148F-4CF0-6FC9-08E5-868B065DF99D}" v="9" dt="2024-10-18T17:43:21.8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10/19/2024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money.com.br/minhas-financas/pandemia-prejudica-o-orcamento-do-brasileiro-mas-eleva-interesse-por-educacao-financeira-diz-pesquisa/" TargetMode="External"/><Relationship Id="rId2" Type="http://schemas.openxmlformats.org/officeDocument/2006/relationships/hyperlink" Target="https://www.poder360.com.br/poder-empreendedor/norte-registra-maiores-indices-de-inadimplencia-do-mei-em-abril/#:~:text=No%20Brasil%2C%2041%2C2%25,maior%20n%C3%BAmero%20da%20s%C3%A9rie%20hist%C3%B3ric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Create an illustration inspired by the Votocred logo, featuring a modern, stylized owl with glasses and wings, in a similar blue and green color scheme. The owl should have a friendly, professional appearance, and be suitable as an icon or decoration on presentation slides. The design should be simple and minimalistic, with clean lines and a flat design style. Use a white background to make it versatile for various uses on slides.">
            <a:extLst>
              <a:ext uri="{FF2B5EF4-FFF2-40B4-BE49-F238E27FC236}">
                <a16:creationId xmlns:a16="http://schemas.microsoft.com/office/drawing/2014/main" id="{869AC331-99B6-2EE8-B5C1-238F65537F2A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810002" y="639097"/>
            <a:ext cx="4961534" cy="37811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  <a:t>PROJETO INTEGRADOR I:</a:t>
            </a:r>
            <a:b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</a:br>
            <a: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  <a:t>COMPREENDENDO O NEGÓCIO</a:t>
            </a:r>
            <a:b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</a:br>
            <a:b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</a:br>
            <a: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  <a:t>AUTORES:</a:t>
            </a:r>
            <a:b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</a:br>
            <a: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  <a:t>GEOVANE WILLIAM BORGATO</a:t>
            </a:r>
            <a:b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</a:br>
            <a: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  <a:t>HARON ALVES VIEIRA</a:t>
            </a:r>
            <a:b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</a:br>
            <a: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  <a:t>MAYLON KAUÃ DE OLIVEIRA</a:t>
            </a:r>
            <a:b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</a:br>
            <a: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  <a:t>PEDRO HENRIQUE DE MOURA CAYUELLA</a:t>
            </a:r>
            <a:b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</a:br>
            <a: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  <a:t>PEDRO HENRIQUE TERREIRO DE ARRUDA</a:t>
            </a:r>
            <a:b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</a:br>
            <a:r>
              <a:rPr lang="pt-BR" sz="1800" b="1">
                <a:effectLst/>
                <a:latin typeface="Times New Roman" panose="02020603050405020304" pitchFamily="18" charset="0"/>
                <a:ea typeface="Aptos Display" panose="020B0004020202020204" pitchFamily="34" charset="0"/>
                <a:cs typeface="Aptos Display" panose="020B0004020202020204" pitchFamily="34" charset="0"/>
              </a:rPr>
              <a:t>RODRIGO JOSÉ GRANDI</a:t>
            </a:r>
            <a:br>
              <a:rPr lang="pt-BR" sz="1800" b="1">
                <a:effectLst/>
                <a:latin typeface="Aptos Display" panose="020B0004020202020204" pitchFamily="34" charset="0"/>
                <a:ea typeface="Aptos Display" panose="020B0004020202020204" pitchFamily="34" charset="0"/>
                <a:cs typeface="Aptos Display" panose="020B0004020202020204" pitchFamily="34" charset="0"/>
              </a:rPr>
            </a:br>
            <a:endParaRPr lang="pt-BR" sz="18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ECC57-41BF-0086-BCBE-EAB4F252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4501" y="5407846"/>
            <a:ext cx="5279034" cy="731228"/>
          </a:xfrm>
        </p:spPr>
        <p:txBody>
          <a:bodyPr>
            <a:normAutofit/>
          </a:bodyPr>
          <a:lstStyle/>
          <a:p>
            <a:r>
              <a:rPr lang="pt-BR" sz="36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/>
              </a:rPr>
              <a:t>Votocred</a:t>
            </a:r>
            <a:endParaRPr lang="pt-BR" sz="36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/>
            </a:endParaRPr>
          </a:p>
        </p:txBody>
      </p:sp>
      <p:pic>
        <p:nvPicPr>
          <p:cNvPr id="2" name="Imagem 1" descr="Logotipo, nome da empresa&#10;&#10;Descrição gerada automaticamente">
            <a:extLst>
              <a:ext uri="{FF2B5EF4-FFF2-40B4-BE49-F238E27FC236}">
                <a16:creationId xmlns:a16="http://schemas.microsoft.com/office/drawing/2014/main" id="{2BE89CFA-43F6-6D41-CCF4-D6E880D3C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43" r="4940"/>
          <a:stretch/>
        </p:blipFill>
        <p:spPr>
          <a:xfrm>
            <a:off x="8251668" y="638308"/>
            <a:ext cx="3376254" cy="3777005"/>
          </a:xfrm>
          <a:prstGeom prst="rect">
            <a:avLst/>
          </a:prstGeom>
        </p:spPr>
      </p:pic>
      <p:sp>
        <p:nvSpPr>
          <p:cNvPr id="6" name="AutoShape 4" descr="Create a simple, flat design illustration of a stylized owl similar to the first Votocred-inspired image, with glasses and wings in blue and green. The owl should have a modern, professional look and a friendly expression, suitable for presentation slides. Use clean lines and a minimalist style, with a white background for versatility.">
            <a:extLst>
              <a:ext uri="{FF2B5EF4-FFF2-40B4-BE49-F238E27FC236}">
                <a16:creationId xmlns:a16="http://schemas.microsoft.com/office/drawing/2014/main" id="{CF3C21FA-65F8-3C54-3B88-1F3AEB58BD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268896"/>
            <a:ext cx="2312504" cy="2312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032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663E-F1E2-52EA-B278-84A34581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434974"/>
          </a:xfrm>
        </p:spPr>
        <p:txBody>
          <a:bodyPr/>
          <a:lstStyle/>
          <a:p>
            <a:pPr algn="ctr"/>
            <a:r>
              <a:rPr lang="pt-BR"/>
              <a:t>Empresa</a:t>
            </a:r>
            <a:br>
              <a:rPr lang="pt-BR"/>
            </a:b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ECC57-41BF-0086-BCBE-EAB4F252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75" y="993913"/>
            <a:ext cx="10572000" cy="3979966"/>
          </a:xfrm>
        </p:spPr>
        <p:txBody>
          <a:bodyPr/>
          <a:lstStyle/>
          <a:p>
            <a:pPr>
              <a:buFontTx/>
            </a:pPr>
            <a:endParaRPr lang="pt-BR" sz="3000"/>
          </a:p>
          <a:p>
            <a:pPr marL="285750" indent="-285750">
              <a:buFontTx/>
              <a:buChar char="-"/>
            </a:pPr>
            <a:r>
              <a:rPr lang="pt-BR" sz="3000"/>
              <a:t>Fundada em 2024 por 6 sócios;</a:t>
            </a:r>
          </a:p>
          <a:p>
            <a:pPr marL="285750" indent="-285750">
              <a:buFontTx/>
              <a:buChar char="-"/>
            </a:pPr>
            <a:r>
              <a:rPr lang="pt-BR" sz="3000"/>
              <a:t> Crédito para Microempreendedores;</a:t>
            </a:r>
          </a:p>
          <a:p>
            <a:pPr marL="285750" indent="-285750">
              <a:buFontTx/>
              <a:buChar char="-"/>
            </a:pPr>
            <a:r>
              <a:rPr lang="pt-BR" sz="3000"/>
              <a:t> Acionistas;</a:t>
            </a:r>
          </a:p>
          <a:p>
            <a:pPr marL="285750" indent="-285750">
              <a:buFontTx/>
              <a:buChar char="-"/>
            </a:pPr>
            <a:r>
              <a:rPr lang="pt-BR" sz="3000"/>
              <a:t> Segmento de Mercado;</a:t>
            </a:r>
          </a:p>
          <a:p>
            <a:pPr marL="285750" indent="-285750">
              <a:buFontTx/>
              <a:buChar char="-"/>
            </a:pPr>
            <a:r>
              <a:rPr lang="pt-BR" sz="3000"/>
              <a:t> Porte da </a:t>
            </a:r>
            <a:r>
              <a:rPr lang="pt-BR" sz="3000" err="1"/>
              <a:t>Votocred</a:t>
            </a:r>
            <a:r>
              <a:rPr lang="pt-BR" sz="3000"/>
              <a:t>;</a:t>
            </a:r>
          </a:p>
          <a:p>
            <a:pPr marL="285750" indent="-285750">
              <a:buFontTx/>
              <a:buChar char="-"/>
            </a:pPr>
            <a:endParaRPr lang="pt-BR"/>
          </a:p>
          <a:p>
            <a:pPr marL="285750" indent="-285750">
              <a:buFontTx/>
              <a:buChar char="-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268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D663E-F1E2-52EA-B278-84A34581F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1449148"/>
            <a:ext cx="10572000" cy="434974"/>
          </a:xfrm>
        </p:spPr>
        <p:txBody>
          <a:bodyPr/>
          <a:lstStyle/>
          <a:p>
            <a:pPr algn="ctr"/>
            <a:r>
              <a:rPr lang="pt-BR"/>
              <a:t>Principais Produtos</a:t>
            </a:r>
            <a:br>
              <a:rPr lang="pt-BR"/>
            </a:b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ECC57-41BF-0086-BCBE-EAB4F252A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975" y="1590261"/>
            <a:ext cx="10572000" cy="4426226"/>
          </a:xfrm>
        </p:spPr>
        <p:txBody>
          <a:bodyPr/>
          <a:lstStyle/>
          <a:p>
            <a:pPr marL="457200" indent="-457200">
              <a:buFont typeface="Calibri"/>
              <a:buChar char="-"/>
            </a:pPr>
            <a:r>
              <a:rPr lang="pt-BR" sz="3000"/>
              <a:t>Micro crédito para empreendedores negativados ou não;</a:t>
            </a:r>
            <a:endParaRPr lang="pt-BR"/>
          </a:p>
          <a:p>
            <a:pPr marL="457200" indent="-457200">
              <a:buFont typeface="Calibri"/>
              <a:buChar char="-"/>
            </a:pPr>
            <a:r>
              <a:rPr lang="pt-BR" sz="3000"/>
              <a:t>Crédito com participação de acionistas;</a:t>
            </a:r>
          </a:p>
          <a:p>
            <a:pPr marL="457200" indent="-457200">
              <a:buFont typeface="Calibri"/>
              <a:buChar char="-"/>
            </a:pPr>
            <a:r>
              <a:rPr lang="pt-BR" sz="3000"/>
              <a:t>Linhas de crédito para expansão do negócio;</a:t>
            </a:r>
          </a:p>
          <a:p>
            <a:pPr marL="285750" indent="-285750">
              <a:buFont typeface="Calibri"/>
              <a:buChar char="-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15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EDA4E-45A8-D825-7809-F5231BD5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Matriz SWOT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31088706-3435-AF30-9DE9-8AA3DE4621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341041"/>
              </p:ext>
            </p:extLst>
          </p:nvPr>
        </p:nvGraphicFramePr>
        <p:xfrm>
          <a:off x="-1" y="-1"/>
          <a:ext cx="12191997" cy="66658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410">
                  <a:extLst>
                    <a:ext uri="{9D8B030D-6E8A-4147-A177-3AD203B41FA5}">
                      <a16:colId xmlns:a16="http://schemas.microsoft.com/office/drawing/2014/main" val="1991403387"/>
                    </a:ext>
                  </a:extLst>
                </a:gridCol>
                <a:gridCol w="3488734">
                  <a:extLst>
                    <a:ext uri="{9D8B030D-6E8A-4147-A177-3AD203B41FA5}">
                      <a16:colId xmlns:a16="http://schemas.microsoft.com/office/drawing/2014/main" val="1814897530"/>
                    </a:ext>
                  </a:extLst>
                </a:gridCol>
                <a:gridCol w="3020669">
                  <a:extLst>
                    <a:ext uri="{9D8B030D-6E8A-4147-A177-3AD203B41FA5}">
                      <a16:colId xmlns:a16="http://schemas.microsoft.com/office/drawing/2014/main" val="2272667525"/>
                    </a:ext>
                  </a:extLst>
                </a:gridCol>
                <a:gridCol w="4067184">
                  <a:extLst>
                    <a:ext uri="{9D8B030D-6E8A-4147-A177-3AD203B41FA5}">
                      <a16:colId xmlns:a16="http://schemas.microsoft.com/office/drawing/2014/main" val="2836007439"/>
                    </a:ext>
                  </a:extLst>
                </a:gridCol>
              </a:tblGrid>
              <a:tr h="120595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Pontos +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Oportunidades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Estratégia Crescimento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Objetivo </a:t>
                      </a:r>
                      <a:r>
                        <a:rPr lang="pt-BR" sz="1000" err="1">
                          <a:effectLst/>
                        </a:rPr>
                        <a:t>Smart</a:t>
                      </a:r>
                      <a:endParaRPr lang="pt-BR" sz="1000" err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extLst>
                  <a:ext uri="{0D108BD9-81ED-4DB2-BD59-A6C34878D82A}">
                    <a16:rowId xmlns:a16="http://schemas.microsoft.com/office/drawing/2014/main" val="3888689809"/>
                  </a:ext>
                </a:extLst>
              </a:tr>
              <a:tr h="1808922"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Facilidade de credito para negativado 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72,46mi de pessoas no Brasil hoje estão em situação de inadimplência, enquanto isso os MEI são 6,5 milhões, o que equivale a 41,2%.</a:t>
                      </a:r>
                    </a:p>
                    <a:p>
                      <a:pPr algn="ctr"/>
                      <a:r>
                        <a:rPr lang="pt-BR" sz="1000">
                          <a:effectLst/>
                        </a:rPr>
                        <a:t>Fontes: Serasa e Receita Federal</a:t>
                      </a:r>
                      <a:r>
                        <a:rPr lang="pt-BR" sz="10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0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https://www.serasa.com.br/limpa-nome-online/blog/mapa-da-inadimplencia-e-renogociacao-de-dividas-no-brasil/</a:t>
                      </a:r>
                      <a:endParaRPr lang="pt-BR" sz="10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500" i="1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https://www.poder360.com.br/poder-empreendedor/norte-registra-maiores-</a:t>
                      </a:r>
                      <a:r>
                        <a:rPr lang="pt-BR" sz="500" i="1" u="sng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indices</a:t>
                      </a:r>
                      <a:r>
                        <a:rPr lang="pt-BR" sz="500" i="1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-de-</a:t>
                      </a:r>
                      <a:r>
                        <a:rPr lang="pt-BR" sz="500" i="1" u="sng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inadimplencia</a:t>
                      </a:r>
                      <a:r>
                        <a:rPr lang="pt-BR" sz="500" i="1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-do-</a:t>
                      </a:r>
                      <a:r>
                        <a:rPr lang="pt-BR" sz="500" i="1" u="sng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mei</a:t>
                      </a:r>
                      <a:r>
                        <a:rPr lang="pt-BR" sz="500" i="1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-em-abril/#:~:text=No%20Brasil%2C%2041%2C2%25,maior%20n%C3%BAmero%20da%20s%C3%A9rie%20hist%C3%B3rica</a:t>
                      </a:r>
                      <a:r>
                        <a:rPr lang="pt-BR" sz="500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pt-BR" sz="5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BR" sz="5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Focar nos empréstimos para os negativados MEI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Crescer a plataforma de clientes em 90% até terceiro trimestre de 2025.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extLst>
                  <a:ext uri="{0D108BD9-81ED-4DB2-BD59-A6C34878D82A}">
                    <a16:rowId xmlns:a16="http://schemas.microsoft.com/office/drawing/2014/main" val="1566519918"/>
                  </a:ext>
                </a:extLst>
              </a:tr>
              <a:tr h="964758"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Educação Financeira 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90% dos brasileiros disseram que gostariam de saber como investir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>
                          <a:effectLst/>
                        </a:rPr>
                        <a:t>Fonte: Instituto Locomotiva </a:t>
                      </a:r>
                      <a:r>
                        <a:rPr lang="pt-BR" sz="500">
                          <a:effectLst/>
                        </a:rPr>
                        <a:t>²</a:t>
                      </a:r>
                      <a:r>
                        <a:rPr lang="pt-BR" sz="500" b="1" i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²</a:t>
                      </a:r>
                      <a:r>
                        <a:rPr lang="pt-BR" sz="500" i="1" u="sng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https://www.infomoney.com.br/minhas-financas/pandemia-prejudica-o-orcamento-do-brasileiro-mas-eleva-interesse-por-educacao-financeira-diz-pesquisa/</a:t>
                      </a:r>
                      <a:endParaRPr lang="pt-BR" sz="5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Colocar em pratica o sistema de educação financeira.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Oferecer a cada 6 meses, cursos ou workshops para, pelo menos, 60% dos clientes novos e antigos, até o terceiro trimestre de 2025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extLst>
                  <a:ext uri="{0D108BD9-81ED-4DB2-BD59-A6C34878D82A}">
                    <a16:rowId xmlns:a16="http://schemas.microsoft.com/office/drawing/2014/main" val="1599540669"/>
                  </a:ext>
                </a:extLst>
              </a:tr>
              <a:tr h="844163"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Investidores para os "projetos"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>
                          <a:effectLst/>
                        </a:rPr>
                        <a:t>investidores na B3 somavam 19,1 milhões em dezembro de 2023, aumento de mais de 46% em relação a dezembro de 2021, quando esse número era de 13,1 milhões Fonte: XP Expert³ </a:t>
                      </a:r>
                      <a:r>
                        <a:rPr lang="pt-BR" sz="500" i="1" kern="1200">
                          <a:solidFill>
                            <a:schemeClr val="bg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https://conteudos.xpi.com.br/conteudos-gerais/b3-investidores-renda-fixa-variavel-fiis-dez-2023/</a:t>
                      </a:r>
                      <a:endParaRPr lang="pt-BR" sz="500" kern="1200">
                        <a:solidFill>
                          <a:schemeClr val="bg1">
                            <a:lumMod val="50000"/>
                            <a:lumOff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Procurar investidores e aumentar nosso dinheiro para investir 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Aumentar os números de investidores em 5% todo ano 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extLst>
                  <a:ext uri="{0D108BD9-81ED-4DB2-BD59-A6C34878D82A}">
                    <a16:rowId xmlns:a16="http://schemas.microsoft.com/office/drawing/2014/main" val="3326091907"/>
                  </a:ext>
                </a:extLst>
              </a:tr>
              <a:tr h="120595"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Pontos +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Ameaças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Estratégia Enfrentamento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Objetivo </a:t>
                      </a:r>
                      <a:r>
                        <a:rPr lang="pt-BR" sz="1000" err="1">
                          <a:effectLst/>
                        </a:rPr>
                        <a:t>Smart</a:t>
                      </a:r>
                      <a:endParaRPr lang="pt-BR" sz="1000" err="1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extLst>
                  <a:ext uri="{0D108BD9-81ED-4DB2-BD59-A6C34878D82A}">
                    <a16:rowId xmlns:a16="http://schemas.microsoft.com/office/drawing/2014/main" val="2654375830"/>
                  </a:ext>
                </a:extLst>
              </a:tr>
              <a:tr h="844163"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Facilidade de credito para negativado 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Com a facilidade da oferta de crédito para negativados, também aumenta o risco de fraudes, o que pode gerar prejuízos financeiros e prejudicar a reputação da empresa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Soluções de </a:t>
                      </a:r>
                      <a:r>
                        <a:rPr lang="pt-BR" sz="1000" err="1">
                          <a:effectLst/>
                        </a:rPr>
                        <a:t>Mechine</a:t>
                      </a:r>
                      <a:r>
                        <a:rPr lang="pt-BR" sz="1000">
                          <a:effectLst/>
                        </a:rPr>
                        <a:t> learning: utilizar algoritmos de aprendizado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de máquina para detectar padrões suspeitos de comportamento.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O sistema deve aprender com as interações anteriores para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identificar fraudes potenciais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Reduzir a incidência de fraudes detectadas em 30% nos próximos 12 meses, com 100% das operações monitoradas por sistemas automatizados de análise de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risco e pelo menos uma auditoria interna trimestral realizada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extLst>
                  <a:ext uri="{0D108BD9-81ED-4DB2-BD59-A6C34878D82A}">
                    <a16:rowId xmlns:a16="http://schemas.microsoft.com/office/drawing/2014/main" val="4155689229"/>
                  </a:ext>
                </a:extLst>
              </a:tr>
              <a:tr h="723569"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Educação Financeira 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Mesmo que a </a:t>
                      </a:r>
                      <a:r>
                        <a:rPr lang="pt-BR" sz="1000" err="1">
                          <a:effectLst/>
                        </a:rPr>
                        <a:t>Votocred</a:t>
                      </a:r>
                      <a:r>
                        <a:rPr lang="pt-BR" sz="1000">
                          <a:effectLst/>
                        </a:rPr>
                        <a:t> ofereça orientações ou materiais sobre educação financeira, muitos clientes podem ignorar esses recursos, priorizando o acesso imediato ao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crédito sem se preocuparem com o impacto a longo prazo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Pré-requisito para aprovação de crédito: Oferecer módulos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curtos e práticos de educação financeira como parte do processo de solicitação de crédito.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Aumentar o engajamento dos clientes com conteúdo educacional em 50% nos próximos 6 meses.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extLst>
                  <a:ext uri="{0D108BD9-81ED-4DB2-BD59-A6C34878D82A}">
                    <a16:rowId xmlns:a16="http://schemas.microsoft.com/office/drawing/2014/main" val="3888816186"/>
                  </a:ext>
                </a:extLst>
              </a:tr>
              <a:tr h="602974"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Investidores para os "projetos"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Desconfiança dos investidores sobre o risco de inadimplência 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Criar um fundo de provisão equivalente a um percentual das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operações de crédito, que pode ser utilizado para cobrir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inadimplências.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Fundo de provisão de 10% do faturamento para cobrir inadimplências e a realização de auditorias trimestrais.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23365" marR="23365" marT="0" marB="0" anchor="b"/>
                </a:tc>
                <a:extLst>
                  <a:ext uri="{0D108BD9-81ED-4DB2-BD59-A6C34878D82A}">
                    <a16:rowId xmlns:a16="http://schemas.microsoft.com/office/drawing/2014/main" val="2475512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379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73F89-7961-001B-5C78-07EE81B81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CFDAC3AE-33C0-2CDF-D956-0187772B3A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74832"/>
              </p:ext>
            </p:extLst>
          </p:nvPr>
        </p:nvGraphicFramePr>
        <p:xfrm>
          <a:off x="92764" y="0"/>
          <a:ext cx="11979966" cy="6732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87318">
                  <a:extLst>
                    <a:ext uri="{9D8B030D-6E8A-4147-A177-3AD203B41FA5}">
                      <a16:colId xmlns:a16="http://schemas.microsoft.com/office/drawing/2014/main" val="3812563828"/>
                    </a:ext>
                  </a:extLst>
                </a:gridCol>
                <a:gridCol w="3428063">
                  <a:extLst>
                    <a:ext uri="{9D8B030D-6E8A-4147-A177-3AD203B41FA5}">
                      <a16:colId xmlns:a16="http://schemas.microsoft.com/office/drawing/2014/main" val="2060931832"/>
                    </a:ext>
                  </a:extLst>
                </a:gridCol>
                <a:gridCol w="2968135">
                  <a:extLst>
                    <a:ext uri="{9D8B030D-6E8A-4147-A177-3AD203B41FA5}">
                      <a16:colId xmlns:a16="http://schemas.microsoft.com/office/drawing/2014/main" val="586988517"/>
                    </a:ext>
                  </a:extLst>
                </a:gridCol>
                <a:gridCol w="3996450">
                  <a:extLst>
                    <a:ext uri="{9D8B030D-6E8A-4147-A177-3AD203B41FA5}">
                      <a16:colId xmlns:a16="http://schemas.microsoft.com/office/drawing/2014/main" val="1342501190"/>
                    </a:ext>
                  </a:extLst>
                </a:gridCol>
              </a:tblGrid>
              <a:tr h="164198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Pontos -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Oportunidades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Estratégia Melhoria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Objetivo Smart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extLst>
                  <a:ext uri="{0D108BD9-81ED-4DB2-BD59-A6C34878D82A}">
                    <a16:rowId xmlns:a16="http://schemas.microsoft.com/office/drawing/2014/main" val="980930235"/>
                  </a:ext>
                </a:extLst>
              </a:tr>
              <a:tr h="1313581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Dependência de Capital externo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Existe um crescente interesse de investidores que buscam projetos com impacto social positivo. A </a:t>
                      </a:r>
                      <a:r>
                        <a:rPr lang="pt-BR" sz="1000" err="1">
                          <a:effectLst/>
                        </a:rPr>
                        <a:t>Votocred</a:t>
                      </a:r>
                      <a:r>
                        <a:rPr lang="pt-BR" sz="1000">
                          <a:effectLst/>
                        </a:rPr>
                        <a:t> se posiciona como uma solução que ajuda pessoas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em dificuldades financeiras, atraindo investidores que desejam fazer a diferença socialmente, ao mesmo tempo que buscam retorno financeiro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Investir em projetos que promovam o desenvolvimento local,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como programas de capacitação profissional, feiras de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empreendedorismo e iniciativas de saúde e bem-estar.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Aumentar a captação de recursos em 30% e destinar 20% desses recursos para projetos de impacto social, beneficiando pelo menos 1.000 pessoas na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comunidade nos próximos 12 meses.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extLst>
                  <a:ext uri="{0D108BD9-81ED-4DB2-BD59-A6C34878D82A}">
                    <a16:rowId xmlns:a16="http://schemas.microsoft.com/office/drawing/2014/main" val="3192341838"/>
                  </a:ext>
                </a:extLst>
              </a:tr>
              <a:tr h="985186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Limitações Regulatórias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A Votocred pode se destacar no mercado ao adotar práticas rigorosas de conformidades com as regulamentações. Essa abordagem pode aumentar a confiança dos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investidores e clientes.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Contratar especialista em conformidade regulatória para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realizar auditorias externas e fornecer recomendações sobre áreas que precisam melhorar.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Realizar 2 auditorias internas, 2 externas, 10 relatórios de anônimos nos próximos 12 meses. 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extLst>
                  <a:ext uri="{0D108BD9-81ED-4DB2-BD59-A6C34878D82A}">
                    <a16:rowId xmlns:a16="http://schemas.microsoft.com/office/drawing/2014/main" val="3599457412"/>
                  </a:ext>
                </a:extLst>
              </a:tr>
              <a:tr h="820988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Falta de confiança do investidor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Adoção de uma abordagem proativa de transparência nas operações financeiras, relatórios e métricas de desempenho. Publicar relatórios recorrentes da saúde da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empresa.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Utilizar plataforma de gestão financeira que ofereçam relatórios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em tempo real sobre as operações financeiras da empresa 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Desenvolver um portal que atinja pelo menos 70% de utilização pelos clientes nos próximos 12 meses.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extLst>
                  <a:ext uri="{0D108BD9-81ED-4DB2-BD59-A6C34878D82A}">
                    <a16:rowId xmlns:a16="http://schemas.microsoft.com/office/drawing/2014/main" val="2032017846"/>
                  </a:ext>
                </a:extLst>
              </a:tr>
              <a:tr h="164198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Pontos -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Ameaças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Estratégias Defesa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Objetivo Smart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extLst>
                  <a:ext uri="{0D108BD9-81ED-4DB2-BD59-A6C34878D82A}">
                    <a16:rowId xmlns:a16="http://schemas.microsoft.com/office/drawing/2014/main" val="3804780913"/>
                  </a:ext>
                </a:extLst>
              </a:tr>
              <a:tr h="1149384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Dependência de Capital externo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Investidores externos podem exigir participação acionária, o que pode diluir o controle dos fundadores sobre a direção da empresa. Eles podem querer influenciar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decisões estratégicas e operacionais, o que nem sempre está alinhado com a visão da empresa.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Criar um código de governança que detalhe os direitos e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responsabilidades dos investidores e da administração.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Criar e formalizar o código de governança até o final do semestre, engajar 80% dos investidores em workshops sobre a visão e estratégia da empresa até o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final do ano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extLst>
                  <a:ext uri="{0D108BD9-81ED-4DB2-BD59-A6C34878D82A}">
                    <a16:rowId xmlns:a16="http://schemas.microsoft.com/office/drawing/2014/main" val="1352024586"/>
                  </a:ext>
                </a:extLst>
              </a:tr>
              <a:tr h="985186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Limitações Regulatórias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Alterações nas leis que regem a concessão de crédito, captação de recursos ou proteção ao consumidor podem afetar a capacidade da empresa de operar da mesma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forma que antes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Tornar-se membro ativo de associações do setor financeiro e de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crédito, colaborando em iniciativas que busquem defender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interesses comuns e influenciar políticas públicas.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Estabelecer uma equipe de complice até o final do primeiro trimestre e realizar 2 reuniões com legisladores em até 12 meses.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extLst>
                  <a:ext uri="{0D108BD9-81ED-4DB2-BD59-A6C34878D82A}">
                    <a16:rowId xmlns:a16="http://schemas.microsoft.com/office/drawing/2014/main" val="836415445"/>
                  </a:ext>
                </a:extLst>
              </a:tr>
              <a:tr h="1149384"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Falta de confiança do investidor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Dificuldade em captação de recursos: investidores que não confiam na empresa vão hesitar em injetar capital. Isso pode limitar a capacidade da Votocred de obter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financiamento em rodadas futuras, essencial para a sua expansão ou até mesmo para manter as suas operações.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Feedback regular: Criar mecanismos de feedbacks para que os 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investidores possam expressar suas preocupações e sugestões e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implementar um processo para considerar esse feedback nas decisões empresariais.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effectLst/>
                        </a:rPr>
                        <a:t>Aumentar a satisfação dos investidores em 20% no próximo trimestre, mensurado por pesquisa de feedback.</a:t>
                      </a:r>
                      <a:endParaRPr lang="pt-BR" sz="10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ptos" panose="020B0004020202020204" pitchFamily="34" charset="0"/>
                      </a:endParaRPr>
                    </a:p>
                  </a:txBody>
                  <a:tcPr marL="18561" marR="18561" marT="0" marB="0" anchor="b"/>
                </a:tc>
                <a:extLst>
                  <a:ext uri="{0D108BD9-81ED-4DB2-BD59-A6C34878D82A}">
                    <a16:rowId xmlns:a16="http://schemas.microsoft.com/office/drawing/2014/main" val="17069217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67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E4EB5-8474-C850-1C03-2BC836E7D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76068"/>
            <a:ext cx="10571998" cy="970450"/>
          </a:xfrm>
        </p:spPr>
        <p:txBody>
          <a:bodyPr/>
          <a:lstStyle/>
          <a:p>
            <a:pPr algn="ctr"/>
            <a:r>
              <a:rPr lang="pt-BR" sz="5400"/>
              <a:t>Processos e receita</a:t>
            </a:r>
            <a:endParaRPr lang="pt-BR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53B419A-12DE-DFDC-B13E-EA34D088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596" y="1925638"/>
            <a:ext cx="9984755" cy="49018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1209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68673F-D087-4B82-FF26-D83AE13CB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741828"/>
            <a:ext cx="10571998" cy="970450"/>
          </a:xfrm>
        </p:spPr>
        <p:txBody>
          <a:bodyPr/>
          <a:lstStyle/>
          <a:p>
            <a:pPr algn="ctr"/>
            <a:r>
              <a:rPr lang="pt-BR" sz="5400"/>
              <a:t>Principais clientes e concorrentes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43DB01-3ED0-4934-4C6D-29D7E3ADF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3983" y="1717809"/>
            <a:ext cx="4853217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000">
                <a:solidFill>
                  <a:schemeClr val="accent1">
                    <a:lumMod val="60000"/>
                    <a:lumOff val="40000"/>
                  </a:schemeClr>
                </a:solidFill>
              </a:rPr>
              <a:t>- </a:t>
            </a:r>
            <a:r>
              <a:rPr lang="pt-BR" sz="3000"/>
              <a:t>Fintechs;</a:t>
            </a:r>
          </a:p>
          <a:p>
            <a:pPr>
              <a:buFontTx/>
              <a:buChar char="-"/>
            </a:pPr>
            <a:r>
              <a:rPr lang="pt-BR" sz="3000"/>
              <a:t>Creditas;</a:t>
            </a:r>
          </a:p>
          <a:p>
            <a:pPr>
              <a:buFontTx/>
              <a:buChar char="-"/>
            </a:pPr>
            <a:r>
              <a:rPr lang="pt-BR" sz="3000"/>
              <a:t>Biz Capital;</a:t>
            </a:r>
          </a:p>
          <a:p>
            <a:pPr>
              <a:buFontTx/>
              <a:buChar char="-"/>
            </a:pPr>
            <a:r>
              <a:rPr lang="pt-BR" sz="3000"/>
              <a:t>Santander;</a:t>
            </a:r>
          </a:p>
          <a:p>
            <a:pPr>
              <a:buFontTx/>
              <a:buChar char="-"/>
            </a:pPr>
            <a:r>
              <a:rPr lang="pt-BR" sz="3000"/>
              <a:t>CEF.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DE87459C-FC18-1D31-DDB3-43A9DFB2D046}"/>
              </a:ext>
            </a:extLst>
          </p:cNvPr>
          <p:cNvSpPr txBox="1">
            <a:spLocks/>
          </p:cNvSpPr>
          <p:nvPr/>
        </p:nvSpPr>
        <p:spPr>
          <a:xfrm>
            <a:off x="243841" y="1898050"/>
            <a:ext cx="6480312" cy="345627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/>
              <a:t> Micro empreendedores (MEI);</a:t>
            </a:r>
          </a:p>
          <a:p>
            <a:r>
              <a:rPr lang="pt-BR" sz="3000"/>
              <a:t> Pequenos negócios;</a:t>
            </a:r>
          </a:p>
          <a:p>
            <a:r>
              <a:rPr lang="pt-BR" sz="3000"/>
              <a:t> Autônomos.</a:t>
            </a:r>
          </a:p>
          <a:p>
            <a:pPr marL="0" indent="0">
              <a:buFont typeface="Wingdings 2" charset="2"/>
              <a:buNone/>
            </a:pPr>
            <a:endParaRPr lang="pt-BR" sz="3000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4AD346B1-B1D5-B577-327A-E6CA08263FB3}"/>
              </a:ext>
            </a:extLst>
          </p:cNvPr>
          <p:cNvSpPr txBox="1">
            <a:spLocks/>
          </p:cNvSpPr>
          <p:nvPr/>
        </p:nvSpPr>
        <p:spPr>
          <a:xfrm>
            <a:off x="0" y="3982956"/>
            <a:ext cx="12192000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3000"/>
              <a:t>Diferencial: Crédito para negativados e participação de acionista.</a:t>
            </a:r>
          </a:p>
        </p:txBody>
      </p:sp>
    </p:spTree>
    <p:extLst>
      <p:ext uri="{BB962C8B-B14F-4D97-AF65-F5344CB8AC3E}">
        <p14:creationId xmlns:p14="http://schemas.microsoft.com/office/powerpoint/2010/main" val="316305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862A5D-9A4A-F289-0F7F-B81B973AD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5400"/>
              <a:t>Diferencial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1EFFD0-347A-F0A4-D467-65EF3EA84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3299791"/>
            <a:ext cx="10554574" cy="3843131"/>
          </a:xfrm>
        </p:spPr>
        <p:txBody>
          <a:bodyPr/>
          <a:lstStyle/>
          <a:p>
            <a:pPr marL="0" indent="0">
              <a:buNone/>
            </a:pPr>
            <a:r>
              <a:rPr lang="pt-BR" sz="3000" b="1" i="1">
                <a:effectLst/>
                <a:latin typeface="Aptos" panose="020B0004020202020204" pitchFamily="34" charset="0"/>
                <a:ea typeface="Aptos Display" panose="020B0004020202020204" pitchFamily="34" charset="0"/>
                <a:cs typeface="Arial" panose="020B0604020202020204" pitchFamily="34" charset="0"/>
              </a:rPr>
              <a:t>“</a:t>
            </a:r>
            <a:r>
              <a:rPr lang="pt-BR" sz="3000" b="1" i="1" err="1">
                <a:effectLst/>
                <a:latin typeface="Aptos" panose="020B0004020202020204" pitchFamily="34" charset="0"/>
                <a:ea typeface="Aptos Display" panose="020B0004020202020204" pitchFamily="34" charset="0"/>
                <a:cs typeface="Arial" panose="020B0604020202020204" pitchFamily="34" charset="0"/>
              </a:rPr>
              <a:t>Votocred</a:t>
            </a:r>
            <a:r>
              <a:rPr lang="pt-BR" sz="3000" b="1" i="1">
                <a:effectLst/>
                <a:latin typeface="Aptos" panose="020B0004020202020204" pitchFamily="34" charset="0"/>
                <a:ea typeface="Aptos Display" panose="020B0004020202020204" pitchFamily="34" charset="0"/>
                <a:cs typeface="Arial" panose="020B0604020202020204" pitchFamily="34" charset="0"/>
              </a:rPr>
              <a:t>: Crédito inteligente para quem faz acontecer"</a:t>
            </a:r>
            <a:r>
              <a:rPr lang="pt-BR" sz="3000">
                <a:effectLst/>
                <a:latin typeface="Aptos" panose="020B0004020202020204" pitchFamily="34" charset="0"/>
                <a:ea typeface="Aptos Display" panose="020B0004020202020204" pitchFamily="34" charset="0"/>
                <a:cs typeface="Arial" panose="020B0604020202020204" pitchFamily="34" charset="0"/>
              </a:rPr>
              <a:t> </a:t>
            </a:r>
            <a:endParaRPr lang="pt-BR" sz="3000"/>
          </a:p>
        </p:txBody>
      </p:sp>
      <p:pic>
        <p:nvPicPr>
          <p:cNvPr id="4" name="Imagem 3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C90C76E3-312D-9853-E7E6-72B88EBCA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765" y="2586037"/>
            <a:ext cx="2274197" cy="22741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911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EE4C0F9E-4929-E552-39A7-F3BBDD1F53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43" r="4940"/>
          <a:stretch/>
        </p:blipFill>
        <p:spPr>
          <a:xfrm>
            <a:off x="4392934" y="1290372"/>
            <a:ext cx="3406734" cy="37973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4EBFAB-D210-37D0-956E-E49E943DD561}"/>
              </a:ext>
            </a:extLst>
          </p:cNvPr>
          <p:cNvSpPr txBox="1"/>
          <p:nvPr/>
        </p:nvSpPr>
        <p:spPr>
          <a:xfrm>
            <a:off x="3710706" y="4957426"/>
            <a:ext cx="478380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5400">
                <a:solidFill>
                  <a:schemeClr val="accent1">
                    <a:lumMod val="60000"/>
                    <a:lumOff val="40000"/>
                  </a:schemeClr>
                </a:solidFill>
              </a:rPr>
              <a:t>OBRI</a:t>
            </a:r>
            <a:r>
              <a:rPr lang="pt-BR" sz="5400">
                <a:solidFill>
                  <a:schemeClr val="accent3"/>
                </a:solidFill>
              </a:rPr>
              <a:t>GADO!!!</a:t>
            </a:r>
          </a:p>
        </p:txBody>
      </p:sp>
    </p:spTree>
    <p:extLst>
      <p:ext uri="{BB962C8B-B14F-4D97-AF65-F5344CB8AC3E}">
        <p14:creationId xmlns:p14="http://schemas.microsoft.com/office/powerpoint/2010/main" val="23172398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4411917F0A0B846922D2F08EFE0FAF7" ma:contentTypeVersion="4" ma:contentTypeDescription="Crie um novo documento." ma:contentTypeScope="" ma:versionID="d6df8af4cbbbb08ee72744295e174cc0">
  <xsd:schema xmlns:xsd="http://www.w3.org/2001/XMLSchema" xmlns:xs="http://www.w3.org/2001/XMLSchema" xmlns:p="http://schemas.microsoft.com/office/2006/metadata/properties" xmlns:ns2="2984c51f-0d9e-404e-baf5-9e3c16b15c6c" targetNamespace="http://schemas.microsoft.com/office/2006/metadata/properties" ma:root="true" ma:fieldsID="f4401d9455a065f1edef8f22e8ddafb5" ns2:_="">
    <xsd:import namespace="2984c51f-0d9e-404e-baf5-9e3c16b15c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84c51f-0d9e-404e-baf5-9e3c16b15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3C36D1-7EBC-44C7-9BFA-9650421DC7C1}">
  <ds:schemaRefs>
    <ds:schemaRef ds:uri="2984c51f-0d9e-404e-baf5-9e3c16b15c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49359E9-0E42-4BC2-AE10-92B76594A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Citável</vt:lpstr>
      <vt:lpstr>PROJETO INTEGRADOR I: COMPREENDENDO O NEGÓCIO  AUTORES: GEOVANE WILLIAM BORGATO HARON ALVES VIEIRA MAYLON KAUÃ DE OLIVEIRA PEDRO HENRIQUE DE MOURA CAYUELLA PEDRO HENRIQUE TERREIRO DE ARRUDA RODRIGO JOSÉ GRANDI </vt:lpstr>
      <vt:lpstr>Empresa </vt:lpstr>
      <vt:lpstr>Principais Produtos </vt:lpstr>
      <vt:lpstr>Matriz SWOT</vt:lpstr>
      <vt:lpstr>Apresentação do PowerPoint</vt:lpstr>
      <vt:lpstr>Processos e receita</vt:lpstr>
      <vt:lpstr>Principais clientes e concorrentes</vt:lpstr>
      <vt:lpstr>Diferencial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INTEGRADOR I: COMPREENDENDO O NEGÓCIO  AUTORES: GEOVANE WILLIAM BORGATO HARON ALVES VIEIRA MAYLON KAUÃ DE OLIVEIRA PEDRO HENRIQUE DE MOURA CAYUELLA PEDRO HENRIQUE TERREIRO DE ARRUDA RODRIGO JOSÉ GRANDI </dc:title>
  <dc:creator>Haron Alves</dc:creator>
  <cp:revision>2</cp:revision>
  <dcterms:created xsi:type="dcterms:W3CDTF">2024-10-17T18:22:16Z</dcterms:created>
  <dcterms:modified xsi:type="dcterms:W3CDTF">2024-10-19T07:29:40Z</dcterms:modified>
</cp:coreProperties>
</file>