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57" r:id="rId2"/>
    <p:sldId id="262" r:id="rId3"/>
    <p:sldId id="265" r:id="rId4"/>
    <p:sldId id="264" r:id="rId5"/>
    <p:sldId id="274" r:id="rId6"/>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198A3-D5C3-A129-9F0F-D7AC1D8D6857}" v="932" dt="2024-09-30T08:25:03.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BD35DC-F91E-4758-999D-1F4EF31904BB}" type="datetime1">
              <a:rPr lang="es-ES" smtClean="0"/>
              <a:t>30/09/2024</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D6F3A8-A6B7-4372-A8EC-CA5392EF3C21}" type="datetime1">
              <a:rPr lang="es-ES" smtClean="0"/>
              <a:t>30/09/2024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a:t>Haga clic para modificar los estilos de texto del patrón</a:t>
            </a:r>
            <a:endParaRPr lang="en-US"/>
          </a:p>
          <a:p>
            <a:pPr lvl="1" rtl="0"/>
            <a:r>
              <a:rPr lang="es-mx"/>
              <a:t>Segundo nivel</a:t>
            </a:r>
          </a:p>
          <a:p>
            <a:pPr lvl="2" rtl="0"/>
            <a:r>
              <a:rPr lang="es-mx"/>
              <a:t>Tercer nivel</a:t>
            </a:r>
          </a:p>
          <a:p>
            <a:pPr lvl="3" rtl="0"/>
            <a:r>
              <a:rPr lang="es-mx"/>
              <a:t>Cuarto nivel</a:t>
            </a:r>
          </a:p>
          <a:p>
            <a:pPr lvl="4" rtl="0"/>
            <a:r>
              <a:rPr lang="es-mx"/>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á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n-US" dirty="0"/>
          </a:p>
        </p:txBody>
      </p:sp>
      <p:sp>
        <p:nvSpPr>
          <p:cNvPr id="20" name="Marcador de fech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08FE797E-88C9-4ADF-B0ED-80CFC693CCAE}" type="datetime1">
              <a:rPr lang="es-ES" smtClean="0"/>
              <a:t>30/09/2024</a:t>
            </a:fld>
            <a:endParaRPr lang="en-US" dirty="0"/>
          </a:p>
        </p:txBody>
      </p:sp>
      <p:sp>
        <p:nvSpPr>
          <p:cNvPr id="21" name="Marcador de posición de pie de pá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Marcador de posición de número de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hasCustomPrompt="1"/>
          </p:nvPr>
        </p:nvSpPr>
        <p:spPr/>
        <p:txBody>
          <a:bodyPr vert="eaVert" rtlCol="0"/>
          <a:lstStyle>
            <a:lvl1pPr>
              <a:defRPr/>
            </a:lvl1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endParaRPr lang="en-US" dirty="0"/>
          </a:p>
        </p:txBody>
      </p:sp>
      <p:sp>
        <p:nvSpPr>
          <p:cNvPr id="4" name="Marcador de fecha 3"/>
          <p:cNvSpPr>
            <a:spLocks noGrp="1"/>
          </p:cNvSpPr>
          <p:nvPr>
            <p:ph type="dt" sz="half" idx="10"/>
          </p:nvPr>
        </p:nvSpPr>
        <p:spPr/>
        <p:txBody>
          <a:bodyPr rtlCol="0"/>
          <a:lstStyle/>
          <a:p>
            <a:pPr rtl="0"/>
            <a:fld id="{FAC8F16B-DC96-4DE1-BA05-AF9F7F3B7E41}" type="datetime1">
              <a:rPr lang="es-ES" smtClean="0"/>
              <a:t>30/09/2024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762000"/>
            <a:ext cx="8077200" cy="5257800"/>
          </a:xfrm>
        </p:spPr>
        <p:txBody>
          <a:bodyPr vert="eaVert"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4E966D98-24D2-4B4E-ABF3-9766738138C4}" type="datetime1">
              <a:rPr lang="es-ES" smtClean="0"/>
              <a:t>30/09/2024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508CD711-02CE-411D-9BB7-9CC6D0080C33}" type="datetime1">
              <a:rPr lang="es-ES" smtClean="0"/>
              <a:t>30/09/2024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posición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911462A5-3C74-48DA-A490-A80907B9A5E4}" type="datetime1">
              <a:rPr lang="es-ES" smtClean="0"/>
              <a:t>30/09/2024</a:t>
            </a:fld>
            <a:endParaRPr lang="en-US" dirty="0"/>
          </a:p>
        </p:txBody>
      </p:sp>
      <p:sp>
        <p:nvSpPr>
          <p:cNvPr id="5" name="Marcador de posición de pie de pá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fecha 4"/>
          <p:cNvSpPr>
            <a:spLocks noGrp="1"/>
          </p:cNvSpPr>
          <p:nvPr>
            <p:ph type="dt" sz="half" idx="10"/>
          </p:nvPr>
        </p:nvSpPr>
        <p:spPr/>
        <p:txBody>
          <a:bodyPr rtlCol="0"/>
          <a:lstStyle/>
          <a:p>
            <a:pPr rtl="0"/>
            <a:fld id="{3DB4C199-609D-44F2-84EE-09F3D762B99B}" type="datetime1">
              <a:rPr lang="es-ES" smtClean="0"/>
              <a:t>30/09/2024</a:t>
            </a:fld>
            <a:endParaRPr lang="en-US"/>
          </a:p>
        </p:txBody>
      </p:sp>
      <p:sp>
        <p:nvSpPr>
          <p:cNvPr id="6" name="Marcador de posición de pie de página 5"/>
          <p:cNvSpPr>
            <a:spLocks noGrp="1"/>
          </p:cNvSpPr>
          <p:nvPr>
            <p:ph type="ftr" sz="quarter" idx="11"/>
          </p:nvPr>
        </p:nvSpPr>
        <p:spPr/>
        <p:txBody>
          <a:bodyPr rtlCol="0"/>
          <a:lstStyle/>
          <a:p>
            <a:pPr rtl="0"/>
            <a:endParaRPr lang="en-US"/>
          </a:p>
        </p:txBody>
      </p:sp>
      <p:sp>
        <p:nvSpPr>
          <p:cNvPr id="7" name="Marcador de posición de número de diapositiva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2"/>
          <p:cNvSpPr>
            <a:spLocks noGrp="1"/>
          </p:cNvSpPr>
          <p:nvPr>
            <p:ph type="body" idx="1" hasCustomPrompt="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4" name="Marcador de posición de contenido 3"/>
          <p:cNvSpPr>
            <a:spLocks noGrp="1"/>
          </p:cNvSpPr>
          <p:nvPr>
            <p:ph sz="half" idx="2" hasCustomPrompt="1"/>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posición de texto 4"/>
          <p:cNvSpPr>
            <a:spLocks noGrp="1"/>
          </p:cNvSpPr>
          <p:nvPr>
            <p:ph type="body" sz="quarter" idx="3" hasCustomPrompt="1"/>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6" name="Marcador de posición de contenido 5"/>
          <p:cNvSpPr>
            <a:spLocks noGrp="1"/>
          </p:cNvSpPr>
          <p:nvPr>
            <p:ph sz="quarter" idx="4" hasCustomPrompt="1"/>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p:cNvSpPr>
            <a:spLocks noGrp="1"/>
          </p:cNvSpPr>
          <p:nvPr>
            <p:ph type="dt" sz="half" idx="10"/>
          </p:nvPr>
        </p:nvSpPr>
        <p:spPr/>
        <p:txBody>
          <a:bodyPr rtlCol="0"/>
          <a:lstStyle/>
          <a:p>
            <a:pPr rtl="0"/>
            <a:fld id="{42B805E4-8009-4D9D-BF50-0BA092BC9DEB}" type="datetime1">
              <a:rPr lang="es-ES" smtClean="0"/>
              <a:t>30/09/2024</a:t>
            </a:fld>
            <a:endParaRPr lang="en-US"/>
          </a:p>
        </p:txBody>
      </p:sp>
      <p:sp>
        <p:nvSpPr>
          <p:cNvPr id="8" name="Marcador de pie de página 7"/>
          <p:cNvSpPr>
            <a:spLocks noGrp="1"/>
          </p:cNvSpPr>
          <p:nvPr>
            <p:ph type="ftr" sz="quarter" idx="11"/>
          </p:nvPr>
        </p:nvSpPr>
        <p:spPr/>
        <p:txBody>
          <a:bodyPr rtlCol="0"/>
          <a:lstStyle/>
          <a:p>
            <a:pPr rtl="0"/>
            <a:endParaRPr lang="en-US"/>
          </a:p>
        </p:txBody>
      </p:sp>
      <p:sp>
        <p:nvSpPr>
          <p:cNvPr id="9" name="Marcador de número de diapositiva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fecha 2"/>
          <p:cNvSpPr>
            <a:spLocks noGrp="1"/>
          </p:cNvSpPr>
          <p:nvPr>
            <p:ph type="dt" sz="half" idx="10"/>
          </p:nvPr>
        </p:nvSpPr>
        <p:spPr/>
        <p:txBody>
          <a:bodyPr rtlCol="0"/>
          <a:lstStyle/>
          <a:p>
            <a:pPr rtl="0"/>
            <a:fld id="{E047AFE6-0513-4645-A134-96695AD27AC1}" type="datetime1">
              <a:rPr lang="es-ES" smtClean="0"/>
              <a:t>30/09/2024</a:t>
            </a:fld>
            <a:endParaRPr lang="en-US"/>
          </a:p>
        </p:txBody>
      </p:sp>
      <p:sp>
        <p:nvSpPr>
          <p:cNvPr id="4" name="Marcador de pie de página 3"/>
          <p:cNvSpPr>
            <a:spLocks noGrp="1"/>
          </p:cNvSpPr>
          <p:nvPr>
            <p:ph type="ftr" sz="quarter" idx="11"/>
          </p:nvPr>
        </p:nvSpPr>
        <p:spPr/>
        <p:txBody>
          <a:bodyPr rtlCol="0"/>
          <a:lstStyle/>
          <a:p>
            <a:pPr rtl="0"/>
            <a:endParaRPr lang="en-US"/>
          </a:p>
        </p:txBody>
      </p:sp>
      <p:sp>
        <p:nvSpPr>
          <p:cNvPr id="5" name="Marcador de posición de número de diapositiva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40A98B0-F1E9-4E44-80B5-783615534FF8}" type="datetime1">
              <a:rPr lang="es-ES" smtClean="0"/>
              <a:t>30/09/2024</a:t>
            </a:fld>
            <a:endParaRPr lang="en-US"/>
          </a:p>
        </p:txBody>
      </p:sp>
      <p:sp>
        <p:nvSpPr>
          <p:cNvPr id="3" name="Marcador de pie de página 2"/>
          <p:cNvSpPr>
            <a:spLocks noGrp="1"/>
          </p:cNvSpPr>
          <p:nvPr>
            <p:ph type="ftr" sz="quarter" idx="11"/>
          </p:nvPr>
        </p:nvSpPr>
        <p:spPr/>
        <p:txBody>
          <a:bodyPr rtlCol="0"/>
          <a:lstStyle/>
          <a:p>
            <a:pPr rtl="0"/>
            <a:endParaRPr lang="en-US"/>
          </a:p>
        </p:txBody>
      </p:sp>
      <p:sp>
        <p:nvSpPr>
          <p:cNvPr id="4" name="Marcador de número de diapositiva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es-ES"/>
              <a:t>Haga clic para modificar el estilo de título del patrón</a:t>
            </a:r>
            <a:endParaRPr lang="en-US" dirty="0"/>
          </a:p>
        </p:txBody>
      </p:sp>
      <p:sp>
        <p:nvSpPr>
          <p:cNvPr id="3" name="Marcador de conteni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8016AD3D-9318-4CEE-9305-31BEEF90ADB8}" type="datetime1">
              <a:rPr lang="es-ES" smtClean="0"/>
              <a:t>30/09/2024</a:t>
            </a:fld>
            <a:endParaRPr lang="en-US"/>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5" name="Marcador de fech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EF37878-B1E0-4A4B-BF58-3CD24F19E914}" type="datetime1">
              <a:rPr lang="es-ES" smtClean="0"/>
              <a:t>30/09/2024</a:t>
            </a:fld>
            <a:endParaRPr lang="en-US" dirty="0"/>
          </a:p>
        </p:txBody>
      </p:sp>
      <p:sp>
        <p:nvSpPr>
          <p:cNvPr id="6" name="Marcador de posición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Marcador de posición de número de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posición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s-mx" dirty="0"/>
              <a:t>Haga clic para modificar el estilo de título del patrón</a:t>
            </a:r>
            <a:endParaRPr lang="en-US" dirty="0"/>
          </a:p>
        </p:txBody>
      </p:sp>
      <p:sp>
        <p:nvSpPr>
          <p:cNvPr id="3" name="Marcador de posición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C137CCE1-A80D-47AF-8EBE-0497EB63AEAD}" type="datetime1">
              <a:rPr lang="es-ES" smtClean="0"/>
              <a:t>30/09/2024</a:t>
            </a:fld>
            <a:endParaRPr lang="en-US" dirty="0"/>
          </a:p>
        </p:txBody>
      </p:sp>
      <p:sp>
        <p:nvSpPr>
          <p:cNvPr id="5" name="Marcador de posición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á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s-MX"/>
          </a:p>
        </p:txBody>
      </p:sp>
      <p:sp>
        <p:nvSpPr>
          <p:cNvPr id="84" name="Rectá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s-MX"/>
          </a:p>
        </p:txBody>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470477"/>
            <a:ext cx="4775075" cy="1630907"/>
          </a:xfrm>
        </p:spPr>
        <p:txBody>
          <a:bodyPr rtlCol="0">
            <a:normAutofit/>
          </a:bodyPr>
          <a:lstStyle/>
          <a:p>
            <a:pPr>
              <a:lnSpc>
                <a:spcPct val="107000"/>
              </a:lnSpc>
            </a:pPr>
            <a:r>
              <a:rPr lang="es-MX" sz="1800" kern="100">
                <a:solidFill>
                  <a:srgbClr val="FFFFFF"/>
                </a:solidFill>
                <a:latin typeface="Calibri"/>
                <a:ea typeface="Calibri"/>
                <a:cs typeface="Calibri"/>
              </a:rPr>
              <a:t>Loan Defaulter</a:t>
            </a:r>
            <a:endParaRPr lang="es-ES"/>
          </a:p>
          <a:p>
            <a:pPr algn="ctr">
              <a:lnSpc>
                <a:spcPct val="107000"/>
              </a:lnSpc>
              <a:spcAft>
                <a:spcPts val="800"/>
              </a:spcAft>
            </a:pP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Erick Josafat</a:t>
            </a:r>
            <a:r>
              <a:rPr lang="es-MX" b="1" kern="100" dirty="0">
                <a:latin typeface="Calibri" panose="020F0502020204030204" pitchFamily="34" charset="0"/>
                <a:ea typeface="Calibri" panose="020F0502020204030204" pitchFamily="34" charset="0"/>
                <a:cs typeface="Times New Roman" panose="02020603050405020304" pitchFamily="18" charset="0"/>
              </a:rPr>
              <a:t> </a:t>
            </a: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Vergara Huerta</a:t>
            </a:r>
            <a:endParaRPr lang="es-mx"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92090-F642-1124-29BC-12F959CB49BB}"/>
              </a:ext>
            </a:extLst>
          </p:cNvPr>
          <p:cNvSpPr>
            <a:spLocks noGrp="1"/>
          </p:cNvSpPr>
          <p:nvPr>
            <p:ph type="title"/>
          </p:nvPr>
        </p:nvSpPr>
        <p:spPr/>
        <p:txBody>
          <a:bodyPr/>
          <a:lstStyle/>
          <a:p>
            <a:r>
              <a:rPr lang="es-MX" sz="4000" b="1" kern="100"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MX" dirty="0"/>
          </a:p>
        </p:txBody>
      </p:sp>
      <p:sp>
        <p:nvSpPr>
          <p:cNvPr id="3" name="Marcador de contenido 2">
            <a:extLst>
              <a:ext uri="{FF2B5EF4-FFF2-40B4-BE49-F238E27FC236}">
                <a16:creationId xmlns:a16="http://schemas.microsoft.com/office/drawing/2014/main" id="{BD2DBBDD-47D0-7979-AB8E-896C5FDA1638}"/>
              </a:ext>
            </a:extLst>
          </p:cNvPr>
          <p:cNvSpPr>
            <a:spLocks noGrp="1"/>
          </p:cNvSpPr>
          <p:nvPr>
            <p:ph idx="1"/>
          </p:nvPr>
        </p:nvSpPr>
        <p:spPr/>
        <p:txBody>
          <a:bodyPr vert="horz" lIns="91440" tIns="45720" rIns="91440" bIns="45720" rtlCol="0" anchor="t">
            <a:normAutofit/>
          </a:bodyPr>
          <a:lstStyle/>
          <a:p>
            <a:pPr algn="just">
              <a:lnSpc>
                <a:spcPct val="107000"/>
              </a:lnSpc>
              <a:spcAft>
                <a:spcPts val="800"/>
              </a:spcAft>
            </a:pPr>
            <a:r>
              <a:rPr lang="es-MX" sz="1800" kern="100" dirty="0">
                <a:ea typeface="+mn-lt"/>
                <a:cs typeface="+mn-lt"/>
              </a:rPr>
              <a:t>Una institución bancaria global ha funcionado históricamente con tablas que concentran más de 120 variables de aplicaciones de crédito sobre la misma estructura. Esto ha generado problemas de rendimiento, información visible a personas no autorizadas, retrabajo de equipos analíticos al no tener una base de conocimiento de variables calculadas y que los equipos de negocio gestionen más por la experiencia que les ha dado que por reportes y datos. </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a:ea typeface="+mn-lt"/>
                <a:cs typeface="+mn-lt"/>
              </a:rPr>
              <a:t>El conjunto de datos puede ser descargado del siguiente enlace: </a:t>
            </a:r>
          </a:p>
          <a:p>
            <a:pPr algn="just">
              <a:lnSpc>
                <a:spcPct val="107000"/>
              </a:lnSpc>
              <a:spcAft>
                <a:spcPts val="800"/>
              </a:spcAft>
              <a:buClr>
                <a:srgbClr val="262626"/>
              </a:buClr>
            </a:pPr>
            <a:r>
              <a:rPr lang="es-MX" sz="1800" kern="100" dirty="0">
                <a:ea typeface="+mn-lt"/>
                <a:cs typeface="+mn-lt"/>
              </a:rPr>
              <a:t>https://www.kaggle.com/datasets/gauravduttakiit/loan-defaulter/data</a:t>
            </a:r>
          </a:p>
        </p:txBody>
      </p:sp>
      <p:sp>
        <p:nvSpPr>
          <p:cNvPr id="4" name="Marcador de fecha 3">
            <a:extLst>
              <a:ext uri="{FF2B5EF4-FFF2-40B4-BE49-F238E27FC236}">
                <a16:creationId xmlns:a16="http://schemas.microsoft.com/office/drawing/2014/main" id="{0027452F-5764-EC8B-1BA8-0B649955A2CA}"/>
              </a:ext>
            </a:extLst>
          </p:cNvPr>
          <p:cNvSpPr>
            <a:spLocks noGrp="1"/>
          </p:cNvSpPr>
          <p:nvPr>
            <p:ph type="dt" sz="half" idx="10"/>
          </p:nvPr>
        </p:nvSpPr>
        <p:spPr/>
        <p:txBody>
          <a:bodyPr/>
          <a:lstStyle/>
          <a:p>
            <a:pPr rtl="0"/>
            <a:fld id="{508CD711-02CE-411D-9BB7-9CC6D0080C33}" type="datetime1">
              <a:rPr lang="es-ES" smtClean="0"/>
              <a:t>30/09/2024</a:t>
            </a:fld>
            <a:endParaRPr lang="en-US"/>
          </a:p>
        </p:txBody>
      </p:sp>
    </p:spTree>
    <p:extLst>
      <p:ext uri="{BB962C8B-B14F-4D97-AF65-F5344CB8AC3E}">
        <p14:creationId xmlns:p14="http://schemas.microsoft.com/office/powerpoint/2010/main" val="403061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77A23-3CFC-AFB8-7ADB-37137D573C32}"/>
              </a:ext>
            </a:extLst>
          </p:cNvPr>
          <p:cNvSpPr>
            <a:spLocks noGrp="1"/>
          </p:cNvSpPr>
          <p:nvPr>
            <p:ph type="title"/>
          </p:nvPr>
        </p:nvSpPr>
        <p:spPr/>
        <p:txBody>
          <a:bodyPr>
            <a:normAutofit/>
          </a:bodyPr>
          <a:lstStyle/>
          <a:p>
            <a:r>
              <a:rPr lang="es-MX" sz="2400" b="1" kern="100" dirty="0">
                <a:solidFill>
                  <a:schemeClr val="tx1"/>
                </a:solidFill>
                <a:latin typeface="+mn-lt"/>
              </a:rPr>
              <a:t>En cuanto a los datos...</a:t>
            </a:r>
            <a:endParaRPr lang="es-MX" sz="1800" b="1" kern="100" dirty="0">
              <a:solidFill>
                <a:schemeClr val="tx1"/>
              </a:solidFill>
              <a:latin typeface="+mn-lt"/>
            </a:endParaRPr>
          </a:p>
        </p:txBody>
      </p:sp>
      <p:sp>
        <p:nvSpPr>
          <p:cNvPr id="3" name="Marcador de contenido 2">
            <a:extLst>
              <a:ext uri="{FF2B5EF4-FFF2-40B4-BE49-F238E27FC236}">
                <a16:creationId xmlns:a16="http://schemas.microsoft.com/office/drawing/2014/main" id="{1F9B9E0D-2CEE-BD84-D3CE-BB3B6D165A06}"/>
              </a:ext>
            </a:extLst>
          </p:cNvPr>
          <p:cNvSpPr>
            <a:spLocks noGrp="1"/>
          </p:cNvSpPr>
          <p:nvPr>
            <p:ph idx="1"/>
          </p:nvPr>
        </p:nvSpPr>
        <p:spPr>
          <a:xfrm>
            <a:off x="1066800" y="2019046"/>
            <a:ext cx="10058400" cy="3250184"/>
          </a:xfrm>
        </p:spPr>
        <p:txBody>
          <a:bodyPr vert="horz" lIns="91440" tIns="45720" rIns="91440" bIns="45720" rtlCol="0" anchor="t">
            <a:normAutofit/>
          </a:bodyPr>
          <a:lstStyle/>
          <a:p>
            <a:pPr algn="just"/>
            <a:endParaRPr lang="es-MX" sz="1800" b="1" dirty="0">
              <a:effectLst/>
              <a:latin typeface="Times New Roman" panose="02020603050405020304" pitchFamily="18" charset="0"/>
              <a:ea typeface="Times New Roman" panose="02020603050405020304" pitchFamily="18" charset="0"/>
            </a:endParaRPr>
          </a:p>
          <a:p>
            <a:pPr marL="0" indent="0" algn="just">
              <a:spcBef>
                <a:spcPts val="800"/>
              </a:spcBef>
              <a:spcAft>
                <a:spcPts val="800"/>
              </a:spcAft>
              <a:buNone/>
            </a:pPr>
            <a:r>
              <a:rPr lang="es-MX" sz="2000" kern="100" dirty="0"/>
              <a:t>Son dos archivos en donde encontraremos principalmente información crediticia de nuestros clientes. Nuestro principal objetivo es comprender y generar una buena gestión de la información que nos ayude en la toma de decisiones.</a:t>
            </a:r>
          </a:p>
          <a:p>
            <a:pPr marL="0" indent="0" algn="just">
              <a:spcBef>
                <a:spcPts val="800"/>
              </a:spcBef>
              <a:spcAft>
                <a:spcPts val="800"/>
              </a:spcAft>
              <a:buNone/>
            </a:pPr>
            <a:endParaRPr lang="es-MX" sz="1800" kern="100" dirty="0"/>
          </a:p>
          <a:p>
            <a:pPr marL="0" indent="0">
              <a:spcBef>
                <a:spcPts val="800"/>
              </a:spcBef>
              <a:spcAft>
                <a:spcPts val="800"/>
              </a:spcAft>
              <a:buNone/>
            </a:pPr>
            <a:r>
              <a:rPr lang="es-MX" sz="1800" kern="100" dirty="0"/>
              <a:t> </a:t>
            </a:r>
          </a:p>
        </p:txBody>
      </p:sp>
      <p:sp>
        <p:nvSpPr>
          <p:cNvPr id="4" name="Marcador de fecha 3">
            <a:extLst>
              <a:ext uri="{FF2B5EF4-FFF2-40B4-BE49-F238E27FC236}">
                <a16:creationId xmlns:a16="http://schemas.microsoft.com/office/drawing/2014/main" id="{5E9DF5AA-C666-5B15-A8DB-F52E15447468}"/>
              </a:ext>
            </a:extLst>
          </p:cNvPr>
          <p:cNvSpPr>
            <a:spLocks noGrp="1"/>
          </p:cNvSpPr>
          <p:nvPr>
            <p:ph type="dt" sz="half" idx="10"/>
          </p:nvPr>
        </p:nvSpPr>
        <p:spPr/>
        <p:txBody>
          <a:bodyPr/>
          <a:lstStyle/>
          <a:p>
            <a:pPr rtl="0"/>
            <a:fld id="{508CD711-02CE-411D-9BB7-9CC6D0080C33}" type="datetime1">
              <a:rPr lang="es-ES" smtClean="0"/>
              <a:t>30/09/2024</a:t>
            </a:fld>
            <a:endParaRPr lang="en-US"/>
          </a:p>
        </p:txBody>
      </p:sp>
    </p:spTree>
    <p:extLst>
      <p:ext uri="{BB962C8B-B14F-4D97-AF65-F5344CB8AC3E}">
        <p14:creationId xmlns:p14="http://schemas.microsoft.com/office/powerpoint/2010/main" val="121772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A0CCE154-4534-F70C-BABA-9C3D74533A70}"/>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508CD711-02CE-411D-9BB7-9CC6D0080C33}" type="datetime1">
              <a:rPr lang="es-ES" smtClean="0"/>
              <a:pPr rtl="0">
                <a:spcAft>
                  <a:spcPts val="600"/>
                </a:spcAft>
              </a:pPr>
              <a:t>30/09/2024</a:t>
            </a:fld>
            <a:endParaRPr lang="en-US"/>
          </a:p>
        </p:txBody>
      </p:sp>
      <p:sp>
        <p:nvSpPr>
          <p:cNvPr id="3" name="Marcador de contenido 2">
            <a:extLst>
              <a:ext uri="{FF2B5EF4-FFF2-40B4-BE49-F238E27FC236}">
                <a16:creationId xmlns:a16="http://schemas.microsoft.com/office/drawing/2014/main" id="{A4E02C01-1AFD-4283-48B4-1F2B9378FF65}"/>
              </a:ext>
            </a:extLst>
          </p:cNvPr>
          <p:cNvSpPr>
            <a:spLocks noGrp="1"/>
          </p:cNvSpPr>
          <p:nvPr>
            <p:ph type="body" sz="half" idx="2"/>
          </p:nvPr>
        </p:nvSpPr>
        <p:spPr>
          <a:xfrm>
            <a:off x="8486775" y="557783"/>
            <a:ext cx="3144774" cy="5609751"/>
          </a:xfrm>
        </p:spPr>
        <p:txBody>
          <a:bodyPr>
            <a:normAutofit lnSpcReduction="10000"/>
          </a:bodyPr>
          <a:lstStyle/>
          <a:p>
            <a:pPr>
              <a:spcAft>
                <a:spcPts val="800"/>
              </a:spcAft>
            </a:pPr>
            <a:r>
              <a:rPr lang="es-MX" b="1" kern="100" dirty="0">
                <a:effectLst/>
              </a:rPr>
              <a:t>Procedimiento</a:t>
            </a:r>
          </a:p>
          <a:p>
            <a:pPr algn="just">
              <a:spcAft>
                <a:spcPts val="800"/>
              </a:spcAft>
            </a:pPr>
            <a:r>
              <a:rPr lang="es-MX" kern="100" dirty="0">
                <a:effectLst/>
              </a:rPr>
              <a:t>Para este proyecto realizamos una arquitectura bastante básica que se describe en la siguiente imagen </a:t>
            </a:r>
          </a:p>
          <a:p>
            <a:pPr>
              <a:spcAft>
                <a:spcPts val="800"/>
              </a:spcAft>
            </a:pPr>
            <a:r>
              <a:rPr lang="es-MX" kern="100" dirty="0">
                <a:effectLst/>
              </a:rPr>
              <a:t>Herramientas:</a:t>
            </a:r>
          </a:p>
          <a:p>
            <a:pPr>
              <a:spcAft>
                <a:spcPts val="800"/>
              </a:spcAft>
            </a:pPr>
            <a:r>
              <a:rPr lang="es-MX" kern="100" dirty="0"/>
              <a:t>Las herramientas que usamos para generar este proyecto fueron:</a:t>
            </a:r>
          </a:p>
          <a:p>
            <a:pPr marL="285750" indent="-285750">
              <a:spcAft>
                <a:spcPts val="800"/>
              </a:spcAft>
              <a:buFont typeface="Arial" panose="020B0604020202020204" pitchFamily="34" charset="0"/>
              <a:buChar char="•"/>
            </a:pPr>
            <a:r>
              <a:rPr lang="es-MX" kern="100" dirty="0"/>
              <a:t>Python</a:t>
            </a:r>
          </a:p>
          <a:p>
            <a:pPr marL="285750" indent="-285750">
              <a:spcAft>
                <a:spcPts val="800"/>
              </a:spcAft>
              <a:buFont typeface="Arial" panose="020B0604020202020204" pitchFamily="34" charset="0"/>
              <a:buChar char="•"/>
            </a:pPr>
            <a:r>
              <a:rPr lang="es-MX" kern="100" dirty="0"/>
              <a:t>Docker</a:t>
            </a:r>
          </a:p>
          <a:p>
            <a:pPr marL="285750" indent="-285750">
              <a:spcAft>
                <a:spcPts val="800"/>
              </a:spcAft>
              <a:buFont typeface="Arial" panose="020B0604020202020204" pitchFamily="34" charset="0"/>
              <a:buChar char="•"/>
            </a:pPr>
            <a:r>
              <a:rPr lang="es-MX" kern="100" dirty="0" err="1"/>
              <a:t>Dbeaver</a:t>
            </a:r>
            <a:endParaRPr lang="es-MX" kern="100" dirty="0"/>
          </a:p>
          <a:p>
            <a:pPr marL="285750" indent="-285750">
              <a:spcAft>
                <a:spcPts val="800"/>
              </a:spcAft>
              <a:buFont typeface="Arial" panose="020B0604020202020204" pitchFamily="34" charset="0"/>
              <a:buChar char="•"/>
            </a:pPr>
            <a:r>
              <a:rPr lang="es-MX" kern="100" dirty="0"/>
              <a:t>PostgreSQL</a:t>
            </a:r>
          </a:p>
          <a:p>
            <a:pPr>
              <a:spcAft>
                <a:spcPts val="800"/>
              </a:spcAft>
            </a:pPr>
            <a:endParaRPr lang="es-MX" kern="100" dirty="0">
              <a:effectLst/>
            </a:endParaRPr>
          </a:p>
        </p:txBody>
      </p:sp>
      <p:pic>
        <p:nvPicPr>
          <p:cNvPr id="2" name="Imagen 1" descr="Imagen que contiene Interfaz de usuario gráfica&#10;&#10;Descripción generada automáticamente">
            <a:extLst>
              <a:ext uri="{FF2B5EF4-FFF2-40B4-BE49-F238E27FC236}">
                <a16:creationId xmlns:a16="http://schemas.microsoft.com/office/drawing/2014/main" id="{3BF30A64-A133-A691-DF70-EE4096274BA3}"/>
              </a:ext>
            </a:extLst>
          </p:cNvPr>
          <p:cNvPicPr>
            <a:picLocks noChangeAspect="1"/>
          </p:cNvPicPr>
          <p:nvPr/>
        </p:nvPicPr>
        <p:blipFill>
          <a:blip r:embed="rId2"/>
          <a:stretch>
            <a:fillRect/>
          </a:stretch>
        </p:blipFill>
        <p:spPr>
          <a:xfrm>
            <a:off x="436880" y="2022503"/>
            <a:ext cx="7284720" cy="2812994"/>
          </a:xfrm>
          <a:prstGeom prst="rect">
            <a:avLst/>
          </a:prstGeom>
        </p:spPr>
      </p:pic>
      <p:sp>
        <p:nvSpPr>
          <p:cNvPr id="7" name="Título 1">
            <a:extLst>
              <a:ext uri="{FF2B5EF4-FFF2-40B4-BE49-F238E27FC236}">
                <a16:creationId xmlns:a16="http://schemas.microsoft.com/office/drawing/2014/main" id="{4FC86E66-1052-81A7-8346-7F750876174A}"/>
              </a:ext>
            </a:extLst>
          </p:cNvPr>
          <p:cNvSpPr>
            <a:spLocks noGrp="1"/>
          </p:cNvSpPr>
          <p:nvPr>
            <p:ph type="title"/>
          </p:nvPr>
        </p:nvSpPr>
        <p:spPr>
          <a:xfrm>
            <a:off x="274320" y="347954"/>
            <a:ext cx="10058400" cy="1371600"/>
          </a:xfrm>
        </p:spPr>
        <p:txBody>
          <a:bodyPr>
            <a:normAutofit/>
          </a:bodyPr>
          <a:lstStyle/>
          <a:p>
            <a:r>
              <a:rPr lang="es-MX" sz="2400" b="1" kern="100" dirty="0">
                <a:latin typeface="+mn-lt"/>
              </a:rPr>
              <a:t>Sobre la arquitectura</a:t>
            </a:r>
          </a:p>
        </p:txBody>
      </p:sp>
    </p:spTree>
    <p:extLst>
      <p:ext uri="{BB962C8B-B14F-4D97-AF65-F5344CB8AC3E}">
        <p14:creationId xmlns:p14="http://schemas.microsoft.com/office/powerpoint/2010/main" val="410768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09531C0-6B90-5213-D844-977EE68879A9}"/>
              </a:ext>
            </a:extLst>
          </p:cNvPr>
          <p:cNvSpPr>
            <a:spLocks noGrp="1"/>
          </p:cNvSpPr>
          <p:nvPr>
            <p:ph type="title"/>
          </p:nvPr>
        </p:nvSpPr>
        <p:spPr/>
        <p:txBody>
          <a:bodyPr/>
          <a:lstStyle/>
          <a:p>
            <a:r>
              <a:rPr lang="es-MX" sz="2400" kern="100" dirty="0">
                <a:latin typeface="Calibri"/>
                <a:ea typeface="Calibri"/>
                <a:cs typeface="Times New Roman"/>
              </a:rPr>
              <a:t>Algunas ventajas ...</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a:p>
        </p:txBody>
      </p:sp>
      <p:sp>
        <p:nvSpPr>
          <p:cNvPr id="8" name="Marcador de contenido 7">
            <a:extLst>
              <a:ext uri="{FF2B5EF4-FFF2-40B4-BE49-F238E27FC236}">
                <a16:creationId xmlns:a16="http://schemas.microsoft.com/office/drawing/2014/main" id="{9F0D4FDE-D233-3F90-F0DA-52C6780D4663}"/>
              </a:ext>
            </a:extLst>
          </p:cNvPr>
          <p:cNvSpPr>
            <a:spLocks noGrp="1"/>
          </p:cNvSpPr>
          <p:nvPr>
            <p:ph idx="1"/>
          </p:nvPr>
        </p:nvSpPr>
        <p:spPr>
          <a:xfrm>
            <a:off x="1066800" y="1407990"/>
            <a:ext cx="10058400" cy="3098696"/>
          </a:xfrm>
        </p:spPr>
        <p:txBody>
          <a:bodyPr vert="horz" lIns="91440" tIns="45720" rIns="91440" bIns="45720" rtlCol="0" anchor="t">
            <a:normAutofit/>
          </a:bodyPr>
          <a:lstStyle/>
          <a:p>
            <a:pPr algn="just"/>
            <a:r>
              <a:rPr lang="es-MX" sz="1800" kern="100" dirty="0">
                <a:latin typeface="Century Gothic"/>
                <a:ea typeface="Calibri"/>
                <a:cs typeface="Times New Roman"/>
              </a:rPr>
              <a:t>Generar este flujo es bastante positivo pues nos permitirá tener actualizada la información de interés</a:t>
            </a:r>
            <a:endParaRPr lang="es-MX" sz="1800" kern="100">
              <a:effectLst/>
              <a:latin typeface="Century Gothic"/>
              <a:ea typeface="Calibri" panose="020F0502020204030204" pitchFamily="34" charset="0"/>
              <a:cs typeface="Times New Roman" panose="02020603050405020304" pitchFamily="18" charset="0"/>
            </a:endParaRPr>
          </a:p>
          <a:p>
            <a:pPr algn="just">
              <a:buClr>
                <a:srgbClr val="262626"/>
              </a:buClr>
            </a:pPr>
            <a:r>
              <a:rPr lang="es-MX" sz="1800" kern="100" dirty="0">
                <a:latin typeface="Century Gothic"/>
                <a:ea typeface="Calibri"/>
                <a:cs typeface="Times New Roman"/>
              </a:rPr>
              <a:t>Al tener actualizada la información los tableros generados podrán consultarse casi de forma inmediata.</a:t>
            </a:r>
          </a:p>
          <a:p>
            <a:pPr algn="just">
              <a:buClr>
                <a:srgbClr val="262626"/>
              </a:buClr>
            </a:pPr>
            <a:r>
              <a:rPr lang="es-MX" sz="1800" kern="100" dirty="0">
                <a:latin typeface="Century Gothic"/>
                <a:ea typeface="Calibri"/>
                <a:cs typeface="Times New Roman"/>
              </a:rPr>
              <a:t>Así mismo puede traer mejoras en el tiempo de disponibilidad de información</a:t>
            </a:r>
          </a:p>
          <a:p>
            <a:pPr marL="0" indent="0" algn="just">
              <a:buClr>
                <a:srgbClr val="262626"/>
              </a:buClr>
              <a:buNone/>
            </a:pPr>
            <a:endParaRPr lang="es-MX" sz="1800" kern="100" dirty="0">
              <a:latin typeface="Century Gothic"/>
              <a:ea typeface="Calibri" panose="020F0502020204030204" pitchFamily="34" charset="0"/>
              <a:cs typeface="Times New Roman" panose="02020603050405020304" pitchFamily="18" charset="0"/>
            </a:endParaRPr>
          </a:p>
          <a:p>
            <a:pPr algn="just">
              <a:buClr>
                <a:srgbClr val="262626"/>
              </a:buClr>
            </a:pPr>
            <a:endParaRPr lang="es-MX" sz="1800" kern="100" dirty="0">
              <a:latin typeface="Century Gothic"/>
              <a:ea typeface="Calibri" panose="020F0502020204030204" pitchFamily="34" charset="0"/>
              <a:cs typeface="Times New Roman" panose="02020603050405020304" pitchFamily="18" charset="0"/>
            </a:endParaRPr>
          </a:p>
          <a:p>
            <a:pPr algn="just"/>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5" name="Marcador de fecha 4">
            <a:extLst>
              <a:ext uri="{FF2B5EF4-FFF2-40B4-BE49-F238E27FC236}">
                <a16:creationId xmlns:a16="http://schemas.microsoft.com/office/drawing/2014/main" id="{C9206CE6-2D0B-E99E-7505-50FACA5135EF}"/>
              </a:ext>
            </a:extLst>
          </p:cNvPr>
          <p:cNvSpPr>
            <a:spLocks noGrp="1"/>
          </p:cNvSpPr>
          <p:nvPr>
            <p:ph type="dt" sz="half" idx="10"/>
          </p:nvPr>
        </p:nvSpPr>
        <p:spPr/>
        <p:txBody>
          <a:bodyPr/>
          <a:lstStyle/>
          <a:p>
            <a:pPr rtl="0"/>
            <a:fld id="{3DB4C199-609D-44F2-84EE-09F3D762B99B}" type="datetime1">
              <a:rPr lang="es-ES" smtClean="0"/>
              <a:t>30/09/2024</a:t>
            </a:fld>
            <a:endParaRPr lang="en-US"/>
          </a:p>
        </p:txBody>
      </p:sp>
    </p:spTree>
    <p:extLst>
      <p:ext uri="{BB962C8B-B14F-4D97-AF65-F5344CB8AC3E}">
        <p14:creationId xmlns:p14="http://schemas.microsoft.com/office/powerpoint/2010/main" val="3514462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69_TF78438558" id="{FEC5A158-C6DA-491F-AAAA-5287B83C4431}" vid="{280D6CAE-901C-494E-B868-9F8008F9B3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{11224A37-DED5-4FA4-B041-9B272692D612}tf78438558_win32</Template>
  <TotalTime>129</TotalTime>
  <Words>638</Words>
  <Application>Microsoft Office PowerPoint</Application>
  <PresentationFormat>Panorámica</PresentationFormat>
  <Paragraphs>47</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SavonVTI</vt:lpstr>
      <vt:lpstr>Loan Defaulter </vt:lpstr>
      <vt:lpstr>Introducción</vt:lpstr>
      <vt:lpstr>En cuanto a los datos...</vt:lpstr>
      <vt:lpstr>Sobre la arquitectura</vt:lpstr>
      <vt:lpstr>Algunas ventajas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Analytics Spotify 2010-222 Bootcamp Ciencia de Datos</dc:title>
  <dc:creator>Erick VH</dc:creator>
  <cp:lastModifiedBy>Erick VH</cp:lastModifiedBy>
  <cp:revision>137</cp:revision>
  <dcterms:created xsi:type="dcterms:W3CDTF">2023-11-14T02:41:47Z</dcterms:created>
  <dcterms:modified xsi:type="dcterms:W3CDTF">2024-09-30T08:27:40Z</dcterms:modified>
</cp:coreProperties>
</file>