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7" r:id="rId2"/>
    <p:sldId id="262" r:id="rId3"/>
    <p:sldId id="263" r:id="rId4"/>
    <p:sldId id="264" r:id="rId5"/>
    <p:sldId id="265" r:id="rId6"/>
    <p:sldId id="272" r:id="rId7"/>
    <p:sldId id="273" r:id="rId8"/>
    <p:sldId id="274" r:id="rId9"/>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BD35DC-F91E-4758-999D-1F4EF31904BB}" type="datetime1">
              <a:rPr lang="es-ES" smtClean="0"/>
              <a:t>06/05/2024</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D6F3A8-A6B7-4372-A8EC-CA5392EF3C21}" type="datetime1">
              <a:rPr lang="es-ES" smtClean="0"/>
              <a:t>06/05/2024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a:t>Haga clic para modificar los estilos de texto del patrón</a:t>
            </a:r>
            <a:endParaRPr lang="en-US"/>
          </a:p>
          <a:p>
            <a:pPr lvl="1" rtl="0"/>
            <a:r>
              <a:rPr lang="es-mx"/>
              <a:t>Segundo nivel</a:t>
            </a:r>
          </a:p>
          <a:p>
            <a:pPr lvl="2" rtl="0"/>
            <a:r>
              <a:rPr lang="es-mx"/>
              <a:t>Tercer nivel</a:t>
            </a:r>
          </a:p>
          <a:p>
            <a:pPr lvl="3" rtl="0"/>
            <a:r>
              <a:rPr lang="es-mx"/>
              <a:t>Cuarto nivel</a:t>
            </a:r>
          </a:p>
          <a:p>
            <a:pPr lvl="4" rtl="0"/>
            <a:r>
              <a:rPr lang="es-mx"/>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á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n-US" dirty="0"/>
          </a:p>
        </p:txBody>
      </p:sp>
      <p:sp>
        <p:nvSpPr>
          <p:cNvPr id="20" name="Marcador de fech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08FE797E-88C9-4ADF-B0ED-80CFC693CCAE}" type="datetime1">
              <a:rPr lang="es-ES" smtClean="0"/>
              <a:t>06/05/2024</a:t>
            </a:fld>
            <a:endParaRPr lang="en-US" dirty="0"/>
          </a:p>
        </p:txBody>
      </p:sp>
      <p:sp>
        <p:nvSpPr>
          <p:cNvPr id="21" name="Marcador de posición de pie de pá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Marcador de posición de número de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hasCustomPrompt="1"/>
          </p:nvPr>
        </p:nvSpPr>
        <p:spPr/>
        <p:txBody>
          <a:bodyPr vert="eaVert" rtlCol="0"/>
          <a:lstStyle>
            <a:lvl1pPr>
              <a:defRPr/>
            </a:lvl1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endParaRPr lang="en-US" dirty="0"/>
          </a:p>
        </p:txBody>
      </p:sp>
      <p:sp>
        <p:nvSpPr>
          <p:cNvPr id="4" name="Marcador de fecha 3"/>
          <p:cNvSpPr>
            <a:spLocks noGrp="1"/>
          </p:cNvSpPr>
          <p:nvPr>
            <p:ph type="dt" sz="half" idx="10"/>
          </p:nvPr>
        </p:nvSpPr>
        <p:spPr/>
        <p:txBody>
          <a:bodyPr rtlCol="0"/>
          <a:lstStyle/>
          <a:p>
            <a:pPr rtl="0"/>
            <a:fld id="{FAC8F16B-DC96-4DE1-BA05-AF9F7F3B7E41}" type="datetime1">
              <a:rPr lang="es-ES" smtClean="0"/>
              <a:t>06/05/2024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762000"/>
            <a:ext cx="8077200" cy="5257800"/>
          </a:xfrm>
        </p:spPr>
        <p:txBody>
          <a:bodyPr vert="eaVert"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4E966D98-24D2-4B4E-ABF3-9766738138C4}" type="datetime1">
              <a:rPr lang="es-ES" smtClean="0"/>
              <a:t>06/05/2024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508CD711-02CE-411D-9BB7-9CC6D0080C33}" type="datetime1">
              <a:rPr lang="es-ES" smtClean="0"/>
              <a:t>06/05/2024</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posición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911462A5-3C74-48DA-A490-A80907B9A5E4}" type="datetime1">
              <a:rPr lang="es-ES" smtClean="0"/>
              <a:t>06/05/2024</a:t>
            </a:fld>
            <a:endParaRPr lang="en-US" dirty="0"/>
          </a:p>
        </p:txBody>
      </p:sp>
      <p:sp>
        <p:nvSpPr>
          <p:cNvPr id="5" name="Marcador de posición de pie de pá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fecha 4"/>
          <p:cNvSpPr>
            <a:spLocks noGrp="1"/>
          </p:cNvSpPr>
          <p:nvPr>
            <p:ph type="dt" sz="half" idx="10"/>
          </p:nvPr>
        </p:nvSpPr>
        <p:spPr/>
        <p:txBody>
          <a:bodyPr rtlCol="0"/>
          <a:lstStyle/>
          <a:p>
            <a:pPr rtl="0"/>
            <a:fld id="{3DB4C199-609D-44F2-84EE-09F3D762B99B}" type="datetime1">
              <a:rPr lang="es-ES" smtClean="0"/>
              <a:t>06/05/2024</a:t>
            </a:fld>
            <a:endParaRPr lang="en-US"/>
          </a:p>
        </p:txBody>
      </p:sp>
      <p:sp>
        <p:nvSpPr>
          <p:cNvPr id="6" name="Marcador de posición de pie de página 5"/>
          <p:cNvSpPr>
            <a:spLocks noGrp="1"/>
          </p:cNvSpPr>
          <p:nvPr>
            <p:ph type="ftr" sz="quarter" idx="11"/>
          </p:nvPr>
        </p:nvSpPr>
        <p:spPr/>
        <p:txBody>
          <a:bodyPr rtlCol="0"/>
          <a:lstStyle/>
          <a:p>
            <a:pPr rtl="0"/>
            <a:endParaRPr lang="en-US"/>
          </a:p>
        </p:txBody>
      </p:sp>
      <p:sp>
        <p:nvSpPr>
          <p:cNvPr id="7" name="Marcador de posición de número de diapositiva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2"/>
          <p:cNvSpPr>
            <a:spLocks noGrp="1"/>
          </p:cNvSpPr>
          <p:nvPr>
            <p:ph type="body" idx="1" hasCustomPrompt="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4" name="Marcador de posición de contenido 3"/>
          <p:cNvSpPr>
            <a:spLocks noGrp="1"/>
          </p:cNvSpPr>
          <p:nvPr>
            <p:ph sz="half" idx="2" hasCustomPrompt="1"/>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posición de texto 4"/>
          <p:cNvSpPr>
            <a:spLocks noGrp="1"/>
          </p:cNvSpPr>
          <p:nvPr>
            <p:ph type="body" sz="quarter" idx="3" hasCustomPrompt="1"/>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6" name="Marcador de posición de contenido 5"/>
          <p:cNvSpPr>
            <a:spLocks noGrp="1"/>
          </p:cNvSpPr>
          <p:nvPr>
            <p:ph sz="quarter" idx="4" hasCustomPrompt="1"/>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p:cNvSpPr>
            <a:spLocks noGrp="1"/>
          </p:cNvSpPr>
          <p:nvPr>
            <p:ph type="dt" sz="half" idx="10"/>
          </p:nvPr>
        </p:nvSpPr>
        <p:spPr/>
        <p:txBody>
          <a:bodyPr rtlCol="0"/>
          <a:lstStyle/>
          <a:p>
            <a:pPr rtl="0"/>
            <a:fld id="{42B805E4-8009-4D9D-BF50-0BA092BC9DEB}" type="datetime1">
              <a:rPr lang="es-ES" smtClean="0"/>
              <a:t>06/05/2024</a:t>
            </a:fld>
            <a:endParaRPr lang="en-US"/>
          </a:p>
        </p:txBody>
      </p:sp>
      <p:sp>
        <p:nvSpPr>
          <p:cNvPr id="8" name="Marcador de pie de página 7"/>
          <p:cNvSpPr>
            <a:spLocks noGrp="1"/>
          </p:cNvSpPr>
          <p:nvPr>
            <p:ph type="ftr" sz="quarter" idx="11"/>
          </p:nvPr>
        </p:nvSpPr>
        <p:spPr/>
        <p:txBody>
          <a:bodyPr rtlCol="0"/>
          <a:lstStyle/>
          <a:p>
            <a:pPr rtl="0"/>
            <a:endParaRPr lang="en-US"/>
          </a:p>
        </p:txBody>
      </p:sp>
      <p:sp>
        <p:nvSpPr>
          <p:cNvPr id="9" name="Marcador de número de diapositiva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fecha 2"/>
          <p:cNvSpPr>
            <a:spLocks noGrp="1"/>
          </p:cNvSpPr>
          <p:nvPr>
            <p:ph type="dt" sz="half" idx="10"/>
          </p:nvPr>
        </p:nvSpPr>
        <p:spPr/>
        <p:txBody>
          <a:bodyPr rtlCol="0"/>
          <a:lstStyle/>
          <a:p>
            <a:pPr rtl="0"/>
            <a:fld id="{E047AFE6-0513-4645-A134-96695AD27AC1}" type="datetime1">
              <a:rPr lang="es-ES" smtClean="0"/>
              <a:t>06/05/2024</a:t>
            </a:fld>
            <a:endParaRPr lang="en-US"/>
          </a:p>
        </p:txBody>
      </p:sp>
      <p:sp>
        <p:nvSpPr>
          <p:cNvPr id="4" name="Marcador de pie de página 3"/>
          <p:cNvSpPr>
            <a:spLocks noGrp="1"/>
          </p:cNvSpPr>
          <p:nvPr>
            <p:ph type="ftr" sz="quarter" idx="11"/>
          </p:nvPr>
        </p:nvSpPr>
        <p:spPr/>
        <p:txBody>
          <a:bodyPr rtlCol="0"/>
          <a:lstStyle/>
          <a:p>
            <a:pPr rtl="0"/>
            <a:endParaRPr lang="en-US"/>
          </a:p>
        </p:txBody>
      </p:sp>
      <p:sp>
        <p:nvSpPr>
          <p:cNvPr id="5" name="Marcador de posición de número de diapositiva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40A98B0-F1E9-4E44-80B5-783615534FF8}" type="datetime1">
              <a:rPr lang="es-ES" smtClean="0"/>
              <a:t>06/05/2024</a:t>
            </a:fld>
            <a:endParaRPr lang="en-US"/>
          </a:p>
        </p:txBody>
      </p:sp>
      <p:sp>
        <p:nvSpPr>
          <p:cNvPr id="3" name="Marcador de pie de página 2"/>
          <p:cNvSpPr>
            <a:spLocks noGrp="1"/>
          </p:cNvSpPr>
          <p:nvPr>
            <p:ph type="ftr" sz="quarter" idx="11"/>
          </p:nvPr>
        </p:nvSpPr>
        <p:spPr/>
        <p:txBody>
          <a:bodyPr rtlCol="0"/>
          <a:lstStyle/>
          <a:p>
            <a:pPr rtl="0"/>
            <a:endParaRPr lang="en-US"/>
          </a:p>
        </p:txBody>
      </p:sp>
      <p:sp>
        <p:nvSpPr>
          <p:cNvPr id="4" name="Marcador de número de diapositiva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es-ES"/>
              <a:t>Haga clic para modificar el estilo de título del patrón</a:t>
            </a:r>
            <a:endParaRPr lang="en-US" dirty="0"/>
          </a:p>
        </p:txBody>
      </p:sp>
      <p:sp>
        <p:nvSpPr>
          <p:cNvPr id="3" name="Marcador de conteni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8016AD3D-9318-4CEE-9305-31BEEF90ADB8}" type="datetime1">
              <a:rPr lang="es-ES" smtClean="0"/>
              <a:t>06/05/2024</a:t>
            </a:fld>
            <a:endParaRPr lang="en-US"/>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5" name="Marcador de fech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EF37878-B1E0-4A4B-BF58-3CD24F19E914}" type="datetime1">
              <a:rPr lang="es-ES" smtClean="0"/>
              <a:t>06/05/2024</a:t>
            </a:fld>
            <a:endParaRPr lang="en-US" dirty="0"/>
          </a:p>
        </p:txBody>
      </p:sp>
      <p:sp>
        <p:nvSpPr>
          <p:cNvPr id="6" name="Marcador de posición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Marcador de posición de número de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posición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s-mx" dirty="0"/>
              <a:t>Haga clic para modificar el estilo de título del patrón</a:t>
            </a:r>
            <a:endParaRPr lang="en-US" dirty="0"/>
          </a:p>
        </p:txBody>
      </p:sp>
      <p:sp>
        <p:nvSpPr>
          <p:cNvPr id="3" name="Marcador de posición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C137CCE1-A80D-47AF-8EBE-0497EB63AEAD}" type="datetime1">
              <a:rPr lang="es-ES" smtClean="0"/>
              <a:t>06/05/2024</a:t>
            </a:fld>
            <a:endParaRPr lang="en-US" dirty="0"/>
          </a:p>
        </p:txBody>
      </p:sp>
      <p:sp>
        <p:nvSpPr>
          <p:cNvPr id="5" name="Marcador de posición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á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s-MX"/>
          </a:p>
        </p:txBody>
      </p:sp>
      <p:sp>
        <p:nvSpPr>
          <p:cNvPr id="84" name="Rectá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s-MX"/>
          </a:p>
        </p:txBody>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algn="ctr">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Ingesta de datos covid19</a:t>
            </a: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Erick Josafat</a:t>
            </a:r>
            <a:r>
              <a:rPr lang="es-MX" b="1" kern="100" dirty="0">
                <a:latin typeface="Calibri" panose="020F0502020204030204" pitchFamily="34" charset="0"/>
                <a:ea typeface="Calibri" panose="020F0502020204030204" pitchFamily="34" charset="0"/>
                <a:cs typeface="Times New Roman" panose="02020603050405020304" pitchFamily="18" charset="0"/>
              </a:rPr>
              <a:t> </a:t>
            </a: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Vergara Huerta</a:t>
            </a:r>
            <a:endParaRPr lang="es-mx"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92090-F642-1124-29BC-12F959CB49BB}"/>
              </a:ext>
            </a:extLst>
          </p:cNvPr>
          <p:cNvSpPr>
            <a:spLocks noGrp="1"/>
          </p:cNvSpPr>
          <p:nvPr>
            <p:ph type="title"/>
          </p:nvPr>
        </p:nvSpPr>
        <p:spPr/>
        <p:txBody>
          <a:bodyPr/>
          <a:lstStyle/>
          <a:p>
            <a:r>
              <a:rPr lang="es-MX" sz="4000" b="1" kern="100"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MX" dirty="0"/>
          </a:p>
        </p:txBody>
      </p:sp>
      <p:sp>
        <p:nvSpPr>
          <p:cNvPr id="3" name="Marcador de contenido 2">
            <a:extLst>
              <a:ext uri="{FF2B5EF4-FFF2-40B4-BE49-F238E27FC236}">
                <a16:creationId xmlns:a16="http://schemas.microsoft.com/office/drawing/2014/main" id="{BD2DBBDD-47D0-7979-AB8E-896C5FDA1638}"/>
              </a:ext>
            </a:extLst>
          </p:cNvPr>
          <p:cNvSpPr>
            <a:spLocks noGrp="1"/>
          </p:cNvSpPr>
          <p:nvPr>
            <p:ph idx="1"/>
          </p:nvPr>
        </p:nvSpPr>
        <p:spPr/>
        <p:txBody>
          <a:bodyPr>
            <a:normAutofit/>
          </a:bodyPr>
          <a:lstStyle/>
          <a:p>
            <a:pPr algn="just">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 lo largo de nuestra historia, los seres humanos han estado en contacto con diversas enfermedades que pueden ser producidas por ba</a:t>
            </a:r>
            <a:r>
              <a:rPr lang="es-MX" sz="1800" kern="100" dirty="0">
                <a:latin typeface="Calibri" panose="020F0502020204030204" pitchFamily="34" charset="0"/>
                <a:ea typeface="Calibri" panose="020F0502020204030204" pitchFamily="34" charset="0"/>
                <a:cs typeface="Times New Roman" panose="02020603050405020304" pitchFamily="18" charset="0"/>
              </a:rPr>
              <a:t>cterias o virus, es de vital importancia para el ser humano lograr una adaptación o generar estrategias para poder sobrevivir a estas enfermedades.</a:t>
            </a:r>
          </a:p>
          <a:p>
            <a:pPr algn="just">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Para poder crear estrategias es necesario contar con la información necesaria para saber cómo actuar en futuros escenarios . </a:t>
            </a:r>
            <a:r>
              <a:rPr lang="es-MX" sz="1800" kern="100" dirty="0">
                <a:latin typeface="Calibri" panose="020F0502020204030204" pitchFamily="34" charset="0"/>
                <a:ea typeface="Calibri" panose="020F0502020204030204" pitchFamily="34" charset="0"/>
                <a:cs typeface="Times New Roman" panose="02020603050405020304" pitchFamily="18" charset="0"/>
              </a:rPr>
              <a:t>Aquí es donde el rol de ingeniero de datos entra en acción, pues gracias a sus habilidades puede ayudar en recopilar datos y ponerlos a disposición para que los expertos en el área tomen decisiones con base a la información generada por los datos.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El conjunto de datos puede ser descargado del siguiente enlace: https://datos.gob.mx/busca/dataset/informacion-referente-a-casos-covid-19-en-mexico</a:t>
            </a:r>
            <a:endParaRPr lang="es-MX" dirty="0"/>
          </a:p>
        </p:txBody>
      </p:sp>
      <p:sp>
        <p:nvSpPr>
          <p:cNvPr id="4" name="Marcador de fecha 3">
            <a:extLst>
              <a:ext uri="{FF2B5EF4-FFF2-40B4-BE49-F238E27FC236}">
                <a16:creationId xmlns:a16="http://schemas.microsoft.com/office/drawing/2014/main" id="{0027452F-5764-EC8B-1BA8-0B649955A2CA}"/>
              </a:ext>
            </a:extLst>
          </p:cNvPr>
          <p:cNvSpPr>
            <a:spLocks noGrp="1"/>
          </p:cNvSpPr>
          <p:nvPr>
            <p:ph type="dt" sz="half" idx="10"/>
          </p:nvPr>
        </p:nvSpPr>
        <p:spPr/>
        <p:txBody>
          <a:bodyPr/>
          <a:lstStyle/>
          <a:p>
            <a:pPr rtl="0"/>
            <a:fld id="{508CD711-02CE-411D-9BB7-9CC6D0080C33}" type="datetime1">
              <a:rPr lang="es-ES" smtClean="0"/>
              <a:t>06/05/2024</a:t>
            </a:fld>
            <a:endParaRPr lang="en-US"/>
          </a:p>
        </p:txBody>
      </p:sp>
    </p:spTree>
    <p:extLst>
      <p:ext uri="{BB962C8B-B14F-4D97-AF65-F5344CB8AC3E}">
        <p14:creationId xmlns:p14="http://schemas.microsoft.com/office/powerpoint/2010/main" val="403061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29E6C-45B5-2FD0-A8C4-4A7EC9D543D9}"/>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11A14367-967B-6CAC-DB84-BA8FB72580DE}"/>
              </a:ext>
            </a:extLst>
          </p:cNvPr>
          <p:cNvSpPr>
            <a:spLocks noGrp="1"/>
          </p:cNvSpPr>
          <p:nvPr>
            <p:ph idx="1"/>
          </p:nvPr>
        </p:nvSpPr>
        <p:spPr>
          <a:xfrm>
            <a:off x="1066800" y="2103120"/>
            <a:ext cx="10058400" cy="3271313"/>
          </a:xfrm>
        </p:spPr>
        <p:txBody>
          <a:bodyPr>
            <a:normAutofit fontScale="55000" lnSpcReduction="20000"/>
          </a:bodyPr>
          <a:lstStyle/>
          <a:p>
            <a:pPr algn="just">
              <a:lnSpc>
                <a:spcPct val="107000"/>
              </a:lnSpc>
              <a:spcAft>
                <a:spcPts val="800"/>
              </a:spcAft>
            </a:pPr>
            <a:r>
              <a:rPr lang="es-MX" sz="3400" b="1" kern="100" dirty="0">
                <a:effectLst/>
                <a:latin typeface="Aptos" panose="020B0004020202020204" pitchFamily="34" charset="0"/>
                <a:ea typeface="Aptos" panose="020B0004020202020204" pitchFamily="34" charset="0"/>
                <a:cs typeface="Times New Roman" panose="02020603050405020304" pitchFamily="18" charset="0"/>
              </a:rPr>
              <a:t>Objetivos Principal: </a:t>
            </a:r>
            <a:endParaRPr lang="es-MX" sz="2900" b="1"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s-MX" sz="2900" kern="100" dirty="0">
                <a:effectLst/>
                <a:latin typeface="Aptos" panose="020B0004020202020204" pitchFamily="34" charset="0"/>
                <a:ea typeface="Aptos" panose="020B0004020202020204" pitchFamily="34" charset="0"/>
                <a:cs typeface="Times New Roman" panose="02020603050405020304" pitchFamily="18" charset="0"/>
              </a:rPr>
              <a:t>El principal objetivo de este proyecto es poder cargar, o realizar la ingesta de los datos relacionados al covid19 y que pone a disposición el Gobierno de México, esto con la finalidad de que los estudiantes, académicos o interesados en este tema, que requieran utilizar esta información no tengan que estar cargando la información de forma diaria y ya tenerla dentro de una base de datos lista para usarse. </a:t>
            </a:r>
          </a:p>
          <a:p>
            <a:pPr algn="just">
              <a:lnSpc>
                <a:spcPct val="107000"/>
              </a:lnSpc>
              <a:spcAft>
                <a:spcPts val="800"/>
              </a:spcAft>
            </a:pPr>
            <a:r>
              <a:rPr lang="es-MX" sz="3500" b="1" kern="100" dirty="0">
                <a:latin typeface="Aptos" panose="020B0004020202020204" pitchFamily="34" charset="0"/>
                <a:cs typeface="Times New Roman" panose="02020603050405020304" pitchFamily="18" charset="0"/>
              </a:rPr>
              <a:t>Objetivo secundario:</a:t>
            </a:r>
          </a:p>
          <a:p>
            <a:pPr algn="just">
              <a:lnSpc>
                <a:spcPct val="107000"/>
              </a:lnSpc>
              <a:spcAft>
                <a:spcPts val="800"/>
              </a:spcAft>
            </a:pPr>
            <a:r>
              <a:rPr lang="es-MX" sz="3300" kern="100" dirty="0">
                <a:effectLst/>
                <a:latin typeface="Aptos" panose="020B0004020202020204" pitchFamily="34" charset="0"/>
                <a:ea typeface="Aptos" panose="020B0004020202020204" pitchFamily="34" charset="0"/>
                <a:cs typeface="Times New Roman" panose="02020603050405020304" pitchFamily="18" charset="0"/>
              </a:rPr>
              <a:t>Poner a prueba los conocimientos aprendidos en el </a:t>
            </a:r>
            <a:r>
              <a:rPr lang="es-MX" sz="3300" kern="100" dirty="0" err="1">
                <a:effectLst/>
                <a:latin typeface="Aptos" panose="020B0004020202020204" pitchFamily="34" charset="0"/>
                <a:ea typeface="Aptos" panose="020B0004020202020204" pitchFamily="34" charset="0"/>
                <a:cs typeface="Times New Roman" panose="02020603050405020304" pitchFamily="18" charset="0"/>
              </a:rPr>
              <a:t>Bootcamp</a:t>
            </a:r>
            <a:r>
              <a:rPr lang="es-MX" sz="3300" kern="100" dirty="0">
                <a:effectLst/>
                <a:latin typeface="Aptos" panose="020B0004020202020204" pitchFamily="34" charset="0"/>
                <a:ea typeface="Aptos" panose="020B0004020202020204" pitchFamily="34" charset="0"/>
                <a:cs typeface="Times New Roman" panose="02020603050405020304" pitchFamily="18" charset="0"/>
              </a:rPr>
              <a:t> de </a:t>
            </a:r>
            <a:r>
              <a:rPr lang="es-MX" sz="3300" kern="100" dirty="0" err="1">
                <a:effectLst/>
                <a:latin typeface="Aptos" panose="020B0004020202020204" pitchFamily="34" charset="0"/>
                <a:ea typeface="Aptos" panose="020B0004020202020204" pitchFamily="34" charset="0"/>
                <a:cs typeface="Times New Roman" panose="02020603050405020304" pitchFamily="18" charset="0"/>
              </a:rPr>
              <a:t>Ingenieria</a:t>
            </a:r>
            <a:r>
              <a:rPr lang="es-MX" sz="3300" kern="100" dirty="0">
                <a:effectLst/>
                <a:latin typeface="Aptos" panose="020B0004020202020204" pitchFamily="34" charset="0"/>
                <a:ea typeface="Aptos" panose="020B0004020202020204" pitchFamily="34" charset="0"/>
                <a:cs typeface="Times New Roman" panose="02020603050405020304" pitchFamily="18" charset="0"/>
              </a:rPr>
              <a:t> de datos que impartió </a:t>
            </a:r>
            <a:r>
              <a:rPr lang="es-MX" sz="3300" kern="100" dirty="0" err="1">
                <a:effectLst/>
                <a:latin typeface="Aptos" panose="020B0004020202020204" pitchFamily="34" charset="0"/>
                <a:ea typeface="Aptos" panose="020B0004020202020204" pitchFamily="34" charset="0"/>
                <a:cs typeface="Times New Roman" panose="02020603050405020304" pitchFamily="18" charset="0"/>
              </a:rPr>
              <a:t>Códigofacilito</a:t>
            </a:r>
            <a:r>
              <a:rPr lang="es-MX" sz="3300" kern="100" dirty="0">
                <a:effectLst/>
                <a:latin typeface="Aptos" panose="020B0004020202020204" pitchFamily="34" charset="0"/>
                <a:ea typeface="Aptos" panose="020B0004020202020204" pitchFamily="34" charset="0"/>
                <a:cs typeface="Times New Roman" panose="02020603050405020304" pitchFamily="18" charset="0"/>
              </a:rPr>
              <a:t>, así como practicar algunas de las herramientas impartidas en este curso que no son de pago.</a:t>
            </a:r>
          </a:p>
          <a:p>
            <a:endParaRPr lang="es-MX" sz="2000" dirty="0"/>
          </a:p>
        </p:txBody>
      </p:sp>
      <p:sp>
        <p:nvSpPr>
          <p:cNvPr id="4" name="Marcador de fecha 3">
            <a:extLst>
              <a:ext uri="{FF2B5EF4-FFF2-40B4-BE49-F238E27FC236}">
                <a16:creationId xmlns:a16="http://schemas.microsoft.com/office/drawing/2014/main" id="{AE2A56FD-4EC0-D654-FD2E-D03C6A922DAC}"/>
              </a:ext>
            </a:extLst>
          </p:cNvPr>
          <p:cNvSpPr>
            <a:spLocks noGrp="1"/>
          </p:cNvSpPr>
          <p:nvPr>
            <p:ph type="dt" sz="half" idx="10"/>
          </p:nvPr>
        </p:nvSpPr>
        <p:spPr/>
        <p:txBody>
          <a:bodyPr/>
          <a:lstStyle/>
          <a:p>
            <a:pPr rtl="0"/>
            <a:fld id="{508CD711-02CE-411D-9BB7-9CC6D0080C33}" type="datetime1">
              <a:rPr lang="es-ES" smtClean="0"/>
              <a:t>06/05/2024</a:t>
            </a:fld>
            <a:endParaRPr lang="en-US"/>
          </a:p>
        </p:txBody>
      </p:sp>
    </p:spTree>
    <p:extLst>
      <p:ext uri="{BB962C8B-B14F-4D97-AF65-F5344CB8AC3E}">
        <p14:creationId xmlns:p14="http://schemas.microsoft.com/office/powerpoint/2010/main" val="164968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711C386-4AE0-7A21-7B6A-8664E7B993CB}"/>
              </a:ext>
            </a:extLst>
          </p:cNvPr>
          <p:cNvPicPr>
            <a:picLocks noChangeAspect="1"/>
          </p:cNvPicPr>
          <p:nvPr/>
        </p:nvPicPr>
        <p:blipFill>
          <a:blip r:embed="rId2"/>
          <a:stretch>
            <a:fillRect/>
          </a:stretch>
        </p:blipFill>
        <p:spPr>
          <a:xfrm>
            <a:off x="228599" y="2139887"/>
            <a:ext cx="7696201" cy="2578226"/>
          </a:xfrm>
          <a:prstGeom prst="rect">
            <a:avLst/>
          </a:prstGeom>
          <a:noFill/>
          <a:ln>
            <a:noFill/>
          </a:ln>
        </p:spPr>
      </p:pic>
      <p:sp>
        <p:nvSpPr>
          <p:cNvPr id="4" name="Marcador de fecha 3">
            <a:extLst>
              <a:ext uri="{FF2B5EF4-FFF2-40B4-BE49-F238E27FC236}">
                <a16:creationId xmlns:a16="http://schemas.microsoft.com/office/drawing/2014/main" id="{A0CCE154-4534-F70C-BABA-9C3D74533A70}"/>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508CD711-02CE-411D-9BB7-9CC6D0080C33}" type="datetime1">
              <a:rPr lang="es-ES" smtClean="0"/>
              <a:pPr rtl="0">
                <a:spcAft>
                  <a:spcPts val="600"/>
                </a:spcAft>
              </a:pPr>
              <a:t>06/05/2024</a:t>
            </a:fld>
            <a:endParaRPr lang="en-US"/>
          </a:p>
        </p:txBody>
      </p:sp>
      <p:sp>
        <p:nvSpPr>
          <p:cNvPr id="3" name="Marcador de contenido 2">
            <a:extLst>
              <a:ext uri="{FF2B5EF4-FFF2-40B4-BE49-F238E27FC236}">
                <a16:creationId xmlns:a16="http://schemas.microsoft.com/office/drawing/2014/main" id="{A4E02C01-1AFD-4283-48B4-1F2B9378FF65}"/>
              </a:ext>
            </a:extLst>
          </p:cNvPr>
          <p:cNvSpPr>
            <a:spLocks noGrp="1"/>
          </p:cNvSpPr>
          <p:nvPr>
            <p:ph type="body" sz="half" idx="2"/>
          </p:nvPr>
        </p:nvSpPr>
        <p:spPr>
          <a:xfrm>
            <a:off x="8486775" y="557783"/>
            <a:ext cx="3144774" cy="5609751"/>
          </a:xfrm>
        </p:spPr>
        <p:txBody>
          <a:bodyPr>
            <a:normAutofit lnSpcReduction="10000"/>
          </a:bodyPr>
          <a:lstStyle/>
          <a:p>
            <a:pPr>
              <a:spcAft>
                <a:spcPts val="800"/>
              </a:spcAft>
            </a:pPr>
            <a:r>
              <a:rPr lang="es-MX" b="1" kern="100" dirty="0">
                <a:effectLst/>
              </a:rPr>
              <a:t>Procedimiento</a:t>
            </a:r>
          </a:p>
          <a:p>
            <a:pPr algn="just">
              <a:spcAft>
                <a:spcPts val="800"/>
              </a:spcAft>
            </a:pPr>
            <a:r>
              <a:rPr lang="es-MX" kern="100" dirty="0">
                <a:effectLst/>
              </a:rPr>
              <a:t>Para este proyecto realizamos una arquitectura bastante básica que se describe en la siguiente imagen </a:t>
            </a:r>
          </a:p>
          <a:p>
            <a:pPr>
              <a:spcAft>
                <a:spcPts val="800"/>
              </a:spcAft>
            </a:pPr>
            <a:r>
              <a:rPr lang="es-MX" kern="100" dirty="0">
                <a:effectLst/>
              </a:rPr>
              <a:t>Herramientas:</a:t>
            </a:r>
          </a:p>
          <a:p>
            <a:pPr>
              <a:spcAft>
                <a:spcPts val="800"/>
              </a:spcAft>
            </a:pPr>
            <a:r>
              <a:rPr lang="es-MX" kern="100" dirty="0"/>
              <a:t>Las herramientas que usamos para generar este proyecto fueron:</a:t>
            </a:r>
          </a:p>
          <a:p>
            <a:pPr marL="285750" indent="-285750">
              <a:spcAft>
                <a:spcPts val="800"/>
              </a:spcAft>
              <a:buFont typeface="Arial" panose="020B0604020202020204" pitchFamily="34" charset="0"/>
              <a:buChar char="•"/>
            </a:pPr>
            <a:r>
              <a:rPr lang="es-MX" kern="100" dirty="0"/>
              <a:t>Python</a:t>
            </a:r>
          </a:p>
          <a:p>
            <a:pPr marL="285750" indent="-285750">
              <a:spcAft>
                <a:spcPts val="800"/>
              </a:spcAft>
              <a:buFont typeface="Arial" panose="020B0604020202020204" pitchFamily="34" charset="0"/>
              <a:buChar char="•"/>
            </a:pPr>
            <a:r>
              <a:rPr lang="es-MX" kern="100" dirty="0"/>
              <a:t>Docker</a:t>
            </a:r>
          </a:p>
          <a:p>
            <a:pPr marL="285750" indent="-285750">
              <a:spcAft>
                <a:spcPts val="800"/>
              </a:spcAft>
              <a:buFont typeface="Arial" panose="020B0604020202020204" pitchFamily="34" charset="0"/>
              <a:buChar char="•"/>
            </a:pPr>
            <a:r>
              <a:rPr lang="es-MX" kern="100" dirty="0" err="1"/>
              <a:t>Dbeaver</a:t>
            </a:r>
            <a:endParaRPr lang="es-MX" kern="100" dirty="0"/>
          </a:p>
          <a:p>
            <a:pPr marL="285750" indent="-285750">
              <a:spcAft>
                <a:spcPts val="800"/>
              </a:spcAft>
              <a:buFont typeface="Arial" panose="020B0604020202020204" pitchFamily="34" charset="0"/>
              <a:buChar char="•"/>
            </a:pPr>
            <a:r>
              <a:rPr lang="es-MX" kern="100" dirty="0"/>
              <a:t>PostgreSQL</a:t>
            </a:r>
          </a:p>
          <a:p>
            <a:pPr>
              <a:spcAft>
                <a:spcPts val="800"/>
              </a:spcAft>
            </a:pPr>
            <a:endParaRPr lang="es-MX" kern="100" dirty="0">
              <a:effectLst/>
            </a:endParaRPr>
          </a:p>
        </p:txBody>
      </p:sp>
    </p:spTree>
    <p:extLst>
      <p:ext uri="{BB962C8B-B14F-4D97-AF65-F5344CB8AC3E}">
        <p14:creationId xmlns:p14="http://schemas.microsoft.com/office/powerpoint/2010/main" val="410768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77A23-3CFC-AFB8-7ADB-37137D573C32}"/>
              </a:ext>
            </a:extLst>
          </p:cNvPr>
          <p:cNvSpPr>
            <a:spLocks noGrp="1"/>
          </p:cNvSpPr>
          <p:nvPr>
            <p:ph type="title"/>
          </p:nvPr>
        </p:nvSpPr>
        <p:spPr/>
        <p:txBody>
          <a:bodyPr>
            <a:normAutofit/>
          </a:bodyPr>
          <a:lstStyle/>
          <a:p>
            <a:r>
              <a:rPr lang="es-MX" sz="2400" b="1" kern="100" dirty="0">
                <a:solidFill>
                  <a:schemeClr val="tx1"/>
                </a:solidFill>
                <a:latin typeface="+mn-lt"/>
              </a:rPr>
              <a:t>En cuanto a los datos...</a:t>
            </a:r>
            <a:endParaRPr lang="es-MX" sz="1800" b="1" kern="100" dirty="0">
              <a:solidFill>
                <a:schemeClr val="tx1"/>
              </a:solidFill>
              <a:latin typeface="+mn-lt"/>
            </a:endParaRPr>
          </a:p>
        </p:txBody>
      </p:sp>
      <p:sp>
        <p:nvSpPr>
          <p:cNvPr id="3" name="Marcador de contenido 2">
            <a:extLst>
              <a:ext uri="{FF2B5EF4-FFF2-40B4-BE49-F238E27FC236}">
                <a16:creationId xmlns:a16="http://schemas.microsoft.com/office/drawing/2014/main" id="{1F9B9E0D-2CEE-BD84-D3CE-BB3B6D165A06}"/>
              </a:ext>
            </a:extLst>
          </p:cNvPr>
          <p:cNvSpPr>
            <a:spLocks noGrp="1"/>
          </p:cNvSpPr>
          <p:nvPr>
            <p:ph idx="1"/>
          </p:nvPr>
        </p:nvSpPr>
        <p:spPr>
          <a:xfrm>
            <a:off x="1066800" y="1632966"/>
            <a:ext cx="10058400" cy="3849624"/>
          </a:xfrm>
        </p:spPr>
        <p:txBody>
          <a:bodyPr>
            <a:normAutofit/>
          </a:bodyPr>
          <a:lstStyle/>
          <a:p>
            <a:pPr algn="just"/>
            <a:endParaRPr lang="es-MX" sz="1800" b="1" dirty="0">
              <a:effectLst/>
              <a:latin typeface="Times New Roman" panose="02020603050405020304" pitchFamily="18" charset="0"/>
              <a:ea typeface="Times New Roman" panose="02020603050405020304" pitchFamily="18" charset="0"/>
            </a:endParaRPr>
          </a:p>
          <a:p>
            <a:pPr marL="0" indent="0" algn="just">
              <a:spcBef>
                <a:spcPts val="800"/>
              </a:spcBef>
              <a:spcAft>
                <a:spcPts val="800"/>
              </a:spcAft>
              <a:buNone/>
            </a:pPr>
            <a:r>
              <a:rPr lang="es-MX" sz="1800" kern="100" dirty="0"/>
              <a:t>Son dos archivos el primero 201128 Catalogos.xlsx le da sentido a la información de los datos que contiene el archivo COVID19MEXICO.csv, así mismo el archivo COVID19MEXICO contiene todos los registros que se han generado a </a:t>
            </a:r>
            <a:r>
              <a:rPr lang="es-MX" sz="1800" kern="100" dirty="0" err="1"/>
              <a:t>apartir</a:t>
            </a:r>
            <a:r>
              <a:rPr lang="es-MX" sz="1800" kern="100" dirty="0"/>
              <a:t> de las personas enfermas de Covid19</a:t>
            </a:r>
          </a:p>
          <a:p>
            <a:pPr marL="0" indent="0" algn="just">
              <a:spcBef>
                <a:spcPts val="800"/>
              </a:spcBef>
              <a:spcAft>
                <a:spcPts val="800"/>
              </a:spcAft>
              <a:buNone/>
            </a:pPr>
            <a:r>
              <a:rPr lang="es-MX" sz="1800" kern="100" dirty="0"/>
              <a:t>Estos datos son de primera fuente pues fueron generados durante el inicio de la epidemia, podemos resaltar que estos datos son públicos y cualquier persona pude utilizarlos bajo responsabilidad </a:t>
            </a:r>
          </a:p>
          <a:p>
            <a:pPr marL="0" indent="0">
              <a:spcBef>
                <a:spcPts val="800"/>
              </a:spcBef>
              <a:spcAft>
                <a:spcPts val="800"/>
              </a:spcAft>
              <a:buNone/>
            </a:pPr>
            <a:r>
              <a:rPr lang="es-MX" sz="1800" kern="100" dirty="0"/>
              <a:t> </a:t>
            </a:r>
          </a:p>
        </p:txBody>
      </p:sp>
      <p:sp>
        <p:nvSpPr>
          <p:cNvPr id="4" name="Marcador de fecha 3">
            <a:extLst>
              <a:ext uri="{FF2B5EF4-FFF2-40B4-BE49-F238E27FC236}">
                <a16:creationId xmlns:a16="http://schemas.microsoft.com/office/drawing/2014/main" id="{5E9DF5AA-C666-5B15-A8DB-F52E15447468}"/>
              </a:ext>
            </a:extLst>
          </p:cNvPr>
          <p:cNvSpPr>
            <a:spLocks noGrp="1"/>
          </p:cNvSpPr>
          <p:nvPr>
            <p:ph type="dt" sz="half" idx="10"/>
          </p:nvPr>
        </p:nvSpPr>
        <p:spPr/>
        <p:txBody>
          <a:bodyPr/>
          <a:lstStyle/>
          <a:p>
            <a:pPr rtl="0"/>
            <a:fld id="{508CD711-02CE-411D-9BB7-9CC6D0080C33}" type="datetime1">
              <a:rPr lang="es-ES" smtClean="0"/>
              <a:t>06/05/2024</a:t>
            </a:fld>
            <a:endParaRPr lang="en-US"/>
          </a:p>
        </p:txBody>
      </p:sp>
    </p:spTree>
    <p:extLst>
      <p:ext uri="{BB962C8B-B14F-4D97-AF65-F5344CB8AC3E}">
        <p14:creationId xmlns:p14="http://schemas.microsoft.com/office/powerpoint/2010/main" val="121772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09531C0-6B90-5213-D844-977EE68879A9}"/>
              </a:ext>
            </a:extLst>
          </p:cNvPr>
          <p:cNvSpPr>
            <a:spLocks noGrp="1"/>
          </p:cNvSpPr>
          <p:nvPr>
            <p:ph type="title"/>
          </p:nvPr>
        </p:nvSpPr>
        <p:spPr/>
        <p:txBody>
          <a:bodyPr/>
          <a:lstStyle/>
          <a:p>
            <a:r>
              <a:rPr lang="es-MX" sz="2400" b="1" kern="100" dirty="0">
                <a:solidFill>
                  <a:schemeClr val="tx1"/>
                </a:solidFill>
                <a:latin typeface="+mn-lt"/>
              </a:rPr>
              <a:t>Flujo del proceso </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8" name="Marcador de contenido 7">
            <a:extLst>
              <a:ext uri="{FF2B5EF4-FFF2-40B4-BE49-F238E27FC236}">
                <a16:creationId xmlns:a16="http://schemas.microsoft.com/office/drawing/2014/main" id="{9F0D4FDE-D233-3F90-F0DA-52C6780D4663}"/>
              </a:ext>
            </a:extLst>
          </p:cNvPr>
          <p:cNvSpPr>
            <a:spLocks noGrp="1"/>
          </p:cNvSpPr>
          <p:nvPr>
            <p:ph idx="1"/>
          </p:nvPr>
        </p:nvSpPr>
        <p:spPr>
          <a:xfrm>
            <a:off x="982825" y="1501296"/>
            <a:ext cx="10058400" cy="4376990"/>
          </a:xfrm>
        </p:spPr>
        <p:txBody>
          <a:bodyPr>
            <a:normAutofit/>
          </a:bodyPr>
          <a:lstStyle/>
          <a:p>
            <a:r>
              <a:rPr lang="es-MX" sz="1800" dirty="0"/>
              <a:t>El flujo del proceso es de la siguiente forma </a:t>
            </a:r>
          </a:p>
        </p:txBody>
      </p:sp>
      <p:sp>
        <p:nvSpPr>
          <p:cNvPr id="5" name="Marcador de fecha 4">
            <a:extLst>
              <a:ext uri="{FF2B5EF4-FFF2-40B4-BE49-F238E27FC236}">
                <a16:creationId xmlns:a16="http://schemas.microsoft.com/office/drawing/2014/main" id="{C9206CE6-2D0B-E99E-7505-50FACA5135EF}"/>
              </a:ext>
            </a:extLst>
          </p:cNvPr>
          <p:cNvSpPr>
            <a:spLocks noGrp="1"/>
          </p:cNvSpPr>
          <p:nvPr>
            <p:ph type="dt" sz="half" idx="10"/>
          </p:nvPr>
        </p:nvSpPr>
        <p:spPr/>
        <p:txBody>
          <a:bodyPr/>
          <a:lstStyle/>
          <a:p>
            <a:pPr rtl="0"/>
            <a:fld id="{3DB4C199-609D-44F2-84EE-09F3D762B99B}" type="datetime1">
              <a:rPr lang="es-ES" smtClean="0"/>
              <a:t>07/05/2024</a:t>
            </a:fld>
            <a:endParaRPr lang="en-US"/>
          </a:p>
        </p:txBody>
      </p:sp>
      <p:cxnSp>
        <p:nvCxnSpPr>
          <p:cNvPr id="4" name="Conector recto de flecha 3">
            <a:extLst>
              <a:ext uri="{FF2B5EF4-FFF2-40B4-BE49-F238E27FC236}">
                <a16:creationId xmlns:a16="http://schemas.microsoft.com/office/drawing/2014/main" id="{195D9E87-95C5-8B26-8B3B-30E6489BECE7}"/>
              </a:ext>
            </a:extLst>
          </p:cNvPr>
          <p:cNvCxnSpPr>
            <a:cxnSpLocks/>
          </p:cNvCxnSpPr>
          <p:nvPr/>
        </p:nvCxnSpPr>
        <p:spPr>
          <a:xfrm>
            <a:off x="3956180" y="4958280"/>
            <a:ext cx="87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esquinas redondeadas 9">
            <a:extLst>
              <a:ext uri="{FF2B5EF4-FFF2-40B4-BE49-F238E27FC236}">
                <a16:creationId xmlns:a16="http://schemas.microsoft.com/office/drawing/2014/main" id="{F7DD738C-E996-CC32-E23E-530DBA5FFE14}"/>
              </a:ext>
            </a:extLst>
          </p:cNvPr>
          <p:cNvSpPr/>
          <p:nvPr/>
        </p:nvSpPr>
        <p:spPr>
          <a:xfrm>
            <a:off x="1287628" y="2203421"/>
            <a:ext cx="2391743" cy="12176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extract_data</a:t>
            </a:r>
            <a:endParaRPr lang="es-MX" dirty="0"/>
          </a:p>
        </p:txBody>
      </p:sp>
      <p:sp>
        <p:nvSpPr>
          <p:cNvPr id="13" name="Rectángulo: esquinas redondeadas 12">
            <a:extLst>
              <a:ext uri="{FF2B5EF4-FFF2-40B4-BE49-F238E27FC236}">
                <a16:creationId xmlns:a16="http://schemas.microsoft.com/office/drawing/2014/main" id="{3DFB3F45-D718-9F83-A855-B091B3B93E42}"/>
              </a:ext>
            </a:extLst>
          </p:cNvPr>
          <p:cNvSpPr/>
          <p:nvPr/>
        </p:nvSpPr>
        <p:spPr>
          <a:xfrm>
            <a:off x="5060302" y="4425985"/>
            <a:ext cx="2196487" cy="12176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load_cat</a:t>
            </a:r>
            <a:endParaRPr lang="es-MX" dirty="0"/>
          </a:p>
        </p:txBody>
      </p:sp>
      <p:cxnSp>
        <p:nvCxnSpPr>
          <p:cNvPr id="14" name="Conector recto de flecha 13">
            <a:extLst>
              <a:ext uri="{FF2B5EF4-FFF2-40B4-BE49-F238E27FC236}">
                <a16:creationId xmlns:a16="http://schemas.microsoft.com/office/drawing/2014/main" id="{9372BA8B-0409-92AF-E904-39C5D453BEDD}"/>
              </a:ext>
            </a:extLst>
          </p:cNvPr>
          <p:cNvCxnSpPr>
            <a:cxnSpLocks/>
          </p:cNvCxnSpPr>
          <p:nvPr/>
        </p:nvCxnSpPr>
        <p:spPr>
          <a:xfrm>
            <a:off x="7448939" y="2805945"/>
            <a:ext cx="929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8E63A394-31C8-D9D7-347D-E448D7A85175}"/>
              </a:ext>
            </a:extLst>
          </p:cNvPr>
          <p:cNvCxnSpPr/>
          <p:nvPr/>
        </p:nvCxnSpPr>
        <p:spPr>
          <a:xfrm>
            <a:off x="2480387" y="3573624"/>
            <a:ext cx="0" cy="69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esquinas redondeadas 16">
            <a:extLst>
              <a:ext uri="{FF2B5EF4-FFF2-40B4-BE49-F238E27FC236}">
                <a16:creationId xmlns:a16="http://schemas.microsoft.com/office/drawing/2014/main" id="{834CAA4E-9E8F-D90F-1EA4-5CCFF040C636}"/>
              </a:ext>
            </a:extLst>
          </p:cNvPr>
          <p:cNvSpPr/>
          <p:nvPr/>
        </p:nvSpPr>
        <p:spPr>
          <a:xfrm>
            <a:off x="1287629" y="4425985"/>
            <a:ext cx="2391743" cy="12176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Modified_data_file</a:t>
            </a:r>
            <a:endParaRPr lang="es-MX" dirty="0"/>
          </a:p>
        </p:txBody>
      </p:sp>
      <p:sp>
        <p:nvSpPr>
          <p:cNvPr id="19" name="Rectángulo: esquinas redondeadas 18">
            <a:extLst>
              <a:ext uri="{FF2B5EF4-FFF2-40B4-BE49-F238E27FC236}">
                <a16:creationId xmlns:a16="http://schemas.microsoft.com/office/drawing/2014/main" id="{7B265E28-ACD7-4423-3A6E-7B6F934819E5}"/>
              </a:ext>
            </a:extLst>
          </p:cNvPr>
          <p:cNvSpPr/>
          <p:nvPr/>
        </p:nvSpPr>
        <p:spPr>
          <a:xfrm>
            <a:off x="5060302" y="2170177"/>
            <a:ext cx="2196485" cy="12176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load_estados</a:t>
            </a:r>
            <a:endParaRPr lang="es-MX" dirty="0"/>
          </a:p>
        </p:txBody>
      </p:sp>
      <p:sp>
        <p:nvSpPr>
          <p:cNvPr id="21" name="Rectángulo: esquinas redondeadas 20">
            <a:extLst>
              <a:ext uri="{FF2B5EF4-FFF2-40B4-BE49-F238E27FC236}">
                <a16:creationId xmlns:a16="http://schemas.microsoft.com/office/drawing/2014/main" id="{5D0CD458-682B-06D7-2E74-327D90D8FAFC}"/>
              </a:ext>
            </a:extLst>
          </p:cNvPr>
          <p:cNvSpPr/>
          <p:nvPr/>
        </p:nvSpPr>
        <p:spPr>
          <a:xfrm>
            <a:off x="8571042" y="2197126"/>
            <a:ext cx="2333330" cy="12176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load_covid_data</a:t>
            </a:r>
            <a:endParaRPr lang="es-MX" dirty="0"/>
          </a:p>
        </p:txBody>
      </p:sp>
      <p:cxnSp>
        <p:nvCxnSpPr>
          <p:cNvPr id="23" name="Conector recto de flecha 22">
            <a:extLst>
              <a:ext uri="{FF2B5EF4-FFF2-40B4-BE49-F238E27FC236}">
                <a16:creationId xmlns:a16="http://schemas.microsoft.com/office/drawing/2014/main" id="{9A7790A4-1870-67DD-7F6F-22637DA99AE5}"/>
              </a:ext>
            </a:extLst>
          </p:cNvPr>
          <p:cNvCxnSpPr>
            <a:cxnSpLocks/>
          </p:cNvCxnSpPr>
          <p:nvPr/>
        </p:nvCxnSpPr>
        <p:spPr>
          <a:xfrm flipV="1">
            <a:off x="6158544" y="3505521"/>
            <a:ext cx="7774" cy="69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6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09531C0-6B90-5213-D844-977EE68879A9}"/>
              </a:ext>
            </a:extLst>
          </p:cNvPr>
          <p:cNvSpPr>
            <a:spLocks noGrp="1"/>
          </p:cNvSpPr>
          <p:nvPr>
            <p:ph type="title"/>
          </p:nvPr>
        </p:nvSpPr>
        <p:spPr/>
        <p:txBody>
          <a:bodyPr/>
          <a:lstStyle/>
          <a:p>
            <a:r>
              <a:rPr lang="es-MX" sz="2400" b="1" kern="100" dirty="0">
                <a:solidFill>
                  <a:schemeClr val="tx1"/>
                </a:solidFill>
                <a:latin typeface="+mn-lt"/>
              </a:rPr>
              <a:t>Puntos de Mejora </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8" name="Marcador de contenido 7">
            <a:extLst>
              <a:ext uri="{FF2B5EF4-FFF2-40B4-BE49-F238E27FC236}">
                <a16:creationId xmlns:a16="http://schemas.microsoft.com/office/drawing/2014/main" id="{9F0D4FDE-D233-3F90-F0DA-52C6780D4663}"/>
              </a:ext>
            </a:extLst>
          </p:cNvPr>
          <p:cNvSpPr>
            <a:spLocks noGrp="1"/>
          </p:cNvSpPr>
          <p:nvPr>
            <p:ph idx="1"/>
          </p:nvPr>
        </p:nvSpPr>
        <p:spPr>
          <a:xfrm>
            <a:off x="1066800" y="1743891"/>
            <a:ext cx="10058400" cy="3238656"/>
          </a:xfrm>
        </p:spPr>
        <p:txBody>
          <a:bodyPr>
            <a:normAutofit fontScale="92500" lnSpcReduction="20000"/>
          </a:bodyPr>
          <a:lstStyle/>
          <a:p>
            <a:pPr algn="just">
              <a:lnSpc>
                <a:spcPct val="107000"/>
              </a:lnSpc>
              <a:spcAft>
                <a:spcPts val="800"/>
              </a:spcAft>
            </a:pPr>
            <a:r>
              <a:rPr lang="es-MX" sz="2400" kern="100" dirty="0"/>
              <a:t>Durante el desarrollo del proyecto, detectamos algunos puntos a mejorar principalmente en los scripts de Python, se pueden mejorar los scripts donde se realiza la carga de catálogos y más específicamente se puede mejorar el performance del script que realiza la cargar de los datos del insumo principal (COVID19MEXICO).</a:t>
            </a:r>
          </a:p>
          <a:p>
            <a:pPr algn="just">
              <a:lnSpc>
                <a:spcPct val="107000"/>
              </a:lnSpc>
              <a:spcAft>
                <a:spcPts val="800"/>
              </a:spcAft>
            </a:pPr>
            <a:r>
              <a:rPr lang="es-MX" sz="2400" kern="100" dirty="0"/>
              <a:t>A pesar de que el gobierno de México ya no actualice de manera diaria los archivos como en los primeros años de la pandemia, podemos crear un orquestador en este caso </a:t>
            </a:r>
            <a:r>
              <a:rPr lang="es-MX" sz="2400" kern="100" dirty="0" err="1"/>
              <a:t>Airflow</a:t>
            </a:r>
            <a:r>
              <a:rPr lang="es-MX" sz="2400" kern="100" dirty="0"/>
              <a:t> para realizar la actualización de la información de manera mensual.</a:t>
            </a:r>
          </a:p>
          <a:p>
            <a:endParaRPr lang="es-MX" dirty="0"/>
          </a:p>
        </p:txBody>
      </p:sp>
      <p:sp>
        <p:nvSpPr>
          <p:cNvPr id="5" name="Marcador de fecha 4">
            <a:extLst>
              <a:ext uri="{FF2B5EF4-FFF2-40B4-BE49-F238E27FC236}">
                <a16:creationId xmlns:a16="http://schemas.microsoft.com/office/drawing/2014/main" id="{C9206CE6-2D0B-E99E-7505-50FACA5135EF}"/>
              </a:ext>
            </a:extLst>
          </p:cNvPr>
          <p:cNvSpPr>
            <a:spLocks noGrp="1"/>
          </p:cNvSpPr>
          <p:nvPr>
            <p:ph type="dt" sz="half" idx="10"/>
          </p:nvPr>
        </p:nvSpPr>
        <p:spPr/>
        <p:txBody>
          <a:bodyPr/>
          <a:lstStyle/>
          <a:p>
            <a:pPr rtl="0"/>
            <a:fld id="{3DB4C199-609D-44F2-84EE-09F3D762B99B}" type="datetime1">
              <a:rPr lang="es-ES" smtClean="0"/>
              <a:t>07/05/2024</a:t>
            </a:fld>
            <a:endParaRPr lang="en-US"/>
          </a:p>
        </p:txBody>
      </p:sp>
    </p:spTree>
    <p:extLst>
      <p:ext uri="{BB962C8B-B14F-4D97-AF65-F5344CB8AC3E}">
        <p14:creationId xmlns:p14="http://schemas.microsoft.com/office/powerpoint/2010/main" val="145513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09531C0-6B90-5213-D844-977EE68879A9}"/>
              </a:ext>
            </a:extLst>
          </p:cNvPr>
          <p:cNvSpPr>
            <a:spLocks noGrp="1"/>
          </p:cNvSpPr>
          <p:nvPr>
            <p:ph type="title"/>
          </p:nvPr>
        </p:nvSpPr>
        <p:spPr/>
        <p:txBody>
          <a:bodyPr/>
          <a:lstStyle/>
          <a:p>
            <a:r>
              <a:rPr lang="es-MX" sz="2400" kern="100" dirty="0">
                <a:effectLst/>
                <a:latin typeface="Calibri" panose="020F0502020204030204" pitchFamily="34" charset="0"/>
                <a:ea typeface="Calibri" panose="020F0502020204030204" pitchFamily="34" charset="0"/>
                <a:cs typeface="Times New Roman" panose="02020603050405020304" pitchFamily="18" charset="0"/>
              </a:rPr>
              <a:t>Conclusiones </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8" name="Marcador de contenido 7">
            <a:extLst>
              <a:ext uri="{FF2B5EF4-FFF2-40B4-BE49-F238E27FC236}">
                <a16:creationId xmlns:a16="http://schemas.microsoft.com/office/drawing/2014/main" id="{9F0D4FDE-D233-3F90-F0DA-52C6780D4663}"/>
              </a:ext>
            </a:extLst>
          </p:cNvPr>
          <p:cNvSpPr>
            <a:spLocks noGrp="1"/>
          </p:cNvSpPr>
          <p:nvPr>
            <p:ph idx="1"/>
          </p:nvPr>
        </p:nvSpPr>
        <p:spPr>
          <a:xfrm>
            <a:off x="1066800" y="1407990"/>
            <a:ext cx="10058400" cy="3098696"/>
          </a:xfrm>
        </p:spPr>
        <p:txBody>
          <a:bodyPr>
            <a:normAutofit/>
          </a:bodyPr>
          <a:lstStyle/>
          <a:p>
            <a:pPr algn="just"/>
            <a:r>
              <a:rPr lang="es-MX" sz="1800" kern="100" dirty="0">
                <a:effectLst/>
                <a:latin typeface="Calibri" panose="020F0502020204030204" pitchFamily="34" charset="0"/>
                <a:ea typeface="Calibri" panose="020F0502020204030204" pitchFamily="34" charset="0"/>
                <a:cs typeface="Times New Roman" panose="02020603050405020304" pitchFamily="18" charset="0"/>
              </a:rPr>
              <a:t>El rol de ingeniero de datos es fundamental en los equipos de trabajo que están relacionado con los datos, pues pone a disposición los datos recopilados para que los demás equipos puedan usar la información y generar métricas que los ayude a tomar mejores decisiones ya sea en negocios, salud o educación. </a:t>
            </a:r>
          </a:p>
          <a:p>
            <a:pPr algn="just"/>
            <a:r>
              <a:rPr lang="es-MX" sz="1800" kern="100" dirty="0">
                <a:latin typeface="Calibri" panose="020F0502020204030204" pitchFamily="34" charset="0"/>
                <a:ea typeface="Calibri" panose="020F0502020204030204" pitchFamily="34" charset="0"/>
                <a:cs typeface="Times New Roman" panose="02020603050405020304" pitchFamily="18" charset="0"/>
              </a:rPr>
              <a:t>La construcción de este flujo para la carga de datos a una base de datos es de gran ayuda para no cargar de forma diaria los archivos ya que son bastante pesados. Una vez cargados en la respectiva base de datos se facilita la extracción de la información deseada por lo que podemos enfocarnos de mejor manera en el análisis de la información.</a:t>
            </a:r>
          </a:p>
          <a:p>
            <a:pPr algn="just"/>
            <a:endParaRPr lang="es-MX" sz="18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5" name="Marcador de fecha 4">
            <a:extLst>
              <a:ext uri="{FF2B5EF4-FFF2-40B4-BE49-F238E27FC236}">
                <a16:creationId xmlns:a16="http://schemas.microsoft.com/office/drawing/2014/main" id="{C9206CE6-2D0B-E99E-7505-50FACA5135EF}"/>
              </a:ext>
            </a:extLst>
          </p:cNvPr>
          <p:cNvSpPr>
            <a:spLocks noGrp="1"/>
          </p:cNvSpPr>
          <p:nvPr>
            <p:ph type="dt" sz="half" idx="10"/>
          </p:nvPr>
        </p:nvSpPr>
        <p:spPr/>
        <p:txBody>
          <a:bodyPr/>
          <a:lstStyle/>
          <a:p>
            <a:pPr rtl="0"/>
            <a:fld id="{3DB4C199-609D-44F2-84EE-09F3D762B99B}" type="datetime1">
              <a:rPr lang="es-ES" smtClean="0"/>
              <a:t>07/05/2024</a:t>
            </a:fld>
            <a:endParaRPr lang="en-US"/>
          </a:p>
        </p:txBody>
      </p:sp>
    </p:spTree>
    <p:extLst>
      <p:ext uri="{BB962C8B-B14F-4D97-AF65-F5344CB8AC3E}">
        <p14:creationId xmlns:p14="http://schemas.microsoft.com/office/powerpoint/2010/main" val="3514462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69_TF78438558" id="{FEC5A158-C6DA-491F-AAAA-5287B83C4431}" vid="{280D6CAE-901C-494E-B868-9F8008F9B3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{11224A37-DED5-4FA4-B041-9B272692D612}tf78438558_win32</Template>
  <TotalTime>129</TotalTime>
  <Words>638</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Aptos</vt:lpstr>
      <vt:lpstr>Arial</vt:lpstr>
      <vt:lpstr>Calibri</vt:lpstr>
      <vt:lpstr>Century Gothic</vt:lpstr>
      <vt:lpstr>Garamond</vt:lpstr>
      <vt:lpstr>Times New Roman</vt:lpstr>
      <vt:lpstr>SavonVTI</vt:lpstr>
      <vt:lpstr>Ingesta de datos covid19</vt:lpstr>
      <vt:lpstr>Introducción</vt:lpstr>
      <vt:lpstr>Objetivo</vt:lpstr>
      <vt:lpstr>Presentación de PowerPoint</vt:lpstr>
      <vt:lpstr>En cuanto a los datos...</vt:lpstr>
      <vt:lpstr>Flujo del proceso  </vt:lpstr>
      <vt:lpstr>Puntos de Mejora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Analytics Spotify 2010-222 Bootcamp Ciencia de Datos</dc:title>
  <dc:creator>Erick VH</dc:creator>
  <cp:lastModifiedBy>Erick VH</cp:lastModifiedBy>
  <cp:revision>2</cp:revision>
  <dcterms:created xsi:type="dcterms:W3CDTF">2023-11-14T02:41:47Z</dcterms:created>
  <dcterms:modified xsi:type="dcterms:W3CDTF">2024-05-07T06:33:43Z</dcterms:modified>
</cp:coreProperties>
</file>