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16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752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915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99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3961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5385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243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82404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9173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3913" y="1820417"/>
            <a:ext cx="9504172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774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482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090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44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80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9970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33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935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250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514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  <p:sldLayoutId id="2147484048" r:id="rId17"/>
    <p:sldLayoutId id="214748404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b.ca/cic/datasets/url-201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8139" y="4544186"/>
            <a:ext cx="4575809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5" dirty="0">
                <a:latin typeface="Trebuchet MS"/>
                <a:cs typeface="Trebuchet MS"/>
              </a:rPr>
              <a:t>Zaeem Ahmed                (K180166)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5" dirty="0">
                <a:latin typeface="Trebuchet MS"/>
                <a:cs typeface="Trebuchet MS"/>
              </a:rPr>
              <a:t>Ovaiz Ali                          (K180137)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5" dirty="0">
                <a:latin typeface="Trebuchet MS"/>
                <a:cs typeface="Trebuchet MS"/>
              </a:rPr>
              <a:t>Ali Ansari                         (K181077)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84375" y="2510027"/>
            <a:ext cx="9943465" cy="2422525"/>
            <a:chOff x="1484375" y="2510027"/>
            <a:chExt cx="9943465" cy="2422525"/>
          </a:xfrm>
        </p:grpSpPr>
        <p:sp>
          <p:nvSpPr>
            <p:cNvPr id="5" name="object 5"/>
            <p:cNvSpPr/>
            <p:nvPr/>
          </p:nvSpPr>
          <p:spPr>
            <a:xfrm>
              <a:off x="1484375" y="2510027"/>
              <a:ext cx="9943338" cy="7764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70403" y="3332988"/>
              <a:ext cx="7971282" cy="7764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9747" y="4155948"/>
              <a:ext cx="4575809" cy="7764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90141" y="1820417"/>
            <a:ext cx="895794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-130" dirty="0">
                <a:latin typeface="Trebuchet MS"/>
                <a:cs typeface="Trebuchet MS"/>
              </a:rPr>
              <a:t>PHISHING </a:t>
            </a:r>
            <a:r>
              <a:rPr sz="5400" b="1" spc="-405" dirty="0">
                <a:latin typeface="Trebuchet MS"/>
                <a:cs typeface="Trebuchet MS"/>
              </a:rPr>
              <a:t>WEBSITE </a:t>
            </a:r>
            <a:r>
              <a:rPr sz="5400" b="1" spc="-265" dirty="0">
                <a:latin typeface="Trebuchet MS"/>
                <a:cs typeface="Trebuchet MS"/>
              </a:rPr>
              <a:t>DETECTION  </a:t>
            </a:r>
            <a:r>
              <a:rPr sz="5400" b="1" spc="-200" dirty="0">
                <a:latin typeface="Trebuchet MS"/>
                <a:cs typeface="Trebuchet MS"/>
              </a:rPr>
              <a:t>by </a:t>
            </a:r>
            <a:r>
              <a:rPr sz="5400" b="1" spc="-95" dirty="0">
                <a:latin typeface="Trebuchet MS"/>
                <a:cs typeface="Trebuchet MS"/>
              </a:rPr>
              <a:t>MACHINE </a:t>
            </a:r>
            <a:r>
              <a:rPr sz="5400" b="1" spc="-100" dirty="0">
                <a:latin typeface="Trebuchet MS"/>
                <a:cs typeface="Trebuchet MS"/>
              </a:rPr>
              <a:t>LEARNING  </a:t>
            </a:r>
            <a:r>
              <a:rPr sz="5400" b="1" spc="-235" dirty="0">
                <a:latin typeface="Trebuchet MS"/>
                <a:cs typeface="Trebuchet MS"/>
              </a:rPr>
              <a:t>TECHNIQUES</a:t>
            </a:r>
            <a:endParaRPr sz="5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4628" y="385948"/>
            <a:ext cx="709657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475" dirty="0"/>
              <a:t>MODEL</a:t>
            </a:r>
            <a:r>
              <a:rPr sz="6000" spc="-40" dirty="0"/>
              <a:t> </a:t>
            </a:r>
            <a:r>
              <a:rPr sz="6000" spc="-459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1967" y="1559116"/>
            <a:ext cx="8696325" cy="88074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95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evaluated,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considered metric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accuracy.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Below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Figure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35" dirty="0">
                <a:solidFill>
                  <a:srgbClr val="FFFFFF"/>
                </a:solidFill>
                <a:latin typeface="Arial"/>
                <a:cs typeface="Arial"/>
              </a:rPr>
              <a:t>shows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respective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models: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1967" y="4840579"/>
            <a:ext cx="9089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SzPct val="125000"/>
              <a:buChar char="•"/>
              <a:tabLst>
                <a:tab pos="241300" algn="l"/>
              </a:tabLst>
            </a:pP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clear that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XGBoost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gives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better 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performance. 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usage.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8F435-89C7-4480-885C-C548DF5FB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69" y="2667730"/>
            <a:ext cx="5539717" cy="19449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4957" y="533400"/>
            <a:ext cx="445890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575" dirty="0"/>
              <a:t>NEXT</a:t>
            </a:r>
            <a:r>
              <a:rPr sz="6000" spc="-90" dirty="0"/>
              <a:t> </a:t>
            </a:r>
            <a:r>
              <a:rPr sz="6000" spc="-725" dirty="0"/>
              <a:t>STEPS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141412" y="2667000"/>
            <a:ext cx="9905998" cy="201061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718820" indent="-228600">
              <a:lnSpc>
                <a:spcPct val="100000"/>
              </a:lnSpc>
              <a:spcBef>
                <a:spcPts val="875"/>
              </a:spcBef>
              <a:buSzPct val="125000"/>
              <a:buChar char="•"/>
              <a:tabLst>
                <a:tab pos="719455" algn="l"/>
              </a:tabLst>
            </a:pPr>
            <a:r>
              <a:rPr spc="-85" dirty="0"/>
              <a:t>Working </a:t>
            </a:r>
            <a:r>
              <a:rPr spc="-210" dirty="0"/>
              <a:t>on </a:t>
            </a:r>
            <a:r>
              <a:rPr spc="-180" dirty="0"/>
              <a:t>this </a:t>
            </a:r>
            <a:r>
              <a:rPr spc="-90" dirty="0"/>
              <a:t>project </a:t>
            </a:r>
            <a:r>
              <a:rPr spc="-210" dirty="0"/>
              <a:t>is </a:t>
            </a:r>
            <a:r>
              <a:rPr spc="-85" dirty="0"/>
              <a:t>very </a:t>
            </a:r>
            <a:r>
              <a:rPr spc="-105" dirty="0"/>
              <a:t>knowledgeable and </a:t>
            </a:r>
            <a:r>
              <a:rPr spc="-114" dirty="0"/>
              <a:t>worth </a:t>
            </a:r>
            <a:r>
              <a:rPr spc="-145" dirty="0"/>
              <a:t>the</a:t>
            </a:r>
            <a:r>
              <a:rPr spc="-305" dirty="0"/>
              <a:t> </a:t>
            </a:r>
            <a:r>
              <a:rPr spc="-25" dirty="0"/>
              <a:t>effort.</a:t>
            </a:r>
          </a:p>
          <a:p>
            <a:pPr marL="718820" indent="-228600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719455" algn="l"/>
              </a:tabLst>
            </a:pPr>
            <a:r>
              <a:rPr spc="-210" dirty="0"/>
              <a:t>Through </a:t>
            </a:r>
            <a:r>
              <a:rPr spc="-180" dirty="0"/>
              <a:t>this </a:t>
            </a:r>
            <a:r>
              <a:rPr spc="-100" dirty="0"/>
              <a:t>project, </a:t>
            </a:r>
            <a:r>
              <a:rPr spc="-185" dirty="0"/>
              <a:t>one </a:t>
            </a:r>
            <a:r>
              <a:rPr spc="-190" dirty="0"/>
              <a:t>can know </a:t>
            </a:r>
            <a:r>
              <a:rPr spc="-10" dirty="0"/>
              <a:t>a </a:t>
            </a:r>
            <a:r>
              <a:rPr spc="-60" dirty="0"/>
              <a:t>lot </a:t>
            </a:r>
            <a:r>
              <a:rPr spc="-95" dirty="0"/>
              <a:t>about </a:t>
            </a:r>
            <a:r>
              <a:rPr spc="-145" dirty="0"/>
              <a:t>the </a:t>
            </a:r>
            <a:r>
              <a:rPr spc="-165" dirty="0"/>
              <a:t>phishing </a:t>
            </a:r>
            <a:r>
              <a:rPr spc="-170" dirty="0"/>
              <a:t>websites </a:t>
            </a:r>
            <a:r>
              <a:rPr spc="-105" dirty="0"/>
              <a:t>and</a:t>
            </a:r>
            <a:r>
              <a:rPr spc="-295" dirty="0"/>
              <a:t> </a:t>
            </a:r>
            <a:r>
              <a:rPr spc="-210" dirty="0"/>
              <a:t>how</a:t>
            </a:r>
          </a:p>
          <a:p>
            <a:pPr marL="718820">
              <a:lnSpc>
                <a:spcPct val="100000"/>
              </a:lnSpc>
              <a:spcBef>
                <a:spcPts val="580"/>
              </a:spcBef>
            </a:pPr>
            <a:r>
              <a:rPr spc="-135" dirty="0"/>
              <a:t>they </a:t>
            </a:r>
            <a:r>
              <a:rPr spc="-55" dirty="0"/>
              <a:t>are </a:t>
            </a:r>
            <a:r>
              <a:rPr spc="-40" dirty="0"/>
              <a:t>differentiated </a:t>
            </a:r>
            <a:r>
              <a:rPr spc="-114" dirty="0"/>
              <a:t>from </a:t>
            </a:r>
            <a:r>
              <a:rPr spc="-80" dirty="0"/>
              <a:t>legitimate</a:t>
            </a:r>
            <a:r>
              <a:rPr spc="300" dirty="0"/>
              <a:t> </a:t>
            </a:r>
            <a:r>
              <a:rPr spc="-225" dirty="0"/>
              <a:t>ones.</a:t>
            </a:r>
          </a:p>
          <a:p>
            <a:pPr marL="718820" marR="1061720" indent="-228600">
              <a:lnSpc>
                <a:spcPct val="120000"/>
              </a:lnSpc>
              <a:spcBef>
                <a:spcPts val="1005"/>
              </a:spcBef>
              <a:buSzPct val="125000"/>
              <a:buChar char="•"/>
              <a:tabLst>
                <a:tab pos="719455" algn="l"/>
              </a:tabLst>
            </a:pPr>
            <a:r>
              <a:rPr spc="-280" dirty="0"/>
              <a:t>This </a:t>
            </a:r>
            <a:r>
              <a:rPr spc="-90" dirty="0"/>
              <a:t>project </a:t>
            </a:r>
            <a:r>
              <a:rPr spc="-195" dirty="0"/>
              <a:t>can </a:t>
            </a:r>
            <a:r>
              <a:rPr spc="-75" dirty="0"/>
              <a:t>be </a:t>
            </a:r>
            <a:r>
              <a:rPr spc="-130" dirty="0"/>
              <a:t>taken </a:t>
            </a:r>
            <a:r>
              <a:rPr spc="-80" dirty="0"/>
              <a:t>further </a:t>
            </a:r>
            <a:r>
              <a:rPr spc="-70" dirty="0"/>
              <a:t>by </a:t>
            </a:r>
            <a:r>
              <a:rPr spc="-95" dirty="0"/>
              <a:t>creating </a:t>
            </a:r>
            <a:r>
              <a:rPr spc="-15" dirty="0"/>
              <a:t>a </a:t>
            </a:r>
            <a:r>
              <a:rPr spc="-135" dirty="0"/>
              <a:t>browser </a:t>
            </a:r>
            <a:r>
              <a:rPr spc="-190" dirty="0"/>
              <a:t>extensions</a:t>
            </a:r>
            <a:r>
              <a:rPr spc="-15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4500" y="2684780"/>
            <a:ext cx="87630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35" dirty="0">
                <a:solidFill>
                  <a:srgbClr val="82FFFF"/>
                </a:solidFill>
                <a:latin typeface="Trebuchet MS"/>
                <a:cs typeface="Trebuchet MS"/>
              </a:rPr>
              <a:t>Thank</a:t>
            </a:r>
            <a:r>
              <a:rPr sz="9600" b="1" spc="-409" dirty="0">
                <a:solidFill>
                  <a:srgbClr val="82FFFF"/>
                </a:solidFill>
                <a:latin typeface="Trebuchet MS"/>
                <a:cs typeface="Trebuchet MS"/>
              </a:rPr>
              <a:t> </a:t>
            </a:r>
            <a:r>
              <a:rPr sz="9600" b="1" spc="-285" dirty="0">
                <a:solidFill>
                  <a:srgbClr val="82FFFF"/>
                </a:solidFill>
                <a:latin typeface="Trebuchet MS"/>
                <a:cs typeface="Trebuchet MS"/>
              </a:rPr>
              <a:t>You…..</a:t>
            </a:r>
            <a:endParaRPr sz="9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1" y="597520"/>
            <a:ext cx="655320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6000" spc="-39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091" y="1788922"/>
            <a:ext cx="9716135" cy="409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Phishing is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22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commonly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 social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cyber attack.</a:t>
            </a:r>
            <a:endParaRPr sz="2200" dirty="0">
              <a:latin typeface="Arial"/>
              <a:cs typeface="Arial"/>
            </a:endParaRPr>
          </a:p>
          <a:p>
            <a:pPr marL="241300" marR="6985" indent="-228600">
              <a:lnSpc>
                <a:spcPts val="2110"/>
              </a:lnSpc>
              <a:spcBef>
                <a:spcPts val="980"/>
              </a:spcBef>
              <a:buSzPct val="125000"/>
              <a:buChar char="•"/>
              <a:tabLst>
                <a:tab pos="241300" algn="l"/>
                <a:tab pos="1242695" algn="l"/>
                <a:tab pos="1831975" algn="l"/>
                <a:tab pos="2809240" algn="l"/>
                <a:tab pos="3280410" algn="l"/>
                <a:tab pos="4199255" algn="l"/>
                <a:tab pos="5113655" algn="l"/>
                <a:tab pos="5839460" algn="l"/>
                <a:tab pos="6621145" algn="l"/>
                <a:tab pos="7294880" algn="l"/>
                <a:tab pos="7707630" algn="l"/>
                <a:tab pos="8645525" algn="l"/>
                <a:tab pos="9304020" algn="l"/>
              </a:tabLst>
            </a:pPr>
            <a:r>
              <a:rPr sz="2200" spc="-25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200" spc="-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ough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3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2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2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200" spc="-40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ph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190" dirty="0">
                <a:solidFill>
                  <a:srgbClr val="FFFFFF"/>
                </a:solidFill>
                <a:latin typeface="Arial"/>
                <a:cs typeface="Arial"/>
              </a:rPr>
              <a:t>sher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3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ï</a:t>
            </a:r>
            <a:r>
              <a:rPr sz="2200" spc="-229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21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3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2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3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o  revealing confidential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information, with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purpose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fraudulently.</a:t>
            </a:r>
            <a:endParaRPr sz="22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2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avoid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getting</a:t>
            </a:r>
            <a:r>
              <a:rPr sz="2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FFFFFF"/>
                </a:solidFill>
                <a:latin typeface="Arial"/>
                <a:cs typeface="Arial"/>
              </a:rPr>
              <a:t>phished,</a:t>
            </a:r>
            <a:endParaRPr sz="22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19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1900" spc="-150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900" spc="-13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900" spc="-145" dirty="0">
                <a:solidFill>
                  <a:srgbClr val="FFFFFF"/>
                </a:solidFill>
                <a:latin typeface="Arial"/>
                <a:cs typeface="Arial"/>
              </a:rPr>
              <a:t>awareness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00" spc="-130" dirty="0">
                <a:solidFill>
                  <a:srgbClr val="FFFFFF"/>
                </a:solidFill>
                <a:latin typeface="Arial"/>
                <a:cs typeface="Arial"/>
              </a:rPr>
              <a:t>phishing</a:t>
            </a:r>
            <a:r>
              <a:rPr sz="19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Arial"/>
                <a:cs typeface="Arial"/>
              </a:rPr>
              <a:t>websites.</a:t>
            </a:r>
            <a:endParaRPr sz="1900" dirty="0">
              <a:latin typeface="Arial"/>
              <a:cs typeface="Arial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05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1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9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blacklist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00" spc="-130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1900" spc="-135" dirty="0">
                <a:solidFill>
                  <a:srgbClr val="FFFFFF"/>
                </a:solidFill>
                <a:latin typeface="Arial"/>
                <a:cs typeface="Arial"/>
              </a:rPr>
              <a:t>websites </a:t>
            </a:r>
            <a:r>
              <a:rPr sz="1900" spc="-15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requires </a:t>
            </a:r>
            <a:r>
              <a:rPr sz="19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knowledge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900" spc="-110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being detected  </a:t>
            </a:r>
            <a:r>
              <a:rPr sz="1900" spc="-17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35" dirty="0">
                <a:solidFill>
                  <a:srgbClr val="FFFFFF"/>
                </a:solidFill>
                <a:latin typeface="Arial"/>
                <a:cs typeface="Arial"/>
              </a:rPr>
              <a:t>phishing.</a:t>
            </a:r>
            <a:endParaRPr sz="1900" dirty="0">
              <a:latin typeface="Arial"/>
              <a:cs typeface="Arial"/>
            </a:endParaRPr>
          </a:p>
          <a:p>
            <a:pPr marL="698500" marR="7620" lvl="1" indent="-228600">
              <a:lnSpc>
                <a:spcPts val="1820"/>
              </a:lnSpc>
              <a:spcBef>
                <a:spcPts val="495"/>
              </a:spcBef>
              <a:buSzPct val="123684"/>
              <a:buChar char="•"/>
              <a:tabLst>
                <a:tab pos="698500" algn="l"/>
              </a:tabLst>
            </a:pPr>
            <a:r>
              <a:rPr sz="1900" spc="-80" dirty="0">
                <a:solidFill>
                  <a:srgbClr val="FFFFFF"/>
                </a:solidFill>
                <a:latin typeface="Arial"/>
                <a:cs typeface="Arial"/>
              </a:rPr>
              <a:t>detect </a:t>
            </a:r>
            <a:r>
              <a:rPr sz="1900" spc="-170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1900" spc="-1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their </a:t>
            </a:r>
            <a:r>
              <a:rPr sz="1900" spc="-20" dirty="0">
                <a:solidFill>
                  <a:srgbClr val="FFFFFF"/>
                </a:solidFill>
                <a:latin typeface="Arial"/>
                <a:cs typeface="Arial"/>
              </a:rPr>
              <a:t>early </a:t>
            </a:r>
            <a:r>
              <a:rPr sz="1900" spc="-85" dirty="0">
                <a:solidFill>
                  <a:srgbClr val="FFFFFF"/>
                </a:solidFill>
                <a:latin typeface="Arial"/>
                <a:cs typeface="Arial"/>
              </a:rPr>
              <a:t>appearance, </a:t>
            </a:r>
            <a:r>
              <a:rPr sz="1900" spc="-16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900" spc="-15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900" spc="-7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9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900" spc="-60" dirty="0">
                <a:solidFill>
                  <a:srgbClr val="FFFFFF"/>
                </a:solidFill>
                <a:latin typeface="Arial"/>
                <a:cs typeface="Arial"/>
              </a:rPr>
              <a:t>deep </a:t>
            </a: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neural network  </a:t>
            </a:r>
            <a:r>
              <a:rPr sz="1900" spc="-105" dirty="0">
                <a:solidFill>
                  <a:srgbClr val="FFFFFF"/>
                </a:solidFill>
                <a:latin typeface="Arial"/>
                <a:cs typeface="Arial"/>
              </a:rPr>
              <a:t>algorithms.</a:t>
            </a:r>
            <a:endParaRPr sz="1900" dirty="0">
              <a:latin typeface="Arial"/>
              <a:cs typeface="Arial"/>
            </a:endParaRPr>
          </a:p>
          <a:p>
            <a:pPr marL="241300" marR="7620" indent="-228600">
              <a:lnSpc>
                <a:spcPct val="80000"/>
              </a:lnSpc>
              <a:spcBef>
                <a:spcPts val="1005"/>
              </a:spcBef>
              <a:buSzPct val="125000"/>
              <a:buChar char="•"/>
              <a:tabLst>
                <a:tab pos="241300" algn="l"/>
                <a:tab pos="702945" algn="l"/>
                <a:tab pos="1186180" algn="l"/>
                <a:tab pos="2035175" algn="l"/>
                <a:tab pos="2801620" algn="l"/>
                <a:tab pos="3286760" algn="l"/>
                <a:tab pos="4336415" algn="l"/>
                <a:tab pos="5394325" algn="l"/>
                <a:tab pos="6236970" algn="l"/>
                <a:tab pos="7198995" algn="l"/>
                <a:tab pos="7499350" algn="l"/>
                <a:tab pos="8404860" algn="l"/>
                <a:tab pos="8766175" algn="l"/>
                <a:tab pos="9206230" algn="l"/>
              </a:tabLst>
            </a:pPr>
            <a:r>
              <a:rPr sz="2200" spc="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2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abo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200" spc="-2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235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spc="-26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lea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ning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25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215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hod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spc="-2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spc="-185" dirty="0">
                <a:solidFill>
                  <a:srgbClr val="FFFFFF"/>
                </a:solidFill>
                <a:latin typeface="Arial"/>
                <a:cs typeface="Arial"/>
              </a:rPr>
              <a:t>most 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effective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than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200" spc="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methods.</a:t>
            </a:r>
            <a:endParaRPr sz="2200" dirty="0">
              <a:latin typeface="Arial"/>
              <a:cs typeface="Arial"/>
            </a:endParaRPr>
          </a:p>
          <a:p>
            <a:pPr marL="241300" marR="8890" indent="-228600">
              <a:lnSpc>
                <a:spcPts val="2110"/>
              </a:lnSpc>
              <a:spcBef>
                <a:spcPts val="980"/>
              </a:spcBef>
              <a:buSzPct val="125000"/>
              <a:buChar char="•"/>
              <a:tabLst>
                <a:tab pos="241300" algn="l"/>
              </a:tabLst>
            </a:pPr>
            <a:r>
              <a:rPr sz="2200" spc="-275" dirty="0">
                <a:solidFill>
                  <a:srgbClr val="FFFFFF"/>
                </a:solidFill>
                <a:latin typeface="Arial"/>
                <a:cs typeface="Arial"/>
              </a:rPr>
              <a:t>Even </a:t>
            </a:r>
            <a:r>
              <a:rPr sz="2200" spc="-160" dirty="0">
                <a:solidFill>
                  <a:srgbClr val="FFFFFF"/>
                </a:solidFill>
                <a:latin typeface="Arial"/>
                <a:cs typeface="Arial"/>
              </a:rPr>
              <a:t>then,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online </a:t>
            </a:r>
            <a:r>
              <a:rPr sz="2200" spc="-22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still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being </a:t>
            </a:r>
            <a:r>
              <a:rPr sz="2200" spc="-30" dirty="0">
                <a:solidFill>
                  <a:srgbClr val="FFFFFF"/>
                </a:solidFill>
                <a:latin typeface="Arial"/>
                <a:cs typeface="Arial"/>
              </a:rPr>
              <a:t>trapped </a:t>
            </a:r>
            <a:r>
              <a:rPr sz="2200" spc="-11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revealing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sensitive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phishing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websites.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3652" y="609600"/>
            <a:ext cx="4607433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535" dirty="0"/>
              <a:t>OBJECTIVES</a:t>
            </a:r>
            <a:endParaRPr spc="-535" dirty="0"/>
          </a:p>
        </p:txBody>
      </p:sp>
      <p:sp>
        <p:nvSpPr>
          <p:cNvPr id="3" name="object 3"/>
          <p:cNvSpPr txBox="1"/>
          <p:nvPr/>
        </p:nvSpPr>
        <p:spPr>
          <a:xfrm>
            <a:off x="1285494" y="2234311"/>
            <a:ext cx="9763506" cy="26312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 algn="just">
              <a:lnSpc>
                <a:spcPct val="120000"/>
              </a:lnSpc>
              <a:spcBef>
                <a:spcPts val="100"/>
              </a:spcBef>
            </a:pP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275" dirty="0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254" dirty="0">
                <a:solidFill>
                  <a:srgbClr val="FFFFFF"/>
                </a:solidFill>
                <a:latin typeface="Arial"/>
                <a:cs typeface="Arial"/>
              </a:rPr>
              <a:t>mimics 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trustful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uniform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resource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locators </a:t>
            </a:r>
            <a:r>
              <a:rPr sz="2400" spc="-325" dirty="0">
                <a:solidFill>
                  <a:srgbClr val="FFFFFF"/>
                </a:solidFill>
                <a:latin typeface="Arial"/>
                <a:cs typeface="Arial"/>
              </a:rPr>
              <a:t>(URLs)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webpages.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objective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 on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dataset 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predict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websites.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benign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websites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gathered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them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required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website  content-based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extracted.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performance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level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-225" dirty="0">
                <a:solidFill>
                  <a:srgbClr val="FFFFFF"/>
                </a:solidFill>
                <a:latin typeface="Arial"/>
                <a:cs typeface="Arial"/>
              </a:rPr>
              <a:t>measure</a:t>
            </a:r>
            <a:r>
              <a:rPr lang="en-US" sz="2400" spc="-2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compared.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1056" y="545576"/>
            <a:ext cx="3929887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490" dirty="0"/>
              <a:t>APPR</a:t>
            </a:r>
            <a:r>
              <a:rPr sz="6000" spc="-635" dirty="0"/>
              <a:t>O</a:t>
            </a:r>
            <a:r>
              <a:rPr sz="6000" spc="-415" dirty="0"/>
              <a:t>A</a:t>
            </a:r>
            <a:r>
              <a:rPr sz="6000" spc="-475" dirty="0"/>
              <a:t>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11782"/>
            <a:ext cx="9641840" cy="369909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Below </a:t>
            </a:r>
            <a:r>
              <a:rPr sz="2200" spc="-145" dirty="0">
                <a:solidFill>
                  <a:srgbClr val="FFFFFF"/>
                </a:solidFill>
                <a:latin typeface="Arial"/>
                <a:cs typeface="Arial"/>
              </a:rPr>
              <a:t>mentioned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steps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involved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Arial"/>
                <a:cs typeface="Arial"/>
              </a:rPr>
              <a:t>project:</a:t>
            </a:r>
            <a:endParaRPr sz="22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6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Collect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containing 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legitimate 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websites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source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platforms.</a:t>
            </a:r>
            <a:endParaRPr sz="20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5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to extract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required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features from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40" dirty="0">
                <a:solidFill>
                  <a:srgbClr val="FFFFFF"/>
                </a:solidFill>
                <a:latin typeface="Arial"/>
                <a:cs typeface="Arial"/>
              </a:rPr>
              <a:t>URL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database.</a:t>
            </a:r>
            <a:endParaRPr sz="20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Analyze and 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preprocess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85" dirty="0">
                <a:solidFill>
                  <a:srgbClr val="FFFFFF"/>
                </a:solidFill>
                <a:latin typeface="Arial"/>
                <a:cs typeface="Arial"/>
              </a:rPr>
              <a:t>EDA</a:t>
            </a:r>
            <a:r>
              <a:rPr lang="en-US" sz="20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techniques.</a:t>
            </a:r>
            <a:endParaRPr sz="20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Divide 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2000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sets.</a:t>
            </a:r>
            <a:endParaRPr sz="2000" dirty="0">
              <a:latin typeface="Arial"/>
              <a:cs typeface="Arial"/>
            </a:endParaRPr>
          </a:p>
          <a:p>
            <a:pPr marL="241300" marR="5080" indent="-229235">
              <a:lnSpc>
                <a:spcPct val="110000"/>
              </a:lnSpc>
              <a:spcBef>
                <a:spcPts val="101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305" dirty="0">
                <a:solidFill>
                  <a:srgbClr val="FFFFFF"/>
                </a:solidFill>
                <a:latin typeface="Arial"/>
                <a:cs typeface="Arial"/>
              </a:rPr>
              <a:t>Run </a:t>
            </a:r>
            <a:r>
              <a:rPr lang="en-US" sz="20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selected 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algorithms</a:t>
            </a:r>
            <a:r>
              <a:rPr lang="en-US"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dataset.</a:t>
            </a:r>
            <a:endParaRPr sz="20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35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Write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displaying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evaluation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result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considering accuracy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metrics.</a:t>
            </a:r>
            <a:endParaRPr sz="2000" dirty="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240"/>
              </a:spcBef>
              <a:buSzPct val="125000"/>
              <a:buChar char="•"/>
              <a:tabLst>
                <a:tab pos="241935" algn="l"/>
              </a:tabLst>
            </a:pP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Compare 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trained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and specify 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better.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069" y="566223"/>
            <a:ext cx="6769861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515" dirty="0"/>
              <a:t>DATA</a:t>
            </a:r>
            <a:r>
              <a:rPr sz="6000" spc="-95" dirty="0"/>
              <a:t> </a:t>
            </a:r>
            <a:r>
              <a:rPr sz="6000" spc="-445"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49501"/>
            <a:ext cx="9683750" cy="349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4604" indent="-229235" algn="just">
              <a:lnSpc>
                <a:spcPct val="1201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Legitimate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collected from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provided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University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Brunswick,</a:t>
            </a:r>
            <a:r>
              <a:rPr sz="2400" spc="140" dirty="0">
                <a:solidFill>
                  <a:srgbClr val="B8F955"/>
                </a:solidFill>
                <a:latin typeface="Arial"/>
                <a:cs typeface="Arial"/>
              </a:rPr>
              <a:t> </a:t>
            </a:r>
            <a:r>
              <a:rPr sz="2400" u="heavy" spc="-65" dirty="0">
                <a:solidFill>
                  <a:srgbClr val="B8F955"/>
                </a:solidFill>
                <a:uFill>
                  <a:solidFill>
                    <a:srgbClr val="B8F955"/>
                  </a:solidFill>
                </a:uFill>
                <a:latin typeface="Arial"/>
                <a:cs typeface="Arial"/>
                <a:hlinkClick r:id="rId2"/>
              </a:rPr>
              <a:t>https://www.unb.ca/cic/datasets/url-2016.html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5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collection,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5000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lang="en-US" sz="2400" spc="-4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randomly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picked.</a:t>
            </a:r>
            <a:endParaRPr sz="2400" dirty="0">
              <a:latin typeface="Arial"/>
              <a:cs typeface="Arial"/>
            </a:endParaRPr>
          </a:p>
          <a:p>
            <a:pPr marL="241300" marR="5080" indent="-229235" algn="just">
              <a:lnSpc>
                <a:spcPct val="120000"/>
              </a:lnSpc>
              <a:spcBef>
                <a:spcPts val="101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10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collected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opensource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400" spc="-275" dirty="0" err="1">
                <a:solidFill>
                  <a:srgbClr val="FFFFFF"/>
                </a:solidFill>
                <a:latin typeface="Arial"/>
                <a:cs typeface="Arial"/>
              </a:rPr>
              <a:t>PhishTank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This 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formats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-295" dirty="0">
                <a:solidFill>
                  <a:srgbClr val="FFFFFF"/>
                </a:solidFill>
                <a:latin typeface="Arial"/>
                <a:cs typeface="Arial"/>
              </a:rPr>
              <a:t>csv,  </a:t>
            </a:r>
            <a:r>
              <a:rPr sz="2400" spc="-215" dirty="0">
                <a:solidFill>
                  <a:srgbClr val="FFFFFF"/>
                </a:solidFill>
                <a:latin typeface="Arial"/>
                <a:cs typeface="Arial"/>
              </a:rPr>
              <a:t>json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etc. 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55" dirty="0">
                <a:solidFill>
                  <a:srgbClr val="FFFFFF"/>
                </a:solidFill>
                <a:latin typeface="Arial"/>
                <a:cs typeface="Arial"/>
              </a:rPr>
              <a:t>gets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updated</a:t>
            </a:r>
            <a:r>
              <a:rPr sz="24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hourly.</a:t>
            </a:r>
            <a:endParaRPr sz="2400" dirty="0">
              <a:latin typeface="Arial"/>
              <a:cs typeface="Arial"/>
            </a:endParaRPr>
          </a:p>
          <a:p>
            <a:pPr marL="241300" indent="-229235" algn="just">
              <a:lnSpc>
                <a:spcPct val="100000"/>
              </a:lnSpc>
              <a:spcBef>
                <a:spcPts val="157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Fr</a:t>
            </a:r>
            <a:r>
              <a:rPr lang="en-US" sz="2400" spc="-22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collection,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5000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URLs </a:t>
            </a:r>
            <a:r>
              <a:rPr lang="en-US" sz="2400" spc="-4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randomly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picked.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2388" y="622369"/>
            <a:ext cx="6946011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720" dirty="0"/>
              <a:t>FEATURE</a:t>
            </a:r>
            <a:r>
              <a:rPr sz="6000" spc="-475" dirty="0"/>
              <a:t> </a:t>
            </a:r>
            <a:r>
              <a:rPr sz="6000" spc="-54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55260"/>
            <a:ext cx="6108065" cy="23279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3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28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following category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selected:</a:t>
            </a:r>
            <a:endParaRPr sz="24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1055"/>
              </a:spcBef>
              <a:buSzPct val="125000"/>
              <a:buChar char="•"/>
              <a:tabLst>
                <a:tab pos="699135" algn="l"/>
              </a:tabLst>
            </a:pP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Bar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969"/>
              </a:spcBef>
              <a:buSzPct val="125000"/>
              <a:buChar char="•"/>
              <a:tabLst>
                <a:tab pos="699135" algn="l"/>
              </a:tabLst>
            </a:pP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0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00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985"/>
              </a:spcBef>
              <a:buSzPct val="125000"/>
              <a:buChar char="•"/>
              <a:tabLst>
                <a:tab pos="699135" algn="l"/>
              </a:tabLst>
            </a:pP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505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Bar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12214" y="4423220"/>
          <a:ext cx="7261859" cy="1743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Domian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ts val="1989"/>
                        </a:lnSpc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Redirection </a:t>
                      </a:r>
                      <a:r>
                        <a:rPr sz="1800" spc="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‘//’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 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‘http/https’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r>
                        <a:rPr sz="1800" spc="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63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‘@’ 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Symbol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Using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r>
                        <a:rPr sz="18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Shortening</a:t>
                      </a:r>
                      <a:r>
                        <a:rPr sz="1800" spc="-3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24">
                <a:tc>
                  <a:txBody>
                    <a:bodyPr/>
                    <a:lstStyle/>
                    <a:p>
                      <a:pPr marL="413384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Length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32230" indent="-287020">
                        <a:lnSpc>
                          <a:spcPct val="10000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332230" algn="l"/>
                          <a:tab pos="1332865" algn="l"/>
                        </a:tabLst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Prefix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Suffix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"-" </a:t>
                      </a:r>
                      <a:r>
                        <a:rPr sz="1800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738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Depth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482" y="556664"/>
            <a:ext cx="904303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720" dirty="0"/>
              <a:t>FEATURE</a:t>
            </a:r>
            <a:r>
              <a:rPr sz="6000" spc="-330" dirty="0"/>
              <a:t> </a:t>
            </a:r>
            <a:r>
              <a:rPr sz="6000" spc="-540" dirty="0"/>
              <a:t>SELECTION</a:t>
            </a:r>
            <a:r>
              <a:rPr sz="6000" spc="-155" dirty="0"/>
              <a:t> </a:t>
            </a:r>
            <a:r>
              <a:rPr sz="6000" spc="-285" dirty="0"/>
              <a:t>(CONT.)</a:t>
            </a:r>
            <a:endParaRPr sz="6000" dirty="0"/>
          </a:p>
        </p:txBody>
      </p:sp>
      <p:sp>
        <p:nvSpPr>
          <p:cNvPr id="3" name="object 3"/>
          <p:cNvSpPr txBox="1"/>
          <p:nvPr/>
        </p:nvSpPr>
        <p:spPr>
          <a:xfrm>
            <a:off x="1547875" y="1923034"/>
            <a:ext cx="5087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190" dirty="0">
                <a:solidFill>
                  <a:srgbClr val="FFFFFF"/>
                </a:solidFill>
                <a:latin typeface="Arial"/>
                <a:cs typeface="Arial"/>
              </a:rPr>
              <a:t>Domain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875" y="3620846"/>
            <a:ext cx="67570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315" dirty="0">
                <a:solidFill>
                  <a:srgbClr val="FFFFFF"/>
                </a:solidFill>
                <a:latin typeface="Arial"/>
                <a:cs typeface="Arial"/>
              </a:rPr>
              <a:t>HTML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considered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875" y="5318861"/>
            <a:ext cx="70935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125000"/>
              <a:buChar char="•"/>
              <a:tabLst>
                <a:tab pos="241935" algn="l"/>
              </a:tabLst>
            </a:pP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together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17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extracted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dataset.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25498" y="2667318"/>
          <a:ext cx="6581775" cy="631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2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DNS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Record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78280" indent="-287020">
                        <a:lnSpc>
                          <a:spcPts val="1989"/>
                        </a:lnSpc>
                        <a:buChar char="•"/>
                        <a:tabLst>
                          <a:tab pos="1478280" algn="l"/>
                          <a:tab pos="1478915" algn="l"/>
                        </a:tabLst>
                      </a:pPr>
                      <a:r>
                        <a:rPr sz="1800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Website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Traffic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478280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1478280" algn="l"/>
                          <a:tab pos="1478915" algn="l"/>
                        </a:tabLst>
                      </a:pPr>
                      <a:r>
                        <a:rPr sz="1800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End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Period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25498" y="4256850"/>
          <a:ext cx="6457315" cy="631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1989"/>
                        </a:lnSpc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Iframe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Redirection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6385" marR="119380" indent="-286385" algn="r">
                        <a:lnSpc>
                          <a:spcPts val="1989"/>
                        </a:lnSpc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Disabling </a:t>
                      </a:r>
                      <a:r>
                        <a:rPr sz="1800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Right</a:t>
                      </a:r>
                      <a:r>
                        <a:rPr sz="18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77">
                <a:tc>
                  <a:txBody>
                    <a:bodyPr/>
                    <a:lstStyle/>
                    <a:p>
                      <a:pPr marL="413384" indent="-287020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413384" algn="l"/>
                          <a:tab pos="414020" algn="l"/>
                        </a:tabLst>
                      </a:pPr>
                      <a:r>
                        <a:rPr sz="1800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 </a:t>
                      </a:r>
                      <a:r>
                        <a:rPr sz="1800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Bar</a:t>
                      </a:r>
                      <a:r>
                        <a:rPr sz="1800" spc="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Customization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86385" marR="121285" indent="-286385" algn="r">
                        <a:lnSpc>
                          <a:spcPts val="2120"/>
                        </a:lnSpc>
                        <a:spcBef>
                          <a:spcPts val="265"/>
                        </a:spcBef>
                        <a:buChar char="•"/>
                        <a:tabLst>
                          <a:tab pos="286385" algn="l"/>
                          <a:tab pos="287020" algn="l"/>
                        </a:tabLst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Website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Forwarding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95" y="228600"/>
            <a:ext cx="8229410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715" dirty="0"/>
              <a:t>FEATURES</a:t>
            </a:r>
            <a:r>
              <a:rPr sz="6000" spc="-440" dirty="0"/>
              <a:t> </a:t>
            </a:r>
            <a:r>
              <a:rPr sz="6000" spc="-470" dirty="0"/>
              <a:t>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9EBDC1-1D77-4FAA-AF9C-F6BFD2458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1481949"/>
            <a:ext cx="5305424" cy="5121660"/>
          </a:xfrm>
          <a:prstGeom prst="rect">
            <a:avLst/>
          </a:prstGeom>
          <a:solidFill>
            <a:srgbClr val="FFC000"/>
          </a:solidFill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544433"/>
            <a:ext cx="990599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0" spc="-430" dirty="0"/>
              <a:t>MACHINE </a:t>
            </a:r>
            <a:r>
              <a:rPr sz="6000" spc="-434" dirty="0"/>
              <a:t>LEARNING</a:t>
            </a:r>
            <a:r>
              <a:rPr sz="6000" spc="-330" dirty="0"/>
              <a:t> </a:t>
            </a:r>
            <a:r>
              <a:rPr sz="6000" spc="-50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7875" y="1883410"/>
            <a:ext cx="9665335" cy="29027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SzPct val="125000"/>
              <a:buChar char="•"/>
              <a:tabLst>
                <a:tab pos="241935" algn="l"/>
              </a:tabLst>
            </a:pPr>
            <a:r>
              <a:rPr sz="2200" spc="-254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supervised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task. </a:t>
            </a:r>
            <a:r>
              <a:rPr sz="2200" spc="-18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two major types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supervised</a:t>
            </a:r>
            <a:endParaRPr sz="22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problems,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classification </a:t>
            </a:r>
            <a:r>
              <a:rPr sz="2200" spc="-9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regression.</a:t>
            </a:r>
            <a:endParaRPr sz="2200" dirty="0">
              <a:latin typeface="Arial"/>
              <a:cs typeface="Arial"/>
            </a:endParaRPr>
          </a:p>
          <a:p>
            <a:pPr marL="241300" marR="5080" indent="-229235">
              <a:lnSpc>
                <a:spcPct val="100000"/>
              </a:lnSpc>
              <a:spcBef>
                <a:spcPts val="1000"/>
              </a:spcBef>
              <a:buSzPct val="125000"/>
              <a:buChar char="•"/>
              <a:tabLst>
                <a:tab pos="241935" algn="l"/>
              </a:tabLst>
            </a:pPr>
            <a:r>
              <a:rPr sz="2200" spc="-254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2200" spc="-250" dirty="0">
                <a:solidFill>
                  <a:srgbClr val="FFFFFF"/>
                </a:solidFill>
                <a:latin typeface="Arial"/>
                <a:cs typeface="Arial"/>
              </a:rPr>
              <a:t>comes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classification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problem,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14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2200" spc="-380" dirty="0">
                <a:solidFill>
                  <a:srgbClr val="FFFFFF"/>
                </a:solidFill>
                <a:latin typeface="Arial"/>
                <a:cs typeface="Arial"/>
              </a:rPr>
              <a:t>URL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classified </a:t>
            </a:r>
            <a:r>
              <a:rPr sz="2200" spc="-195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2200" spc="-155" dirty="0">
                <a:solidFill>
                  <a:srgbClr val="FFFFFF"/>
                </a:solidFill>
                <a:latin typeface="Arial"/>
                <a:cs typeface="Arial"/>
              </a:rPr>
              <a:t>phishing </a:t>
            </a:r>
            <a:r>
              <a:rPr sz="2200" spc="-100" dirty="0">
                <a:solidFill>
                  <a:srgbClr val="FFFFFF"/>
                </a:solidFill>
                <a:latin typeface="Arial"/>
                <a:cs typeface="Arial"/>
              </a:rPr>
              <a:t>(1)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legitimate </a:t>
            </a:r>
            <a:r>
              <a:rPr sz="2200" spc="-105" dirty="0">
                <a:solidFill>
                  <a:srgbClr val="FFFFFF"/>
                </a:solidFill>
                <a:latin typeface="Arial"/>
                <a:cs typeface="Arial"/>
              </a:rPr>
              <a:t>(0). </a:t>
            </a:r>
            <a:r>
              <a:rPr sz="2200" spc="-2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175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2200" spc="-8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2200" spc="-170" dirty="0">
                <a:solidFill>
                  <a:srgbClr val="FFFFFF"/>
                </a:solidFill>
                <a:latin typeface="Arial"/>
                <a:cs typeface="Arial"/>
              </a:rPr>
              <a:t>models </a:t>
            </a:r>
            <a:r>
              <a:rPr sz="2200" spc="-120" dirty="0">
                <a:solidFill>
                  <a:srgbClr val="FFFFFF"/>
                </a:solidFill>
                <a:latin typeface="Arial"/>
                <a:cs typeface="Arial"/>
              </a:rPr>
              <a:t>(classification) </a:t>
            </a:r>
            <a:r>
              <a:rPr sz="2200" spc="-130" dirty="0">
                <a:solidFill>
                  <a:srgbClr val="FFFFFF"/>
                </a:solidFill>
                <a:latin typeface="Arial"/>
                <a:cs typeface="Arial"/>
              </a:rPr>
              <a:t>considered  </a:t>
            </a:r>
            <a:r>
              <a:rPr sz="2200" spc="-7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spc="-65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2200" spc="-1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80" dirty="0">
                <a:solidFill>
                  <a:srgbClr val="FFFFFF"/>
                </a:solidFill>
                <a:latin typeface="Arial"/>
                <a:cs typeface="Arial"/>
              </a:rPr>
              <a:t>dataset </a:t>
            </a:r>
            <a:r>
              <a:rPr sz="2200" spc="-14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200" spc="-125" dirty="0">
                <a:solidFill>
                  <a:srgbClr val="FFFFFF"/>
                </a:solidFill>
                <a:latin typeface="Arial"/>
                <a:cs typeface="Arial"/>
              </a:rPr>
              <a:t>notebook</a:t>
            </a:r>
            <a:r>
              <a:rPr sz="2200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19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200" dirty="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19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55" dirty="0">
                <a:solidFill>
                  <a:srgbClr val="FFFFFF"/>
                </a:solidFill>
                <a:latin typeface="Arial"/>
                <a:cs typeface="Arial"/>
              </a:rPr>
              <a:t>Forest</a:t>
            </a:r>
            <a:endParaRPr sz="19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490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70" dirty="0" err="1">
                <a:solidFill>
                  <a:srgbClr val="FFFFFF"/>
                </a:solidFill>
                <a:latin typeface="Arial"/>
                <a:cs typeface="Arial"/>
              </a:rPr>
              <a:t>XGBoost</a:t>
            </a:r>
            <a:endParaRPr sz="1900" dirty="0">
              <a:latin typeface="Arial"/>
              <a:cs typeface="Arial"/>
            </a:endParaRPr>
          </a:p>
          <a:p>
            <a:pPr marL="698500" lvl="1" indent="-229235">
              <a:lnSpc>
                <a:spcPct val="100000"/>
              </a:lnSpc>
              <a:spcBef>
                <a:spcPts val="505"/>
              </a:spcBef>
              <a:buSzPct val="123684"/>
              <a:buChar char="•"/>
              <a:tabLst>
                <a:tab pos="699135" algn="l"/>
              </a:tabLst>
            </a:pPr>
            <a:r>
              <a:rPr sz="1900" spc="-100" dirty="0">
                <a:solidFill>
                  <a:srgbClr val="FFFFFF"/>
                </a:solidFill>
                <a:latin typeface="Arial"/>
                <a:cs typeface="Arial"/>
              </a:rPr>
              <a:t>Support </a:t>
            </a:r>
            <a:r>
              <a:rPr sz="1900" spc="-12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9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50" dirty="0">
                <a:solidFill>
                  <a:srgbClr val="FFFFFF"/>
                </a:solidFill>
                <a:latin typeface="Arial"/>
                <a:cs typeface="Arial"/>
              </a:rPr>
              <a:t>Machines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Custom 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723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Trebuchet MS</vt:lpstr>
      <vt:lpstr>Mesh</vt:lpstr>
      <vt:lpstr>PowerPoint Presentation</vt:lpstr>
      <vt:lpstr>INTRODUCTION</vt:lpstr>
      <vt:lpstr>OBJECTIVES</vt:lpstr>
      <vt:lpstr>APPROACH</vt:lpstr>
      <vt:lpstr>DATA COLLECTION</vt:lpstr>
      <vt:lpstr>FEATURE SELECTION</vt:lpstr>
      <vt:lpstr>FEATURE SELECTION (CONT.)</vt:lpstr>
      <vt:lpstr>FEATURES DISTRIBUTION</vt:lpstr>
      <vt:lpstr>MACHINE LEARNING MODELS</vt:lpstr>
      <vt:lpstr>MODEL EVALUATION</vt:lpstr>
      <vt:lpstr>NEXT STEPS</vt:lpstr>
      <vt:lpstr>Thank You…..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WebPage Detection</dc:title>
  <dc:creator>Shreya Gopal Sundari</dc:creator>
  <cp:lastModifiedBy>ovaiz ali</cp:lastModifiedBy>
  <cp:revision>25</cp:revision>
  <dcterms:created xsi:type="dcterms:W3CDTF">2021-12-19T19:02:15Z</dcterms:created>
  <dcterms:modified xsi:type="dcterms:W3CDTF">2021-12-26T08:41:01Z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2021-12-19T00:00:00Z</vt:filetime>
  </property>
</Properties>
</file>